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7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65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5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1575"/>
            </a:lvl1pPr>
            <a:lvl2pPr marL="257175" indent="0">
              <a:buNone/>
              <a:defRPr sz="1350"/>
            </a:lvl2pPr>
            <a:lvl3pPr marL="514350" indent="0">
              <a:buNone/>
              <a:defRPr sz="1125"/>
            </a:lvl3pPr>
            <a:lvl4pPr marL="771525" indent="0">
              <a:buNone/>
              <a:defRPr sz="1015"/>
            </a:lvl4pPr>
            <a:lvl5pPr marL="1028700" indent="0">
              <a:buNone/>
              <a:defRPr sz="1015"/>
            </a:lvl5pPr>
            <a:lvl6pPr marL="1285875" indent="0">
              <a:buNone/>
              <a:defRPr sz="1015"/>
            </a:lvl6pPr>
            <a:lvl7pPr marL="1543050" indent="0">
              <a:buNone/>
              <a:defRPr sz="1015"/>
            </a:lvl7pPr>
            <a:lvl8pPr marL="1800225" indent="0">
              <a:buNone/>
              <a:defRPr sz="1015"/>
            </a:lvl8pPr>
            <a:lvl9pPr marL="2057400" indent="0">
              <a:buNone/>
              <a:defRPr sz="101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1575"/>
            </a:lvl1pPr>
            <a:lvl2pPr marL="257175" indent="0">
              <a:buNone/>
              <a:defRPr sz="1350"/>
            </a:lvl2pPr>
            <a:lvl3pPr marL="514350" indent="0">
              <a:buNone/>
              <a:defRPr sz="1125"/>
            </a:lvl3pPr>
            <a:lvl4pPr marL="771525" indent="0">
              <a:buNone/>
              <a:defRPr sz="1015"/>
            </a:lvl4pPr>
            <a:lvl5pPr marL="1028700" indent="0">
              <a:buNone/>
              <a:defRPr sz="1015"/>
            </a:lvl5pPr>
            <a:lvl6pPr marL="1285875" indent="0">
              <a:buNone/>
              <a:defRPr sz="1015"/>
            </a:lvl6pPr>
            <a:lvl7pPr marL="1543050" indent="0">
              <a:buNone/>
              <a:defRPr sz="1015"/>
            </a:lvl7pPr>
            <a:lvl8pPr marL="1800225" indent="0">
              <a:buNone/>
              <a:defRPr sz="1015"/>
            </a:lvl8pPr>
            <a:lvl9pPr marL="2057400" indent="0">
              <a:buNone/>
              <a:defRPr sz="101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125"/>
            </a:lvl1pPr>
            <a:lvl2pPr marL="257175" indent="0">
              <a:buNone/>
              <a:defRPr sz="1015"/>
            </a:lvl2pPr>
            <a:lvl3pPr marL="514350" indent="0">
              <a:buNone/>
              <a:defRPr sz="900"/>
            </a:lvl3pPr>
            <a:lvl4pPr marL="771525" indent="0">
              <a:buNone/>
              <a:defRPr sz="790"/>
            </a:lvl4pPr>
            <a:lvl5pPr marL="1028700" indent="0">
              <a:buNone/>
              <a:defRPr sz="790"/>
            </a:lvl5pPr>
            <a:lvl6pPr marL="1285875" indent="0">
              <a:buNone/>
              <a:defRPr sz="790"/>
            </a:lvl6pPr>
            <a:lvl7pPr marL="1543050" indent="0">
              <a:buNone/>
              <a:defRPr sz="790"/>
            </a:lvl7pPr>
            <a:lvl8pPr marL="1800225" indent="0">
              <a:buNone/>
              <a:defRPr sz="790"/>
            </a:lvl8pPr>
            <a:lvl9pPr marL="2057400" indent="0">
              <a:buNone/>
              <a:defRPr sz="79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05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05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050"/>
            </a:lvl1pPr>
          </a:lstStyle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3995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lvl="5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8850" lvl="6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lvl="7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lvl="8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685800" lvl="2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028700" lvl="3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371600" lvl="4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1714500" lvl="5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057400" lvl="6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2400300" lvl="7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2743200" lvl="8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6.jpeg"/><Relationship Id="rId1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9.jpeg"/><Relationship Id="rId1" Type="http://schemas.openxmlformats.org/officeDocument/2006/relationships/image" Target="../media/image28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1.png"/><Relationship Id="rId1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1.xml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hyperlink" Target="http://baike.baidu.com/view/3856094.htm" TargetMode="External"/><Relationship Id="rId7" Type="http://schemas.openxmlformats.org/officeDocument/2006/relationships/hyperlink" Target="http://baike.baidu.com/view/6895.htm" TargetMode="External"/><Relationship Id="rId6" Type="http://schemas.openxmlformats.org/officeDocument/2006/relationships/hyperlink" Target="http://baike.baidu.com/view/491655.htm" TargetMode="External"/><Relationship Id="rId5" Type="http://schemas.openxmlformats.org/officeDocument/2006/relationships/hyperlink" Target="http://baike.baidu.com/view/4893646.htm" TargetMode="External"/><Relationship Id="rId4" Type="http://schemas.openxmlformats.org/officeDocument/2006/relationships/hyperlink" Target="http://baike.baidu.com/view/47321.htm" TargetMode="External"/><Relationship Id="rId3" Type="http://schemas.openxmlformats.org/officeDocument/2006/relationships/hyperlink" Target="http://baike.baidu.com/view/983508.htm" TargetMode="External"/><Relationship Id="rId2" Type="http://schemas.openxmlformats.org/officeDocument/2006/relationships/hyperlink" Target="http://baike.baidu.com/view/266642.htm" TargetMode="External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NULL" TargetMode="Externa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6.jpeg"/><Relationship Id="rId3" Type="http://schemas.openxmlformats.org/officeDocument/2006/relationships/image" Target="NULL" TargetMode="Externa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88888888\Pictures\10121222217245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55576" y="908720"/>
            <a:ext cx="7772400" cy="1470025"/>
          </a:xfrm>
        </p:spPr>
        <p:txBody>
          <a:bodyPr>
            <a:normAutofit/>
          </a:bodyPr>
          <a:lstStyle/>
          <a:p>
            <a:r>
              <a:rPr lang="zh-CN" altLang="en-US" sz="66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西新桥</a:t>
            </a:r>
            <a:endParaRPr lang="zh-CN" altLang="en-US" sz="66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5" name="Picture 3" descr="xixinqia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48880"/>
            <a:ext cx="7127875" cy="403225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88888888\Pictures\2011051707562152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27584" y="908720"/>
            <a:ext cx="7772400" cy="1470025"/>
          </a:xfrm>
        </p:spPr>
        <p:txBody>
          <a:bodyPr>
            <a:normAutofit/>
          </a:bodyPr>
          <a:lstStyle/>
          <a:p>
            <a:r>
              <a:rPr lang="zh-CN" altLang="en-US" sz="72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西新桥</a:t>
            </a:r>
            <a:endParaRPr lang="zh-CN" altLang="en-US" sz="72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852936"/>
            <a:ext cx="6872808" cy="3096344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ct val="50000"/>
              </a:spcBef>
            </a:pPr>
            <a:r>
              <a:rPr lang="zh-CN" altLang="en-US" dirty="0" smtClea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西新桥位于怀德北路北端，跨关河。民国</a:t>
            </a:r>
            <a:r>
              <a:rPr lang="en-US" altLang="zh-CN" dirty="0" smtClea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11</a:t>
            </a:r>
            <a:r>
              <a:rPr lang="zh-CN" altLang="en-US" dirty="0" smtClea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年建关河西村时已有桥，城称莲子桥。</a:t>
            </a:r>
            <a:r>
              <a:rPr lang="en-US" altLang="zh-CN" dirty="0" smtClea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22</a:t>
            </a:r>
            <a:r>
              <a:rPr lang="zh-CN" altLang="en-US" dirty="0" smtClea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年，为石台木面单孔简支梁桥，桥长</a:t>
            </a:r>
            <a:r>
              <a:rPr lang="en-US" altLang="zh-CN" dirty="0" smtClea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7.8</a:t>
            </a:r>
            <a:r>
              <a:rPr lang="zh-CN" altLang="en-US" dirty="0" smtClea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米。</a:t>
            </a:r>
            <a:br>
              <a:rPr lang="zh-CN" altLang="en-US" dirty="0" smtClea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endParaRPr lang="zh-CN" altLang="en-US" dirty="0" smtClean="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dirty="0" smtClea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 解放后，木桥面严重腐朽，经多次整修，仍不能使用。</a:t>
            </a:r>
            <a:r>
              <a:rPr lang="en-US" altLang="zh-CN" dirty="0" smtClea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1958</a:t>
            </a:r>
            <a:r>
              <a:rPr lang="zh-CN" altLang="en-US" dirty="0" smtClea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年二次大修，才有了如今的西新桥。</a:t>
            </a:r>
            <a:endParaRPr lang="zh-CN" altLang="en-US" dirty="0" smtClean="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88888888\Pictures\2008122075363386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252536" y="0"/>
            <a:ext cx="9753600" cy="73152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772400" cy="1470025"/>
          </a:xfrm>
        </p:spPr>
        <p:txBody>
          <a:bodyPr>
            <a:normAutofit/>
          </a:bodyPr>
          <a:lstStyle/>
          <a:p>
            <a:r>
              <a:rPr lang="zh-CN" alt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文亨桥</a:t>
            </a:r>
            <a:endParaRPr lang="zh-CN" altLang="en-US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71600" y="2420888"/>
            <a:ext cx="3816424" cy="3816424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90000"/>
              </a:lnSpc>
            </a:pPr>
            <a:r>
              <a:rPr lang="zh-CN" altLang="en-US" sz="3600" dirty="0" smtClean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</a:t>
            </a:r>
            <a:r>
              <a:rPr lang="zh-CN" altLang="en-US" sz="5900" dirty="0" smtClean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文亨阁旁的这座古桥就是文亨桥，它始建于明嘉靖二十七年，在清乾隆三十三年时重新修建，因此俗称新桥。每当皓月当空，清风徐来的夜晚，宝镜高悬，清辉四溢，俯视桥下，微波荡漾，河水湍行，象要把倒映在水中的月亮冲涤穿桥而去。</a:t>
            </a:r>
            <a:endParaRPr lang="zh-CN" altLang="en-US" sz="4600" dirty="0" smtClean="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90000"/>
              </a:lnSpc>
            </a:pPr>
            <a:endParaRPr lang="zh-CN" altLang="en-US" b="1" dirty="0" smtClean="0">
              <a:solidFill>
                <a:srgbClr val="3399FF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>
              <a:lnSpc>
                <a:spcPct val="90000"/>
              </a:lnSpc>
            </a:pPr>
            <a:r>
              <a:rPr lang="zh-CN" altLang="en-US" b="1" dirty="0" smtClean="0">
                <a:solidFill>
                  <a:srgbClr val="3399FF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     </a:t>
            </a:r>
            <a:endParaRPr lang="zh-CN" altLang="en-US" dirty="0"/>
          </a:p>
        </p:txBody>
      </p:sp>
      <p:pic>
        <p:nvPicPr>
          <p:cNvPr id="5" name="Picture 5" descr="雪中文亨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810125" y="2204864"/>
            <a:ext cx="4333875" cy="4200525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88888888\Pictures\b94d75c66a74533f9c163d06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470025"/>
          </a:xfrm>
        </p:spPr>
        <p:txBody>
          <a:bodyPr/>
          <a:lstStyle/>
          <a:p>
            <a:r>
              <a:rPr lang="zh-CN" altLang="en-US" dirty="0" smtClean="0"/>
              <a:t>美丽的文亨桥</a:t>
            </a:r>
            <a:endParaRPr lang="zh-CN" altLang="en-US" dirty="0"/>
          </a:p>
        </p:txBody>
      </p:sp>
      <p:pic>
        <p:nvPicPr>
          <p:cNvPr id="5" name="Picture 4" descr="文亨桥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132856"/>
            <a:ext cx="4021138" cy="4267200"/>
          </a:xfrm>
          <a:prstGeom prst="rect">
            <a:avLst/>
          </a:prstGeom>
          <a:noFill/>
        </p:spPr>
      </p:pic>
      <p:pic>
        <p:nvPicPr>
          <p:cNvPr id="6" name="Picture 5" descr="文亨桥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132856"/>
            <a:ext cx="3973513" cy="4257675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Public\Pictures\Sample Pictures\627e71268c98742f4c088de5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-9636"/>
            <a:ext cx="9144000" cy="6867636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1470025"/>
          </a:xfrm>
        </p:spPr>
        <p:txBody>
          <a:bodyPr>
            <a:normAutofit/>
          </a:bodyPr>
          <a:lstStyle/>
          <a:p>
            <a:r>
              <a:rPr lang="zh-CN" altLang="en-US" sz="60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朝阳桥</a:t>
            </a:r>
            <a:endParaRPr lang="zh-CN" altLang="en-US" sz="60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87624" y="2636912"/>
            <a:ext cx="6584776" cy="3312368"/>
          </a:xfrm>
        </p:spPr>
        <p:txBody>
          <a:bodyPr>
            <a:normAutofit fontScale="40000" lnSpcReduction="20000"/>
          </a:bodyPr>
          <a:lstStyle/>
          <a:p>
            <a:pPr>
              <a:spcBef>
                <a:spcPct val="50000"/>
              </a:spcBef>
            </a:pPr>
            <a:r>
              <a:rPr lang="zh-CN" altLang="en-US" sz="5700" dirty="0" smtClean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</a:t>
            </a:r>
            <a:r>
              <a:rPr lang="zh-CN" altLang="en-US" sz="6000" dirty="0" smtClean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朝阳桥位于牌楼弄附近，横跨大运河上，沟通了两岸的交通。朝阳桥高</a:t>
            </a:r>
            <a:r>
              <a:rPr lang="en-US" altLang="zh-CN" sz="6000" dirty="0" smtClean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7</a:t>
            </a:r>
            <a:r>
              <a:rPr lang="zh-CN" altLang="en-US" sz="6000" dirty="0" smtClean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米，宽</a:t>
            </a:r>
            <a:r>
              <a:rPr lang="en-US" altLang="zh-CN" sz="6000" dirty="0" smtClean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15</a:t>
            </a:r>
            <a:r>
              <a:rPr lang="zh-CN" altLang="en-US" sz="6000" dirty="0" smtClean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米，长约</a:t>
            </a:r>
            <a:r>
              <a:rPr lang="en-US" altLang="zh-CN" sz="6000" dirty="0" smtClean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100</a:t>
            </a:r>
            <a:r>
              <a:rPr lang="zh-CN" altLang="en-US" sz="6000" dirty="0" smtClean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米，据当地人称，它是常州第一座规模较大的钢筋水泥桥。</a:t>
            </a:r>
            <a:endParaRPr lang="zh-CN" altLang="en-US" sz="6000" dirty="0" smtClean="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6000" dirty="0" smtClean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朝阳桥年代并不久远，但却十分重要，朝阳桥未建成之前，人们要跑到很远的地方去乘渡船过河，但桥建成后就方便多了。朝阳桥为常州的发展做出了卓越的贡献，所以，常州人民不会忘记了它的。它将载入常州光辉的历史。</a:t>
            </a:r>
            <a:endParaRPr lang="zh-CN" altLang="en-US" sz="6000" dirty="0" smtClean="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Public\Pictures\Sample Pictures\2008122075363386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27584" y="620688"/>
            <a:ext cx="7772400" cy="1470025"/>
          </a:xfrm>
        </p:spPr>
        <p:txBody>
          <a:bodyPr/>
          <a:lstStyle/>
          <a:p>
            <a:r>
              <a:rPr lang="zh-CN" altLang="en-US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朝阳桥全景</a:t>
            </a:r>
            <a:endParaRPr lang="zh-CN" altLang="en-US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Picture 2" descr="chaoyang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276872"/>
            <a:ext cx="7172325" cy="4257675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Public\Pictures\Sample Pictures\9082b9f0aa934cf50b46e04c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39552" y="1124744"/>
            <a:ext cx="7772400" cy="1470025"/>
          </a:xfrm>
        </p:spPr>
        <p:txBody>
          <a:bodyPr>
            <a:normAutofit/>
          </a:bodyPr>
          <a:lstStyle/>
          <a:p>
            <a:r>
              <a:rPr lang="zh-CN" altLang="en-US" sz="72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顺民桥</a:t>
            </a:r>
            <a:endParaRPr lang="zh-CN" altLang="en-US" sz="7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852936"/>
            <a:ext cx="6400800" cy="2785864"/>
          </a:xfrm>
        </p:spPr>
        <p:txBody>
          <a:bodyPr>
            <a:noAutofit/>
          </a:bodyPr>
          <a:lstStyle/>
          <a:p>
            <a:r>
              <a:rPr lang="zh-CN" altLang="en-US" sz="2400" dirty="0" smtClea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位于常熟虞山镇北门外李桥村与张坝村交界处，跨福山塘。现存者系清乾隆三十七年（</a:t>
            </a:r>
            <a:r>
              <a:rPr lang="en-US" altLang="zh-CN" sz="2400" dirty="0" smtClea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1772</a:t>
            </a:r>
            <a:r>
              <a:rPr lang="zh-CN" altLang="en-US" sz="2400" dirty="0" smtClea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）重建。单孔拱桥，花岗石砌筑。宽</a:t>
            </a:r>
            <a:r>
              <a:rPr lang="en-US" altLang="zh-CN" sz="2400" dirty="0" smtClea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3.60</a:t>
            </a:r>
            <a:r>
              <a:rPr lang="zh-CN" altLang="en-US" sz="2400" dirty="0" smtClea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米，长</a:t>
            </a:r>
            <a:r>
              <a:rPr lang="en-US" altLang="zh-CN" sz="2400" dirty="0" smtClea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26.30</a:t>
            </a:r>
            <a:r>
              <a:rPr lang="zh-CN" altLang="en-US" sz="2400" dirty="0" smtClea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米，矢高</a:t>
            </a:r>
            <a:r>
              <a:rPr lang="en-US" altLang="zh-CN" sz="2400" dirty="0" smtClea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5.80</a:t>
            </a:r>
            <a:r>
              <a:rPr lang="zh-CN" altLang="en-US" sz="2400" dirty="0" smtClea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米。</a:t>
            </a:r>
            <a:endParaRPr lang="zh-CN" altLang="en-US" sz="2400" dirty="0" smtClean="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r>
              <a:rPr lang="zh-CN" altLang="en-US" sz="2400" dirty="0" smtClea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顺民桥，弘治间都御史侣钟建，弘治十一年学士李杰居此，改名金马。</a:t>
            </a:r>
            <a:r>
              <a:rPr lang="zh-CN" altLang="en-US" sz="2400" dirty="0" smtClean="0">
                <a:solidFill>
                  <a:schemeClr val="tx1"/>
                </a:solidFill>
                <a:latin typeface="Times New Roman" panose="02020603050405020304"/>
                <a:ea typeface="华文行楷" panose="02010800040101010101" pitchFamily="2" charset="-122"/>
              </a:rPr>
              <a:t>”</a:t>
            </a:r>
            <a:r>
              <a:rPr lang="zh-CN" altLang="en-US" sz="2400" dirty="0" smtClea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据考证，此桥拱圈采用全圆型构造，为建桥史上所罕见。</a:t>
            </a:r>
            <a:r>
              <a:rPr lang="en-US" altLang="zh-CN" sz="2400" dirty="0" smtClea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1982</a:t>
            </a:r>
            <a:r>
              <a:rPr lang="zh-CN" altLang="en-US" sz="2400" dirty="0" smtClea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年</a:t>
            </a:r>
            <a:r>
              <a:rPr lang="en-US" altLang="zh-CN" sz="2400" dirty="0" smtClea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11</a:t>
            </a:r>
            <a:r>
              <a:rPr lang="zh-CN" altLang="en-US" sz="2400" dirty="0" smtClea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月</a:t>
            </a:r>
            <a:r>
              <a:rPr lang="en-US" altLang="zh-CN" sz="2400" dirty="0" smtClea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17</a:t>
            </a:r>
            <a:r>
              <a:rPr lang="zh-CN" altLang="en-US" sz="2400" dirty="0" smtClea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日公布为市文物保护单位。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88888888\Pictures\12MUY0cC10-41001.gif"/>
          <p:cNvPicPr>
            <a:picLocks noChangeAspect="1" noChangeArrowheads="1" noCrop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55576" y="1052736"/>
            <a:ext cx="7772400" cy="1470025"/>
          </a:xfrm>
        </p:spPr>
        <p:txBody>
          <a:bodyPr/>
          <a:lstStyle/>
          <a:p>
            <a:r>
              <a:rPr lang="zh-CN" altLang="en-US" dirty="0" smtClean="0"/>
              <a:t>顺民桥全景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" name="Picture 2" descr="顺民桥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276872"/>
            <a:ext cx="7239000" cy="4105275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88888888\Pictures\081216122421862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55576" y="836712"/>
            <a:ext cx="7772400" cy="1470025"/>
          </a:xfrm>
        </p:spPr>
        <p:txBody>
          <a:bodyPr/>
          <a:lstStyle/>
          <a:p>
            <a:r>
              <a:rPr lang="zh-CN" altLang="en-US" dirty="0" smtClean="0"/>
              <a:t>云庆桥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852936"/>
            <a:ext cx="6584776" cy="3168352"/>
          </a:xfrm>
        </p:spPr>
        <p:txBody>
          <a:bodyPr>
            <a:normAutofit/>
          </a:bodyPr>
          <a:lstStyle/>
          <a:p>
            <a:r>
              <a:rPr lang="zh-CN" altLang="en-US" dirty="0" smtClean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俗名钓渚渡桥，亦名鸟嘴渡桥。位于常熟张桥镇卫浜村，跨羊尖塘、宛山荡、嘉菱荡相交汇处。宽</a:t>
            </a:r>
            <a:r>
              <a:rPr lang="en-US" altLang="zh-CN" dirty="0" smtClean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2.50</a:t>
            </a:r>
            <a:r>
              <a:rPr lang="zh-CN" altLang="en-US" dirty="0" smtClean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米，长</a:t>
            </a:r>
            <a:r>
              <a:rPr lang="en-US" altLang="zh-CN" dirty="0" smtClean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39</a:t>
            </a:r>
            <a:r>
              <a:rPr lang="zh-CN" altLang="en-US" dirty="0" smtClean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米，矢高</a:t>
            </a:r>
            <a:r>
              <a:rPr lang="en-US" altLang="zh-CN" dirty="0" smtClean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10</a:t>
            </a:r>
            <a:r>
              <a:rPr lang="zh-CN" altLang="en-US" dirty="0" smtClean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米。</a:t>
            </a:r>
            <a:endParaRPr lang="zh-CN" altLang="en-US" dirty="0" smtClean="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88888888\Pictures\_204926327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470025"/>
          </a:xfrm>
        </p:spPr>
        <p:txBody>
          <a:bodyPr>
            <a:normAutofit/>
          </a:bodyPr>
          <a:lstStyle/>
          <a:p>
            <a:r>
              <a:rPr lang="zh-CN" altLang="en-US" sz="72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云庆桥</a:t>
            </a:r>
            <a:endParaRPr lang="zh-CN" altLang="en-US" sz="72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5" name="Picture 2" descr="云庆桥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420888"/>
            <a:ext cx="6768752" cy="4029075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88888888\Pictures\12E504205J0-13b07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-436373"/>
            <a:ext cx="9144000" cy="7294373"/>
          </a:xfrm>
          <a:prstGeom prst="rect">
            <a:avLst/>
          </a:prstGeom>
          <a:noFill/>
        </p:spPr>
      </p:pic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60232" y="-387424"/>
            <a:ext cx="2057400" cy="5851525"/>
          </a:xfrm>
        </p:spPr>
        <p:txBody>
          <a:bodyPr>
            <a:normAutofit/>
          </a:bodyPr>
          <a:lstStyle/>
          <a:p>
            <a:r>
              <a:rPr lang="zh-CN" altLang="en-US" sz="72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常州的桥</a:t>
            </a:r>
            <a:endParaRPr lang="zh-CN" altLang="en-US" sz="72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2051" name="Picture 3" descr="C:\Users\88888888\Pictures\143751605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36912"/>
            <a:ext cx="6516216" cy="4221088"/>
          </a:xfrm>
          <a:prstGeom prst="rect">
            <a:avLst/>
          </a:prstGeom>
          <a:noFill/>
        </p:spPr>
      </p:pic>
      <p:pic>
        <p:nvPicPr>
          <p:cNvPr id="2052" name="Picture 4" descr="C:\Users\88888888\Pictures\144405605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59432"/>
            <a:ext cx="6516216" cy="4032448"/>
          </a:xfrm>
          <a:prstGeom prst="rect">
            <a:avLst/>
          </a:prstGeom>
          <a:noFill/>
        </p:spPr>
      </p:pic>
      <p:pic>
        <p:nvPicPr>
          <p:cNvPr id="2054" name="Picture 6" descr="C:\Users\88888888\Pictures\u=4237441748,1849739615&amp;fm=0&amp;gp=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5157192"/>
            <a:ext cx="1333500" cy="1333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88888888\Pictures\2011051707525996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27584" y="2420888"/>
            <a:ext cx="7772400" cy="1470025"/>
          </a:xfrm>
        </p:spPr>
        <p:txBody>
          <a:bodyPr/>
          <a:lstStyle/>
          <a:p>
            <a:r>
              <a:rPr lang="en-US" altLang="zh-CN" sz="72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The End</a:t>
            </a:r>
            <a:endParaRPr lang="zh-CN" altLang="en-US" sz="7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88888888\Pictures\2009042317544203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zh-CN" altLang="en-US" sz="3200" dirty="0" smtClean="0">
                <a:solidFill>
                  <a:srgbClr val="292929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  </a:t>
            </a:r>
            <a:br>
              <a:rPr lang="en-US" altLang="zh-CN" sz="3200" dirty="0" smtClean="0">
                <a:solidFill>
                  <a:srgbClr val="292929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</a:br>
            <a:r>
              <a:rPr lang="en-US" altLang="zh-CN" sz="3200" dirty="0" smtClean="0">
                <a:solidFill>
                  <a:srgbClr val="292929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  </a:t>
            </a:r>
            <a:r>
              <a:rPr lang="zh-CN" altLang="en-US" sz="3200" dirty="0" smtClean="0">
                <a:solidFill>
                  <a:srgbClr val="292929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踏着条条青石板，穿梭于石桥水巷，在希望中找寻，找寻古桥的踪迹，它也许不为人们所熟悉，但却像一颗渐渐湮没于尘世的星辰，散发着这城市古老的魅力。一座座桥跃然脑中，述说着自己的故事。让我们凭吊长河古迹</a:t>
            </a:r>
            <a:r>
              <a:rPr lang="en-US" altLang="zh-CN" sz="3200" dirty="0" smtClean="0">
                <a:solidFill>
                  <a:srgbClr val="292929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,</a:t>
            </a:r>
            <a:r>
              <a:rPr lang="zh-CN" altLang="en-US" sz="3200" dirty="0" smtClean="0">
                <a:solidFill>
                  <a:srgbClr val="292929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寻觅岁月留痕</a:t>
            </a:r>
            <a:r>
              <a:rPr lang="en-US" altLang="zh-CN" sz="3200" dirty="0" smtClean="0">
                <a:solidFill>
                  <a:srgbClr val="292929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,</a:t>
            </a:r>
            <a:r>
              <a:rPr lang="zh-CN" altLang="en-US" sz="3200" dirty="0" smtClean="0">
                <a:solidFill>
                  <a:srgbClr val="292929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来聆听它们的故事。桥作为古代文化遗产小小的分支，折射出了常州深厚的文化底蕴。</a:t>
            </a:r>
            <a:endParaRPr lang="zh-CN" altLang="en-US" sz="3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1028" descr="backgrd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88888888\Pictures\b0e3a5e2bd386b65b838202e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>
            <a:noAutofit/>
          </a:bodyPr>
          <a:lstStyle/>
          <a:p>
            <a:r>
              <a:rPr lang="zh-CN" altLang="en-US" sz="96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同济桥</a:t>
            </a:r>
            <a:endParaRPr lang="zh-CN" altLang="en-US" sz="96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4099" name="Picture 3" descr="C:\Users\88888888\Pictures\0b3a1c0802939fef62d986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348880"/>
            <a:ext cx="5112568" cy="392588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88888888\Pictures\2011051707484745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/>
          <a:lstStyle/>
          <a:p>
            <a:r>
              <a:rPr lang="zh-CN" altLang="en-US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同</a:t>
            </a:r>
            <a:r>
              <a:rPr lang="zh-CN" altLang="en-US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济</a:t>
            </a:r>
            <a:r>
              <a:rPr lang="zh-CN" altLang="en-US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桥</a:t>
            </a:r>
            <a:endParaRPr lang="zh-CN" altLang="en-US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43608" y="2060848"/>
            <a:ext cx="7488832" cy="3577952"/>
          </a:xfrm>
        </p:spPr>
        <p:txBody>
          <a:bodyPr>
            <a:normAutofit fontScale="70000" lnSpcReduction="20000"/>
          </a:bodyPr>
          <a:lstStyle/>
          <a:p>
            <a:r>
              <a:rPr lang="zh-CN" altLang="en-US" sz="3600" dirty="0" smtClean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横跨</a:t>
            </a:r>
            <a:r>
              <a:rPr lang="zh-CN" altLang="en-US" sz="3600" dirty="0" smtClean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hlinkClick r:id="rId2" action="ppaction://hlinkfile"/>
              </a:rPr>
              <a:t>洛水</a:t>
            </a:r>
            <a:r>
              <a:rPr lang="zh-CN" altLang="en-US" sz="3600" dirty="0" smtClean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河，北连</a:t>
            </a:r>
            <a:r>
              <a:rPr lang="zh-CN" altLang="en-US" sz="3600" dirty="0" smtClean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hlinkClick r:id="rId3" action="ppaction://hlinkfile"/>
              </a:rPr>
              <a:t>金鱼街</a:t>
            </a:r>
            <a:r>
              <a:rPr lang="zh-CN" altLang="en-US" sz="3600" dirty="0" smtClean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，始建于明代，分别于嘉靖</a:t>
            </a:r>
            <a:r>
              <a:rPr lang="en-US" altLang="zh-CN" sz="3600" dirty="0" smtClean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38</a:t>
            </a:r>
            <a:r>
              <a:rPr lang="zh-CN" altLang="en-US" sz="3600" dirty="0" smtClean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年（</a:t>
            </a:r>
            <a:r>
              <a:rPr lang="en-US" altLang="zh-CN" sz="3600" dirty="0" smtClean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1559</a:t>
            </a:r>
            <a:r>
              <a:rPr lang="zh-CN" altLang="en-US" sz="3600" dirty="0" smtClean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年）、隆庆</a:t>
            </a:r>
            <a:r>
              <a:rPr lang="en-US" altLang="zh-CN" sz="3600" dirty="0" smtClean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</a:t>
            </a:r>
            <a:r>
              <a:rPr lang="zh-CN" altLang="en-US" sz="3600" dirty="0" smtClean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年（</a:t>
            </a:r>
            <a:r>
              <a:rPr lang="en-US" altLang="zh-CN" sz="3600" dirty="0" smtClean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1568</a:t>
            </a:r>
            <a:r>
              <a:rPr lang="zh-CN" altLang="en-US" sz="3600" dirty="0" smtClean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年）、万历</a:t>
            </a:r>
            <a:r>
              <a:rPr lang="en-US" altLang="zh-CN" sz="3600" dirty="0" smtClean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9</a:t>
            </a:r>
            <a:r>
              <a:rPr lang="zh-CN" altLang="en-US" sz="3600" dirty="0" smtClean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年（</a:t>
            </a:r>
            <a:r>
              <a:rPr lang="en-US" altLang="zh-CN" sz="3600" dirty="0" smtClean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1581</a:t>
            </a:r>
            <a:r>
              <a:rPr lang="zh-CN" altLang="en-US" sz="3600" dirty="0" smtClean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年）三次重修。天启六年（</a:t>
            </a:r>
            <a:r>
              <a:rPr lang="en-US" altLang="zh-CN" sz="3600" dirty="0" smtClean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1626</a:t>
            </a:r>
            <a:r>
              <a:rPr lang="zh-CN" altLang="en-US" sz="3600" dirty="0" smtClean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）</a:t>
            </a:r>
            <a:r>
              <a:rPr lang="zh-CN" altLang="en-US" sz="3600" dirty="0" smtClean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hlinkClick r:id="rId4" action="ppaction://hlinkfile"/>
              </a:rPr>
              <a:t>户部尚书</a:t>
            </a:r>
            <a:r>
              <a:rPr lang="zh-CN" altLang="en-US" sz="3600" dirty="0" smtClean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hlinkClick r:id="rId5" action="ppaction://hlinkfile"/>
              </a:rPr>
              <a:t>李侍问</a:t>
            </a:r>
            <a:r>
              <a:rPr lang="zh-CN" altLang="en-US" sz="3600" dirty="0" smtClean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再次发起募捐重修，取名“通济桥”取其“必通而后有济也”之意。后人在桥旁石柱刻以对联：“通七堡之游行，逸客寻春，任得渡头饮马；济万人之往来，曲桥跨水，艳称村尾村尾垂虹”，并建有南济</a:t>
            </a:r>
            <a:r>
              <a:rPr lang="zh-CN" altLang="en-US" sz="3600" dirty="0" smtClean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hlinkClick r:id="rId6" action="ppaction://hlinkfile"/>
              </a:rPr>
              <a:t>观音庙</a:t>
            </a:r>
            <a:r>
              <a:rPr lang="zh-CN" altLang="en-US" sz="3600" dirty="0" smtClean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和通运社。民国初年，通济桥附近河道淤塞，已极少往来。解放后，</a:t>
            </a:r>
            <a:r>
              <a:rPr lang="zh-CN" altLang="en-US" sz="3600" dirty="0" smtClean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hlinkClick r:id="rId7" action="ppaction://hlinkfile"/>
              </a:rPr>
              <a:t>佛山</a:t>
            </a:r>
            <a:r>
              <a:rPr lang="zh-CN" altLang="en-US" sz="3600" dirty="0" smtClean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马路多次扩建，通济桥下的河涌被改为暗沟，桥面被改为</a:t>
            </a:r>
            <a:r>
              <a:rPr lang="zh-CN" altLang="en-US" sz="3600" dirty="0" smtClean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hlinkClick r:id="rId8" action="ppaction://hlinkfile"/>
              </a:rPr>
              <a:t>大马路</a:t>
            </a:r>
            <a:r>
              <a:rPr lang="zh-CN" altLang="en-US" sz="3600" dirty="0" smtClean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，这一带再也找不到“桥”的痕迹了。</a:t>
            </a:r>
            <a:endParaRPr lang="zh-CN" altLang="en-US" sz="3600" dirty="0" smtClean="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88888888\Pictures\1-101229202H2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972999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7772400" cy="1470025"/>
          </a:xfrm>
        </p:spPr>
        <p:txBody>
          <a:bodyPr>
            <a:noAutofit/>
          </a:bodyPr>
          <a:lstStyle/>
          <a:p>
            <a:r>
              <a:rPr lang="zh-CN" altLang="en-US" sz="80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怀德桥</a:t>
            </a:r>
            <a:endParaRPr lang="zh-CN" altLang="en-US" sz="80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6" name="Picture 4" descr="http://www.czedu.gov.cn/home/czsbridges/images/huaideqiao1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331640" y="2492896"/>
            <a:ext cx="6006148" cy="3294261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88888888\Pictures\081216122421862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-558824"/>
            <a:ext cx="9144000" cy="7416824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772400" cy="1470025"/>
          </a:xfrm>
        </p:spPr>
        <p:txBody>
          <a:bodyPr>
            <a:normAutofit/>
          </a:bodyPr>
          <a:lstStyle/>
          <a:p>
            <a:r>
              <a:rPr lang="zh-CN" altLang="en-US" sz="72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怀德桥</a:t>
            </a:r>
            <a:endParaRPr lang="zh-CN" altLang="en-US" sz="72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564904"/>
            <a:ext cx="6872808" cy="3168352"/>
          </a:xfrm>
        </p:spPr>
        <p:txBody>
          <a:bodyPr>
            <a:normAutofit fontScale="85000" lnSpcReduction="10000"/>
          </a:bodyPr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     怀德桥老桥始建于</a:t>
            </a:r>
            <a:r>
              <a:rPr lang="en-US" altLang="zh-CN" dirty="0" smtClean="0">
                <a:solidFill>
                  <a:schemeClr val="tx1"/>
                </a:solidFill>
              </a:rPr>
              <a:t>1923</a:t>
            </a:r>
            <a:r>
              <a:rPr lang="zh-CN" altLang="en-US" dirty="0" smtClean="0">
                <a:solidFill>
                  <a:schemeClr val="tx1"/>
                </a:solidFill>
              </a:rPr>
              <a:t>年，前后经过八次整修，现在的怀德桥于</a:t>
            </a:r>
            <a:r>
              <a:rPr lang="en-US" altLang="zh-CN" dirty="0" smtClean="0">
                <a:solidFill>
                  <a:schemeClr val="tx1"/>
                </a:solidFill>
              </a:rPr>
              <a:t>1998</a:t>
            </a:r>
            <a:r>
              <a:rPr lang="zh-CN" altLang="en-US" dirty="0" smtClean="0">
                <a:solidFill>
                  <a:schemeClr val="tx1"/>
                </a:solidFill>
              </a:rPr>
              <a:t>年</a:t>
            </a:r>
            <a:r>
              <a:rPr lang="en-US" altLang="zh-CN" dirty="0" smtClean="0">
                <a:solidFill>
                  <a:schemeClr val="tx1"/>
                </a:solidFill>
              </a:rPr>
              <a:t>12</a:t>
            </a:r>
            <a:r>
              <a:rPr lang="zh-CN" altLang="en-US" dirty="0" smtClean="0">
                <a:solidFill>
                  <a:schemeClr val="tx1"/>
                </a:solidFill>
              </a:rPr>
              <a:t>月</a:t>
            </a:r>
            <a:r>
              <a:rPr lang="en-US" altLang="zh-CN" dirty="0" smtClean="0">
                <a:solidFill>
                  <a:schemeClr val="tx1"/>
                </a:solidFill>
              </a:rPr>
              <a:t>26</a:t>
            </a:r>
            <a:r>
              <a:rPr lang="zh-CN" altLang="en-US" dirty="0" smtClean="0">
                <a:solidFill>
                  <a:schemeClr val="tx1"/>
                </a:solidFill>
              </a:rPr>
              <a:t>号正式竣工通车，共投入资金</a:t>
            </a:r>
            <a:r>
              <a:rPr lang="en-US" altLang="zh-CN" dirty="0" smtClean="0">
                <a:solidFill>
                  <a:schemeClr val="tx1"/>
                </a:solidFill>
              </a:rPr>
              <a:t>1.47</a:t>
            </a:r>
            <a:r>
              <a:rPr lang="zh-CN" altLang="en-US" dirty="0" smtClean="0">
                <a:solidFill>
                  <a:schemeClr val="tx1"/>
                </a:solidFill>
              </a:rPr>
              <a:t>亿元。怀德桥按苏南运河四级航道标准设计，主桥长</a:t>
            </a:r>
            <a:r>
              <a:rPr lang="en-US" altLang="zh-CN" dirty="0" smtClean="0">
                <a:solidFill>
                  <a:schemeClr val="tx1"/>
                </a:solidFill>
              </a:rPr>
              <a:t>100</a:t>
            </a:r>
            <a:r>
              <a:rPr lang="zh-CN" altLang="en-US" dirty="0" smtClean="0">
                <a:solidFill>
                  <a:schemeClr val="tx1"/>
                </a:solidFill>
              </a:rPr>
              <a:t>米，宽</a:t>
            </a:r>
            <a:r>
              <a:rPr lang="en-US" altLang="zh-CN" dirty="0" smtClean="0">
                <a:solidFill>
                  <a:schemeClr val="tx1"/>
                </a:solidFill>
              </a:rPr>
              <a:t>40</a:t>
            </a:r>
            <a:r>
              <a:rPr lang="zh-CN" altLang="en-US" dirty="0" smtClean="0">
                <a:solidFill>
                  <a:schemeClr val="tx1"/>
                </a:solidFill>
              </a:rPr>
              <a:t>米，桥梁净宽</a:t>
            </a:r>
            <a:r>
              <a:rPr lang="en-US" altLang="zh-CN" dirty="0" smtClean="0">
                <a:solidFill>
                  <a:schemeClr val="tx1"/>
                </a:solidFill>
              </a:rPr>
              <a:t>50</a:t>
            </a:r>
            <a:r>
              <a:rPr lang="zh-CN" altLang="en-US" dirty="0" smtClean="0">
                <a:solidFill>
                  <a:schemeClr val="tx1"/>
                </a:solidFill>
              </a:rPr>
              <a:t>米，引桥、引道宽</a:t>
            </a:r>
            <a:r>
              <a:rPr lang="en-US" altLang="zh-CN" dirty="0" smtClean="0">
                <a:solidFill>
                  <a:schemeClr val="tx1"/>
                </a:solidFill>
              </a:rPr>
              <a:t>28</a:t>
            </a:r>
            <a:r>
              <a:rPr lang="zh-CN" altLang="en-US" dirty="0" smtClean="0">
                <a:solidFill>
                  <a:schemeClr val="tx1"/>
                </a:solidFill>
              </a:rPr>
              <a:t>米，通航净空不小于</a:t>
            </a:r>
            <a:r>
              <a:rPr lang="en-US" altLang="zh-CN" dirty="0" smtClean="0">
                <a:solidFill>
                  <a:schemeClr val="tx1"/>
                </a:solidFill>
              </a:rPr>
              <a:t>5</a:t>
            </a:r>
            <a:r>
              <a:rPr lang="zh-CN" altLang="en-US" dirty="0" smtClean="0">
                <a:solidFill>
                  <a:schemeClr val="tx1"/>
                </a:solidFill>
              </a:rPr>
              <a:t>米。怀德桥经过整体的美化、亮化，为常州市民营造了一个多功能、多情趣的休闲场所。</a:t>
            </a:r>
            <a:endParaRPr lang="zh-CN" altLang="en-US" dirty="0" smtClean="0">
              <a:solidFill>
                <a:schemeClr val="tx1"/>
              </a:solidFill>
            </a:endParaRPr>
          </a:p>
          <a:p>
            <a:endParaRPr lang="zh-CN" altLang="en-US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Public\Pictures\Sample Pictures\36b563efa69fdf6179f0551e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/>
          <a:lstStyle/>
          <a:p>
            <a:r>
              <a:rPr lang="zh-CN" altLang="en-US" dirty="0" smtClean="0"/>
              <a:t>怀德桥夜景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75656" y="2708920"/>
            <a:ext cx="6400800" cy="2688704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7" name="Picture 3" descr="http://www.czedu.gov.cn/home/czsbridges/images/huaideqiao4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51520" y="2132856"/>
            <a:ext cx="5292080" cy="3645024"/>
          </a:xfrm>
          <a:prstGeom prst="rect">
            <a:avLst/>
          </a:prstGeom>
          <a:noFill/>
        </p:spPr>
      </p:pic>
      <p:pic>
        <p:nvPicPr>
          <p:cNvPr id="8" name="Picture 7" descr="http://www.czedu.gov.cn/home/czsbridges/images/huaideqiao3.jpg"/>
          <p:cNvPicPr>
            <a:picLocks noChangeAspect="1" noChangeArrowheads="1"/>
          </p:cNvPicPr>
          <p:nvPr/>
        </p:nvPicPr>
        <p:blipFill>
          <a:blip r:embed="rId4" r:link="rId3" cstate="print"/>
          <a:srcRect/>
          <a:stretch>
            <a:fillRect/>
          </a:stretch>
        </p:blipFill>
        <p:spPr bwMode="auto">
          <a:xfrm>
            <a:off x="4499992" y="2708920"/>
            <a:ext cx="4211961" cy="3608636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1245</Words>
  <Application>WPS 演示</Application>
  <PresentationFormat>全屏显示(4:3)</PresentationFormat>
  <Paragraphs>60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31" baseType="lpstr">
      <vt:lpstr>Arial</vt:lpstr>
      <vt:lpstr>宋体</vt:lpstr>
      <vt:lpstr>Wingdings</vt:lpstr>
      <vt:lpstr>华文行楷</vt:lpstr>
      <vt:lpstr>华文新魏</vt:lpstr>
      <vt:lpstr>Times New Roman</vt:lpstr>
      <vt:lpstr>Calibri</vt:lpstr>
      <vt:lpstr>微软雅黑</vt:lpstr>
      <vt:lpstr>Arial Unicode MS</vt:lpstr>
      <vt:lpstr>Office 主题</vt:lpstr>
      <vt:lpstr>默认设计模板</vt:lpstr>
      <vt:lpstr>PowerPoint 演示文稿</vt:lpstr>
      <vt:lpstr>常州的桥</vt:lpstr>
      <vt:lpstr>               踏着条条青石板，穿梭于石桥水巷，在希望中找寻，找寻古桥的踪迹，它也许不为人们所熟悉，但却像一颗渐渐湮没于尘世的星辰，散发着这城市古老的魅力。一座座桥跃然脑中，述说着自己的故事。让我们凭吊长河古迹,寻觅岁月留痕,来聆听它们的故事。桥作为古代文化遗产小小的分支，折射出了常州深厚的文化底蕴。</vt:lpstr>
      <vt:lpstr>PowerPoint 演示文稿</vt:lpstr>
      <vt:lpstr>同济桥</vt:lpstr>
      <vt:lpstr>同济桥</vt:lpstr>
      <vt:lpstr>怀德桥</vt:lpstr>
      <vt:lpstr>怀德桥</vt:lpstr>
      <vt:lpstr>怀德桥夜景</vt:lpstr>
      <vt:lpstr>西新桥</vt:lpstr>
      <vt:lpstr>西新桥</vt:lpstr>
      <vt:lpstr>文亨桥</vt:lpstr>
      <vt:lpstr>美丽的文亨桥</vt:lpstr>
      <vt:lpstr>朝阳桥</vt:lpstr>
      <vt:lpstr>朝阳桥全景</vt:lpstr>
      <vt:lpstr>顺民桥</vt:lpstr>
      <vt:lpstr>顺民桥全景</vt:lpstr>
      <vt:lpstr>云庆桥</vt:lpstr>
      <vt:lpstr>云庆桥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88888888</dc:creator>
  <cp:lastModifiedBy>妖精</cp:lastModifiedBy>
  <cp:revision>20</cp:revision>
  <dcterms:created xsi:type="dcterms:W3CDTF">2012-01-13T05:58:00Z</dcterms:created>
  <dcterms:modified xsi:type="dcterms:W3CDTF">2019-10-09T00:54:13Z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2052-11.1.0.9098</vt:lpwstr>
  </property>
</Properties>
</file>