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68" r:id="rId3"/>
    <p:sldId id="266" r:id="rId4"/>
    <p:sldId id="267" r:id="rId5"/>
    <p:sldId id="269" r:id="rId6"/>
    <p:sldId id="272" r:id="rId7"/>
    <p:sldId id="282" r:id="rId8"/>
    <p:sldId id="279" r:id="rId9"/>
    <p:sldId id="278" r:id="rId10"/>
    <p:sldId id="260" r:id="rId11"/>
    <p:sldId id="289" r:id="rId12"/>
    <p:sldId id="292" r:id="rId13"/>
    <p:sldId id="277" r:id="rId14"/>
    <p:sldId id="294" r:id="rId15"/>
    <p:sldId id="297" r:id="rId16"/>
    <p:sldId id="295" r:id="rId17"/>
    <p:sldId id="298" r:id="rId18"/>
    <p:sldId id="296" r:id="rId19"/>
    <p:sldId id="299" r:id="rId20"/>
    <p:sldId id="301" r:id="rId21"/>
    <p:sldId id="304" r:id="rId22"/>
    <p:sldId id="308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0" autoAdjust="0"/>
  </p:normalViewPr>
  <p:slideViewPr>
    <p:cSldViewPr>
      <p:cViewPr varScale="1">
        <p:scale>
          <a:sx n="62" d="100"/>
          <a:sy n="62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4F0FD1-0D4B-4B48-8270-5EBB1C2B4D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七一班在地文化之家长讲堂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010B10A-EF48-4CFD-A8E8-FC1F8430FC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张芳菲妈妈</a:t>
            </a:r>
          </a:p>
        </p:txBody>
      </p:sp>
    </p:spTree>
    <p:extLst>
      <p:ext uri="{BB962C8B-B14F-4D97-AF65-F5344CB8AC3E}">
        <p14:creationId xmlns:p14="http://schemas.microsoft.com/office/powerpoint/2010/main" val="213843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7" y="764704"/>
            <a:ext cx="3657600" cy="4739640"/>
          </a:xfrm>
          <a:prstGeom prst="rect">
            <a:avLst/>
          </a:prstGeom>
        </p:spPr>
      </p:pic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4499082" cy="33123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-1" y="532266"/>
            <a:ext cx="491319" cy="743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777077"/>
            <a:ext cx="1008112" cy="13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6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8" y="532266"/>
            <a:ext cx="368489" cy="743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695"/>
            <a:ext cx="9144000" cy="381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590"/>
            <a:ext cx="12192000" cy="3810000"/>
          </a:xfrm>
          <a:prstGeom prst="rect">
            <a:avLst/>
          </a:prstGeom>
        </p:spPr>
      </p:pic>
      <p:sp>
        <p:nvSpPr>
          <p:cNvPr id="9" name="文本框 3"/>
          <p:cNvSpPr txBox="1"/>
          <p:nvPr/>
        </p:nvSpPr>
        <p:spPr>
          <a:xfrm>
            <a:off x="3182946" y="2623134"/>
            <a:ext cx="6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贰</a:t>
            </a:r>
          </a:p>
        </p:txBody>
      </p:sp>
      <p:sp>
        <p:nvSpPr>
          <p:cNvPr id="10" name="文本框 6"/>
          <p:cNvSpPr txBox="1"/>
          <p:nvPr/>
        </p:nvSpPr>
        <p:spPr>
          <a:xfrm>
            <a:off x="4135954" y="2985590"/>
            <a:ext cx="189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江南名士的摇篮</a:t>
            </a:r>
          </a:p>
        </p:txBody>
      </p:sp>
      <p:sp>
        <p:nvSpPr>
          <p:cNvPr id="11" name="矩形 10"/>
          <p:cNvSpPr/>
          <p:nvPr/>
        </p:nvSpPr>
        <p:spPr>
          <a:xfrm>
            <a:off x="3036551" y="2635438"/>
            <a:ext cx="965515" cy="965515"/>
          </a:xfrm>
          <a:prstGeom prst="rect">
            <a:avLst/>
          </a:prstGeom>
          <a:noFill/>
          <a:ln w="3175" cap="flat" cmpd="sng" algn="ctr">
            <a:solidFill>
              <a:srgbClr val="C8000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43" y="2616239"/>
            <a:ext cx="589223" cy="10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2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/>
          <a:stretch/>
        </p:blipFill>
        <p:spPr bwMode="auto">
          <a:xfrm>
            <a:off x="4860032" y="692696"/>
            <a:ext cx="4176464" cy="5762060"/>
          </a:xfrm>
          <a:prstGeom prst="ellipse">
            <a:avLst/>
          </a:prstGeom>
          <a:ln w="63500" cap="rnd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本框 5"/>
          <p:cNvSpPr txBox="1"/>
          <p:nvPr/>
        </p:nvSpPr>
        <p:spPr>
          <a:xfrm>
            <a:off x="611560" y="1121610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古巷两旁除了青砖雕瓦的明清传统民居外，还有大量历史文化价值颇高的名人故居，形成了现存常州名门望族聚集地之一，也正是这块风水宝地，不知诞生了多少名流大家。明朝抗倭英雄、文学大家唐荆川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;“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中国实业之父”盛宣怀；中国语言学家、作曲家赵元任、周有光；“常州三杰”之一瞿秋白</a:t>
            </a: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龚自珍赞美常州的诗句“天下名士有部落，东南无与常匹俦。”名人、名家不胜枚举，尽以几位就能众观全貌。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1" y="532265"/>
            <a:ext cx="368489" cy="74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79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" t="30680" r="18711" b="39599"/>
          <a:stretch>
            <a:fillRect/>
          </a:stretch>
        </p:blipFill>
        <p:spPr>
          <a:xfrm>
            <a:off x="926307" y="1835318"/>
            <a:ext cx="3183376" cy="208128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8326" y="577659"/>
            <a:ext cx="3316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点击此处添加标题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7" y="532266"/>
            <a:ext cx="368489" cy="74380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812360" y="1654877"/>
            <a:ext cx="553998" cy="25521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进士坊遗迹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80112" y="2797008"/>
            <a:ext cx="1865126" cy="35347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青果巷西边竖立在唐荆川故居贞和堂前的一根牌坊石柱，是为纪念明朝著名将领唐荆川当年参加嘉靖年间会试得第一名（贡士第一名）而立的“会元坊”残件；东边的另一根牌坊石柱，竖立在董氏宗祠前，是董家的“进士坊”残件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524328" y="2747094"/>
            <a:ext cx="0" cy="3534770"/>
          </a:xfrm>
          <a:prstGeom prst="line">
            <a:avLst/>
          </a:prstGeom>
          <a:ln w="3175">
            <a:solidFill>
              <a:srgbClr val="C8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0" y="0"/>
            <a:ext cx="4508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3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1" y="532265"/>
            <a:ext cx="368489" cy="74380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83568" y="1124744"/>
            <a:ext cx="2664296" cy="476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八桂堂天香楼地处青果巷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82-84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号，为清朝建筑。故居坐北朝南，为两层楼，位于刘国钧故居第三进，原为唐荆川八宅之一，因宅内植桂八株而得名。晚清时为瞿秋白叔祖、湖北布政使瞿赓甫府第，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1899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29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日秋白诞生于天香楼二层西室。</a:t>
            </a:r>
          </a:p>
          <a:p>
            <a:pPr algn="just">
              <a:lnSpc>
                <a:spcPct val="20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1996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11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日公布其为全国重点文物保护单位。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1880" y="2113484"/>
            <a:ext cx="5544616" cy="1644555"/>
          </a:xfrm>
          <a:prstGeom prst="rect">
            <a:avLst/>
          </a:prstGeom>
          <a:noFill/>
          <a:ln w="3175">
            <a:solidFill>
              <a:srgbClr val="C8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028384" y="1654877"/>
            <a:ext cx="553998" cy="2552132"/>
          </a:xfrm>
          <a:prstGeom prst="rect">
            <a:avLst/>
          </a:prstGeom>
          <a:solidFill>
            <a:srgbClr val="C8000B"/>
          </a:solidFill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赵元任故居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47" y="5517232"/>
            <a:ext cx="785631" cy="107164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53369"/>
            <a:ext cx="3251587" cy="2453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2795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1" y="532265"/>
            <a:ext cx="368489" cy="74380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83568" y="1124744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地处青果巷历史文化街区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16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弄，建于清光绪十八年（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1892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）。故居系其曾祖父赵朗浦（清金华府知府）建于咸丰年间。</a:t>
            </a:r>
          </a:p>
          <a:p>
            <a:pPr algn="just">
              <a:lnSpc>
                <a:spcPct val="20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1987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月公布其为第二批常州市级文物保护单位。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2006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月，公布其为江苏省文物保护单位。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1880" y="2113484"/>
            <a:ext cx="5544616" cy="1644555"/>
          </a:xfrm>
          <a:prstGeom prst="rect">
            <a:avLst/>
          </a:prstGeom>
          <a:noFill/>
          <a:ln w="3175">
            <a:solidFill>
              <a:srgbClr val="C8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028384" y="1654877"/>
            <a:ext cx="553998" cy="2552132"/>
          </a:xfrm>
          <a:prstGeom prst="rect">
            <a:avLst/>
          </a:prstGeom>
          <a:solidFill>
            <a:srgbClr val="C8000B"/>
          </a:solidFill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赵元任故居</a:t>
            </a:r>
          </a:p>
        </p:txBody>
      </p:sp>
      <p:pic>
        <p:nvPicPr>
          <p:cNvPr id="10" name="图片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23593"/>
            <a:ext cx="3096344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47" y="5517232"/>
            <a:ext cx="785631" cy="10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91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1" y="532265"/>
            <a:ext cx="368489" cy="74380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83568" y="1124744"/>
            <a:ext cx="2664296" cy="5199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位于青果巷历史文化街区东段，原名保合堂。明崇祯六年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(1633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荆川玄孙唐宇昭改名贞和堂，沿用至今。唐荆川宅原有八桂、贞和、易书、筠星，四并、复始、松健、礼和八堂，号称“唐氏八宅”，分布在青果巷历史文化街区。现以贞和堂保存最完整。</a:t>
            </a:r>
          </a:p>
          <a:p>
            <a:pPr algn="just">
              <a:lnSpc>
                <a:spcPct val="20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1982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月公布其为全国重点文物保护单位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1880" y="2113484"/>
            <a:ext cx="5544616" cy="1644555"/>
          </a:xfrm>
          <a:prstGeom prst="rect">
            <a:avLst/>
          </a:prstGeom>
          <a:noFill/>
          <a:ln w="3175">
            <a:solidFill>
              <a:srgbClr val="C8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028384" y="1654877"/>
            <a:ext cx="553998" cy="2552132"/>
          </a:xfrm>
          <a:prstGeom prst="rect">
            <a:avLst/>
          </a:prstGeom>
          <a:solidFill>
            <a:srgbClr val="C8000B"/>
          </a:solidFill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唐荆川故居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47" y="5517232"/>
            <a:ext cx="785631" cy="107164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54877"/>
            <a:ext cx="3538979" cy="275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4093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1" y="532265"/>
            <a:ext cx="368489" cy="74380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83568" y="1124744"/>
            <a:ext cx="2664296" cy="433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位于青果巷中段的天井巷与雪洞巷之间。故居坐北朝南，大厅内部梁柱粗硕，用料讲究，所有厅堂沿廊地面满铺方形罗砖或长方形青砖，天井地面满铺石板，环境清幽，突显豪门气派。</a:t>
            </a:r>
          </a:p>
          <a:p>
            <a:pPr algn="just">
              <a:lnSpc>
                <a:spcPct val="200000"/>
              </a:lnSpc>
            </a:pP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2011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月公布其为江苏省文物保护单位。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1880" y="2113484"/>
            <a:ext cx="5544616" cy="1644555"/>
          </a:xfrm>
          <a:prstGeom prst="rect">
            <a:avLst/>
          </a:prstGeom>
          <a:noFill/>
          <a:ln w="3175">
            <a:solidFill>
              <a:srgbClr val="C8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028384" y="1654877"/>
            <a:ext cx="553998" cy="2552132"/>
          </a:xfrm>
          <a:prstGeom prst="rect">
            <a:avLst/>
          </a:prstGeom>
          <a:solidFill>
            <a:srgbClr val="C8000B"/>
          </a:solidFill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恽鸿仪故居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47" y="5517232"/>
            <a:ext cx="785631" cy="107164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1654877"/>
            <a:ext cx="3096345" cy="2552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4125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1" y="532265"/>
            <a:ext cx="368489" cy="74380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71600" y="1151984"/>
            <a:ext cx="2664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史良（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1900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－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1985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），我国著名法学家、政治家，新中国司法部首任部长。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200000"/>
              </a:lnSpc>
            </a:pP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位于天宁区和平南路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143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号，史良出生于此，并在此度过少年时代。故居坐西朝东，现存硬山造平房二进。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1987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月公布其为第二批常州市级文物保护单位。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28384" y="1654877"/>
            <a:ext cx="553998" cy="2552132"/>
          </a:xfrm>
          <a:prstGeom prst="rect">
            <a:avLst/>
          </a:prstGeom>
          <a:solidFill>
            <a:srgbClr val="C8000B"/>
          </a:solidFill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史良故居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47" y="5517232"/>
            <a:ext cx="785631" cy="10716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09" y="2389885"/>
            <a:ext cx="1446173" cy="1368152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rot="5400000">
            <a:off x="6096000" y="1208494"/>
            <a:ext cx="0" cy="3730934"/>
          </a:xfrm>
          <a:prstGeom prst="line">
            <a:avLst/>
          </a:prstGeom>
          <a:ln w="12700">
            <a:solidFill>
              <a:srgbClr val="C8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96000" y="1208494"/>
            <a:ext cx="0" cy="3730934"/>
          </a:xfrm>
          <a:prstGeom prst="line">
            <a:avLst/>
          </a:prstGeom>
          <a:ln w="12700">
            <a:solidFill>
              <a:srgbClr val="C8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1816"/>
              </p:ext>
            </p:extLst>
          </p:nvPr>
        </p:nvGraphicFramePr>
        <p:xfrm>
          <a:off x="4648770" y="1988840"/>
          <a:ext cx="2950849" cy="196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BMP 图像" r:id="rId6" imgW="4572000" imgH="3048120" progId="Paint.Picture">
                  <p:embed/>
                </p:oleObj>
              </mc:Choice>
              <mc:Fallback>
                <p:oleObj name="BMP 图像" r:id="rId6" imgW="4572000" imgH="304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8770" y="1988840"/>
                        <a:ext cx="2950849" cy="1967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839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695"/>
            <a:ext cx="9144000" cy="381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30832" y="2517030"/>
            <a:ext cx="50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63938" y="2855735"/>
            <a:ext cx="196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江南风俗的遗韵</a:t>
            </a:r>
          </a:p>
        </p:txBody>
      </p:sp>
      <p:sp>
        <p:nvSpPr>
          <p:cNvPr id="10" name="矩形 9"/>
          <p:cNvSpPr/>
          <p:nvPr/>
        </p:nvSpPr>
        <p:spPr>
          <a:xfrm>
            <a:off x="3121634" y="2557644"/>
            <a:ext cx="724136" cy="965515"/>
          </a:xfrm>
          <a:prstGeom prst="rect">
            <a:avLst/>
          </a:prstGeom>
          <a:noFill/>
          <a:ln w="3175">
            <a:solidFill>
              <a:srgbClr val="C8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36" y="2616225"/>
            <a:ext cx="589223" cy="10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1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>
          <a:xfrm>
            <a:off x="395536" y="1700811"/>
            <a:ext cx="3867684" cy="38026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82" y="713874"/>
            <a:ext cx="2038253" cy="522255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6156183" y="1192662"/>
            <a:ext cx="1015663" cy="2640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latin typeface="华文隶书" pitchFamily="2" charset="-122"/>
                <a:ea typeface="华文隶书" pitchFamily="2" charset="-122"/>
              </a:rPr>
              <a:t>青果巷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586516" y="3135231"/>
            <a:ext cx="1569660" cy="29069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anose="02010800040101010101" pitchFamily="2" charset="-122"/>
                <a:ea typeface="华文行楷" panose="02010800040101010101" pitchFamily="2" charset="-122"/>
              </a:rPr>
              <a:t>北京的胡同</a:t>
            </a:r>
            <a:endParaRPr lang="en-US" altLang="zh-CN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上海的弄堂</a:t>
            </a:r>
            <a:endParaRPr lang="en-US" altLang="zh-CN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行楷" panose="02010800040101010101" pitchFamily="2" charset="-122"/>
                <a:ea typeface="华文行楷" panose="02010800040101010101" pitchFamily="2" charset="-122"/>
              </a:rPr>
              <a:t>常州的巷子</a:t>
            </a:r>
            <a:endParaRPr lang="en-US" altLang="zh-CN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566" y="145951"/>
            <a:ext cx="2190737" cy="2920982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6165496" y="2996965"/>
            <a:ext cx="0" cy="243650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608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04085"/>
            <a:ext cx="4608512" cy="307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 flipH="1">
            <a:off x="683568" y="2780928"/>
            <a:ext cx="3403930" cy="0"/>
          </a:xfrm>
          <a:prstGeom prst="line">
            <a:avLst/>
          </a:prstGeom>
          <a:noFill/>
          <a:ln w="3175" cap="flat" cmpd="sng" algn="ctr">
            <a:solidFill>
              <a:srgbClr val="C8000B"/>
            </a:solidFill>
            <a:prstDash val="solid"/>
            <a:miter lim="800000"/>
          </a:ln>
          <a:effectLst/>
        </p:spPr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8" y="532266"/>
            <a:ext cx="368489" cy="74380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79511" y="2996952"/>
            <a:ext cx="34079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青果巷既人文聚落，名人辈出。又是繁华的江南市井，“入千果之巷，桃梅杏李色色俱全”；这些巷里弄中滩边弥漫着江南市井风俗和旧时的遗韵，洋溢着市井的欢乐。</a:t>
            </a:r>
          </a:p>
        </p:txBody>
      </p:sp>
    </p:spTree>
    <p:extLst>
      <p:ext uri="{BB962C8B-B14F-4D97-AF65-F5344CB8AC3E}">
        <p14:creationId xmlns:p14="http://schemas.microsoft.com/office/powerpoint/2010/main" val="206638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8324" y="577658"/>
            <a:ext cx="3316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青果美食</a:t>
            </a:r>
          </a:p>
        </p:txBody>
      </p:sp>
      <p:sp>
        <p:nvSpPr>
          <p:cNvPr id="2" name="椭圆 1"/>
          <p:cNvSpPr/>
          <p:nvPr/>
        </p:nvSpPr>
        <p:spPr>
          <a:xfrm>
            <a:off x="2412766" y="5233530"/>
            <a:ext cx="552734" cy="736979"/>
          </a:xfrm>
          <a:prstGeom prst="ellipse">
            <a:avLst/>
          </a:prstGeom>
          <a:solidFill>
            <a:srgbClr val="C8000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05780" y="6119136"/>
            <a:ext cx="1534095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青果虾饼</a:t>
            </a:r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54853" y="5309631"/>
            <a:ext cx="468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0" y="532263"/>
            <a:ext cx="368489" cy="74380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92696"/>
            <a:ext cx="1969595" cy="26269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66" y="3429000"/>
            <a:ext cx="3456550" cy="23025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71600" y="1533201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青果巷的虾饼也是久负盛名，据说正宗的虾饼，上面有十几二十只鲜河虾，也难怪总有人排着长长的队去买了。用专门的勺子舀上一勺面饼，放上香葱萝卜丝，表面再撒些熟的虾，入油锅一炸。真的是香气扑鼻，诱惑难挡。</a:t>
            </a:r>
          </a:p>
        </p:txBody>
      </p:sp>
    </p:spTree>
    <p:extLst>
      <p:ext uri="{BB962C8B-B14F-4D97-AF65-F5344CB8AC3E}">
        <p14:creationId xmlns:p14="http://schemas.microsoft.com/office/powerpoint/2010/main" val="3427073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8324" y="577658"/>
            <a:ext cx="3316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青果美食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0" y="532263"/>
            <a:ext cx="368489" cy="74380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028384" y="1842159"/>
            <a:ext cx="553998" cy="25521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马蹄爪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72000" y="2852936"/>
            <a:ext cx="2985433" cy="35347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种点心的形状类似马蹄才因此得名。“杨马蹄”是青果巷里专门做马脚爪的一家店。和麻糕一样，马脚爪也是在加了煤炭的炉子里烘出来的，原料也是和麻糕一样的面粉，但只是纯粹的发酵，不加任何的油酥，甚至连糖都不加。直接往炉内撒白糖，不仅能使马脚爪表面变的金黄，也让马脚爪有了丝丝的甜味。刚出炉的马脚爪又松又软又香，吃一口满嘴的麦香，即使凉了吃，也是越嚼越香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884368" y="2852936"/>
            <a:ext cx="0" cy="3534770"/>
          </a:xfrm>
          <a:prstGeom prst="line">
            <a:avLst/>
          </a:prstGeom>
          <a:ln w="3175">
            <a:solidFill>
              <a:srgbClr val="C8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" y="2140583"/>
            <a:ext cx="3994985" cy="226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7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48" y="-325996"/>
            <a:ext cx="1268759" cy="391033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84175" y="1629185"/>
            <a:ext cx="1015663" cy="15911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目录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000810" y="2368353"/>
            <a:ext cx="566531" cy="2873830"/>
            <a:chOff x="6667737" y="2368353"/>
            <a:chExt cx="755374" cy="2873830"/>
          </a:xfrm>
        </p:grpSpPr>
        <p:sp>
          <p:nvSpPr>
            <p:cNvPr id="6" name="文本框 5"/>
            <p:cNvSpPr txBox="1"/>
            <p:nvPr/>
          </p:nvSpPr>
          <p:spPr>
            <a:xfrm>
              <a:off x="6741570" y="2424724"/>
              <a:ext cx="6247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Gadugi" pitchFamily="34" charset="0"/>
                  <a:ea typeface="禹卫书法行书简体" panose="02000603000000000000" pitchFamily="2" charset="-122"/>
                </a:rPr>
                <a:t>壹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6667737" y="2368353"/>
              <a:ext cx="755374" cy="755374"/>
            </a:xfrm>
            <a:prstGeom prst="rect">
              <a:avLst/>
            </a:prstGeom>
            <a:noFill/>
            <a:ln w="3175">
              <a:solidFill>
                <a:srgbClr val="C800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adugi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758165" y="3294113"/>
              <a:ext cx="574515" cy="19480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1600" dirty="0">
                  <a:latin typeface="Gadugi" pitchFamily="34" charset="0"/>
                  <a:ea typeface="微软雅黑" panose="020B0503020204020204" pitchFamily="34" charset="-122"/>
                </a:rPr>
                <a:t>江南民居的典范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87219" y="2368353"/>
            <a:ext cx="566531" cy="2873830"/>
            <a:chOff x="6667737" y="2368353"/>
            <a:chExt cx="755374" cy="2873830"/>
          </a:xfrm>
        </p:grpSpPr>
        <p:sp>
          <p:nvSpPr>
            <p:cNvPr id="14" name="文本框 13"/>
            <p:cNvSpPr txBox="1"/>
            <p:nvPr/>
          </p:nvSpPr>
          <p:spPr>
            <a:xfrm>
              <a:off x="6741570" y="2424724"/>
              <a:ext cx="6247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Gadugi" pitchFamily="34" charset="0"/>
                  <a:ea typeface="禹卫书法行书简体" panose="02000603000000000000" pitchFamily="2" charset="-122"/>
                </a:rPr>
                <a:t>贰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667737" y="2368353"/>
              <a:ext cx="755374" cy="755374"/>
            </a:xfrm>
            <a:prstGeom prst="rect">
              <a:avLst/>
            </a:prstGeom>
            <a:noFill/>
            <a:ln w="3175">
              <a:solidFill>
                <a:srgbClr val="C800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adugi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758165" y="3294113"/>
              <a:ext cx="574515" cy="19480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1600" dirty="0">
                  <a:latin typeface="Gadugi" pitchFamily="34" charset="0"/>
                  <a:ea typeface="微软雅黑" panose="020B0503020204020204" pitchFamily="34" charset="-122"/>
                </a:rPr>
                <a:t>江南民士的摇篮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500574" y="2368353"/>
            <a:ext cx="566531" cy="2873830"/>
            <a:chOff x="6667737" y="2368353"/>
            <a:chExt cx="755374" cy="2873830"/>
          </a:xfrm>
        </p:grpSpPr>
        <p:sp>
          <p:nvSpPr>
            <p:cNvPr id="18" name="文本框 17"/>
            <p:cNvSpPr txBox="1"/>
            <p:nvPr/>
          </p:nvSpPr>
          <p:spPr>
            <a:xfrm>
              <a:off x="6741570" y="2424724"/>
              <a:ext cx="6247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Gadugi" pitchFamily="34" charset="0"/>
                  <a:ea typeface="禹卫书法行书简体" panose="02000603000000000000" pitchFamily="2" charset="-122"/>
                </a:rPr>
                <a:t>叁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6667737" y="2368353"/>
              <a:ext cx="755374" cy="755374"/>
            </a:xfrm>
            <a:prstGeom prst="rect">
              <a:avLst/>
            </a:prstGeom>
            <a:noFill/>
            <a:ln w="3175">
              <a:solidFill>
                <a:srgbClr val="C800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adugi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790938" y="3294113"/>
              <a:ext cx="574515" cy="19480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1600" dirty="0">
                  <a:latin typeface="Gadugi" pitchFamily="34" charset="0"/>
                  <a:ea typeface="微软雅黑" panose="020B0503020204020204" pitchFamily="34" charset="-122"/>
                </a:rPr>
                <a:t>江南风俗的遗韵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66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695"/>
            <a:ext cx="9144000" cy="381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30832" y="2517030"/>
            <a:ext cx="50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07752" y="2855735"/>
            <a:ext cx="189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江南民居的典范</a:t>
            </a:r>
          </a:p>
        </p:txBody>
      </p:sp>
      <p:sp>
        <p:nvSpPr>
          <p:cNvPr id="10" name="矩形 9"/>
          <p:cNvSpPr/>
          <p:nvPr/>
        </p:nvSpPr>
        <p:spPr>
          <a:xfrm>
            <a:off x="3121636" y="2557658"/>
            <a:ext cx="724136" cy="965515"/>
          </a:xfrm>
          <a:prstGeom prst="rect">
            <a:avLst/>
          </a:prstGeom>
          <a:noFill/>
          <a:ln w="3175">
            <a:solidFill>
              <a:srgbClr val="C8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43" y="2616239"/>
            <a:ext cx="589223" cy="10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1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429014"/>
            <a:ext cx="9144000" cy="2879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8326" y="577658"/>
            <a:ext cx="3316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一条青果巷，</a:t>
            </a:r>
            <a:endParaRPr lang="en-US" altLang="zh-CN" sz="32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32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半部常州史。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7" y="532266"/>
            <a:ext cx="368489" cy="74380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1651" y="2343012"/>
            <a:ext cx="5601533" cy="35155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青果巷被誉为“江南第一巷”，始建于明万历年间，当时运河由文亨桥入西水关，经东西下塘，穿城后出东水关蜿蜒向东。青果巷面临城区运河段，船舶云集，是南北果品集散地，沿岸开设各类果品店铺，旧有“千果巷”之称。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常州赋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有记载：“入千果之巷，桃梅杏李色色俱陈。”后运河改道，巷名仍保留至今。常州方言“千”、“青”难辨，才有了现在的“青果巷”。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15616" y="2343011"/>
            <a:ext cx="0" cy="3534770"/>
          </a:xfrm>
          <a:prstGeom prst="line">
            <a:avLst/>
          </a:prstGeom>
          <a:ln w="3175">
            <a:solidFill>
              <a:srgbClr val="C8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26" y="470569"/>
            <a:ext cx="2944374" cy="60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0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7" y="532266"/>
            <a:ext cx="368489" cy="74380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602828" y="4008902"/>
            <a:ext cx="553998" cy="23548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b="1" dirty="0">
                <a:latin typeface="华文隶书" pitchFamily="2" charset="-122"/>
                <a:ea typeface="华文隶书" pitchFamily="2" charset="-122"/>
              </a:rPr>
              <a:t>江南水乡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88483" y="4462955"/>
            <a:ext cx="5786199" cy="19856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青果巷，历代相继建起类型各异的民居宅第，乃至私家庭院，都为顺巷而建临水而筑，构成了江南典型的“因水成街”、“因水成市”、“家家枕河”的特有的古城景观。这条千百年来形成的恬静幽深的小巷，古朴典雅的石桥，错落有致粉墙黛瓦的屋宇，甚至是飞檐翘角雕梁画栋的门楼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........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7522196" y="4462969"/>
            <a:ext cx="0" cy="1896903"/>
          </a:xfrm>
          <a:prstGeom prst="line">
            <a:avLst/>
          </a:prstGeom>
          <a:ln w="3175">
            <a:solidFill>
              <a:srgbClr val="C8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43" y="5026313"/>
            <a:ext cx="782000" cy="142225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1" y="1283179"/>
            <a:ext cx="8235959" cy="20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8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8326" y="577659"/>
            <a:ext cx="3316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贞和堂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15462" y="1162440"/>
            <a:ext cx="7401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位于青果巷历史文化街区东段，原名保合堂。明崇祯六年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(1633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荆川玄孙唐宇昭改名贞和堂，沿用至今。唐荆川宅原有八桂、贞和、易书、筠星，四并、复始、松健、礼和八堂，号称“唐氏八宅”，分布在青果巷历史文化街区。现以贞和堂保存最完整。贞和堂包括门厅、轿厅、大厅、二门及后进内院。大厅坐北朝南，为一完整纱帽厅，面阔三间，进深七檩，檐柱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4.50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米高，保存着原貌，其结构采用抬梁式木构架，用楠木、紫檀木五架大型月梁，正间彩绘大梁，青石柱础，屋面平缓，双檐飞檐卷式，气派非凡，别具一格。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96419" y="3429015"/>
            <a:ext cx="34289" cy="327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818524" y="3429000"/>
            <a:ext cx="34289" cy="3176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7" y="532266"/>
            <a:ext cx="368489" cy="743803"/>
          </a:xfrm>
          <a:prstGeom prst="rect">
            <a:avLst/>
          </a:prstGeom>
        </p:spPr>
      </p:pic>
      <p:pic>
        <p:nvPicPr>
          <p:cNvPr id="13" name="Picture 2" descr="C:\Users\dell\Documents\Tencent Files\5627128\Image\C2C\88N9E}_~A1]GEK@KG0SG1`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9" y="3933056"/>
            <a:ext cx="8248351" cy="247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4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00" y="3537916"/>
            <a:ext cx="1222195" cy="12223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7" y="532266"/>
            <a:ext cx="368489" cy="743803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4592776" y="2154184"/>
            <a:ext cx="0" cy="3730934"/>
          </a:xfrm>
          <a:prstGeom prst="line">
            <a:avLst/>
          </a:prstGeom>
          <a:ln w="12700">
            <a:solidFill>
              <a:srgbClr val="C8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4600889" y="2749981"/>
            <a:ext cx="0" cy="2798201"/>
          </a:xfrm>
          <a:prstGeom prst="line">
            <a:avLst/>
          </a:prstGeom>
          <a:ln w="12700">
            <a:solidFill>
              <a:srgbClr val="C8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31302" y="620687"/>
            <a:ext cx="4804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常武古戏楼：杨氏家庭戏楼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8987" y="4300503"/>
            <a:ext cx="3833677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地处天宁区和平南路与青果巷交汇处的原新坊桥小学内，一进三开间，北有一对石狮，一棵银杏，一对六边形台基。戏楼坐南面北，直对阳湖县城隍庙大殿。庙始建于清乾隆二十四年（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1759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），戏楼建于同治九年（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1870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），光绪二十二年（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1896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）。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33120" y="4289556"/>
            <a:ext cx="3665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戏楼为歇山顶两层木结构，外形为大屋顶。檐下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面均有人物走兽等木雕，柱头梁架饰脊斗拱承托，飞檐翘角，装饰华丽。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796136" y="1617026"/>
            <a:ext cx="253656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amet, consectetuer adipiscing elit. Maecenas porttitor congue massa. Fusce posuere, magna sed pulvinar </a:t>
            </a:r>
            <a:r>
              <a:rPr lang="en-US" altLang="zh-CN" sz="14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ultricies</a:t>
            </a:r>
            <a:r>
              <a: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6" y="5547727"/>
            <a:ext cx="1008112" cy="13751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6" y="1325892"/>
            <a:ext cx="3833677" cy="26937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23" y="1366240"/>
            <a:ext cx="4112473" cy="265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5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86" y="2817836"/>
            <a:ext cx="1222195" cy="12223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7" t="-1" r="-12485" b="-10102"/>
          <a:stretch>
            <a:fillRect/>
          </a:stretch>
        </p:blipFill>
        <p:spPr>
          <a:xfrm>
            <a:off x="7" y="532266"/>
            <a:ext cx="368489" cy="743803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4572000" y="1550750"/>
            <a:ext cx="0" cy="3730934"/>
          </a:xfrm>
          <a:prstGeom prst="line">
            <a:avLst/>
          </a:prstGeom>
          <a:ln w="12700">
            <a:solidFill>
              <a:srgbClr val="C8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4572000" y="2029903"/>
            <a:ext cx="0" cy="2798201"/>
          </a:xfrm>
          <a:prstGeom prst="line">
            <a:avLst/>
          </a:prstGeom>
          <a:ln w="12700">
            <a:solidFill>
              <a:srgbClr val="C800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134279" y="962190"/>
            <a:ext cx="236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27584" y="3829636"/>
            <a:ext cx="2594162" cy="1963576"/>
            <a:chOff x="1180237" y="1843887"/>
            <a:chExt cx="3382091" cy="1963576"/>
          </a:xfrm>
        </p:grpSpPr>
        <p:sp>
          <p:nvSpPr>
            <p:cNvPr id="21" name="文本框 20"/>
            <p:cNvSpPr txBox="1"/>
            <p:nvPr/>
          </p:nvSpPr>
          <p:spPr>
            <a:xfrm>
              <a:off x="2149820" y="1843887"/>
              <a:ext cx="24125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在此输入小标题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80237" y="2314747"/>
              <a:ext cx="3382091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Lorem ipsum dolor sit amet, consectetuer adipiscing elit. Maecenas porttitor congue massa. Fusce posuere, magna sed pulvinar </a:t>
              </a:r>
              <a:r>
                <a:rPr lang="en-US" altLang="zh-CN" sz="140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ultricies</a:t>
              </a:r>
              <a:r>
                <a:rPr lang="en-US" altLang="zh-CN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681127" y="3808214"/>
            <a:ext cx="2536568" cy="1984998"/>
            <a:chOff x="1180237" y="1822465"/>
            <a:chExt cx="3382091" cy="1984998"/>
          </a:xfrm>
        </p:grpSpPr>
        <p:sp>
          <p:nvSpPr>
            <p:cNvPr id="24" name="文本框 23"/>
            <p:cNvSpPr txBox="1"/>
            <p:nvPr/>
          </p:nvSpPr>
          <p:spPr>
            <a:xfrm>
              <a:off x="1180237" y="1822465"/>
              <a:ext cx="24125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在此输入小标题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80237" y="2314747"/>
              <a:ext cx="3382091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Lorem ipsum dolor sit amet, consectetuer adipiscing elit. Maecenas porttitor congue massa. Fusce posuere, magna sed pulvinar </a:t>
              </a:r>
              <a:r>
                <a:rPr lang="en-US" altLang="zh-CN" sz="140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ultricies</a:t>
              </a:r>
              <a:r>
                <a:rPr lang="en-US" altLang="zh-CN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96136" y="1124744"/>
            <a:ext cx="2536568" cy="1984998"/>
            <a:chOff x="1180237" y="1822465"/>
            <a:chExt cx="3382091" cy="1984998"/>
          </a:xfrm>
        </p:grpSpPr>
        <p:sp>
          <p:nvSpPr>
            <p:cNvPr id="27" name="文本框 26"/>
            <p:cNvSpPr txBox="1"/>
            <p:nvPr/>
          </p:nvSpPr>
          <p:spPr>
            <a:xfrm>
              <a:off x="1180237" y="1822465"/>
              <a:ext cx="24125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在此输入小标题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80237" y="2314747"/>
              <a:ext cx="3382091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Lorem ipsum dolor sit amet, consectetuer adipiscing elit. Maecenas porttitor congue massa. Fusce posuere, magna sed pulvinar </a:t>
              </a:r>
              <a:r>
                <a:rPr lang="en-US" altLang="zh-CN" sz="1400" dirty="0" err="1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ultricies</a:t>
              </a:r>
              <a:r>
                <a:rPr lang="en-US" altLang="zh-CN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2" y="692696"/>
            <a:ext cx="3958166" cy="26346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50" y="692697"/>
            <a:ext cx="3958165" cy="26346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39" y="692696"/>
            <a:ext cx="3951969" cy="26243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59" y="664258"/>
            <a:ext cx="3977649" cy="26812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6" y="5547727"/>
            <a:ext cx="1008112" cy="13751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81" y="3668364"/>
            <a:ext cx="3738689" cy="258457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2" y="3675263"/>
            <a:ext cx="3872560" cy="25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0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1718</TotalTime>
  <Words>1502</Words>
  <Application>Microsoft Office PowerPoint</Application>
  <PresentationFormat>全屏显示(4:3)</PresentationFormat>
  <Paragraphs>69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等线</vt:lpstr>
      <vt:lpstr>华文行楷</vt:lpstr>
      <vt:lpstr>华文楷体</vt:lpstr>
      <vt:lpstr>华文隶书</vt:lpstr>
      <vt:lpstr>微软雅黑</vt:lpstr>
      <vt:lpstr>微软雅黑 Light</vt:lpstr>
      <vt:lpstr>禹卫书法行书简体</vt:lpstr>
      <vt:lpstr>Arial</vt:lpstr>
      <vt:lpstr>Calibri</vt:lpstr>
      <vt:lpstr>Gadugi</vt:lpstr>
      <vt:lpstr>Office 主题</vt:lpstr>
      <vt:lpstr>BMP 图像</vt:lpstr>
      <vt:lpstr>七一班在地文化之家长讲堂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一条青果巷，半部常州史</dc:title>
  <dc:creator>dell</dc:creator>
  <cp:lastModifiedBy>Dong Baixue</cp:lastModifiedBy>
  <cp:revision>52</cp:revision>
  <dcterms:created xsi:type="dcterms:W3CDTF">2019-12-13T06:03:07Z</dcterms:created>
  <dcterms:modified xsi:type="dcterms:W3CDTF">2019-12-19T01:01:44Z</dcterms:modified>
</cp:coreProperties>
</file>