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256" r:id="rId3"/>
    <p:sldId id="276" r:id="rId5"/>
    <p:sldId id="257" r:id="rId6"/>
    <p:sldId id="271" r:id="rId7"/>
    <p:sldId id="291" r:id="rId8"/>
    <p:sldId id="275" r:id="rId9"/>
    <p:sldId id="274" r:id="rId10"/>
    <p:sldId id="260" r:id="rId11"/>
    <p:sldId id="259" r:id="rId12"/>
    <p:sldId id="258" r:id="rId13"/>
    <p:sldId id="261" r:id="rId14"/>
    <p:sldId id="262" r:id="rId15"/>
    <p:sldId id="267" r:id="rId16"/>
    <p:sldId id="268" r:id="rId17"/>
    <p:sldId id="263" r:id="rId18"/>
    <p:sldId id="264" r:id="rId19"/>
    <p:sldId id="269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9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1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9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3.xml"/><Relationship Id="rId2" Type="http://schemas.openxmlformats.org/officeDocument/2006/relationships/image" Target="../media/image8.png"/><Relationship Id="rId1" Type="http://schemas.openxmlformats.org/officeDocument/2006/relationships/tags" Target="../tags/tag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lum bright="70000" contrast="-70000"/>
          </a:blip>
          <a:stretch>
            <a:fillRect/>
          </a:stretch>
        </p:blipFill>
        <p:spPr>
          <a:xfrm>
            <a:off x="-2249805" y="3175"/>
            <a:ext cx="14733905" cy="68516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749300" y="1292860"/>
            <a:ext cx="10852150" cy="1959610"/>
          </a:xfrm>
        </p:spPr>
        <p:txBody>
          <a:bodyPr/>
          <a:lstStyle/>
          <a:p>
            <a:r>
              <a:rPr lang="zh-CN" altLang="en-US" sz="4400">
                <a:sym typeface="+mn-ea"/>
              </a:rPr>
              <a:t>长江文明和吴文化的发源地之一</a:t>
            </a:r>
            <a:br>
              <a:rPr lang="zh-CN" altLang="en-US"/>
            </a:br>
            <a:br>
              <a:rPr lang="zh-CN" altLang="en-US" sz="1200"/>
            </a:br>
            <a:br>
              <a:rPr lang="zh-CN" altLang="en-US" sz="2000"/>
            </a:br>
            <a:r>
              <a:rPr lang="zh-CN" altLang="en-US" sz="6000"/>
              <a:t>中华龙城 江南</a:t>
            </a:r>
            <a:r>
              <a:rPr lang="zh-CN" altLang="en-US" sz="7200" b="1">
                <a:solidFill>
                  <a:srgbClr val="FF0000"/>
                </a:solidFill>
              </a:rPr>
              <a:t>常州</a:t>
            </a:r>
            <a:endParaRPr lang="zh-CN" altLang="en-US" sz="7200" b="1">
              <a:solidFill>
                <a:srgbClr val="FF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0502" y="4925060"/>
            <a:ext cx="10852237" cy="950984"/>
          </a:xfrm>
        </p:spPr>
        <p:txBody>
          <a:bodyPr/>
          <a:lstStyle/>
          <a:p>
            <a:r>
              <a:rPr lang="zh-CN" altLang="en-US" sz="2800"/>
              <a:t>常州市河海中学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zh-CN" altLang="en-US" sz="2800"/>
              <a:t>七（</a:t>
            </a:r>
            <a:r>
              <a:rPr lang="en-US" altLang="zh-CN" sz="2800"/>
              <a:t>7</a:t>
            </a:r>
            <a:r>
              <a:rPr lang="zh-CN" altLang="en-US" sz="2800"/>
              <a:t>）班</a:t>
            </a:r>
            <a:endParaRPr lang="zh-CN" altLang="en-US" sz="2800"/>
          </a:p>
          <a:p>
            <a:r>
              <a:rPr lang="zh-CN" altLang="en-US" sz="2800"/>
              <a:t>家长讲堂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zh-CN" altLang="en-US" sz="2800"/>
              <a:t>班会课</a:t>
            </a:r>
            <a:endParaRPr lang="zh-CN" altLang="en-US" sz="2800"/>
          </a:p>
          <a:p>
            <a:r>
              <a:rPr lang="en-US" altLang="zh-CN" sz="2800"/>
              <a:t>2019.12.18</a:t>
            </a:r>
            <a:endParaRPr lang="en-US" altLang="zh-CN" sz="2800"/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常州著名人物（二）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260" y="1234440"/>
            <a:ext cx="11841480" cy="538797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08915" y="2546350"/>
            <a:ext cx="3302000" cy="47752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445000" y="2573020"/>
            <a:ext cx="3302000" cy="47752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20075" y="2546350"/>
            <a:ext cx="3302000" cy="47752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85115" y="3806825"/>
            <a:ext cx="3514090" cy="47752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220075" y="3781425"/>
            <a:ext cx="3578860" cy="47752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445000" y="3794125"/>
            <a:ext cx="3302000" cy="47752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85115" y="4643120"/>
            <a:ext cx="3514090" cy="47752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8246745" y="1670685"/>
            <a:ext cx="3302000" cy="47752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234045" y="4258945"/>
            <a:ext cx="3566795" cy="47752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445000" y="4656455"/>
            <a:ext cx="3302000" cy="47752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85115" y="5120640"/>
            <a:ext cx="3514090" cy="47752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445000" y="5492115"/>
            <a:ext cx="3302000" cy="47752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1"/>
          <p:cNvSpPr>
            <a:spLocks noGrp="1"/>
          </p:cNvSpPr>
          <p:nvPr/>
        </p:nvSpPr>
        <p:spPr>
          <a:xfrm>
            <a:off x="563837" y="2760545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algn="ctr"/>
            <a:r>
              <a:rPr sz="4400">
                <a:sym typeface="+mn-ea"/>
              </a:rPr>
              <a:t>常州的</a:t>
            </a:r>
            <a:r>
              <a:rPr sz="4400">
                <a:solidFill>
                  <a:srgbClr val="FF0000"/>
                </a:solidFill>
                <a:sym typeface="+mn-ea"/>
              </a:rPr>
              <a:t>美食、特产</a:t>
            </a:r>
            <a:r>
              <a:rPr sz="4400">
                <a:sym typeface="+mn-ea"/>
              </a:rPr>
              <a:t>有哪些？</a:t>
            </a:r>
            <a:endParaRPr lang="zh-CN" altLang="en-US" sz="4400"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1"/>
          <p:cNvSpPr>
            <a:spLocks noGrp="1"/>
          </p:cNvSpPr>
          <p:nvPr/>
        </p:nvSpPr>
        <p:spPr>
          <a:xfrm>
            <a:off x="563880" y="836930"/>
            <a:ext cx="10852150" cy="42418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algn="l"/>
            <a:r>
              <a:rPr sz="3200">
                <a:sym typeface="+mn-ea"/>
              </a:rPr>
              <a:t>主要特产</a:t>
            </a:r>
            <a:r>
              <a:rPr b="0">
                <a:sym typeface="+mn-ea"/>
              </a:rPr>
              <a:t>有：</a:t>
            </a:r>
            <a:r>
              <a:rPr b="0">
                <a:solidFill>
                  <a:srgbClr val="FF0000"/>
                </a:solidFill>
                <a:sym typeface="+mn-ea"/>
              </a:rPr>
              <a:t>萝卜干、大麻糕、芝麻糖、溧阳风鹅、野山笋、溧阳水芹、南山板栗、长荡湖螃蟹、横山桥百叶、</a:t>
            </a:r>
            <a:r>
              <a:rPr>
                <a:solidFill>
                  <a:srgbClr val="FF0000"/>
                </a:solidFill>
                <a:sym typeface="+mn-ea"/>
              </a:rPr>
              <a:t>常州三宝</a:t>
            </a:r>
            <a:r>
              <a:rPr b="0">
                <a:solidFill>
                  <a:srgbClr val="FF0000"/>
                </a:solidFill>
                <a:sym typeface="+mn-ea"/>
              </a:rPr>
              <a:t>（</a:t>
            </a:r>
            <a:r>
              <a:rPr b="0">
                <a:solidFill>
                  <a:srgbClr val="FF0000"/>
                </a:solidFill>
                <a:sym typeface="+mn-ea"/>
              </a:rPr>
              <a:t>常州梳篦</a:t>
            </a:r>
            <a:r>
              <a:rPr b="0">
                <a:sym typeface="+mn-ea"/>
              </a:rPr>
              <a:t>、</a:t>
            </a:r>
            <a:r>
              <a:rPr b="0">
                <a:solidFill>
                  <a:srgbClr val="FF0000"/>
                </a:solidFill>
                <a:sym typeface="+mn-ea"/>
              </a:rPr>
              <a:t>乱针绣</a:t>
            </a:r>
            <a:r>
              <a:rPr b="0">
                <a:sym typeface="+mn-ea"/>
              </a:rPr>
              <a:t>、</a:t>
            </a:r>
            <a:r>
              <a:rPr b="0">
                <a:solidFill>
                  <a:srgbClr val="FF0000"/>
                </a:solidFill>
                <a:sym typeface="+mn-ea"/>
              </a:rPr>
              <a:t>留青竹刻</a:t>
            </a:r>
            <a:r>
              <a:rPr b="0">
                <a:sym typeface="+mn-ea"/>
              </a:rPr>
              <a:t>）、金坛刻纸、</a:t>
            </a:r>
            <a:r>
              <a:rPr b="0">
                <a:sym typeface="+mn-ea"/>
              </a:rPr>
              <a:t>砖刻屏、景泰蓝掐丝工艺画、中国彩绒画</a:t>
            </a:r>
            <a:r>
              <a:rPr lang="en-US" altLang="zh-CN" b="0">
                <a:sym typeface="+mn-ea"/>
              </a:rPr>
              <a:t>……</a:t>
            </a:r>
            <a:endParaRPr b="0">
              <a:sym typeface="+mn-ea"/>
            </a:endParaRPr>
          </a:p>
          <a:p>
            <a:pPr algn="l"/>
            <a:endParaRPr lang="zh-CN" altLang="en-US" b="0"/>
          </a:p>
          <a:p>
            <a:pPr algn="l"/>
            <a:r>
              <a:rPr sz="3200">
                <a:sym typeface="+mn-ea"/>
              </a:rPr>
              <a:t>著名小吃</a:t>
            </a:r>
            <a:r>
              <a:rPr b="0">
                <a:sym typeface="+mn-ea"/>
              </a:rPr>
              <a:t>有：</a:t>
            </a:r>
            <a:r>
              <a:rPr b="0">
                <a:solidFill>
                  <a:srgbClr val="FF0000"/>
                </a:solidFill>
                <a:sym typeface="+mn-ea"/>
              </a:rPr>
              <a:t>加蟹小笼包</a:t>
            </a:r>
            <a:r>
              <a:rPr b="0">
                <a:sym typeface="+mn-ea"/>
              </a:rPr>
              <a:t>、蟹壳黄、</a:t>
            </a:r>
            <a:r>
              <a:rPr b="0">
                <a:solidFill>
                  <a:srgbClr val="FF0000"/>
                </a:solidFill>
                <a:sym typeface="+mn-ea"/>
              </a:rPr>
              <a:t>虾饼</a:t>
            </a:r>
            <a:r>
              <a:rPr b="0">
                <a:sym typeface="+mn-ea"/>
              </a:rPr>
              <a:t>、</a:t>
            </a:r>
            <a:r>
              <a:rPr b="0">
                <a:solidFill>
                  <a:srgbClr val="FF0000"/>
                </a:solidFill>
                <a:sym typeface="+mn-ea"/>
              </a:rPr>
              <a:t>马蹄酥</a:t>
            </a:r>
            <a:r>
              <a:rPr b="0">
                <a:sym typeface="+mn-ea"/>
              </a:rPr>
              <a:t>、</a:t>
            </a:r>
            <a:r>
              <a:rPr b="0">
                <a:solidFill>
                  <a:srgbClr val="FF0000"/>
                </a:solidFill>
                <a:sym typeface="+mn-ea"/>
              </a:rPr>
              <a:t>酒酿元宵、三鲜馄饨、银丝面、网油卷、豆斋饼</a:t>
            </a:r>
            <a:r>
              <a:rPr lang="en-US" altLang="zh-CN" b="0">
                <a:solidFill>
                  <a:srgbClr val="FF0000"/>
                </a:solidFill>
                <a:sym typeface="+mn-ea"/>
              </a:rPr>
              <a:t>……</a:t>
            </a:r>
            <a:endParaRPr lang="en-US" altLang="zh-CN" b="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090" y="5280025"/>
            <a:ext cx="1619250" cy="13811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3075" y="4962525"/>
            <a:ext cx="1280160" cy="17151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805" y="4962525"/>
            <a:ext cx="1245870" cy="17075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760" y="5280025"/>
            <a:ext cx="2120265" cy="13900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170" y="5372735"/>
            <a:ext cx="2552700" cy="13049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0875" y="5299075"/>
            <a:ext cx="1452245" cy="145224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1"/>
          <p:cNvSpPr>
            <a:spLocks noGrp="1"/>
          </p:cNvSpPr>
          <p:nvPr/>
        </p:nvSpPr>
        <p:spPr>
          <a:xfrm>
            <a:off x="563837" y="3276165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algn="ctr"/>
            <a:r>
              <a:rPr sz="4400">
                <a:sym typeface="+mn-ea"/>
              </a:rPr>
              <a:t>常州的</a:t>
            </a:r>
            <a:r>
              <a:rPr sz="4400" b="0">
                <a:solidFill>
                  <a:srgbClr val="FF0000"/>
                </a:solidFill>
                <a:sym typeface="+mn-ea"/>
              </a:rPr>
              <a:t>国家级非物质文化遗产</a:t>
            </a:r>
            <a:r>
              <a:rPr sz="4400">
                <a:sym typeface="+mn-ea"/>
              </a:rPr>
              <a:t>有哪些？</a:t>
            </a:r>
            <a:endParaRPr lang="zh-CN" altLang="en-US" sz="4400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31360" y="675640"/>
            <a:ext cx="2571750" cy="2571750"/>
          </a:xfrm>
          <a:prstGeom prst="rect">
            <a:avLst/>
          </a:prstGeom>
        </p:spPr>
      </p:pic>
      <p:sp>
        <p:nvSpPr>
          <p:cNvPr id="3" name="标题 1"/>
          <p:cNvSpPr>
            <a:spLocks noGrp="1"/>
          </p:cNvSpPr>
          <p:nvPr/>
        </p:nvSpPr>
        <p:spPr>
          <a:xfrm>
            <a:off x="563880" y="4867275"/>
            <a:ext cx="10852150" cy="146939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algn="l"/>
            <a:r>
              <a:rPr>
                <a:solidFill>
                  <a:srgbClr val="FF0000"/>
                </a:solidFill>
                <a:sym typeface="+mn-ea"/>
              </a:rPr>
              <a:t>非物质文化遗产</a:t>
            </a:r>
            <a:r>
              <a:rPr b="0">
                <a:sym typeface="+mn-ea"/>
              </a:rPr>
              <a:t>指各族人民世代相承的、与群众生活密切相关的各种</a:t>
            </a:r>
            <a:r>
              <a:rPr b="0">
                <a:solidFill>
                  <a:srgbClr val="FF0000"/>
                </a:solidFill>
                <a:sym typeface="+mn-ea"/>
              </a:rPr>
              <a:t>传统文化</a:t>
            </a:r>
            <a:r>
              <a:rPr b="0">
                <a:sym typeface="+mn-ea"/>
              </a:rPr>
              <a:t>表现形式（如民俗活动、表演艺术、传统知识和技能，以及与之相关的器具、实物、手工制品等）和文化空间。</a:t>
            </a:r>
            <a:endParaRPr b="0"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1"/>
          <p:cNvSpPr>
            <a:spLocks noGrp="1"/>
          </p:cNvSpPr>
          <p:nvPr/>
        </p:nvSpPr>
        <p:spPr>
          <a:xfrm>
            <a:off x="550545" y="824865"/>
            <a:ext cx="10852150" cy="504825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algn="l">
              <a:lnSpc>
                <a:spcPct val="150000"/>
              </a:lnSpc>
            </a:pPr>
            <a:r>
              <a:rPr sz="4400" b="0">
                <a:sym typeface="+mn-ea"/>
              </a:rPr>
              <a:t>常州入选</a:t>
            </a:r>
            <a:r>
              <a:rPr sz="4400" b="0">
                <a:solidFill>
                  <a:srgbClr val="FF0000"/>
                </a:solidFill>
                <a:sym typeface="+mn-ea"/>
              </a:rPr>
              <a:t>国家级非物质文化遗产名录</a:t>
            </a:r>
            <a:r>
              <a:rPr sz="4400" b="0">
                <a:sym typeface="+mn-ea"/>
              </a:rPr>
              <a:t>的项目有：</a:t>
            </a:r>
            <a:r>
              <a:rPr sz="4400" b="0">
                <a:solidFill>
                  <a:srgbClr val="FF0000"/>
                </a:solidFill>
                <a:sym typeface="+mn-ea"/>
              </a:rPr>
              <a:t>常州梳篦</a:t>
            </a:r>
            <a:r>
              <a:rPr sz="4400" b="0">
                <a:sym typeface="+mn-ea"/>
              </a:rPr>
              <a:t>、</a:t>
            </a:r>
            <a:r>
              <a:rPr sz="4400" b="0">
                <a:solidFill>
                  <a:srgbClr val="FF0000"/>
                </a:solidFill>
                <a:sym typeface="+mn-ea"/>
              </a:rPr>
              <a:t>留青竹刻</a:t>
            </a:r>
            <a:r>
              <a:rPr sz="4400" b="0">
                <a:sym typeface="+mn-ea"/>
              </a:rPr>
              <a:t>、常州天宁寺梵呗唱诵、常州小热昏（说唱艺术）、常剧（</a:t>
            </a:r>
            <a:r>
              <a:rPr sz="4000" b="0">
                <a:sym typeface="+mn-ea"/>
              </a:rPr>
              <a:t>常州</a:t>
            </a:r>
            <a:r>
              <a:rPr sz="4400" b="0">
                <a:sym typeface="+mn-ea"/>
              </a:rPr>
              <a:t>滩簧）</a:t>
            </a:r>
            <a:r>
              <a:rPr sz="4400" b="0">
                <a:sym typeface="+mn-ea"/>
              </a:rPr>
              <a:t>、常州吟诵（</a:t>
            </a:r>
            <a:r>
              <a:rPr sz="2000" b="0">
                <a:sym typeface="+mn-ea"/>
              </a:rPr>
              <a:t>是常州的传统音乐形式，用吴语-太湖片-毗陵小片-常州话吟诵。介于唱和读之间的吟唱古典诗词文章的艺术。它横跨文学、音乐、语言三门学科。在国内外具有较高知名度。吟诵艺术属"小众文化"，与古琴、昆曲相仿，标志着民族文化的最高水准，具有文学、音乐、语言学等多学科的研究价值。）</a:t>
            </a:r>
            <a:endParaRPr sz="2000" b="0"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1"/>
          <p:cNvSpPr>
            <a:spLocks noGrp="1"/>
          </p:cNvSpPr>
          <p:nvPr/>
        </p:nvSpPr>
        <p:spPr>
          <a:xfrm>
            <a:off x="563837" y="2760545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algn="ctr"/>
            <a:r>
              <a:rPr sz="4400">
                <a:sym typeface="+mn-ea"/>
              </a:rPr>
              <a:t>常州的</a:t>
            </a:r>
            <a:r>
              <a:rPr sz="4400">
                <a:solidFill>
                  <a:srgbClr val="FF0000"/>
                </a:solidFill>
                <a:sym typeface="+mn-ea"/>
              </a:rPr>
              <a:t>历史古迹、风景名胜</a:t>
            </a:r>
            <a:r>
              <a:rPr sz="4400">
                <a:sym typeface="+mn-ea"/>
              </a:rPr>
              <a:t>有哪些？</a:t>
            </a:r>
            <a:endParaRPr lang="zh-CN" altLang="en-US" sz="440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3810"/>
            <a:ext cx="5132705" cy="22072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675" y="3856990"/>
            <a:ext cx="5253355" cy="29521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1"/>
          <p:cNvSpPr>
            <a:spLocks noGrp="1"/>
          </p:cNvSpPr>
          <p:nvPr/>
        </p:nvSpPr>
        <p:spPr>
          <a:xfrm>
            <a:off x="563880" y="497205"/>
            <a:ext cx="10852150" cy="6003925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algn="l">
              <a:lnSpc>
                <a:spcPct val="150000"/>
              </a:lnSpc>
            </a:pPr>
            <a:r>
              <a:rPr sz="2400" b="0">
                <a:sym typeface="+mn-ea"/>
              </a:rPr>
              <a:t>常州的</a:t>
            </a:r>
            <a:r>
              <a:rPr sz="3200">
                <a:sym typeface="+mn-ea"/>
              </a:rPr>
              <a:t>风景名胜、历史古迹</a:t>
            </a:r>
            <a:r>
              <a:rPr sz="2400" b="0">
                <a:sym typeface="+mn-ea"/>
              </a:rPr>
              <a:t>有：</a:t>
            </a:r>
            <a:r>
              <a:rPr sz="2400" b="0">
                <a:solidFill>
                  <a:srgbClr val="FF0000"/>
                </a:solidFill>
                <a:sym typeface="+mn-ea"/>
              </a:rPr>
              <a:t>春秋淹城遗址、溧阳天目湖旅游度假区、金坛茅山风景区、天宁寺、瞿秋白纪念馆、红梅阁、文笔塔、苏东坡舣舟亭</a:t>
            </a:r>
            <a:r>
              <a:rPr sz="2000" b="0">
                <a:solidFill>
                  <a:schemeClr val="tx1"/>
                </a:solidFill>
                <a:sym typeface="+mn-ea"/>
              </a:rPr>
              <a:t>（东坡公园，相传北宋大文豪苏东坡11次来常州，曾乘船至此停泊）</a:t>
            </a:r>
            <a:r>
              <a:rPr sz="2400" b="0">
                <a:sym typeface="+mn-ea"/>
              </a:rPr>
              <a:t>、北宋藤花旧馆（延陵西路、前北岸73号-89号，为北宋文学家</a:t>
            </a:r>
            <a:r>
              <a:rPr sz="2400" b="0">
                <a:solidFill>
                  <a:srgbClr val="FF0000"/>
                </a:solidFill>
                <a:sym typeface="+mn-ea"/>
              </a:rPr>
              <a:t>苏轼</a:t>
            </a:r>
            <a:r>
              <a:rPr sz="2400" b="0">
                <a:sym typeface="+mn-ea"/>
              </a:rPr>
              <a:t>终老地遗址）、圩墩村新石器遗址（常州戚墅堰圩墩村京杭大运河南侧）、</a:t>
            </a:r>
            <a:r>
              <a:rPr sz="2400" b="0">
                <a:sym typeface="+mn-ea"/>
              </a:rPr>
              <a:t>太平天国护王府遗址</a:t>
            </a:r>
            <a:r>
              <a:rPr sz="1800" b="0">
                <a:sym typeface="+mn-ea"/>
              </a:rPr>
              <a:t>（位于常州市局前街 187号毛家弄口，原为清代阳湖县衙署所在地。是太平天国护王陈坤书的府第遗址）</a:t>
            </a:r>
            <a:r>
              <a:rPr sz="2400" b="0">
                <a:sym typeface="+mn-ea"/>
              </a:rPr>
              <a:t>、等。</a:t>
            </a:r>
            <a:endParaRPr sz="2400" b="0">
              <a:sym typeface="+mn-ea"/>
            </a:endParaRPr>
          </a:p>
          <a:p>
            <a:pPr algn="l">
              <a:lnSpc>
                <a:spcPct val="150000"/>
              </a:lnSpc>
            </a:pPr>
            <a:endParaRPr sz="2400" b="0"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sz="3200">
                <a:sym typeface="+mn-ea"/>
              </a:rPr>
              <a:t>主题乐园（公园）</a:t>
            </a:r>
            <a:r>
              <a:rPr sz="2400" b="0">
                <a:sym typeface="+mn-ea"/>
              </a:rPr>
              <a:t>有：</a:t>
            </a:r>
            <a:r>
              <a:rPr sz="2400" b="0">
                <a:solidFill>
                  <a:srgbClr val="FF0000"/>
                </a:solidFill>
                <a:sym typeface="+mn-ea"/>
              </a:rPr>
              <a:t>中华恐龙园、</a:t>
            </a:r>
            <a:r>
              <a:rPr sz="2400" b="0">
                <a:solidFill>
                  <a:srgbClr val="FF0000"/>
                </a:solidFill>
                <a:sym typeface="+mn-ea"/>
              </a:rPr>
              <a:t>嬉戏谷、淹城春秋乐园、淹城野生动物园、</a:t>
            </a:r>
            <a:r>
              <a:rPr sz="2400" b="0">
                <a:sym typeface="+mn-ea"/>
              </a:rPr>
              <a:t>中华孝道园、东方盐湖城、壕熊庄园（粉黛花海）、茅山宝盛园、花谷奇缘旅游度假区</a:t>
            </a:r>
            <a:r>
              <a:rPr lang="en-US" altLang="zh-CN" sz="2400" b="0">
                <a:sym typeface="+mn-ea"/>
              </a:rPr>
              <a:t>……</a:t>
            </a:r>
            <a:endParaRPr lang="zh-CN" altLang="en-US" sz="2400" b="0"/>
          </a:p>
          <a:p>
            <a:pPr algn="l"/>
            <a:endParaRPr lang="zh-CN" altLang="en-US" sz="2400" b="0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0285" y="3678555"/>
            <a:ext cx="1333500" cy="9048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1"/>
          <p:cNvSpPr>
            <a:spLocks noGrp="1"/>
          </p:cNvSpPr>
          <p:nvPr/>
        </p:nvSpPr>
        <p:spPr>
          <a:xfrm>
            <a:off x="563880" y="1261110"/>
            <a:ext cx="10852150" cy="278257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algn="ctr"/>
            <a:r>
              <a:rPr sz="6600">
                <a:solidFill>
                  <a:srgbClr val="FF0000"/>
                </a:solidFill>
                <a:sym typeface="+mn-ea"/>
              </a:rPr>
              <a:t>常州常州</a:t>
            </a:r>
            <a:endParaRPr lang="en-US" altLang="zh-CN" sz="6600">
              <a:sym typeface="+mn-ea"/>
            </a:endParaRPr>
          </a:p>
          <a:p>
            <a:pPr algn="ctr"/>
            <a:r>
              <a:rPr sz="6600">
                <a:sym typeface="+mn-ea"/>
              </a:rPr>
              <a:t>常乐之州 常来走走</a:t>
            </a:r>
            <a:endParaRPr lang="zh-CN" altLang="en-US" sz="6600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8380" y="3948430"/>
            <a:ext cx="5093970" cy="25774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705" y="3948430"/>
            <a:ext cx="3869690" cy="25774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5190" y="1252855"/>
            <a:ext cx="4973955" cy="4333875"/>
          </a:xfrm>
        </p:spPr>
        <p:txBody>
          <a:bodyPr/>
          <a:p>
            <a:r>
              <a:rPr b="0"/>
              <a:t>央视</a:t>
            </a:r>
            <a:r>
              <a:rPr lang="en-US" altLang="zh-CN" b="0"/>
              <a:t>CCTV-4</a:t>
            </a:r>
            <a:r>
              <a:rPr b="0"/>
              <a:t>《远方的家》百集系列节目</a:t>
            </a:r>
            <a:br>
              <a:rPr b="0"/>
            </a:br>
            <a:br>
              <a:rPr b="0"/>
            </a:br>
            <a:r>
              <a:rPr b="0"/>
              <a:t>走进</a:t>
            </a:r>
            <a:r>
              <a:rPr b="0">
                <a:solidFill>
                  <a:srgbClr val="FF0000"/>
                </a:solidFill>
              </a:rPr>
              <a:t>常州</a:t>
            </a:r>
            <a:br>
              <a:rPr b="0">
                <a:solidFill>
                  <a:srgbClr val="FF0000"/>
                </a:solidFill>
              </a:rPr>
            </a:br>
            <a:br>
              <a:rPr b="0"/>
            </a:br>
            <a:r>
              <a:rPr lang="en-US" altLang="zh-CN" b="0"/>
              <a:t>12.6</a:t>
            </a:r>
            <a:r>
              <a:rPr b="0"/>
              <a:t>第一期节目《常乐之州》</a:t>
            </a:r>
            <a:br>
              <a:rPr b="0"/>
            </a:br>
            <a:r>
              <a:rPr lang="en-US" altLang="zh-CN" b="0"/>
              <a:t>12.9</a:t>
            </a:r>
            <a:r>
              <a:rPr b="0"/>
              <a:t>第二期节目《圆梦常州》</a:t>
            </a:r>
            <a:br>
              <a:rPr b="0"/>
            </a:br>
            <a:endParaRPr b="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71260" y="-34925"/>
            <a:ext cx="4899025" cy="69278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zh-CN" altLang="en-US" sz="3600">
                <a:solidFill>
                  <a:srgbClr val="FF0000"/>
                </a:solidFill>
              </a:rPr>
              <a:t>目 录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3600">
                <a:solidFill>
                  <a:schemeClr val="tx1"/>
                </a:solidFill>
              </a:rPr>
              <a:t>常州的概况及历史 </a:t>
            </a:r>
            <a:endParaRPr lang="zh-CN" altLang="en-US" sz="3600">
              <a:solidFill>
                <a:schemeClr val="tx1"/>
              </a:solidFill>
            </a:endParaRPr>
          </a:p>
          <a:p>
            <a:r>
              <a:rPr lang="zh-CN" altLang="en-US" sz="3600">
                <a:solidFill>
                  <a:schemeClr val="tx1"/>
                </a:solidFill>
              </a:rPr>
              <a:t>常州著名人物</a:t>
            </a:r>
            <a:endParaRPr lang="zh-CN" altLang="en-US" sz="3600">
              <a:solidFill>
                <a:schemeClr val="tx1"/>
              </a:solidFill>
            </a:endParaRPr>
          </a:p>
          <a:p>
            <a:r>
              <a:rPr sz="3600">
                <a:solidFill>
                  <a:schemeClr val="tx1"/>
                </a:solidFill>
                <a:sym typeface="+mn-ea"/>
              </a:rPr>
              <a:t>常州</a:t>
            </a:r>
            <a:r>
              <a:rPr lang="zh-CN" altLang="en-US" sz="3600">
                <a:solidFill>
                  <a:schemeClr val="tx1"/>
                </a:solidFill>
              </a:rPr>
              <a:t>主要特产、著名小吃</a:t>
            </a:r>
            <a:endParaRPr lang="zh-CN" altLang="en-US" sz="3600">
              <a:solidFill>
                <a:schemeClr val="tx1"/>
              </a:solidFill>
            </a:endParaRPr>
          </a:p>
          <a:p>
            <a:r>
              <a:rPr sz="3600">
                <a:solidFill>
                  <a:schemeClr val="tx1"/>
                </a:solidFill>
                <a:sym typeface="+mn-ea"/>
              </a:rPr>
              <a:t>常州风景名胜、历史古迹</a:t>
            </a:r>
            <a:endParaRPr sz="3600">
              <a:solidFill>
                <a:schemeClr val="tx1"/>
              </a:solidFill>
              <a:sym typeface="+mn-ea"/>
            </a:endParaRPr>
          </a:p>
          <a:p>
            <a:r>
              <a:rPr sz="3600">
                <a:solidFill>
                  <a:schemeClr val="tx1"/>
                </a:solidFill>
                <a:sym typeface="+mn-ea"/>
              </a:rPr>
              <a:t>常州入选国家级非物质文化遗产名录的项目</a:t>
            </a:r>
            <a:endParaRPr sz="3600">
              <a:solidFill>
                <a:schemeClr val="tx1"/>
              </a:solidFill>
            </a:endParaRPr>
          </a:p>
          <a:p>
            <a:endParaRPr sz="360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1660" y="640715"/>
            <a:ext cx="4762500" cy="22193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sz="2400">
                <a:sym typeface="+mn-ea"/>
              </a:rPr>
              <a:t>常州的概况及历史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003935"/>
            <a:ext cx="11183620" cy="5306695"/>
          </a:xfrm>
        </p:spPr>
        <p:txBody>
          <a:bodyPr/>
          <a:p>
            <a:r>
              <a:rPr sz="2100">
                <a:solidFill>
                  <a:srgbClr val="FF0000"/>
                </a:solidFill>
                <a:sym typeface="+mn-ea"/>
              </a:rPr>
              <a:t>新兴工业城市，旅游文化名城。</a:t>
            </a:r>
            <a:endParaRPr sz="2100">
              <a:solidFill>
                <a:srgbClr val="FF0000"/>
              </a:solidFill>
              <a:sym typeface="+mn-ea"/>
            </a:endParaRPr>
          </a:p>
          <a:p>
            <a:r>
              <a:rPr lang="zh-CN" altLang="en-US" sz="2100"/>
              <a:t>常州市，江苏省地级市，是一座有着</a:t>
            </a:r>
            <a:r>
              <a:rPr lang="zh-CN" altLang="en-US" sz="2100" b="1">
                <a:solidFill>
                  <a:srgbClr val="FF0000"/>
                </a:solidFill>
              </a:rPr>
              <a:t>3200多年历史</a:t>
            </a:r>
            <a:r>
              <a:rPr lang="zh-CN" altLang="en-US" sz="2100"/>
              <a:t>的文化古城。春秋末期（前547年），吴王寿梦第四子</a:t>
            </a:r>
            <a:r>
              <a:rPr lang="zh-CN" altLang="en-US" sz="2100">
                <a:solidFill>
                  <a:srgbClr val="FF0000"/>
                </a:solidFill>
              </a:rPr>
              <a:t>季札</a:t>
            </a:r>
            <a:r>
              <a:rPr lang="zh-CN" altLang="en-US" sz="2100"/>
              <a:t>封邑延陵，开始了长达</a:t>
            </a:r>
            <a:r>
              <a:rPr lang="zh-CN" altLang="en-US" sz="2100" b="1">
                <a:solidFill>
                  <a:srgbClr val="FF0000"/>
                </a:solidFill>
              </a:rPr>
              <a:t>2500多年</a:t>
            </a:r>
            <a:r>
              <a:rPr lang="zh-CN" altLang="en-US" sz="2100">
                <a:solidFill>
                  <a:schemeClr val="tx1"/>
                </a:solidFill>
              </a:rPr>
              <a:t>有准确纪年和确切地名的历史</a:t>
            </a:r>
            <a:r>
              <a:rPr lang="zh-CN" altLang="en-US" sz="2100"/>
              <a:t>。曾有过</a:t>
            </a:r>
            <a:r>
              <a:rPr lang="zh-CN" altLang="en-US" sz="2100">
                <a:solidFill>
                  <a:srgbClr val="FF0000"/>
                </a:solidFill>
              </a:rPr>
              <a:t>延陵、毗陵、毗坛、晋陵、长春、尝州、武进</a:t>
            </a:r>
            <a:r>
              <a:rPr lang="zh-CN" altLang="en-US" sz="2100"/>
              <a:t>等名称，隋文帝开皇九年（589年）始有常州之称。</a:t>
            </a:r>
            <a:r>
              <a:rPr sz="2100">
                <a:sym typeface="+mn-ea"/>
              </a:rPr>
              <a:t>于1949年设市。北枕长江，东濒太湖，京杭大运河穿城而过</a:t>
            </a:r>
            <a:r>
              <a:rPr lang="en-US" altLang="zh-CN" sz="2100">
                <a:sym typeface="+mn-ea"/>
              </a:rPr>
              <a:t>——</a:t>
            </a:r>
            <a:r>
              <a:rPr sz="2100">
                <a:sym typeface="+mn-ea"/>
              </a:rPr>
              <a:t>被誉为</a:t>
            </a:r>
            <a:r>
              <a:rPr sz="2100">
                <a:solidFill>
                  <a:srgbClr val="FF0000"/>
                </a:solidFill>
                <a:sym typeface="+mn-ea"/>
              </a:rPr>
              <a:t>江南水乡，鱼米之乡。</a:t>
            </a:r>
            <a:r>
              <a:rPr sz="2100">
                <a:sym typeface="+mn-ea"/>
              </a:rPr>
              <a:t> </a:t>
            </a:r>
            <a:endParaRPr lang="zh-CN" altLang="en-US" sz="2100"/>
          </a:p>
          <a:p>
            <a:r>
              <a:rPr lang="zh-CN" altLang="en-US" sz="2100"/>
              <a:t>截至2018年年末，常州市</a:t>
            </a:r>
            <a:r>
              <a:rPr lang="zh-CN" altLang="en-US" sz="2100">
                <a:solidFill>
                  <a:srgbClr val="FF0000"/>
                </a:solidFill>
              </a:rPr>
              <a:t>常住人口472.9万人</a:t>
            </a:r>
            <a:r>
              <a:rPr lang="zh-CN" altLang="en-US" sz="2100"/>
              <a:t>，</a:t>
            </a:r>
            <a:r>
              <a:rPr lang="zh-CN" altLang="en-US" sz="2100">
                <a:solidFill>
                  <a:srgbClr val="FF0000"/>
                </a:solidFill>
              </a:rPr>
              <a:t>户籍总人口382.2万人</a:t>
            </a:r>
            <a:r>
              <a:rPr lang="zh-CN" altLang="en-US" sz="2100"/>
              <a:t>；辖5个市辖区（</a:t>
            </a:r>
            <a:r>
              <a:rPr lang="zh-CN" altLang="en-US" sz="2100">
                <a:solidFill>
                  <a:srgbClr val="FF0000"/>
                </a:solidFill>
              </a:rPr>
              <a:t>新北区、天宁区、武进区、钟楼区、金坛区</a:t>
            </a:r>
            <a:r>
              <a:rPr lang="zh-CN" altLang="en-US" sz="2100"/>
              <a:t>），代管1个县级市（溧阳市）；常州市地区生产总值</a:t>
            </a:r>
            <a:r>
              <a:rPr lang="zh-CN" altLang="en-US" sz="2100">
                <a:solidFill>
                  <a:srgbClr val="FF0000"/>
                </a:solidFill>
              </a:rPr>
              <a:t>7050.3亿元</a:t>
            </a:r>
            <a:r>
              <a:rPr lang="zh-CN" altLang="en-US" sz="2100"/>
              <a:t>，人均生产总值达149275元。</a:t>
            </a:r>
            <a:endParaRPr lang="zh-CN" altLang="en-US" sz="2100"/>
          </a:p>
          <a:p>
            <a:r>
              <a:rPr sz="2100">
                <a:solidFill>
                  <a:schemeClr val="tx1"/>
                </a:solidFill>
                <a:sym typeface="+mn-ea"/>
              </a:rPr>
              <a:t>广玉兰为市树、月季为市花。</a:t>
            </a:r>
            <a:endParaRPr sz="2100">
              <a:solidFill>
                <a:schemeClr val="tx1"/>
              </a:solidFill>
              <a:sym typeface="+mn-ea"/>
            </a:endParaRPr>
          </a:p>
          <a:p>
            <a:endParaRPr sz="2100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常州土地总面积</a:t>
            </a:r>
            <a:r>
              <a:rPr>
                <a:solidFill>
                  <a:srgbClr val="FF0000"/>
                </a:solidFill>
                <a:sym typeface="+mn-ea"/>
              </a:rPr>
              <a:t>4375平方千米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0225" y="1143635"/>
            <a:ext cx="5970905" cy="5299710"/>
          </a:xfrm>
        </p:spPr>
        <p:txBody>
          <a:bodyPr/>
          <a:p>
            <a:pPr>
              <a:lnSpc>
                <a:spcPct val="100000"/>
              </a:lnSpc>
            </a:pPr>
            <a:r>
              <a:rPr lang="zh-CN" altLang="en-US" sz="2000"/>
              <a:t>盐城:辖1个区,8个县市,面积14983平方千米</a:t>
            </a:r>
            <a:endParaRPr lang="zh-CN" altLang="en-US" sz="2000"/>
          </a:p>
          <a:p>
            <a:pPr>
              <a:lnSpc>
                <a:spcPct val="100000"/>
              </a:lnSpc>
            </a:pPr>
            <a:r>
              <a:rPr lang="zh-CN" altLang="en-US" sz="2000"/>
              <a:t>徐州:辖5个区,6个县市,面积11571平方千米</a:t>
            </a:r>
            <a:endParaRPr lang="zh-CN" altLang="en-US" sz="2000"/>
          </a:p>
          <a:p>
            <a:pPr>
              <a:lnSpc>
                <a:spcPct val="100000"/>
              </a:lnSpc>
            </a:pPr>
            <a:r>
              <a:rPr lang="zh-CN" altLang="en-US" sz="2000"/>
              <a:t>淮安:辖4个区,4个县,面积10030平方千米</a:t>
            </a:r>
            <a:endParaRPr lang="zh-CN" altLang="en-US" sz="2000"/>
          </a:p>
          <a:p>
            <a:pPr>
              <a:lnSpc>
                <a:spcPct val="100000"/>
              </a:lnSpc>
            </a:pPr>
            <a:r>
              <a:rPr lang="zh-CN" altLang="en-US" sz="2000"/>
              <a:t>苏州:辖8个区,5个县级市,面积8848平方千米</a:t>
            </a:r>
            <a:endParaRPr lang="zh-CN" altLang="en-US" sz="2000"/>
          </a:p>
          <a:p>
            <a:pPr>
              <a:lnSpc>
                <a:spcPct val="100000"/>
              </a:lnSpc>
            </a:pPr>
            <a:r>
              <a:rPr lang="zh-CN" altLang="en-US" sz="2000"/>
              <a:t>宿迁:辖1个区,4个县,面积8660平方千米, </a:t>
            </a:r>
            <a:endParaRPr lang="zh-CN" altLang="en-US" sz="2000"/>
          </a:p>
          <a:p>
            <a:pPr>
              <a:lnSpc>
                <a:spcPct val="100000"/>
              </a:lnSpc>
            </a:pPr>
            <a:r>
              <a:rPr lang="zh-CN" altLang="en-US" sz="2000"/>
              <a:t>南通:辖2个区,6个县市,面积8001平方千米</a:t>
            </a:r>
            <a:endParaRPr lang="zh-CN" altLang="en-US" sz="2000"/>
          </a:p>
          <a:p>
            <a:pPr>
              <a:lnSpc>
                <a:spcPct val="100000"/>
              </a:lnSpc>
            </a:pPr>
            <a:r>
              <a:rPr lang="zh-CN" altLang="en-US" sz="2000"/>
              <a:t>连云港:辖3个区,4个县,面积7444平方千米</a:t>
            </a:r>
            <a:endParaRPr lang="zh-CN" altLang="en-US" sz="2000"/>
          </a:p>
          <a:p>
            <a:pPr>
              <a:lnSpc>
                <a:spcPct val="100000"/>
              </a:lnSpc>
            </a:pPr>
            <a:r>
              <a:rPr lang="zh-CN" altLang="en-US" sz="2000"/>
              <a:t>扬州:辖3个区,4个县市,面积6638平方千米</a:t>
            </a:r>
            <a:endParaRPr lang="zh-CN" altLang="en-US" sz="2000"/>
          </a:p>
          <a:p>
            <a:pPr>
              <a:lnSpc>
                <a:spcPct val="100000"/>
              </a:lnSpc>
            </a:pPr>
            <a:r>
              <a:rPr lang="zh-CN" altLang="en-US" sz="2000"/>
              <a:t>南京:辖11个区,2个县,面积6597平方千米</a:t>
            </a:r>
            <a:endParaRPr lang="zh-CN" altLang="en-US" sz="2000"/>
          </a:p>
          <a:p>
            <a:pPr>
              <a:lnSpc>
                <a:spcPct val="100000"/>
              </a:lnSpc>
            </a:pPr>
            <a:r>
              <a:rPr lang="zh-CN" altLang="en-US" sz="2000"/>
              <a:t>泰州:辖2个区,4个县级市,面积6029平方千米</a:t>
            </a:r>
            <a:endParaRPr lang="zh-CN" altLang="en-US" sz="2000"/>
          </a:p>
          <a:p>
            <a:pPr>
              <a:lnSpc>
                <a:spcPct val="100000"/>
              </a:lnSpc>
            </a:pPr>
            <a:r>
              <a:rPr lang="zh-CN" altLang="en-US" sz="2000"/>
              <a:t>无锡:辖6个区,2个县级市,面积4664平方千米</a:t>
            </a:r>
            <a:endParaRPr lang="zh-CN" altLang="en-US" sz="2000"/>
          </a:p>
          <a:p>
            <a:pPr>
              <a:lnSpc>
                <a:spcPct val="100000"/>
              </a:lnSpc>
            </a:pPr>
            <a:r>
              <a:rPr lang="zh-CN" altLang="en-US" sz="2000">
                <a:solidFill>
                  <a:srgbClr val="FF0000"/>
                </a:solidFill>
              </a:rPr>
              <a:t>常州:辖5个区,2个县级市,面积4375平方千米 </a:t>
            </a:r>
            <a:endParaRPr lang="zh-CN" altLang="en-US" sz="200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000"/>
              <a:t>镇江:辖3个区,3个县级市,面积3843平方千米</a:t>
            </a:r>
            <a:endParaRPr lang="zh-CN" altLang="en-US" sz="2000"/>
          </a:p>
        </p:txBody>
      </p:sp>
      <p:sp>
        <p:nvSpPr>
          <p:cNvPr id="4" name="文本框 3"/>
          <p:cNvSpPr txBox="1"/>
          <p:nvPr/>
        </p:nvSpPr>
        <p:spPr>
          <a:xfrm>
            <a:off x="6758305" y="1428115"/>
            <a:ext cx="509905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</a:pPr>
            <a:r>
              <a:rPr sz="2400">
                <a:sym typeface="+mn-ea"/>
              </a:rPr>
              <a:t>北京土地面积1.641万</a:t>
            </a:r>
            <a:r>
              <a:rPr sz="2400">
                <a:solidFill>
                  <a:srgbClr val="FF0000"/>
                </a:solidFill>
                <a:sym typeface="+mn-ea"/>
              </a:rPr>
              <a:t>平方千米</a:t>
            </a:r>
            <a:endParaRPr sz="2400"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sz="2400">
                <a:sym typeface="+mn-ea"/>
              </a:rPr>
              <a:t>上海土地面积</a:t>
            </a:r>
            <a:r>
              <a:rPr lang="en-US" altLang="zh-CN" sz="2400">
                <a:sym typeface="+mn-ea"/>
              </a:rPr>
              <a:t>5800</a:t>
            </a:r>
            <a:r>
              <a:rPr sz="2400">
                <a:solidFill>
                  <a:srgbClr val="FF0000"/>
                </a:solidFill>
                <a:sym typeface="+mn-ea"/>
              </a:rPr>
              <a:t>平方千米</a:t>
            </a:r>
            <a:endParaRPr sz="2400">
              <a:solidFill>
                <a:srgbClr val="FF0000"/>
              </a:solidFill>
              <a:sym typeface="+mn-ea"/>
            </a:endParaRPr>
          </a:p>
          <a:p>
            <a:pPr algn="l">
              <a:lnSpc>
                <a:spcPct val="100000"/>
              </a:lnSpc>
            </a:pPr>
            <a:endParaRPr lang="zh-CN" altLang="en-US" sz="2400">
              <a:solidFill>
                <a:srgbClr val="FF000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58305" y="3521710"/>
            <a:ext cx="5512435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美国纽约面积：789平方公里</a:t>
            </a:r>
            <a:endParaRPr lang="zh-CN" altLang="en-US" sz="2400"/>
          </a:p>
          <a:p>
            <a:r>
              <a:rPr lang="zh-CN" altLang="en-US" sz="2400"/>
              <a:t>法国巴黎面积：105.4平方公里</a:t>
            </a:r>
            <a:endParaRPr lang="zh-CN" altLang="en-US" sz="2400"/>
          </a:p>
          <a:p>
            <a:r>
              <a:rPr lang="zh-CN" altLang="en-US" sz="2400"/>
              <a:t>意大利罗马面积：1285平方公里</a:t>
            </a:r>
            <a:endParaRPr lang="zh-CN" altLang="en-US" sz="2400"/>
          </a:p>
          <a:p>
            <a:r>
              <a:rPr lang="zh-CN" altLang="en-US" sz="2400">
                <a:sym typeface="+mn-ea"/>
              </a:rPr>
              <a:t>英国伦敦面积：1577平方千米</a:t>
            </a:r>
            <a:endParaRPr lang="zh-CN" altLang="en-US" sz="2400"/>
          </a:p>
          <a:p>
            <a:r>
              <a:rPr lang="zh-CN" altLang="en-US" sz="2400"/>
              <a:t>日本东京面积：2155平方千米</a:t>
            </a:r>
            <a:endParaRPr lang="zh-CN" altLang="en-US" sz="2400"/>
          </a:p>
          <a:p>
            <a:r>
              <a:rPr lang="zh-CN" altLang="en-US" sz="2400"/>
              <a:t>俄罗斯莫斯科面积：2511平方千米</a:t>
            </a:r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常州的概况及历史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029335"/>
            <a:ext cx="6276340" cy="3251200"/>
          </a:xfrm>
        </p:spPr>
        <p:txBody>
          <a:bodyPr/>
          <a:p>
            <a:r>
              <a:rPr sz="2000">
                <a:solidFill>
                  <a:srgbClr val="FF0000"/>
                </a:solidFill>
                <a:sym typeface="+mn-ea"/>
              </a:rPr>
              <a:t>北京时间在常州</a:t>
            </a:r>
            <a:r>
              <a:rPr sz="2000">
                <a:solidFill>
                  <a:schemeClr val="tx1"/>
                </a:solidFill>
                <a:sym typeface="+mn-ea"/>
              </a:rPr>
              <a:t>。</a:t>
            </a:r>
            <a:endParaRPr sz="2000">
              <a:solidFill>
                <a:schemeClr val="tx1"/>
              </a:solidFill>
              <a:sym typeface="+mn-ea"/>
            </a:endParaRPr>
          </a:p>
          <a:p>
            <a:r>
              <a:rPr sz="2000">
                <a:solidFill>
                  <a:schemeClr val="tx1"/>
                </a:solidFill>
                <a:sym typeface="+mn-ea"/>
              </a:rPr>
              <a:t>东经120路是以东经120度经线为基准线，也是‘北京时间’的基准线，它贯穿于东半球包括中国在内的多个国家和地区，而常州是其中唯一被该经线穿越城区的城市。</a:t>
            </a:r>
            <a:endParaRPr sz="2000">
              <a:solidFill>
                <a:schemeClr val="tx1"/>
              </a:solidFill>
              <a:sym typeface="+mn-ea"/>
            </a:endParaRPr>
          </a:p>
          <a:p>
            <a:r>
              <a:rPr sz="2000">
                <a:solidFill>
                  <a:schemeClr val="tx1"/>
                </a:solidFill>
                <a:sym typeface="+mn-ea"/>
              </a:rPr>
              <a:t>基于地球是个球体的认识，为了便于定位与时差计算，西方人提出了经纬度的概念，用来定义地球上任意一点的时间和位置。我们几乎天天打交道的“北京时间”就是东经120度的地方时间，实际上东经120度并不穿过北京，北京位于东经116°21′，所以</a:t>
            </a:r>
            <a:r>
              <a:rPr sz="2000">
                <a:solidFill>
                  <a:srgbClr val="FF0000"/>
                </a:solidFill>
                <a:sym typeface="+mn-ea"/>
              </a:rPr>
              <a:t>常州人的"北京时间"最准</a:t>
            </a:r>
            <a:r>
              <a:rPr sz="2000">
                <a:solidFill>
                  <a:schemeClr val="tx1"/>
                </a:solidFill>
                <a:sym typeface="+mn-ea"/>
              </a:rPr>
              <a:t>，而北京人的北京时间并不准，之间出入约15分钟。</a:t>
            </a:r>
            <a:endParaRPr lang="zh-CN" altLang="en-US" sz="2000">
              <a:solidFill>
                <a:schemeClr val="tx1"/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41995" y="59055"/>
            <a:ext cx="3816350" cy="32264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194800" y="3691255"/>
            <a:ext cx="3388360" cy="2541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647815" y="3685540"/>
            <a:ext cx="3394075" cy="25463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618345" y="330835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恐龙园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529445" y="267906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b="1">
                <a:solidFill>
                  <a:srgbClr val="FF0000"/>
                </a:solidFill>
              </a:rPr>
              <a:t>紫荆公园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常州的</a:t>
            </a:r>
            <a:r>
              <a:rPr>
                <a:solidFill>
                  <a:srgbClr val="FF0000"/>
                </a:solidFill>
                <a:sym typeface="+mn-ea"/>
              </a:rPr>
              <a:t>城市荣誉</a:t>
            </a:r>
            <a:br>
              <a:rPr lang="zh-CN" altLang="en-US">
                <a:solidFill>
                  <a:srgbClr val="FF0000"/>
                </a:solidFill>
              </a:rPr>
            </a:b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381500" y="58420"/>
            <a:ext cx="7507605" cy="67405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9925" y="2478405"/>
            <a:ext cx="3410585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中国大陆（含港澳）目前有</a:t>
            </a:r>
            <a:r>
              <a:rPr lang="zh-CN" altLang="en-US" sz="2400">
                <a:solidFill>
                  <a:srgbClr val="FF0000"/>
                </a:solidFill>
              </a:rPr>
              <a:t>4个直辖市</a:t>
            </a:r>
            <a:r>
              <a:rPr lang="zh-CN" altLang="en-US" sz="2400"/>
              <a:t>，</a:t>
            </a:r>
            <a:r>
              <a:rPr lang="zh-CN" altLang="en-US" sz="2400">
                <a:solidFill>
                  <a:srgbClr val="FF0000"/>
                </a:solidFill>
              </a:rPr>
              <a:t>2个特别行政区（两个城市）</a:t>
            </a:r>
            <a:r>
              <a:rPr lang="zh-CN" altLang="en-US" sz="2400"/>
              <a:t>，</a:t>
            </a:r>
            <a:r>
              <a:rPr lang="zh-CN" altLang="en-US" sz="2400">
                <a:solidFill>
                  <a:srgbClr val="FF0000"/>
                </a:solidFill>
              </a:rPr>
              <a:t>283个</a:t>
            </a:r>
            <a:r>
              <a:rPr lang="zh-CN" altLang="en-US" sz="2400"/>
              <a:t>地级市和</a:t>
            </a:r>
            <a:r>
              <a:rPr lang="zh-CN" altLang="en-US" sz="2400">
                <a:solidFill>
                  <a:srgbClr val="FF0000"/>
                </a:solidFill>
              </a:rPr>
              <a:t>374个</a:t>
            </a:r>
            <a:r>
              <a:rPr lang="zh-CN" altLang="en-US" sz="2400"/>
              <a:t>县级市，一共有</a:t>
            </a:r>
            <a:r>
              <a:rPr lang="zh-CN" altLang="en-US" sz="2800" b="1">
                <a:solidFill>
                  <a:srgbClr val="FF0000"/>
                </a:solidFill>
              </a:rPr>
              <a:t>661个</a:t>
            </a:r>
            <a:r>
              <a:rPr lang="zh-CN" altLang="en-US" sz="2400">
                <a:solidFill>
                  <a:srgbClr val="FF0000"/>
                </a:solidFill>
              </a:rPr>
              <a:t>城市</a:t>
            </a:r>
            <a:r>
              <a:rPr lang="zh-CN" altLang="en-US" sz="2400"/>
              <a:t>。台湾地区有2个院辖市，5个省辖市和31个县辖市，共计38个城市。</a:t>
            </a:r>
            <a:endParaRPr lang="zh-CN" altLang="en-US" sz="2400"/>
          </a:p>
        </p:txBody>
      </p:sp>
      <p:sp>
        <p:nvSpPr>
          <p:cNvPr id="6" name="矩形 5"/>
          <p:cNvSpPr/>
          <p:nvPr/>
        </p:nvSpPr>
        <p:spPr>
          <a:xfrm>
            <a:off x="4500245" y="4187190"/>
            <a:ext cx="1963420" cy="4648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26915" y="2118360"/>
            <a:ext cx="1963420" cy="4648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3837" y="2760545"/>
            <a:ext cx="10852237" cy="648000"/>
          </a:xfrm>
        </p:spPr>
        <p:txBody>
          <a:bodyPr/>
          <a:p>
            <a:pPr algn="ctr"/>
            <a:r>
              <a:rPr sz="4400">
                <a:sym typeface="+mn-ea"/>
              </a:rPr>
              <a:t>常州的</a:t>
            </a:r>
            <a:r>
              <a:rPr sz="4400">
                <a:solidFill>
                  <a:srgbClr val="FF0000"/>
                </a:solidFill>
                <a:sym typeface="+mn-ea"/>
              </a:rPr>
              <a:t>著名人物</a:t>
            </a:r>
            <a:r>
              <a:rPr sz="4400">
                <a:sym typeface="+mn-ea"/>
              </a:rPr>
              <a:t>有哪些？</a:t>
            </a:r>
            <a:endParaRPr lang="zh-CN" altLang="en-US" sz="4400"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常州著名人物（一）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rcRect b="42718"/>
          <a:stretch>
            <a:fillRect/>
          </a:stretch>
        </p:blipFill>
        <p:spPr>
          <a:xfrm>
            <a:off x="259080" y="1102995"/>
            <a:ext cx="11593830" cy="55962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5575" y="1577975"/>
            <a:ext cx="2307590" cy="47752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59080" y="6114415"/>
            <a:ext cx="2307590" cy="47752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55575" y="2055495"/>
            <a:ext cx="2307590" cy="47752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REFSHAPE" val="229901500"/>
  <p:tag name="KSO_WM_UNIT_PLACING_PICTURE_USER_VIEWPORT" val="{&quot;height&quot;:7939,&quot;width&quot;:11283}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2099</Words>
  <Application>WPS 演示</Application>
  <PresentationFormat>宽屏</PresentationFormat>
  <Paragraphs>96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Office 主题​​</vt:lpstr>
      <vt:lpstr>长江文明和吴文化的发源地之一   中华龙城 江南常州</vt:lpstr>
      <vt:lpstr>央视CCTV-4《远方的家》百集系列节目  走进常州  第一期节目《常乐之州》 第二期节目《圆梦常州》 </vt:lpstr>
      <vt:lpstr>目 录</vt:lpstr>
      <vt:lpstr>常州的概况及历史</vt:lpstr>
      <vt:lpstr>PowerPoint 演示文稿</vt:lpstr>
      <vt:lpstr>常州的概况及历史 </vt:lpstr>
      <vt:lpstr>常州的城市荣誉 </vt:lpstr>
      <vt:lpstr>常州的著名人物有哪些？</vt:lpstr>
      <vt:lpstr>常州著名人物（一）</vt:lpstr>
      <vt:lpstr>常州著名人物（二）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POLY</dc:creator>
  <cp:lastModifiedBy>POLY</cp:lastModifiedBy>
  <cp:revision>68</cp:revision>
  <dcterms:created xsi:type="dcterms:W3CDTF">2019-06-19T02:08:00Z</dcterms:created>
  <dcterms:modified xsi:type="dcterms:W3CDTF">2019-12-17T19:02:43Z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