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8" r:id="rId3"/>
    <p:sldId id="297" r:id="rId4"/>
    <p:sldId id="298" r:id="rId5"/>
    <p:sldId id="299" r:id="rId6"/>
    <p:sldId id="300" r:id="rId7"/>
    <p:sldId id="301" r:id="rId8"/>
    <p:sldId id="304" r:id="rId9"/>
    <p:sldId id="305" r:id="rId10"/>
    <p:sldId id="345" r:id="rId11"/>
    <p:sldId id="332" r:id="rId12"/>
    <p:sldId id="303" r:id="rId13"/>
    <p:sldId id="320" r:id="rId14"/>
    <p:sldId id="309" r:id="rId15"/>
    <p:sldId id="311" r:id="rId16"/>
    <p:sldId id="312" r:id="rId17"/>
    <p:sldId id="313" r:id="rId18"/>
    <p:sldId id="314" r:id="rId19"/>
    <p:sldId id="315" r:id="rId20"/>
    <p:sldId id="308" r:id="rId21"/>
    <p:sldId id="302" r:id="rId22"/>
    <p:sldId id="31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7C0"/>
    <a:srgbClr val="0F0D35"/>
    <a:srgbClr val="044184"/>
    <a:srgbClr val="708AC9"/>
    <a:srgbClr val="945F44"/>
    <a:srgbClr val="C9D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89F19-4FCF-4EEA-B996-99C224495A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96FBC-73EC-401C-9AE0-E7EDBF773C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.png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image" Target="../media/image5.png"/><Relationship Id="rId6" Type="http://schemas.openxmlformats.org/officeDocument/2006/relationships/tags" Target="../tags/tag72.xml"/><Relationship Id="rId5" Type="http://schemas.openxmlformats.org/officeDocument/2006/relationships/image" Target="../media/image8.pn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4.png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3.png"/><Relationship Id="rId7" Type="http://schemas.openxmlformats.org/officeDocument/2006/relationships/tags" Target="../tags/tag80.xml"/><Relationship Id="rId6" Type="http://schemas.openxmlformats.org/officeDocument/2006/relationships/image" Target="../media/image2.png"/><Relationship Id="rId5" Type="http://schemas.openxmlformats.org/officeDocument/2006/relationships/tags" Target="../tags/tag79.xml"/><Relationship Id="rId4" Type="http://schemas.openxmlformats.org/officeDocument/2006/relationships/image" Target="../media/image1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image" Target="../media/image5.png"/><Relationship Id="rId6" Type="http://schemas.openxmlformats.org/officeDocument/2006/relationships/tags" Target="../tags/tag93.xml"/><Relationship Id="rId5" Type="http://schemas.openxmlformats.org/officeDocument/2006/relationships/image" Target="../media/image8.png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image" Target="../media/image4.png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image" Target="../media/image4.png"/><Relationship Id="rId11" Type="http://schemas.openxmlformats.org/officeDocument/2006/relationships/image" Target="../media/image5.png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image" Target="../media/image4.png"/><Relationship Id="rId11" Type="http://schemas.openxmlformats.org/officeDocument/2006/relationships/image" Target="../media/image9.png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image" Target="../media/image5.png"/><Relationship Id="rId3" Type="http://schemas.openxmlformats.org/officeDocument/2006/relationships/tags" Target="../tags/tag115.xml"/><Relationship Id="rId2" Type="http://schemas.openxmlformats.org/officeDocument/2006/relationships/image" Target="../media/image4.png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image" Target="../media/image10.png"/><Relationship Id="rId6" Type="http://schemas.openxmlformats.org/officeDocument/2006/relationships/tags" Target="../tags/tag125.xml"/><Relationship Id="rId5" Type="http://schemas.openxmlformats.org/officeDocument/2006/relationships/image" Target="../media/image8.png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image" Target="../media/image4.png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image" Target="../media/image9.png"/><Relationship Id="rId7" Type="http://schemas.openxmlformats.org/officeDocument/2006/relationships/tags" Target="../tags/tag138.xml"/><Relationship Id="rId6" Type="http://schemas.openxmlformats.org/officeDocument/2006/relationships/image" Target="../media/image11.png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image" Target="../media/image4.png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5.png"/><Relationship Id="rId3" Type="http://schemas.openxmlformats.org/officeDocument/2006/relationships/tags" Target="../tags/tag1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3.png"/><Relationship Id="rId7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tags" Target="../tags/tag20.xml"/><Relationship Id="rId4" Type="http://schemas.openxmlformats.org/officeDocument/2006/relationships/image" Target="../media/image1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5.png"/><Relationship Id="rId3" Type="http://schemas.openxmlformats.org/officeDocument/2006/relationships/tags" Target="../tags/tag27.xml"/><Relationship Id="rId2" Type="http://schemas.openxmlformats.org/officeDocument/2006/relationships/image" Target="../media/image4.png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5.png"/><Relationship Id="rId3" Type="http://schemas.openxmlformats.org/officeDocument/2006/relationships/tags" Target="../tags/tag34.xml"/><Relationship Id="rId2" Type="http://schemas.openxmlformats.org/officeDocument/2006/relationships/image" Target="../media/image4.png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image" Target="../media/image7.png"/><Relationship Id="rId7" Type="http://schemas.openxmlformats.org/officeDocument/2006/relationships/tags" Target="../tags/tag46.xml"/><Relationship Id="rId6" Type="http://schemas.openxmlformats.org/officeDocument/2006/relationships/image" Target="../media/image6.png"/><Relationship Id="rId5" Type="http://schemas.openxmlformats.org/officeDocument/2006/relationships/tags" Target="../tags/tag45.xml"/><Relationship Id="rId4" Type="http://schemas.openxmlformats.org/officeDocument/2006/relationships/image" Target="../media/image1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image" Target="../media/image5.png"/><Relationship Id="rId3" Type="http://schemas.openxmlformats.org/officeDocument/2006/relationships/tags" Target="../tags/tag55.xml"/><Relationship Id="rId2" Type="http://schemas.openxmlformats.org/officeDocument/2006/relationships/image" Target="../media/image4.png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image" Target="../media/image5.png"/><Relationship Id="rId6" Type="http://schemas.openxmlformats.org/officeDocument/2006/relationships/tags" Target="../tags/tag64.xml"/><Relationship Id="rId5" Type="http://schemas.openxmlformats.org/officeDocument/2006/relationships/image" Target="../media/image8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4.png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507440" y="-1"/>
            <a:ext cx="12708965" cy="7040880"/>
            <a:chOff x="-507440" y="-1"/>
            <a:chExt cx="12708965" cy="704088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9525" y="0"/>
              <a:ext cx="1219200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507440" y="-1"/>
              <a:ext cx="3971810" cy="685800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477885" y="182879"/>
              <a:ext cx="3669468" cy="6858000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2010084" y="1856233"/>
            <a:ext cx="8171832" cy="1631216"/>
          </a:xfrm>
        </p:spPr>
        <p:txBody>
          <a:bodyPr lIns="90000" tIns="46800" rIns="90000" bIns="0" anchor="b" anchorCtr="0">
            <a:noAutofit/>
          </a:bodyPr>
          <a:lstStyle>
            <a:lvl1pPr algn="ctr">
              <a:defRPr sz="7200" spc="600" baseline="0">
                <a:solidFill>
                  <a:schemeClr val="accent1"/>
                </a:solidFill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2676000" y="3560764"/>
            <a:ext cx="6840000" cy="588944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3863340" y="4217035"/>
            <a:ext cx="2196465" cy="539750"/>
          </a:xfrm>
        </p:spPr>
        <p:txBody>
          <a:bodyPr lIns="90000" tIns="46800" rIns="90000" bIns="46800"/>
          <a:lstStyle>
            <a:lvl1pPr marL="0" indent="0" algn="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15"/>
            </p:custDataLst>
          </p:nvPr>
        </p:nvSpPr>
        <p:spPr>
          <a:xfrm>
            <a:off x="6129655" y="4217035"/>
            <a:ext cx="2196465" cy="539750"/>
          </a:xfrm>
        </p:spPr>
        <p:txBody>
          <a:bodyPr lIns="90000" tIns="46800" rIns="90000" bIns="46800"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181610" y="133297"/>
            <a:ext cx="11842764" cy="6618658"/>
            <a:chOff x="181610" y="133297"/>
            <a:chExt cx="11842764" cy="6618658"/>
          </a:xfrm>
        </p:grpSpPr>
        <p:sp>
          <p:nvSpPr>
            <p:cNvPr id="10" name="矩形 9"/>
            <p:cNvSpPr/>
            <p:nvPr userDrawn="1">
              <p:custDataLst>
                <p:tags r:id="rId3"/>
              </p:custDataLst>
            </p:nvPr>
          </p:nvSpPr>
          <p:spPr>
            <a:xfrm>
              <a:off x="249873" y="273050"/>
              <a:ext cx="116922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11" name="图片 10" descr="图层 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81610" y="5761990"/>
              <a:ext cx="456565" cy="989965"/>
            </a:xfrm>
            <a:prstGeom prst="rect">
              <a:avLst/>
            </a:prstGeom>
          </p:spPr>
        </p:pic>
        <p:pic>
          <p:nvPicPr>
            <p:cNvPr id="12" name="图片 11" descr="铅笔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1310600" y="133297"/>
              <a:ext cx="713774" cy="692922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  <a:lvl2pPr>
              <a:defRPr baseline="0">
                <a:ea typeface="幼圆" panose="02010509060101010101" pitchFamily="49" charset="-122"/>
              </a:defRPr>
            </a:lvl2pPr>
            <a:lvl3pPr>
              <a:defRPr baseline="0">
                <a:ea typeface="幼圆" panose="02010509060101010101" pitchFamily="49" charset="-122"/>
              </a:defRPr>
            </a:lvl3pPr>
            <a:lvl4pPr>
              <a:defRPr baseline="0">
                <a:ea typeface="幼圆" panose="02010509060101010101" pitchFamily="49" charset="-122"/>
              </a:defRPr>
            </a:lvl4pPr>
            <a:lvl5pPr>
              <a:defRPr baseline="0"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-507440" y="-1"/>
            <a:ext cx="12708965" cy="7040880"/>
            <a:chOff x="-507440" y="-1"/>
            <a:chExt cx="12708965" cy="7040880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9525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507440" y="-1"/>
              <a:ext cx="3971810" cy="68580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477885" y="182879"/>
              <a:ext cx="3669468" cy="6858000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2740025" y="2556469"/>
            <a:ext cx="6711950" cy="930979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2740025" y="3557505"/>
            <a:ext cx="6711950" cy="773196"/>
          </a:xfrm>
        </p:spPr>
        <p:txBody>
          <a:bodyPr lIns="90000" tIns="0" rIns="90000" bIns="46800"/>
          <a:lstStyle>
            <a:lvl1pPr marL="0" indent="0" algn="ctr">
              <a:buNone/>
              <a:defRPr baseline="0"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78971" y="388937"/>
            <a:ext cx="10874829" cy="682625"/>
          </a:xfrm>
        </p:spPr>
        <p:txBody>
          <a:bodyPr anchor="ctr" anchorCtr="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铅笔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11310600" y="133297"/>
            <a:ext cx="713774" cy="692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181610" y="133297"/>
            <a:ext cx="11842764" cy="6618658"/>
            <a:chOff x="181610" y="133297"/>
            <a:chExt cx="11842764" cy="6618658"/>
          </a:xfrm>
        </p:grpSpPr>
        <p:sp>
          <p:nvSpPr>
            <p:cNvPr id="6" name="矩形 5"/>
            <p:cNvSpPr/>
            <p:nvPr userDrawn="1">
              <p:custDataLst>
                <p:tags r:id="rId3"/>
              </p:custDataLst>
            </p:nvPr>
          </p:nvSpPr>
          <p:spPr>
            <a:xfrm>
              <a:off x="249873" y="273050"/>
              <a:ext cx="116922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12" name="图片 11" descr="图层 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81610" y="5761990"/>
              <a:ext cx="456565" cy="989965"/>
            </a:xfrm>
            <a:prstGeom prst="rect">
              <a:avLst/>
            </a:prstGeom>
          </p:spPr>
        </p:pic>
        <p:pic>
          <p:nvPicPr>
            <p:cNvPr id="13" name="图片 12" descr="铅笔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1310600" y="133297"/>
              <a:ext cx="713774" cy="69292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-1270" y="-7620"/>
            <a:ext cx="4823460" cy="686562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2" name="图片 11" descr="铅笔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1310600" y="133297"/>
            <a:ext cx="713774" cy="692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0" y="-19685"/>
            <a:ext cx="12191365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1" name="图片 10" descr="铅笔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1243310" y="-19685"/>
            <a:ext cx="847725" cy="82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铅笔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1310600" y="133297"/>
            <a:ext cx="713774" cy="692922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5"/>
            </p:custDataLst>
          </p:nvPr>
        </p:nvSpPr>
        <p:spPr>
          <a:xfrm>
            <a:off x="4445" y="5021580"/>
            <a:ext cx="12191365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275590" y="5731510"/>
            <a:ext cx="11881485" cy="1064260"/>
            <a:chOff x="275590" y="5731510"/>
            <a:chExt cx="11881485" cy="1064260"/>
          </a:xfrm>
        </p:grpSpPr>
        <p:pic>
          <p:nvPicPr>
            <p:cNvPr id="12" name="图片 11" descr="图层 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75590" y="5731510"/>
              <a:ext cx="456565" cy="989965"/>
            </a:xfrm>
            <a:prstGeom prst="rect">
              <a:avLst/>
            </a:prstGeom>
          </p:spPr>
        </p:pic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1447780" y="5991860"/>
              <a:ext cx="709295" cy="803910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 userDrawn="1">
            <p:custDataLst>
              <p:tags r:id="rId8"/>
            </p:custDataLst>
          </p:nvPr>
        </p:nvSpPr>
        <p:spPr>
          <a:xfrm>
            <a:off x="3175" y="1270"/>
            <a:ext cx="12191365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182180"/>
            <a:ext cx="11037600" cy="53627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-1905" y="959485"/>
            <a:ext cx="12192635" cy="493903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4"/>
            </p:custDataLst>
          </p:nvPr>
        </p:nvGrpSpPr>
        <p:grpSpPr>
          <a:xfrm>
            <a:off x="128905" y="64769"/>
            <a:ext cx="11919585" cy="6739256"/>
            <a:chOff x="128905" y="64769"/>
            <a:chExt cx="11919585" cy="6739256"/>
          </a:xfrm>
        </p:grpSpPr>
        <p:pic>
          <p:nvPicPr>
            <p:cNvPr id="10" name="图片 9" descr="图层 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28905" y="5224633"/>
              <a:ext cx="1393508" cy="1579392"/>
            </a:xfrm>
            <a:prstGeom prst="rect">
              <a:avLst/>
            </a:prstGeom>
          </p:spPr>
        </p:pic>
        <p:pic>
          <p:nvPicPr>
            <p:cNvPr id="11" name="图片 10" descr="铅笔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flipH="1">
              <a:off x="10755086" y="64769"/>
              <a:ext cx="1293404" cy="125561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铅笔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1310600" y="133297"/>
            <a:ext cx="713774" cy="6929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507440" y="-1"/>
            <a:ext cx="12708965" cy="7040880"/>
            <a:chOff x="-507440" y="-1"/>
            <a:chExt cx="12708965" cy="704088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9525" y="0"/>
              <a:ext cx="1219200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507440" y="-1"/>
              <a:ext cx="3971810" cy="685800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477885" y="182879"/>
              <a:ext cx="3669468" cy="6858000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313293" y="3146770"/>
            <a:ext cx="5565414" cy="737947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313292" y="3954161"/>
            <a:ext cx="5565414" cy="1036939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铅笔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1310600" y="133297"/>
            <a:ext cx="713774" cy="6929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铅笔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1310600" y="133297"/>
            <a:ext cx="713774" cy="6929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1" y="0"/>
            <a:ext cx="12192002" cy="6858001"/>
            <a:chOff x="-1" y="0"/>
            <a:chExt cx="12192002" cy="6858001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" y="1"/>
              <a:ext cx="2963121" cy="6858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506657" y="1"/>
              <a:ext cx="3685344" cy="68580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 userDrawn="1">
              <p:custDataLst>
                <p:tags r:id="rId9"/>
              </p:custDataLst>
            </p:nvPr>
          </p:nvSpPr>
          <p:spPr>
            <a:xfrm>
              <a:off x="431800" y="386080"/>
              <a:ext cx="11328400" cy="608584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5E8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铅笔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1310600" y="133297"/>
            <a:ext cx="713774" cy="6929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181610" y="133297"/>
            <a:ext cx="11842764" cy="6618658"/>
            <a:chOff x="181610" y="133297"/>
            <a:chExt cx="11842764" cy="6618658"/>
          </a:xfrm>
        </p:grpSpPr>
        <p:sp>
          <p:nvSpPr>
            <p:cNvPr id="10" name="矩形 9"/>
            <p:cNvSpPr/>
            <p:nvPr userDrawn="1">
              <p:custDataLst>
                <p:tags r:id="rId3"/>
              </p:custDataLst>
            </p:nvPr>
          </p:nvSpPr>
          <p:spPr>
            <a:xfrm>
              <a:off x="249873" y="273050"/>
              <a:ext cx="116922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11" name="图片 10" descr="图层 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81610" y="5761990"/>
              <a:ext cx="456565" cy="989965"/>
            </a:xfrm>
            <a:prstGeom prst="rect">
              <a:avLst/>
            </a:prstGeom>
          </p:spPr>
        </p:pic>
        <p:pic>
          <p:nvPicPr>
            <p:cNvPr id="12" name="图片 11" descr="铅笔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1310600" y="133297"/>
              <a:ext cx="713774" cy="692922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49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tags" Target="../tags/tag145.xml"/><Relationship Id="rId20" Type="http://schemas.openxmlformats.org/officeDocument/2006/relationships/tags" Target="../tags/tag144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hemeOverride" Target="../theme/themeOverride1.xml"/><Relationship Id="rId6" Type="http://schemas.openxmlformats.org/officeDocument/2006/relationships/tags" Target="../tags/tag154.xml"/><Relationship Id="rId5" Type="http://schemas.openxmlformats.org/officeDocument/2006/relationships/image" Target="../media/image12.png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5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9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2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zh-CN" dirty="0"/>
              <a:t>方言的魅力</a:t>
            </a:r>
            <a:endParaRPr lang="zh-CN" altLang="zh-CN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河海中学 八年级（</a:t>
            </a:r>
            <a:r>
              <a:rPr lang="en-US" altLang="zh-CN" dirty="0"/>
              <a:t>2</a:t>
            </a:r>
            <a:r>
              <a:rPr lang="zh-CN" altLang="en-US" dirty="0"/>
              <a:t>）班会活动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2019-10-30</a:t>
            </a:r>
            <a:endParaRPr lang="en-US" altLang="zh-CN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68" y="413418"/>
            <a:ext cx="875265" cy="288902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常州方言的地方曲艺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37335" y="1446530"/>
            <a:ext cx="97840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唱春</a:t>
            </a:r>
            <a:endParaRPr lang="zh-CN" altLang="en-US" dirty="0"/>
          </a:p>
          <a:p>
            <a:r>
              <a:rPr lang="zh-CN" altLang="en-US" dirty="0"/>
              <a:t>逢年过节，唱春佬为了得到赏钱，或是敲着铴锣或是拉着二胡，唱着吉利话，挨家挨户唱过去。</a:t>
            </a:r>
            <a:endParaRPr lang="zh-CN" altLang="en-US" dirty="0"/>
          </a:p>
          <a:p>
            <a:r>
              <a:rPr lang="zh-CN" altLang="en-US" dirty="0"/>
              <a:t>很多时候是随时编曲，即兴表演。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537335" y="3106420"/>
            <a:ext cx="3611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滩簧</a:t>
            </a:r>
            <a:endParaRPr lang="zh-CN" altLang="en-US" dirty="0"/>
          </a:p>
          <a:p>
            <a:r>
              <a:rPr lang="zh-CN" altLang="en-US" dirty="0"/>
              <a:t>常州的地方唱腔，后被编入锡剧。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553210" y="4632960"/>
            <a:ext cx="9490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小热昏</a:t>
            </a:r>
            <a:endParaRPr lang="zh-CN" altLang="en-US" dirty="0"/>
          </a:p>
          <a:p>
            <a:r>
              <a:rPr lang="zh-CN" altLang="en-US" dirty="0"/>
              <a:t>江浙沪的地方小曲艺。以前卖梨膏糖的小商贩，为了招揽生意，</a:t>
            </a:r>
            <a:r>
              <a:rPr lang="en-US" altLang="zh-CN" dirty="0"/>
              <a:t>“</a:t>
            </a:r>
            <a:r>
              <a:rPr lang="zh-CN" altLang="en-US" dirty="0"/>
              <a:t>三分卖糖七分唱</a:t>
            </a:r>
            <a:r>
              <a:rPr lang="en-US" altLang="zh-CN" dirty="0"/>
              <a:t>”</a:t>
            </a:r>
            <a:r>
              <a:rPr lang="zh-CN" altLang="en-US" dirty="0"/>
              <a:t>，一人自敲小锣边说唱，边做买卖。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常州话 竞猜</a:t>
            </a:r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9925" y="1631315"/>
            <a:ext cx="2266950" cy="2476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42410" y="239776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小猴子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787265" y="396748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/>
              <a:t>小猴子上跳下蹿不安稳</a:t>
            </a:r>
            <a:endParaRPr lang="zh-CN" altLang="zh-CN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常州话 竞猜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93640" y="1668780"/>
            <a:ext cx="934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鹅</a:t>
            </a:r>
            <a:endParaRPr lang="zh-CN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925" y="1668780"/>
            <a:ext cx="4152900" cy="29146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64350" y="269875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曲项向天歌的长脖子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常州话 竞猜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498715" y="143065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紫云英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9925" y="1240155"/>
            <a:ext cx="5076825" cy="2809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07225" y="2967990"/>
            <a:ext cx="48050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在春风的感召和指挥下，千万朵的小碎花，风过浪起，迎风摇曳，就如江中波涛，一波波往前涌，前赴后继的浪尖消失在远处田野的尽头。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常州话 竞猜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75960" y="207200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酒酿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" y="1452880"/>
            <a:ext cx="4391025" cy="2809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常州话 竞猜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42410" y="239776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冰凌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570" y="2212975"/>
            <a:ext cx="2667000" cy="28765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常州话 竞猜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42410" y="239776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右手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880" y="1459230"/>
            <a:ext cx="2819400" cy="29241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常州话 竞猜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90035" y="239776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混日子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930" y="1210310"/>
            <a:ext cx="2400300" cy="2743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常州话 竞猜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42410" y="239776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碗具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" y="1287780"/>
            <a:ext cx="2820670" cy="37909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常州话 竞猜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403465" y="182689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植物发芽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2810" y="1433195"/>
            <a:ext cx="4381500" cy="2819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网络流行语也是一种方言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346960" y="197294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锦鲤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069840" y="206692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杠精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096000" y="521271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佛系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976495" y="306832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官宣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807200" y="333438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菜鸟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357186" y="4846955"/>
            <a:ext cx="459740" cy="777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/>
              <a:t>皮一下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035300" y="322516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大虾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835525" y="425767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达人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610475" y="3710305"/>
            <a:ext cx="45974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/>
              <a:t>马甲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508375" y="1691005"/>
            <a:ext cx="1013460" cy="209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饭米粒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159875" y="1534795"/>
            <a:ext cx="45974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/>
              <a:t>稀饭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8752840" y="3397250"/>
            <a:ext cx="45974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/>
              <a:t>酱紫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870065" y="2489200"/>
            <a:ext cx="563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DIY</a:t>
            </a:r>
            <a:endParaRPr lang="en-US" altLang="zh-CN" dirty="0"/>
          </a:p>
        </p:txBody>
      </p:sp>
      <p:sp>
        <p:nvSpPr>
          <p:cNvPr id="17" name="文本框 16"/>
          <p:cNvSpPr txBox="1"/>
          <p:nvPr/>
        </p:nvSpPr>
        <p:spPr>
          <a:xfrm>
            <a:off x="6306820" y="175387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 </a:t>
            </a:r>
            <a:r>
              <a:rPr lang="zh-CN" altLang="en-US" dirty="0"/>
              <a:t>位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736205" y="1972945"/>
            <a:ext cx="995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 </a:t>
            </a:r>
            <a:r>
              <a:rPr lang="zh-CN" altLang="en-US" dirty="0"/>
              <a:t>服了 </a:t>
            </a:r>
            <a:r>
              <a:rPr lang="en-US" altLang="zh-CN" dirty="0"/>
              <a:t>U</a:t>
            </a:r>
            <a:endParaRPr lang="en-US" altLang="zh-CN" dirty="0"/>
          </a:p>
        </p:txBody>
      </p:sp>
      <p:sp>
        <p:nvSpPr>
          <p:cNvPr id="19" name="文本框 18"/>
          <p:cNvSpPr txBox="1"/>
          <p:nvPr/>
        </p:nvSpPr>
        <p:spPr>
          <a:xfrm>
            <a:off x="2894965" y="4132580"/>
            <a:ext cx="487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3Q</a:t>
            </a:r>
            <a:endParaRPr lang="en-US" altLang="zh-CN" dirty="0"/>
          </a:p>
        </p:txBody>
      </p:sp>
      <p:sp>
        <p:nvSpPr>
          <p:cNvPr id="20" name="文本框 19"/>
          <p:cNvSpPr txBox="1"/>
          <p:nvPr/>
        </p:nvSpPr>
        <p:spPr>
          <a:xfrm>
            <a:off x="6306820" y="4273550"/>
            <a:ext cx="690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9494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7996555" y="4774565"/>
            <a:ext cx="153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520</a:t>
            </a:r>
            <a:endParaRPr lang="en-US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8669655" y="2974340"/>
            <a:ext cx="690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1314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1"/>
      <p:bldP spid="6" grpId="0"/>
      <p:bldP spid="7" grpId="2"/>
      <p:bldP spid="8" grpId="1"/>
      <p:bldP spid="9" grpId="0"/>
      <p:bldP spid="10" grpId="0"/>
      <p:bldP spid="11" grpId="0"/>
      <p:bldP spid="12" grpId="0"/>
      <p:bldP spid="13" grpId="3"/>
      <p:bldP spid="14" grpId="0"/>
      <p:bldP spid="15" grpId="0"/>
      <p:bldP spid="16" grpId="0"/>
      <p:bldP spid="17" grpId="0"/>
      <p:bldP spid="18" grpId="0"/>
      <p:bldP spid="19" grpId="0"/>
      <p:bldP spid="20" grpId="1"/>
      <p:bldP spid="21" grpId="0"/>
      <p:bldP spid="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如何看待方言的发展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09345" y="1398905"/>
            <a:ext cx="4589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爱祖国，爱家乡； 说好普通话，学会家乡话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2710" y="2508885"/>
            <a:ext cx="4069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保护语言多样性，就是保护文化多样性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48510" y="4284980"/>
            <a:ext cx="5669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地方政府要建好方言语言数据库（词汇，语法，语音）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62710" y="3456940"/>
            <a:ext cx="5897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收看地方话新闻节目，参与地方话吟诵说唱，地方剧活动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14650" y="1684614"/>
            <a:ext cx="6711950" cy="930979"/>
          </a:xfrm>
        </p:spPr>
        <p:txBody>
          <a:bodyPr/>
          <a:lstStyle/>
          <a:p>
            <a:r>
              <a:rPr lang="zh-CN" altLang="en-US" dirty="0"/>
              <a:t>感谢聆听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914650" y="398272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学有所乐！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501005" y="398272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百尺竿头更进一步！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805430" y="3139440"/>
            <a:ext cx="1897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祝         同学们：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何为方言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25855" y="1550035"/>
            <a:ext cx="6126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在一个语系中，跟标准语有区别，只同行于某一地区的语言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92145" y="2442210"/>
            <a:ext cx="3383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相对于标准语，方言更为口语化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146550" y="3537585"/>
            <a:ext cx="5897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方言是文化的活化石，是一个民族，一个地方文化的载体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548765" y="4351655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方言是一个人早年成长的胎记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910205" y="5447030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方言是与时俱进的语言，是活语言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常州方言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34745" y="1310640"/>
            <a:ext cx="4983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常州方言大致有三种来源：古语；吴语；外来语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34745" y="1997710"/>
            <a:ext cx="3840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常州方言是吴侬软语的重要组成部分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134745" y="283527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城乡有别；隔河有别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240" y="2997835"/>
            <a:ext cx="6600825" cy="2638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常州自古文化底蕴浓厚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63625" y="1409065"/>
            <a:ext cx="7790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记住两句诗： </a:t>
            </a:r>
            <a:r>
              <a:rPr lang="en-US" altLang="zh-CN" dirty="0"/>
              <a:t>“</a:t>
            </a:r>
            <a:r>
              <a:rPr lang="zh-CN" altLang="en-US" dirty="0"/>
              <a:t>儒风蔚然，为东南冠</a:t>
            </a:r>
            <a:r>
              <a:rPr lang="en-US" altLang="zh-CN" dirty="0"/>
              <a:t>”      “</a:t>
            </a:r>
            <a:r>
              <a:rPr lang="zh-CN" altLang="en-US" dirty="0"/>
              <a:t>江山代有才人出，各领风骚数百年</a:t>
            </a:r>
            <a:r>
              <a:rPr lang="en-US" altLang="zh-CN" dirty="0"/>
              <a:t>”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1063625" y="1945640"/>
            <a:ext cx="3370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记住两个人：赵元任       周有光</a:t>
            </a:r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791210" y="3340100"/>
            <a:ext cx="472884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赵元任（</a:t>
            </a:r>
            <a:r>
              <a:rPr lang="en-US" altLang="zh-CN" dirty="0"/>
              <a:t>1892-1982</a:t>
            </a:r>
            <a:r>
              <a:rPr lang="zh-CN" altLang="en-US" dirty="0"/>
              <a:t>）   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祖籍江苏武进(今常州)，生于天津。现代著名学者、语言学家、音乐家。</a:t>
            </a:r>
            <a:endParaRPr lang="zh-CN" altLang="en-US" dirty="0"/>
          </a:p>
          <a:p>
            <a:r>
              <a:rPr lang="zh-CN" altLang="en-US" dirty="0"/>
              <a:t>是中国现代语言学先驱，被誉为"中国现代语言学之父"。在语言学方面的代表作有:《现代吴语的研究》《中国话的文法》。会常州话等</a:t>
            </a:r>
            <a:r>
              <a:rPr lang="en-US" altLang="zh-CN" dirty="0"/>
              <a:t>33</a:t>
            </a:r>
            <a:r>
              <a:rPr lang="zh-CN" altLang="en-US" dirty="0"/>
              <a:t>种方言。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619875" y="3340100"/>
            <a:ext cx="49022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周有光   （</a:t>
            </a:r>
            <a:r>
              <a:rPr lang="en-US" altLang="zh-CN" dirty="0"/>
              <a:t>1906-2017</a:t>
            </a:r>
            <a:r>
              <a:rPr lang="zh-CN" altLang="en-US" dirty="0"/>
              <a:t>）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生于常州青果巷。周有光是汉语拼音方案的主要制订者，并主持制订了《汉语拼音正词法基本规则》。被誉为</a:t>
            </a:r>
            <a:r>
              <a:rPr lang="en-US" altLang="zh-CN" dirty="0"/>
              <a:t>“</a:t>
            </a:r>
            <a:r>
              <a:rPr lang="zh-CN" altLang="en-US" dirty="0"/>
              <a:t>汉语拼音之父</a:t>
            </a:r>
            <a:r>
              <a:rPr lang="en-US" altLang="zh-CN" dirty="0"/>
              <a:t>”</a:t>
            </a:r>
            <a:r>
              <a:rPr lang="zh-CN" altLang="en-US" dirty="0"/>
              <a:t>。</a:t>
            </a:r>
            <a:r>
              <a:rPr lang="en-US" altLang="zh-CN" dirty="0"/>
              <a:t>2015</a:t>
            </a:r>
            <a:r>
              <a:rPr lang="zh-CN" altLang="en-US" dirty="0"/>
              <a:t>年成立了"常州大学周有光语言文化学院"。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常州方言中的文白异读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5345" y="1192530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声母文白异读，韵母相同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/>
        </p:nvGraphicFramePr>
        <p:xfrm>
          <a:off x="855345" y="2270125"/>
          <a:ext cx="8562975" cy="231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/>
                <a:gridCol w="2132965"/>
                <a:gridCol w="2132965"/>
                <a:gridCol w="213296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例字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普通话拼音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文 读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0"/>
                        <a:t>白 读</a:t>
                      </a:r>
                      <a:endParaRPr lang="zh-CN" altLang="en-US" b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wen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altLang="zh-CN"/>
                        <a:t>en </a:t>
                      </a:r>
                      <a:r>
                        <a:rPr lang="zh-CN" altLang="en-US"/>
                        <a:t>问题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267C0"/>
                          </a:solidFill>
                        </a:rPr>
                        <a:t>m</a:t>
                      </a:r>
                      <a:r>
                        <a:rPr lang="en-US" altLang="zh-CN"/>
                        <a:t>eng  </a:t>
                      </a:r>
                      <a:r>
                        <a:rPr lang="zh-CN" altLang="en-US"/>
                        <a:t>（</a:t>
                      </a:r>
                      <a:r>
                        <a:rPr lang="zh-CN" altLang="en-US" sz="1800">
                          <a:sym typeface="+mn-ea"/>
                        </a:rPr>
                        <a:t>问路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味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wei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altLang="zh-CN"/>
                        <a:t>ei  </a:t>
                      </a:r>
                      <a:r>
                        <a:rPr lang="zh-CN" altLang="en-US"/>
                        <a:t>味精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267C0"/>
                          </a:solidFill>
                        </a:rPr>
                        <a:t>m</a:t>
                      </a:r>
                      <a:r>
                        <a:rPr lang="en-US" altLang="zh-CN"/>
                        <a:t>i   </a:t>
                      </a:r>
                      <a:r>
                        <a:rPr lang="zh-CN" altLang="en-US"/>
                        <a:t>（味道）</a:t>
                      </a:r>
                      <a:endParaRPr lang="zh-CN" altLang="en-US"/>
                    </a:p>
                  </a:txBody>
                  <a:tcPr/>
                </a:tc>
              </a:tr>
              <a:tr h="4127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wang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altLang="zh-CN"/>
                        <a:t>ang </a:t>
                      </a:r>
                      <a:r>
                        <a:rPr lang="zh-CN" altLang="en-US"/>
                        <a:t>得意忘形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267C0"/>
                          </a:solidFill>
                        </a:rPr>
                        <a:t>m</a:t>
                      </a:r>
                      <a:r>
                        <a:rPr lang="en-US" altLang="zh-CN"/>
                        <a:t>ang </a:t>
                      </a:r>
                      <a:r>
                        <a:rPr lang="zh-CN" altLang="en-US"/>
                        <a:t>（忘记）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wan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altLang="zh-CN"/>
                        <a:t>an </a:t>
                      </a:r>
                      <a:r>
                        <a:rPr lang="zh-CN" altLang="en-US"/>
                        <a:t>日理万机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267C0"/>
                          </a:solidFill>
                        </a:rPr>
                        <a:t>f</a:t>
                      </a:r>
                      <a:r>
                        <a:rPr lang="en-US" altLang="zh-CN"/>
                        <a:t>an </a:t>
                      </a:r>
                      <a:r>
                        <a:rPr lang="zh-CN" altLang="en-US"/>
                        <a:t>（万绥）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孵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fu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altLang="zh-CN"/>
                        <a:t>u  </a:t>
                      </a:r>
                      <a:r>
                        <a:rPr lang="zh-CN" altLang="en-US"/>
                        <a:t>孵化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 err="1">
                          <a:solidFill>
                            <a:srgbClr val="4267C0"/>
                          </a:solidFill>
                        </a:rPr>
                        <a:t>b</a:t>
                      </a:r>
                      <a:r>
                        <a:rPr lang="en-US" altLang="zh-CN" dirty="0" err="1"/>
                        <a:t>u</a:t>
                      </a:r>
                      <a:r>
                        <a:rPr lang="en-US" altLang="zh-CN" dirty="0"/>
                        <a:t> </a:t>
                      </a:r>
                      <a:r>
                        <a:rPr lang="zh-CN" altLang="en-US" dirty="0"/>
                        <a:t>（孵小鸡）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常州方言中的文白异读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5345" y="1192530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韵母文白异读，声母相同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/>
        </p:nvGraphicFramePr>
        <p:xfrm>
          <a:off x="855345" y="2270125"/>
          <a:ext cx="8562975" cy="231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/>
                <a:gridCol w="2132965"/>
                <a:gridCol w="2132965"/>
                <a:gridCol w="213296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例字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普通话拼音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文 读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0"/>
                        <a:t>白 读</a:t>
                      </a:r>
                      <a:endParaRPr lang="zh-CN" altLang="en-US" b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peng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eng</a:t>
                      </a:r>
                      <a:r>
                        <a:rPr lang="en-US" altLang="zh-CN"/>
                        <a:t> </a:t>
                      </a:r>
                      <a:r>
                        <a:rPr lang="zh-CN" altLang="en-US"/>
                        <a:t>亲朋好友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b</a:t>
                      </a:r>
                      <a:r>
                        <a:rPr lang="en-US" altLang="zh-CN">
                          <a:solidFill>
                            <a:srgbClr val="4267C0"/>
                          </a:solidFill>
                        </a:rPr>
                        <a:t>ang</a:t>
                      </a:r>
                      <a:r>
                        <a:rPr lang="en-US" altLang="zh-CN"/>
                        <a:t> </a:t>
                      </a:r>
                      <a:r>
                        <a:rPr lang="zh-CN" altLang="en-US"/>
                        <a:t>（</a:t>
                      </a:r>
                      <a:r>
                        <a:rPr lang="zh-CN" altLang="en-US" sz="1800">
                          <a:sym typeface="+mn-ea"/>
                        </a:rPr>
                        <a:t>朋友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da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d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a  </a:t>
                      </a:r>
                      <a:r>
                        <a:rPr lang="zh-CN" altLang="en-US"/>
                        <a:t>大学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d</a:t>
                      </a:r>
                      <a:r>
                        <a:rPr lang="en-US" altLang="zh-CN">
                          <a:solidFill>
                            <a:srgbClr val="4267C0"/>
                          </a:solidFill>
                        </a:rPr>
                        <a:t>ou </a:t>
                      </a:r>
                      <a:r>
                        <a:rPr lang="en-US" altLang="zh-CN"/>
                        <a:t> </a:t>
                      </a:r>
                      <a:r>
                        <a:rPr lang="zh-CN" altLang="en-US"/>
                        <a:t>（大小佬）</a:t>
                      </a:r>
                      <a:endParaRPr lang="zh-CN" altLang="en-US"/>
                    </a:p>
                  </a:txBody>
                  <a:tcPr/>
                </a:tc>
              </a:tr>
              <a:tr h="4127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err="1"/>
                        <a:t>leng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l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eng </a:t>
                      </a:r>
                      <a:r>
                        <a:rPr lang="zh-CN" altLang="en-US"/>
                        <a:t>冷场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l</a:t>
                      </a:r>
                      <a:r>
                        <a:rPr lang="en-US" altLang="zh-CN">
                          <a:solidFill>
                            <a:srgbClr val="4267C0"/>
                          </a:solidFill>
                        </a:rPr>
                        <a:t>ang</a:t>
                      </a:r>
                      <a:r>
                        <a:rPr lang="en-US" altLang="zh-CN"/>
                        <a:t> </a:t>
                      </a:r>
                      <a:r>
                        <a:rPr lang="zh-CN" altLang="en-US"/>
                        <a:t>（喝冷水）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邻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lin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l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US" altLang="zh-CN"/>
                        <a:t> </a:t>
                      </a:r>
                      <a:r>
                        <a:rPr lang="zh-CN" altLang="en-US"/>
                        <a:t>邻居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l</a:t>
                      </a:r>
                      <a:r>
                        <a:rPr lang="en-US" altLang="zh-CN">
                          <a:solidFill>
                            <a:srgbClr val="4267C0"/>
                          </a:solidFill>
                        </a:rPr>
                        <a:t>eng</a:t>
                      </a:r>
                      <a:r>
                        <a:rPr lang="en-US" altLang="zh-CN"/>
                        <a:t> </a:t>
                      </a:r>
                      <a:r>
                        <a:rPr lang="zh-CN" altLang="en-US"/>
                        <a:t>（邻舍）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泪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lei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l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ei</a:t>
                      </a:r>
                      <a:r>
                        <a:rPr lang="en-US" altLang="zh-CN"/>
                        <a:t>  </a:t>
                      </a:r>
                      <a:r>
                        <a:rPr lang="zh-CN" altLang="en-US"/>
                        <a:t>泪眼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solidFill>
                            <a:srgbClr val="0F0D35"/>
                          </a:solidFill>
                        </a:rPr>
                        <a:t>l</a:t>
                      </a:r>
                      <a:r>
                        <a:rPr lang="en-US" altLang="zh-CN" dirty="0">
                          <a:solidFill>
                            <a:srgbClr val="4267C0"/>
                          </a:solidFill>
                        </a:rPr>
                        <a:t>i </a:t>
                      </a:r>
                      <a:r>
                        <a:rPr lang="zh-CN" altLang="en-US" dirty="0"/>
                        <a:t>（眼泪水）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常州方言中的文白异读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5345" y="119253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声母，韵母都文白异读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/>
        </p:nvGraphicFramePr>
        <p:xfrm>
          <a:off x="855345" y="2270125"/>
          <a:ext cx="8562975" cy="231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/>
                <a:gridCol w="2132965"/>
                <a:gridCol w="2132965"/>
                <a:gridCol w="213296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例字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普通话拼音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文 读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0"/>
                        <a:t>白 读</a:t>
                      </a:r>
                      <a:endParaRPr lang="zh-CN" altLang="en-US" b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jia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jia </a:t>
                      </a:r>
                      <a:r>
                        <a:rPr lang="zh-CN" altLang="en-US"/>
                        <a:t>家庭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267C0"/>
                          </a:solidFill>
                        </a:rPr>
                        <a:t>go</a:t>
                      </a:r>
                      <a:r>
                        <a:rPr lang="en-US" altLang="zh-CN"/>
                        <a:t>  </a:t>
                      </a:r>
                      <a:r>
                        <a:rPr lang="zh-CN" altLang="en-US"/>
                        <a:t>（人家）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解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jie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jie</a:t>
                      </a:r>
                      <a:r>
                        <a:rPr lang="en-US" altLang="zh-CN"/>
                        <a:t>  </a:t>
                      </a:r>
                      <a:r>
                        <a:rPr lang="zh-CN" altLang="en-US"/>
                        <a:t>解放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267C0"/>
                          </a:solidFill>
                        </a:rPr>
                        <a:t>ga</a:t>
                      </a:r>
                      <a:r>
                        <a:rPr lang="en-US" altLang="zh-CN"/>
                        <a:t>  </a:t>
                      </a:r>
                      <a:r>
                        <a:rPr lang="zh-CN" altLang="en-US"/>
                        <a:t>（解开来）</a:t>
                      </a:r>
                      <a:endParaRPr lang="zh-CN" altLang="en-US"/>
                    </a:p>
                  </a:txBody>
                  <a:tcPr/>
                </a:tc>
              </a:tr>
              <a:tr h="4127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jue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jue</a:t>
                      </a:r>
                      <a:r>
                        <a:rPr lang="en-US" altLang="zh-CN"/>
                        <a:t> </a:t>
                      </a:r>
                      <a:r>
                        <a:rPr lang="zh-CN" altLang="en-US"/>
                        <a:t>觉悟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267C0"/>
                          </a:solidFill>
                        </a:rPr>
                        <a:t>go</a:t>
                      </a:r>
                      <a:r>
                        <a:rPr lang="en-US" altLang="zh-CN"/>
                        <a:t> </a:t>
                      </a:r>
                      <a:r>
                        <a:rPr lang="zh-CN" altLang="en-US"/>
                        <a:t>（觉着）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敲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qiao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qiao</a:t>
                      </a:r>
                      <a:r>
                        <a:rPr lang="en-US" altLang="zh-CN"/>
                        <a:t> </a:t>
                      </a:r>
                      <a:r>
                        <a:rPr lang="zh-CN" altLang="en-US"/>
                        <a:t>推敲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267C0"/>
                          </a:solidFill>
                        </a:rPr>
                        <a:t>kao</a:t>
                      </a:r>
                      <a:r>
                        <a:rPr lang="en-US" altLang="zh-CN"/>
                        <a:t> </a:t>
                      </a:r>
                      <a:r>
                        <a:rPr lang="zh-CN" altLang="en-US"/>
                        <a:t>（敲竹杠）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认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ren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ren</a:t>
                      </a:r>
                      <a:r>
                        <a:rPr lang="en-US" altLang="zh-CN"/>
                        <a:t>  </a:t>
                      </a:r>
                      <a:r>
                        <a:rPr lang="zh-CN" altLang="en-US"/>
                        <a:t>泪眼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 err="1">
                          <a:solidFill>
                            <a:srgbClr val="4267C0"/>
                          </a:solidFill>
                        </a:rPr>
                        <a:t>ning</a:t>
                      </a:r>
                      <a:r>
                        <a:rPr lang="zh-CN" altLang="en-US" dirty="0"/>
                        <a:t>（认错）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/>
              <a:t>方言中副词的使用</a:t>
            </a:r>
            <a:br>
              <a:rPr altLang="zh-CN"/>
            </a:br>
            <a:br>
              <a:rPr altLang="zh-CN"/>
            </a:br>
            <a:r>
              <a:rPr altLang="zh-CN"/>
              <a:t>副词在一个句子里充当状语。</a:t>
            </a:r>
            <a:endParaRPr altLang="zh-CN"/>
          </a:p>
        </p:txBody>
      </p:sp>
      <p:graphicFrame>
        <p:nvGraphicFramePr>
          <p:cNvPr id="4" name="表格 3"/>
          <p:cNvGraphicFramePr/>
          <p:nvPr/>
        </p:nvGraphicFramePr>
        <p:xfrm>
          <a:off x="1146810" y="1937385"/>
          <a:ext cx="673227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090"/>
                <a:gridCol w="2244090"/>
                <a:gridCol w="224409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副词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词义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例句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阿要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要不要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早饭你阿要吃？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齐巧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正好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我昨天齐巧碰着他。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未曾，没有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我朆看见他。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勒浪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正在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他勒浪做作业呢。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板定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肯定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期末考试板定要考好。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91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9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91"/>
  <p:tag name="KSO_WM_TEMPLATE_THUMBS_INDEX" val="1、4、7、8、9、10、11、12、13、14、15"/>
  <p:tag name="KSO_WM_TEMPLATE_MASTER_THUMB_INDEX" val="1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1_1*a*1"/>
  <p:tag name="KSO_WM_TEMPLATE_CATEGORY" val="custom"/>
  <p:tag name="KSO_WM_TEMPLATE_INDEX" val="20202691"/>
  <p:tag name="KSO_WM_UNIT_LAYERLEVEL" val="1"/>
  <p:tag name="KSO_WM_TAG_VERSION" val="1.0"/>
  <p:tag name="KSO_WM_BEAUTIFY_FLAG" val="#wm#"/>
  <p:tag name="KSO_WM_UNIT_ISCONTENTSTITLE" val="0"/>
  <p:tag name="KSO_WM_UNIT_PRESET_TEXT" val="开课教学课件PPT"/>
  <p:tag name="KSO_WM_UNIT_NOCLEAR" val="0"/>
  <p:tag name="KSO_WM_UNIT_VALUE" val="10"/>
  <p:tag name="KSO_WM_UNIT_TYPE" val="a"/>
  <p:tag name="KSO_WM_UNIT_INDEX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1_1*b*1"/>
  <p:tag name="KSO_WM_TEMPLATE_CATEGORY" val="custom"/>
  <p:tag name="KSO_WM_TEMPLATE_INDEX" val="20202691"/>
  <p:tag name="KSO_WM_UNIT_LAYERLEVEL" val="1"/>
  <p:tag name="KSO_WM_TAG_VERSION" val="1.0"/>
  <p:tag name="KSO_WM_BEAUTIFY_FLAG" val="#wm#"/>
  <p:tag name="KSO_WM_UNIT_ISCONTENTSTITLE" val="0"/>
  <p:tag name="KSO_WM_UNIT_PRESET_TEXT" val="单击此处添加副标题"/>
  <p:tag name="KSO_WM_UNIT_NOCLEAR" val="0"/>
  <p:tag name="KSO_WM_UNIT_VALUE" val="26"/>
  <p:tag name="KSO_WM_UNIT_TYPE" val="b"/>
  <p:tag name="KSO_WM_UNIT_INDEX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1_1*b*3"/>
  <p:tag name="KSO_WM_TEMPLATE_CATEGORY" val="custom"/>
  <p:tag name="KSO_WM_TEMPLATE_INDEX" val="20202691"/>
  <p:tag name="KSO_WM_UNIT_LAYERLEVEL" val="1"/>
  <p:tag name="KSO_WM_TAG_VERSION" val="1.0"/>
  <p:tag name="KSO_WM_BEAUTIFY_FLAG" val="#wm#"/>
  <p:tag name="KSO_WM_UNIT_ISCONTENTSTITLE" val="0"/>
  <p:tag name="KSO_WM_UNIT_PRESET_TEXT" val="汇报时间"/>
  <p:tag name="KSO_WM_UNIT_NOCLEAR" val="0"/>
  <p:tag name="KSO_WM_UNIT_VALUE" val="9"/>
  <p:tag name="KSO_WM_UNIT_TYPE" val="b"/>
  <p:tag name="KSO_WM_UNIT_INDEX" val="3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1_1*j*1"/>
  <p:tag name="KSO_WM_TEMPLATE_CATEGORY" val="custom"/>
  <p:tag name="KSO_WM_TEMPLATE_INDEX" val="20202691"/>
  <p:tag name="KSO_WM_UNIT_LAYERLEVEL" val="1"/>
  <p:tag name="KSO_WM_TAG_VERSION" val="1.0"/>
  <p:tag name="KSO_WM_BEAUTIFY_FLAG" val="#wm#"/>
  <p:tag name="KSO_WM_UNIT_VALUE" val="80*243"/>
  <p:tag name="KSO_WM_UNIT_TYPE" val="j"/>
  <p:tag name="KSO_WM_UNIT_INDEX" val="1"/>
</p:tagLst>
</file>

<file path=ppt/tags/tag154.xml><?xml version="1.0" encoding="utf-8"?>
<p:tagLst xmlns:p="http://schemas.openxmlformats.org/presentationml/2006/main">
  <p:tag name="KSO_WM_SLIDE_ID" val="custom20202691_1"/>
  <p:tag name="KSO_WM_TEMPLATE_SUBCATEGORY" val="0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91"/>
  <p:tag name="KSO_WM_SLIDE_TYPE" val="title"/>
  <p:tag name="KSO_WM_SLIDE_SUBTYPE" val="pureTxt"/>
  <p:tag name="KSO_WM_SLIDE_LAYOUT" val="a_b_j"/>
  <p:tag name="KSO_WM_SLIDE_LAYOUT_CNT" val="1_3_1"/>
  <p:tag name="KSO_WM_TEMPLATE_THUMBS_INDEX" val="1、4、7、8、9、10、11、12、13、14、15"/>
  <p:tag name="KSO_WM_TEMPLATE_MASTER_THUMB_INDEX" val="12"/>
  <p:tag name="KSO_WM_SLIDE_MODEL_TYPE" val="cover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1_15*a*1"/>
  <p:tag name="KSO_WM_TEMPLATE_CATEGORY" val="custom"/>
  <p:tag name="KSO_WM_TEMPLATE_INDEX" val="20202691"/>
  <p:tag name="KSO_WM_UNIT_LAYERLEVEL" val="1"/>
  <p:tag name="KSO_WM_TAG_VERSION" val="1.0"/>
  <p:tag name="KSO_WM_BEAUTIFY_FLAG" val="#wm#"/>
  <p:tag name="KSO_WM_UNIT_ISCONTENTSTITLE" val="0"/>
  <p:tag name="KSO_WM_UNIT_NOCLEAR" val="1"/>
  <p:tag name="KSO_WM_UNIT_TYPE" val="a"/>
  <p:tag name="KSO_WM_UNIT_INDEX" val="1"/>
  <p:tag name="KSO_WM_UNIT_PRESET_TEXT" val="感谢聆听"/>
</p:tagLst>
</file>

<file path=ppt/tags/tag175.xml><?xml version="1.0" encoding="utf-8"?>
<p:tagLst xmlns:p="http://schemas.openxmlformats.org/presentationml/2006/main">
  <p:tag name="KSO_WM_SLIDE_ID" val="custom20202691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691"/>
  <p:tag name="KSO_WM_SLIDE_TYPE" val="endPage"/>
  <p:tag name="KSO_WM_SLIDE_SUBTYPE" val="pureTxt"/>
  <p:tag name="KSO_WM_SLIDE_LAYOUT" val="a_b_j"/>
  <p:tag name="KSO_WM_SLIDE_LAYOUT_CNT" val="1_1_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104">
      <a:dk1>
        <a:srgbClr val="000000"/>
      </a:dk1>
      <a:lt1>
        <a:srgbClr val="FFFFFF"/>
      </a:lt1>
      <a:dk2>
        <a:srgbClr val="E4EBF3"/>
      </a:dk2>
      <a:lt2>
        <a:srgbClr val="FFFFFF"/>
      </a:lt2>
      <a:accent1>
        <a:srgbClr val="5C88BB"/>
      </a:accent1>
      <a:accent2>
        <a:srgbClr val="329AC1"/>
      </a:accent2>
      <a:accent3>
        <a:srgbClr val="33AAB9"/>
      </a:accent3>
      <a:accent4>
        <a:srgbClr val="35B4A1"/>
      </a:accent4>
      <a:accent5>
        <a:srgbClr val="56BA82"/>
      </a:accent5>
      <a:accent6>
        <a:srgbClr val="8DBC63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04">
    <a:dk1>
      <a:srgbClr val="000000"/>
    </a:dk1>
    <a:lt1>
      <a:srgbClr val="FFFFFF"/>
    </a:lt1>
    <a:dk2>
      <a:srgbClr val="E4EBF3"/>
    </a:dk2>
    <a:lt2>
      <a:srgbClr val="FFFFFF"/>
    </a:lt2>
    <a:accent1>
      <a:srgbClr val="5C88BB"/>
    </a:accent1>
    <a:accent2>
      <a:srgbClr val="329AC1"/>
    </a:accent2>
    <a:accent3>
      <a:srgbClr val="33AAB9"/>
    </a:accent3>
    <a:accent4>
      <a:srgbClr val="35B4A1"/>
    </a:accent4>
    <a:accent5>
      <a:srgbClr val="56BA82"/>
    </a:accent5>
    <a:accent6>
      <a:srgbClr val="8DBC63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自定义 104">
    <a:dk1>
      <a:srgbClr val="000000"/>
    </a:dk1>
    <a:lt1>
      <a:srgbClr val="FFFFFF"/>
    </a:lt1>
    <a:dk2>
      <a:srgbClr val="E4EBF3"/>
    </a:dk2>
    <a:lt2>
      <a:srgbClr val="FFFFFF"/>
    </a:lt2>
    <a:accent1>
      <a:srgbClr val="5C88BB"/>
    </a:accent1>
    <a:accent2>
      <a:srgbClr val="329AC1"/>
    </a:accent2>
    <a:accent3>
      <a:srgbClr val="33AAB9"/>
    </a:accent3>
    <a:accent4>
      <a:srgbClr val="35B4A1"/>
    </a:accent4>
    <a:accent5>
      <a:srgbClr val="56BA82"/>
    </a:accent5>
    <a:accent6>
      <a:srgbClr val="8DBC63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1438</Words>
  <Application>WPS 演示</Application>
  <PresentationFormat>宽屏</PresentationFormat>
  <Paragraphs>347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汉仪乐喵体W</vt:lpstr>
      <vt:lpstr>幼圆</vt:lpstr>
      <vt:lpstr>Arial Unicode MS</vt:lpstr>
      <vt:lpstr>Calibri</vt:lpstr>
      <vt:lpstr>1_Office 主题​​</vt:lpstr>
      <vt:lpstr>方言的魅力</vt:lpstr>
      <vt:lpstr>网络流行语也是一种方言</vt:lpstr>
      <vt:lpstr>何为方言</vt:lpstr>
      <vt:lpstr>常州方言</vt:lpstr>
      <vt:lpstr>常州自古文化底蕴浓厚</vt:lpstr>
      <vt:lpstr>常州方言中的文白异读</vt:lpstr>
      <vt:lpstr>常州方言中的文白异读</vt:lpstr>
      <vt:lpstr>常州方言中的文白异读</vt:lpstr>
      <vt:lpstr>方言中副词的使用  副词在一个句子里充当状语。</vt:lpstr>
      <vt:lpstr>常州方言的地方曲艺</vt:lpstr>
      <vt:lpstr>常州话 竞猜</vt:lpstr>
      <vt:lpstr>常州话 竞猜</vt:lpstr>
      <vt:lpstr>常州话 竞猜</vt:lpstr>
      <vt:lpstr>常州话 竞猜</vt:lpstr>
      <vt:lpstr>常州话 竞猜</vt:lpstr>
      <vt:lpstr>常州话 竞猜</vt:lpstr>
      <vt:lpstr>常州话 竞猜</vt:lpstr>
      <vt:lpstr>常州话 竞猜</vt:lpstr>
      <vt:lpstr>常州话 竞猜</vt:lpstr>
      <vt:lpstr>如何看待方言的发展</vt:lpstr>
      <vt:lpstr>感谢聆听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文艺清新模板bird</dc:title>
  <dc:creator>kelaro</dc:creator>
  <cp:lastModifiedBy>狂言＆女孩!</cp:lastModifiedBy>
  <cp:revision>122</cp:revision>
  <cp:lastPrinted>2019-10-28T03:42:00Z</cp:lastPrinted>
  <dcterms:created xsi:type="dcterms:W3CDTF">2016-08-01T13:44:00Z</dcterms:created>
  <dcterms:modified xsi:type="dcterms:W3CDTF">2019-10-31T05:23:18Z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