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2" r:id="rId3"/>
    <p:sldId id="345" r:id="rId5"/>
    <p:sldId id="311" r:id="rId6"/>
    <p:sldId id="257" r:id="rId7"/>
    <p:sldId id="344" r:id="rId8"/>
    <p:sldId id="347" r:id="rId9"/>
    <p:sldId id="258" r:id="rId10"/>
    <p:sldId id="285" r:id="rId11"/>
    <p:sldId id="314" r:id="rId12"/>
    <p:sldId id="315" r:id="rId13"/>
    <p:sldId id="348" r:id="rId14"/>
    <p:sldId id="374" r:id="rId15"/>
    <p:sldId id="316" r:id="rId16"/>
    <p:sldId id="349" r:id="rId17"/>
    <p:sldId id="312" r:id="rId18"/>
    <p:sldId id="351" r:id="rId19"/>
    <p:sldId id="341" r:id="rId20"/>
    <p:sldId id="336" r:id="rId21"/>
    <p:sldId id="335" r:id="rId22"/>
    <p:sldId id="340" r:id="rId23"/>
    <p:sldId id="339" r:id="rId24"/>
    <p:sldId id="350" r:id="rId25"/>
    <p:sldId id="266" r:id="rId26"/>
  </p:sldIdLst>
  <p:sldSz cx="10878820" cy="611949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000000"/>
    <a:srgbClr val="FFFFFF"/>
    <a:srgbClr val="B40000"/>
    <a:srgbClr val="D60000"/>
    <a:srgbClr val="FDFDFD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4" y="138"/>
      </p:cViewPr>
      <p:guideLst>
        <p:guide orient="horz" pos="1961"/>
        <p:guide pos="3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2F3A4-61A9-4691-A911-9C190CD997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4876F-589E-440B-8FBE-815BFE251C1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43879-5936-4EDF-9DBD-F6D59A19C68A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892" y="1001553"/>
            <a:ext cx="8159354" cy="2130602"/>
          </a:xfrm>
        </p:spPr>
        <p:txBody>
          <a:bodyPr anchor="b"/>
          <a:lstStyle>
            <a:lvl1pPr algn="ctr">
              <a:defRPr sz="53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892" y="3214319"/>
            <a:ext cx="8159354" cy="1477538"/>
          </a:xfrm>
        </p:spPr>
        <p:txBody>
          <a:bodyPr/>
          <a:lstStyle>
            <a:lvl1pPr marL="0" indent="0" algn="ctr">
              <a:buNone/>
              <a:defRPr sz="2140"/>
            </a:lvl1pPr>
            <a:lvl2pPr marL="407670" indent="0" algn="ctr">
              <a:buNone/>
              <a:defRPr sz="1785"/>
            </a:lvl2pPr>
            <a:lvl3pPr marL="815975" indent="0" algn="ctr">
              <a:buNone/>
              <a:defRPr sz="1605"/>
            </a:lvl3pPr>
            <a:lvl4pPr marL="1223645" indent="0" algn="ctr">
              <a:buNone/>
              <a:defRPr sz="1430"/>
            </a:lvl4pPr>
            <a:lvl5pPr marL="1631950" indent="0" algn="ctr">
              <a:buNone/>
              <a:defRPr sz="1430"/>
            </a:lvl5pPr>
            <a:lvl6pPr marL="2039620" indent="0" algn="ctr">
              <a:buNone/>
              <a:defRPr sz="1430"/>
            </a:lvl6pPr>
            <a:lvl7pPr marL="2447925" indent="0" algn="ctr">
              <a:buNone/>
              <a:defRPr sz="1430"/>
            </a:lvl7pPr>
            <a:lvl8pPr marL="2855595" indent="0" algn="ctr">
              <a:buNone/>
              <a:defRPr sz="1430"/>
            </a:lvl8pPr>
            <a:lvl9pPr marL="3263900" indent="0" algn="ctr">
              <a:buNone/>
              <a:defRPr sz="143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5383" y="325823"/>
            <a:ext cx="2345814" cy="51862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47941" y="325823"/>
            <a:ext cx="6901453" cy="51862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2694" y="264707"/>
            <a:ext cx="10213430" cy="5590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274" y="1525704"/>
            <a:ext cx="9383257" cy="2545672"/>
          </a:xfrm>
        </p:spPr>
        <p:txBody>
          <a:bodyPr anchor="b"/>
          <a:lstStyle>
            <a:lvl1pPr>
              <a:defRPr sz="53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2274" y="4095459"/>
            <a:ext cx="9383257" cy="1338709"/>
          </a:xfrm>
        </p:spPr>
        <p:txBody>
          <a:bodyPr/>
          <a:lstStyle>
            <a:lvl1pPr marL="0" indent="0">
              <a:buNone/>
              <a:defRPr sz="2140">
                <a:solidFill>
                  <a:schemeClr val="tx1">
                    <a:tint val="75000"/>
                  </a:schemeClr>
                </a:solidFill>
              </a:defRPr>
            </a:lvl1pPr>
            <a:lvl2pPr marL="407670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2pPr>
            <a:lvl3pPr marL="815975" indent="0">
              <a:buNone/>
              <a:defRPr sz="1605">
                <a:solidFill>
                  <a:schemeClr val="tx1">
                    <a:tint val="75000"/>
                  </a:schemeClr>
                </a:solidFill>
              </a:defRPr>
            </a:lvl3pPr>
            <a:lvl4pPr marL="122364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4pPr>
            <a:lvl5pPr marL="163195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5pPr>
            <a:lvl6pPr marL="203962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6pPr>
            <a:lvl7pPr marL="244792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7pPr>
            <a:lvl8pPr marL="285559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8pPr>
            <a:lvl9pPr marL="326390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47941" y="1629117"/>
            <a:ext cx="4623634" cy="388296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7563" y="1629117"/>
            <a:ext cx="4623634" cy="388296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58" y="325824"/>
            <a:ext cx="9383257" cy="118288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9358" y="1500205"/>
            <a:ext cx="4602385" cy="735227"/>
          </a:xfrm>
        </p:spPr>
        <p:txBody>
          <a:bodyPr anchor="b"/>
          <a:lstStyle>
            <a:lvl1pPr marL="0" indent="0">
              <a:buNone/>
              <a:defRPr sz="2140" b="1"/>
            </a:lvl1pPr>
            <a:lvl2pPr marL="407670" indent="0">
              <a:buNone/>
              <a:defRPr sz="1785" b="1"/>
            </a:lvl2pPr>
            <a:lvl3pPr marL="815975" indent="0">
              <a:buNone/>
              <a:defRPr sz="1605" b="1"/>
            </a:lvl3pPr>
            <a:lvl4pPr marL="1223645" indent="0">
              <a:buNone/>
              <a:defRPr sz="1430" b="1"/>
            </a:lvl4pPr>
            <a:lvl5pPr marL="1631950" indent="0">
              <a:buNone/>
              <a:defRPr sz="1430" b="1"/>
            </a:lvl5pPr>
            <a:lvl6pPr marL="2039620" indent="0">
              <a:buNone/>
              <a:defRPr sz="1430" b="1"/>
            </a:lvl6pPr>
            <a:lvl7pPr marL="2447925" indent="0">
              <a:buNone/>
              <a:defRPr sz="1430" b="1"/>
            </a:lvl7pPr>
            <a:lvl8pPr marL="2855595" indent="0">
              <a:buNone/>
              <a:defRPr sz="1430" b="1"/>
            </a:lvl8pPr>
            <a:lvl9pPr marL="3263900" indent="0">
              <a:buNone/>
              <a:defRPr sz="143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9358" y="2235432"/>
            <a:ext cx="4602385" cy="32879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07563" y="1500205"/>
            <a:ext cx="4625051" cy="735227"/>
          </a:xfrm>
        </p:spPr>
        <p:txBody>
          <a:bodyPr anchor="b"/>
          <a:lstStyle>
            <a:lvl1pPr marL="0" indent="0">
              <a:buNone/>
              <a:defRPr sz="2140" b="1"/>
            </a:lvl1pPr>
            <a:lvl2pPr marL="407670" indent="0">
              <a:buNone/>
              <a:defRPr sz="1785" b="1"/>
            </a:lvl2pPr>
            <a:lvl3pPr marL="815975" indent="0">
              <a:buNone/>
              <a:defRPr sz="1605" b="1"/>
            </a:lvl3pPr>
            <a:lvl4pPr marL="1223645" indent="0">
              <a:buNone/>
              <a:defRPr sz="1430" b="1"/>
            </a:lvl4pPr>
            <a:lvl5pPr marL="1631950" indent="0">
              <a:buNone/>
              <a:defRPr sz="1430" b="1"/>
            </a:lvl5pPr>
            <a:lvl6pPr marL="2039620" indent="0">
              <a:buNone/>
              <a:defRPr sz="1430" b="1"/>
            </a:lvl6pPr>
            <a:lvl7pPr marL="2447925" indent="0">
              <a:buNone/>
              <a:defRPr sz="1430" b="1"/>
            </a:lvl7pPr>
            <a:lvl8pPr marL="2855595" indent="0">
              <a:buNone/>
              <a:defRPr sz="1430" b="1"/>
            </a:lvl8pPr>
            <a:lvl9pPr marL="3263900" indent="0">
              <a:buNone/>
              <a:defRPr sz="143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07563" y="2235432"/>
            <a:ext cx="4625051" cy="328798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58" y="407988"/>
            <a:ext cx="3508805" cy="1427956"/>
          </a:xfrm>
        </p:spPr>
        <p:txBody>
          <a:bodyPr anchor="b"/>
          <a:lstStyle>
            <a:lvl1pPr>
              <a:defRPr sz="28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25050" y="881140"/>
            <a:ext cx="5507564" cy="4349034"/>
          </a:xfrm>
        </p:spPr>
        <p:txBody>
          <a:bodyPr/>
          <a:lstStyle>
            <a:lvl1pPr>
              <a:defRPr sz="2855"/>
            </a:lvl1pPr>
            <a:lvl2pPr>
              <a:defRPr sz="2500"/>
            </a:lvl2pPr>
            <a:lvl3pPr>
              <a:defRPr sz="2140"/>
            </a:lvl3pPr>
            <a:lvl4pPr>
              <a:defRPr sz="1785"/>
            </a:lvl4pPr>
            <a:lvl5pPr>
              <a:defRPr sz="1785"/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9358" y="1835944"/>
            <a:ext cx="3508805" cy="3401313"/>
          </a:xfrm>
        </p:spPr>
        <p:txBody>
          <a:bodyPr/>
          <a:lstStyle>
            <a:lvl1pPr marL="0" indent="0">
              <a:buNone/>
              <a:defRPr sz="1430"/>
            </a:lvl1pPr>
            <a:lvl2pPr marL="407670" indent="0">
              <a:buNone/>
              <a:defRPr sz="1250"/>
            </a:lvl2pPr>
            <a:lvl3pPr marL="815975" indent="0">
              <a:buNone/>
              <a:defRPr sz="1070"/>
            </a:lvl3pPr>
            <a:lvl4pPr marL="1223645" indent="0">
              <a:buNone/>
              <a:defRPr sz="890"/>
            </a:lvl4pPr>
            <a:lvl5pPr marL="1631950" indent="0">
              <a:buNone/>
              <a:defRPr sz="890"/>
            </a:lvl5pPr>
            <a:lvl6pPr marL="2039620" indent="0">
              <a:buNone/>
              <a:defRPr sz="890"/>
            </a:lvl6pPr>
            <a:lvl7pPr marL="2447925" indent="0">
              <a:buNone/>
              <a:defRPr sz="890"/>
            </a:lvl7pPr>
            <a:lvl8pPr marL="2855595" indent="0">
              <a:buNone/>
              <a:defRPr sz="890"/>
            </a:lvl8pPr>
            <a:lvl9pPr marL="3263900" indent="0">
              <a:buNone/>
              <a:defRPr sz="89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58" y="407988"/>
            <a:ext cx="3508805" cy="1427956"/>
          </a:xfrm>
        </p:spPr>
        <p:txBody>
          <a:bodyPr anchor="b"/>
          <a:lstStyle>
            <a:lvl1pPr>
              <a:defRPr sz="28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5050" y="881140"/>
            <a:ext cx="5507564" cy="4349034"/>
          </a:xfrm>
        </p:spPr>
        <p:txBody>
          <a:bodyPr anchor="t"/>
          <a:lstStyle>
            <a:lvl1pPr marL="0" indent="0">
              <a:buNone/>
              <a:defRPr sz="2855"/>
            </a:lvl1pPr>
            <a:lvl2pPr marL="407670" indent="0">
              <a:buNone/>
              <a:defRPr sz="2500"/>
            </a:lvl2pPr>
            <a:lvl3pPr marL="815975" indent="0">
              <a:buNone/>
              <a:defRPr sz="2140"/>
            </a:lvl3pPr>
            <a:lvl4pPr marL="1223645" indent="0">
              <a:buNone/>
              <a:defRPr sz="1785"/>
            </a:lvl4pPr>
            <a:lvl5pPr marL="1631950" indent="0">
              <a:buNone/>
              <a:defRPr sz="1785"/>
            </a:lvl5pPr>
            <a:lvl6pPr marL="2039620" indent="0">
              <a:buNone/>
              <a:defRPr sz="1785"/>
            </a:lvl6pPr>
            <a:lvl7pPr marL="2447925" indent="0">
              <a:buNone/>
              <a:defRPr sz="1785"/>
            </a:lvl7pPr>
            <a:lvl8pPr marL="2855595" indent="0">
              <a:buNone/>
              <a:defRPr sz="1785"/>
            </a:lvl8pPr>
            <a:lvl9pPr marL="3263900" indent="0">
              <a:buNone/>
              <a:defRPr sz="178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9358" y="1835944"/>
            <a:ext cx="3508805" cy="3401313"/>
          </a:xfrm>
        </p:spPr>
        <p:txBody>
          <a:bodyPr/>
          <a:lstStyle>
            <a:lvl1pPr marL="0" indent="0">
              <a:buNone/>
              <a:defRPr sz="1430"/>
            </a:lvl1pPr>
            <a:lvl2pPr marL="407670" indent="0">
              <a:buNone/>
              <a:defRPr sz="1250"/>
            </a:lvl2pPr>
            <a:lvl3pPr marL="815975" indent="0">
              <a:buNone/>
              <a:defRPr sz="1070"/>
            </a:lvl3pPr>
            <a:lvl4pPr marL="1223645" indent="0">
              <a:buNone/>
              <a:defRPr sz="890"/>
            </a:lvl4pPr>
            <a:lvl5pPr marL="1631950" indent="0">
              <a:buNone/>
              <a:defRPr sz="890"/>
            </a:lvl5pPr>
            <a:lvl6pPr marL="2039620" indent="0">
              <a:buNone/>
              <a:defRPr sz="890"/>
            </a:lvl6pPr>
            <a:lvl7pPr marL="2447925" indent="0">
              <a:buNone/>
              <a:defRPr sz="890"/>
            </a:lvl7pPr>
            <a:lvl8pPr marL="2855595" indent="0">
              <a:buNone/>
              <a:defRPr sz="890"/>
            </a:lvl8pPr>
            <a:lvl9pPr marL="3263900" indent="0">
              <a:buNone/>
              <a:defRPr sz="89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7941" y="325824"/>
            <a:ext cx="9383257" cy="1182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941" y="1629117"/>
            <a:ext cx="9383257" cy="388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941" y="5672161"/>
            <a:ext cx="2447806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715" y="5672161"/>
            <a:ext cx="3671709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83391" y="5672161"/>
            <a:ext cx="2447806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815975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35" indent="-203835" algn="l" defTabSz="815975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14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2pPr>
      <a:lvl3pPr marL="101981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42811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78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409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176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9430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indent="-203835" algn="l" defTabSz="815975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670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645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9620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7925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5595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3900" algn="l" defTabSz="815975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3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8" y="361860"/>
            <a:ext cx="9892253" cy="31399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45" y="4151749"/>
            <a:ext cx="3946658" cy="1832162"/>
          </a:xfrm>
          <a:prstGeom prst="rect">
            <a:avLst/>
          </a:prstGeom>
        </p:spPr>
      </p:pic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3708031" y="3353469"/>
            <a:ext cx="416912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375" dirty="0" err="1">
                <a:solidFill>
                  <a:srgbClr val="5F5F5F"/>
                </a:solidFill>
                <a:cs typeface="+mn-ea"/>
                <a:sym typeface="+mn-lt"/>
              </a:rPr>
              <a:t>常州文化之幸福常州人</a:t>
            </a:r>
            <a:endParaRPr lang="zh-CN" altLang="en-US" sz="2375" dirty="0" err="1">
              <a:solidFill>
                <a:srgbClr val="5F5F5F"/>
              </a:solidFill>
              <a:cs typeface="+mn-ea"/>
              <a:sym typeface="+mn-lt"/>
            </a:endParaRPr>
          </a:p>
        </p:txBody>
      </p:sp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2163404" y="1872681"/>
            <a:ext cx="6873189" cy="173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5350" dirty="0">
                <a:solidFill>
                  <a:schemeClr val="tx2"/>
                </a:solidFill>
                <a:cs typeface="+mn-ea"/>
                <a:sym typeface="+mn-lt"/>
              </a:rPr>
              <a:t>常州河海中学</a:t>
            </a:r>
            <a:endParaRPr lang="zh-CN" altLang="en-US" sz="5350" dirty="0">
              <a:solidFill>
                <a:schemeClr val="tx2"/>
              </a:solidFill>
              <a:cs typeface="+mn-ea"/>
              <a:sym typeface="+mn-lt"/>
            </a:endParaRPr>
          </a:p>
          <a:p>
            <a:pPr algn="ctr"/>
            <a:endParaRPr lang="zh-CN" altLang="en-US" sz="535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4" name="Text Box 160"/>
          <p:cNvSpPr txBox="1">
            <a:spLocks noChangeArrowheads="1"/>
          </p:cNvSpPr>
          <p:nvPr/>
        </p:nvSpPr>
        <p:spPr bwMode="auto">
          <a:xfrm>
            <a:off x="2163404" y="2886725"/>
            <a:ext cx="6873189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500" dirty="0" smtClean="0">
                <a:solidFill>
                  <a:schemeClr val="tx2"/>
                </a:solidFill>
                <a:cs typeface="+mn-ea"/>
                <a:sym typeface="+mn-lt"/>
              </a:rPr>
              <a:t>—</a:t>
            </a:r>
            <a:r>
              <a:rPr lang="zh-CN" altLang="en-US" sz="2500" dirty="0" smtClean="0">
                <a:solidFill>
                  <a:schemeClr val="tx2"/>
                </a:solidFill>
                <a:cs typeface="+mn-ea"/>
                <a:sym typeface="+mn-lt"/>
              </a:rPr>
              <a:t>七四班</a:t>
            </a:r>
            <a:r>
              <a:rPr lang="zh-CN" sz="2500" dirty="0" smtClean="0">
                <a:solidFill>
                  <a:schemeClr val="tx2"/>
                </a:solidFill>
                <a:cs typeface="+mn-ea"/>
                <a:sym typeface="+mn-lt"/>
              </a:rPr>
              <a:t>家长课堂</a:t>
            </a:r>
            <a:r>
              <a:rPr lang="en-US" altLang="zh-CN" sz="2500" dirty="0" smtClean="0">
                <a:solidFill>
                  <a:schemeClr val="tx2"/>
                </a:solidFill>
                <a:cs typeface="+mn-ea"/>
                <a:sym typeface="+mn-lt"/>
              </a:rPr>
              <a:t>—</a:t>
            </a:r>
            <a:endParaRPr lang="en-US" altLang="zh-CN" sz="2500" dirty="0" smtClean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唐荆川宅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5680" y="1624965"/>
            <a:ext cx="38792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在青果巷东，原为唐荆川曾祖、明书法家唐世英居住，后归清浙江兵备道恽祖贻及其子安庆府知府恽锍龄及孙恽公樾居住。唐荆川是著名的百科全书式的学者，他作为明代著名散文家，和王慎中、归有光合称“嘉靖三大家”。现如今是省级文物保护单位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 descr="146465647739362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895" y="1082675"/>
            <a:ext cx="5662930" cy="3785235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白云溪两岸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76325" y="1686560"/>
            <a:ext cx="387921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白云溪两岸称为前后北（驳）岸，是常州的状元街区，这里“一院露光团作雨，四山花影下如潮”; 这里，曾走出五位状元、三位榜眼、三位探花、七位公卿，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200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多位进士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;实乃名副其实的“江南文眼、状元福地” 这里，曾是东坡先生的终老之地； “江山代有才人出，各领风骚数百年”如此脍炙人口之诗句也出自这里。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725" y="1686560"/>
            <a:ext cx="5273040" cy="2961005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方志馆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76325" y="1686560"/>
            <a:ext cx="38792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借一本常州古志，说千年常州历史”，常州方志馆就藏匿在这古意弥漫的街道弄堂里。2500多年的常州历史在这里浓缩成精华。从“情”字出发，以“志、地、城、人、文、魁、研”7大主题节点布设，两侧的廊道罗列着常州历史上的“名门望族”，墙上的文字资料与坊间听闻的传说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。一眼千年，这座被唤作“中吴要辅、八邑名都”的江南小镇，传承着一代又一代常州人的集体记忆。</a:t>
            </a:r>
            <a:endParaRPr lang="zh-CN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245" y="1495425"/>
            <a:ext cx="5647690" cy="3765550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青果巷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5680" y="1624965"/>
            <a:ext cx="387921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这条小巷不仅走出了近百名进士，而且走出了一批誉满中华的优秀人物：如明代“唐宋派”首领之一的唐荆川、清代书画家汤贻汾、中国近现代工商业开拓者盛宣怀、清末谴责小说家李宝嘉、中国新文化先驱瞿秋白等等。当然在人才辈出的常州，青果巷只是常州的一个缩影，但从某种意义上说，它是了解常州深厚历史文化积淀的一个窗口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80" y="1372235"/>
            <a:ext cx="4816475" cy="3439795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公园东坡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5680" y="1624965"/>
            <a:ext cx="38792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北宋大文豪家苏东坡先生曾11次来常州，并终老于此。曾乘船至此停泊。苏东坡当年弃舟登岸入城之地。后南宋有人为纪念在常州终老的苏东坡，建舣舟亭以示怀念。舣舟亭位于园内南山顶，亭不大但造型精美，乾隆皇帝下江南时，曾4次赐诗，亲笔题“玉局风流”匾额。公园内绕过曲廊，豁然开朗，林木蔚秀，水石清奇，呈现出我国古典园林风格。大运河绕园东流，使其更富江南景色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24965"/>
            <a:ext cx="5410200" cy="3528695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-327601" y="329498"/>
            <a:ext cx="11218071" cy="30631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帝高阳之苗裔兮，朕皇考曰伯庸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摄提贞于孟陬兮，惟庚寅吾以降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皇览揆余于初度兮，肇锡余以嘉名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名余曰正则兮，字余曰灵均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纷吾既有此内美兮，又重之以修能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扈江离与辟芷兮，纫秋兰以为佩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汩余若将不及兮，恐年岁之不吾与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朝搴阰之木兰兮，夕揽洲之宿莽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日月忽其不淹兮，春与秋其代序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惟草木之零落兮，恐美人之迟暮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不抚壮而弃秽兮，何不改乎此度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乘骐骥以驰骋兮，来吾导夫先路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昔三后之纯粹兮，固众芳之所在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杂申椒与菌桂兮，岂维纫夫蕙芷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彼尧舜之耿介兮，既遵道而得路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何桀纣之猖披兮，夫唯捷径以窘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惟夫党人之偷乐兮，路幽昧以险隘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岂余身之惮殃兮，恐皇舆之败绩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忽奔走以先后兮，及前王之踵武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荃不察余之中情兮，反信馋而齌怒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余固知謇謇之为患兮，忍而不能舍也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指九天以为正兮，夫唯灵修之故也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初既与余成言兮，后悔遁而有他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余既不难夫离别兮，伤灵修之数化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余既兹兰之九畹兮，又树蕙之百亩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畦留夷与揭车兮，杂度蘅与方芷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冀枝叶之峻茂兮，愿竢时乎吾将刈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虽萎绝其亦何伤兮，哀众芳之芜秽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众皆竞进以贪婪兮，凭不厌乎求索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羌内恕己以量人兮，各兴心而嫉妒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忽驰骛以追逐兮，非余心之所急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老冉冉其将至兮，恐修名之不立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朝饮木兰之坠露兮，夕餐秋菊之落英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苟余情其信姱以练要兮，长顑颔亦何伤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揽木根以结芷兮，贯薜荔之落蕊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矫菌桂以纫蕙兮，索胡绳之纚纚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謇吾法夫前修兮，非世俗之所服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虽不周于今之人兮，愿依彭咸之遗则</a:t>
            </a:r>
            <a:endParaRPr lang="en-US" altLang="zh-CN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长太息以掩涕兮，哀民生之多艰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余虽好修姱以鞿羁兮，謇朝谇而夕替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既替余以蕙纕兮，又申之以揽芷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亦余心之所善兮，虽九死其尤未悔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众女疾余之蛾眉兮，谣诼谓余以善淫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固时俗之工巧兮，偭规矩而改错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背绳墨以追曲兮，竞周容以为度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忳郁邑余挓傺兮，吾独穷困乎此时也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宁溘死以流亡兮，余不忍为此态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鸷鸟之不群兮，自前世而固然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何方圜之能周兮，夫孰异道而相安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屈心而抑志兮，忍尤而攘诟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endParaRPr lang="zh-CN" altLang="en-US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06" y="1793594"/>
            <a:ext cx="1515621" cy="104885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933601" y="3546458"/>
            <a:ext cx="8768372" cy="3217116"/>
            <a:chOff x="2365486" y="3095625"/>
            <a:chExt cx="9826514" cy="403081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86" y="3095625"/>
              <a:ext cx="7167866" cy="4030815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8092440" y="3558491"/>
              <a:ext cx="4099560" cy="1860282"/>
              <a:chOff x="11932055" y="936243"/>
              <a:chExt cx="15470038" cy="701993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2850" y="1576387"/>
                <a:ext cx="7124700" cy="3038475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2055" y="936243"/>
                <a:ext cx="15470038" cy="7019933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13" y="3841993"/>
              <a:ext cx="3640137" cy="1935795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44" y="652472"/>
            <a:ext cx="1671792" cy="27419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66340" y="1189990"/>
            <a:ext cx="6607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隶书" panose="02010509060101010101" charset="-122"/>
                <a:ea typeface="隶书" panose="02010509060101010101" charset="-122"/>
              </a:rPr>
              <a:t>常州名人</a:t>
            </a:r>
            <a:endParaRPr lang="en-US" altLang="zh-CN" sz="400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4875" y="2910840"/>
            <a:ext cx="90690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>
                <a:latin typeface="华文新魏" panose="02010800040101010101" charset="-122"/>
                <a:ea typeface="华文新魏" panose="02010800040101010101" charset="-122"/>
              </a:rPr>
              <a:t>历代济济的人材，构成常州历史上一道引人注目的风景线。有人曾作过专门的</a:t>
            </a:r>
            <a:endParaRPr lang="zh-CN" altLang="en-US" sz="2000" b="1"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 sz="2000" b="1">
                <a:latin typeface="华文新魏" panose="02010800040101010101" charset="-122"/>
                <a:ea typeface="华文新魏" panose="02010800040101010101" charset="-122"/>
              </a:rPr>
              <a:t>统计，指出常州历史上的人才数仅次于北京、苏州和杭州，在中国居于第四位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"/>
    </mc:Choice>
    <mc:Fallback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28000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02 0.74708 L 0.00013 -0.0002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73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669 -0.24306 L 0.00013 -0.00026 " pathEditMode="relative" ptsTypes="AA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39 0.00103 L -0.00039 0.32607 " pathEditMode="relative" ptsTypes="AA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3284 L -0.00039 -0.00364 " pathEditMode="relative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72" y="3564582"/>
            <a:ext cx="3868945" cy="318935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70" y="-216258"/>
            <a:ext cx="1521050" cy="2139092"/>
          </a:xfrm>
          <a:prstGeom prst="rect">
            <a:avLst/>
          </a:prstGeom>
        </p:spPr>
      </p:pic>
      <p:sp>
        <p:nvSpPr>
          <p:cNvPr id="34" name="Text Box 160"/>
          <p:cNvSpPr txBox="1">
            <a:spLocks noChangeArrowheads="1"/>
          </p:cNvSpPr>
          <p:nvPr/>
        </p:nvSpPr>
        <p:spPr bwMode="auto">
          <a:xfrm>
            <a:off x="506730" y="280035"/>
            <a:ext cx="4499610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dirty="0">
                <a:solidFill>
                  <a:srgbClr val="00206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lt"/>
              </a:rPr>
              <a:t>自从2500年前延陵季子（吴公子季札）常州开邑以来，常州这块土地就以物产丰富、经济发达、文化兴盛、人才辈出而著称，有大批的思想家、政治家、文学家艺术家、史学家、科学家从常州走向全国走向世界</a:t>
            </a:r>
            <a:endParaRPr lang="zh-CN" altLang="en-US" dirty="0">
              <a:solidFill>
                <a:srgbClr val="00206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lt"/>
            </a:endParaRPr>
          </a:p>
          <a:p>
            <a:pPr algn="l">
              <a:lnSpc>
                <a:spcPct val="100000"/>
              </a:lnSpc>
            </a:pPr>
            <a:endParaRPr lang="zh-CN" altLang="en-US" sz="2855" dirty="0">
              <a:solidFill>
                <a:srgbClr val="5F5F5F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endParaRPr lang="zh-CN" altLang="en-US" sz="2855" dirty="0">
              <a:solidFill>
                <a:srgbClr val="5F5F5F"/>
              </a:solid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5485" y="1760220"/>
            <a:ext cx="8827135" cy="441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开创常州历史第一人：奄君（公元前1403年筑奄城）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常州历史上有详细文字记载第一人：季札（公元前576－前484）</a:t>
            </a:r>
            <a:endParaRPr lang="en-US" altLang="zh-CN" sz="1250">
              <a:solidFill>
                <a:srgbClr val="5F5F5F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常州历史上第一个人民英雄和军事家：严（奄）硚（战国晚期）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常州历史上第一个登上中华皇帝宝座的南齐开国皇帝：萧道成（427－482）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书生皇帝梁武帝：萧衍（464－549）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抗倭英雄：唐顺之，号荆川（1507－1560）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诗格超逸、书法俊秀、画笔生动，称“南田三绝”：恽格，号南田（1633－1690）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文学家、经学家：段玉裁（1735－1815）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著名学者：洪亮吉（1746－1809）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中国第一代实业家之：盛宣怀（1844－1916）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书法家：唐驼（1871～1938）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教育家、哲学家和近代倡导中华科学气功静坐法之：蒋维乔（1873－1958）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无产阶级革命家、理论家、中共早期领导人之：瞿秋白（1899－1935）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中国社会主义青年团创建人之：张太雷（1898－1927）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政治活动家、宣传家、著名的青年运动领袖：恽代英（1895－1931）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实业家、江苏省前副省长：刘国钧（1887－1978）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一代语言大师：赵元任（1892－1982）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戏剧家、导演、戏剧教育家、电影艺术家：洪深（1894－1955）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画坛泰斗：刘海粟（1896－1994）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乱针绣创始人：杨守玉（1896－1981）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七君子之：史良（1900－1985）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七君子之：李公朴（1902－1946）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无产阶级新闻工作者：恽逸群（1905－1978）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《红灯记》导演：阿甲（1907－1994）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著名学者、数学家：华罗庚（1910－1985）</a:t>
            </a:r>
            <a:r>
              <a:rPr lang="zh-CN" altLang="en-US" sz="1250">
                <a:solidFill>
                  <a:srgbClr val="5F5F5F"/>
                </a:solidFill>
                <a:cs typeface="+mn-ea"/>
                <a:sym typeface="+mn-lt"/>
              </a:rPr>
              <a:t>，</a:t>
            </a:r>
            <a:r>
              <a:rPr lang="en-US" altLang="zh-CN" sz="1250">
                <a:solidFill>
                  <a:srgbClr val="5F5F5F"/>
                </a:solidFill>
                <a:cs typeface="+mn-ea"/>
                <a:sym typeface="+mn-lt"/>
              </a:rPr>
              <a:t>恽子强（1899-1963.2.22），曾用名恽代贤，祖籍江苏省武进县人，生于湖北省武昌镇。中科院院士、化学家。著名地质学、矿业学家。中国科学院院士。江苏武进人。字应鳌。孟宪民：中科院院士地质学和矿床学家</a:t>
            </a:r>
            <a:endParaRPr lang="en-US" altLang="zh-CN" sz="1250">
              <a:solidFill>
                <a:srgbClr val="5F5F5F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sz="1250">
              <a:solidFill>
                <a:srgbClr val="5F5F5F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sz="1250">
              <a:solidFill>
                <a:srgbClr val="5F5F5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13835" y="551815"/>
            <a:ext cx="674687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华罗庚（1910年11月12日—1985年6月12日）， 出生于江苏常州金坛区，祖籍江苏丹阳，数学家，中国科学院院士，美国国家科学院外籍院士，第三世界科学院院士，联邦德国巴伐利亚科学院院士，中国科学院数学研究所研究员、原所长。</a:t>
            </a:r>
            <a:endParaRPr lang="zh-CN" altLang="en-US" sz="2400"/>
          </a:p>
          <a:p>
            <a:r>
              <a:rPr lang="zh-CN" altLang="en-US" sz="2400"/>
              <a:t>华罗庚主要从事解析数论、矩阵几何学、典型群、自守函数论、多复变函数论、偏微分方程、高维数值积分等领域的研究；并解决了高斯完整三角和的估计难题、华林和塔里问题改进、一维射影几何基本定理证明、近代数论方法应用研究等；被列为芝加哥科学技术博物馆中当今世界88位数学伟人之一；国际上以华氏命名的数学科研成果有“华氏定理”、“华氏不等式”、“华—王方法”等  。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9410" y="795020"/>
            <a:ext cx="3562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数学家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——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华罗庚</a:t>
            </a:r>
            <a:endParaRPr lang="zh-CN" altLang="en-US" sz="2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2" name="图片 1" descr="5d4a474903f70919a0fdab40a0a122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1703705"/>
            <a:ext cx="3789045" cy="27114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20820" y="335915"/>
            <a:ext cx="65417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刘国钧，自幼家境贫寒，备尝艰辛，在帝国主义列强和官僚资本倾轧下，惨淡经营，艰苦创业。早年在常州提倡“机器革命”，“土纱救国”，1930年果断集资创办常州大成纺织印染公司。他三渡日本，考察欧美，引进技术、管理，结合工厂实践，提出工管工自治化、工教工互助化、工资等级化、华厂革新化、出口优质化的口号，全面提高工厂管理素质。并率先在我国纺织界中试制成功灯芯绒、丝绒。1950年毅然自港返常，在江苏省私营棉纺业中首先实行公私合营。1958年当选为江苏省副省长。十年动乱时，亲笔书写“人老心不老，永远跟党跑”对联，以示坚定信念。还创办刘国钧职教中心，进行各种职业的培训。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43535" y="441960"/>
            <a:ext cx="3578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纺织巨子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——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刘国钧</a:t>
            </a:r>
            <a:endParaRPr lang="zh-CN" altLang="en-US" sz="2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5" name="图片 4" descr="u=3899420514,1232613927&amp;fm=214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" y="1687830"/>
            <a:ext cx="3794125" cy="27438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0350" y="438150"/>
            <a:ext cx="338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画坛泰斗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——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刘海粟</a:t>
            </a:r>
            <a:endParaRPr lang="zh-CN" altLang="en-US" sz="2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09060" y="438150"/>
            <a:ext cx="663130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刘海粟（1896年3月16日—1994年8月7日），名槃，字季芳，号海翁。汉族，江苏常州人。现代杰出画家、美术教育家。1912年与乌始光、张聿光等创办上海图画美术院，后改为上海美术专科学校，1914年秋始任副校长，1919年7月始任校长。1952年院系调整后任华东艺术专科学校校长、南京艺术学院院长。早年习油画，苍古沉雄。兼作国画，线条有钢筋铁骨之力。后潜心于泼墨法，笔飞墨舞，气魄过人。晚年运用泼彩法，色彩绚丽，气格雄浑。历任南京艺术学院一级教授、院长、名誉院长，上海美术家协会名誉主席，中国美术家协会顾问。英国剑桥国际传略中心授予“杰出成就奖”。意大利欧洲学院授予“欧洲棕榈金奖”。</a:t>
            </a:r>
            <a:endParaRPr lang="zh-CN" altLang="en-US" sz="2400"/>
          </a:p>
        </p:txBody>
      </p:sp>
      <p:pic>
        <p:nvPicPr>
          <p:cNvPr id="5" name="图片 4" descr="F2698C3BEA5AA243D4D78C409DF88DA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1659890"/>
            <a:ext cx="3584575" cy="26625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87" y="993651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09" y="2013926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58" y="2013926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16" y="3871335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41" y="3871335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67" y="5061977"/>
            <a:ext cx="1043380" cy="715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79" y="1818814"/>
            <a:ext cx="3026066" cy="29990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646">
            <a:off x="4269868" y="1258865"/>
            <a:ext cx="3151210" cy="3577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37735" y="2955290"/>
            <a:ext cx="2215515" cy="1004570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pPr defTabSz="1218565">
              <a:defRPr/>
            </a:pPr>
            <a:r>
              <a:rPr lang="zh-CN" altLang="en-US" sz="6000" kern="0" dirty="0">
                <a:solidFill>
                  <a:sysClr val="window" lastClr="FFFFFF"/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常州</a:t>
            </a:r>
            <a:endParaRPr lang="zh-CN" altLang="en-US" sz="6000" kern="0" dirty="0">
              <a:solidFill>
                <a:sysClr val="window" lastClr="FFFFFF"/>
              </a:solidFill>
              <a:latin typeface="华文新魏" panose="02010800040101010101" charset="-122"/>
              <a:ea typeface="华文新魏" panose="02010800040101010101" charset="-122"/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4278" y="2595574"/>
            <a:ext cx="1661446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景点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03487" y="4322565"/>
            <a:ext cx="1661446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风俗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908" y="5143669"/>
            <a:ext cx="1661446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名人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6325" y="4451350"/>
            <a:ext cx="2211070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历史</a:t>
            </a:r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文化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54235" y="2596162"/>
            <a:ext cx="1661446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方言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4515" y="908377"/>
            <a:ext cx="1661446" cy="573405"/>
          </a:xfrm>
          <a:prstGeom prst="rect">
            <a:avLst/>
          </a:prstGeom>
          <a:noFill/>
        </p:spPr>
        <p:txBody>
          <a:bodyPr wrap="square" lIns="81534" tIns="40766" rIns="81534" bIns="40766" rtlCol="0">
            <a:spAutoFit/>
          </a:bodyPr>
          <a:lstStyle/>
          <a:p>
            <a:r>
              <a:rPr lang="zh-CN" sz="32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美食</a:t>
            </a:r>
            <a:endParaRPr lang="zh-CN" sz="32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22395" y="1069975"/>
            <a:ext cx="68383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章汉夫，原名谢启泰，1905年10月24日生于江苏省武进县。早年留学 美国。1927年参加 美国共产党，后转入 中国共产党，并任美国旧金山中国支部书记。1950年年初，章汉夫是建立外交部时3位副部长之一。当时他负责领导亚洲司。建部初期的主要工作之一是同资本主义国家进行建交谈判。他首先同印度谈，印方谈判代表是印驻国民党政府使馆的一秘雁谒森先生，前后谈了6次，谈得比较顺利。1950年4月1日中印正式建交后，印很快派原驻南京大使潘尼迦为驻华大使。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9410" y="795020"/>
            <a:ext cx="3562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外交风云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——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章汉夫</a:t>
            </a:r>
            <a:endParaRPr lang="zh-CN" altLang="en-US" sz="2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5" name="图片 4" descr="013000002480681242491571175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1693545"/>
            <a:ext cx="3707765" cy="29781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22395" y="795020"/>
            <a:ext cx="683831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孟河医派作为著名医派之一，其形成可追溯至东汉三国时期，可谓为葛洪医药余绪。孟河地区历代名医辈出，宋代出了许叔微，著《本事方》，开医案类著作之先河。明代王肯堂著《六科准绳》以求“宗学术之规矩”、“求醇疵互辨”。至清代，孟河地区积集了一批学养很深的医界人物，为孟河医派的崛起奠定了坚实基础。孟河医派著名医家如费伯雄、马培之、巢渭芳、丁甘仁等纷纷走出故土，有多名名医东行上海，开业授徒，共和国建国前后许多著名中医专家皆传承于孟河医派。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9410" y="795020"/>
            <a:ext cx="3562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医学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——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孟河医派</a:t>
            </a:r>
            <a:endParaRPr lang="zh-CN" altLang="en-US" sz="2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2" name="图片 1" descr="699031_HSJ720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" y="1824355"/>
            <a:ext cx="3750945" cy="25006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8" y="361860"/>
            <a:ext cx="9892253" cy="3139904"/>
          </a:xfrm>
          <a:prstGeom prst="rect">
            <a:avLst/>
          </a:prstGeom>
        </p:spPr>
      </p:pic>
      <p:sp>
        <p:nvSpPr>
          <p:cNvPr id="8" name="Text Box 160"/>
          <p:cNvSpPr txBox="1">
            <a:spLocks noChangeArrowheads="1"/>
          </p:cNvSpPr>
          <p:nvPr/>
        </p:nvSpPr>
        <p:spPr bwMode="auto">
          <a:xfrm>
            <a:off x="3535977" y="3380925"/>
            <a:ext cx="4169129" cy="36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785" dirty="0" smtClean="0">
                <a:solidFill>
                  <a:srgbClr val="5F5F5F"/>
                </a:solidFill>
                <a:cs typeface="+mn-ea"/>
                <a:sym typeface="+mn-lt"/>
              </a:rPr>
              <a:t>-</a:t>
            </a:r>
            <a:r>
              <a:rPr lang="zh-CN" altLang="en-US" sz="1785" dirty="0" smtClean="0">
                <a:solidFill>
                  <a:srgbClr val="5F5F5F"/>
                </a:solidFill>
                <a:cs typeface="+mn-ea"/>
                <a:sym typeface="+mn-lt"/>
              </a:rPr>
              <a:t>你们都将是常州的骄傲，中国的骄傲</a:t>
            </a:r>
            <a:r>
              <a:rPr lang="en-US" altLang="zh-CN" sz="1785" dirty="0" smtClean="0">
                <a:solidFill>
                  <a:srgbClr val="5F5F5F"/>
                </a:solidFill>
                <a:cs typeface="+mn-ea"/>
                <a:sym typeface="+mn-lt"/>
              </a:rPr>
              <a:t>-</a:t>
            </a:r>
            <a:endParaRPr lang="zh-CN" altLang="en-US" sz="1785" dirty="0">
              <a:solidFill>
                <a:srgbClr val="5F5F5F"/>
              </a:solidFill>
              <a:cs typeface="+mn-ea"/>
              <a:sym typeface="+mn-lt"/>
            </a:endParaRPr>
          </a:p>
        </p:txBody>
      </p:sp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2163404" y="1797258"/>
            <a:ext cx="6873189" cy="8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4815" dirty="0" smtClean="0">
                <a:solidFill>
                  <a:schemeClr val="tx2"/>
                </a:solidFill>
                <a:cs typeface="+mn-ea"/>
                <a:sym typeface="+mn-lt"/>
              </a:rPr>
              <a:t>三人行</a:t>
            </a:r>
            <a:r>
              <a:rPr lang="en-US" altLang="zh-CN" sz="4815" dirty="0" smtClean="0">
                <a:solidFill>
                  <a:schemeClr val="tx2"/>
                </a:solidFill>
                <a:cs typeface="+mn-ea"/>
                <a:sym typeface="+mn-lt"/>
              </a:rPr>
              <a:t>·</a:t>
            </a:r>
            <a:r>
              <a:rPr lang="zh-CN" altLang="en-US" sz="4815" dirty="0" smtClean="0">
                <a:solidFill>
                  <a:schemeClr val="tx2"/>
                </a:solidFill>
                <a:cs typeface="+mn-ea"/>
                <a:sym typeface="+mn-lt"/>
              </a:rPr>
              <a:t>必有我师</a:t>
            </a:r>
            <a:endParaRPr lang="zh-CN" altLang="en-US" sz="4815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11" name="刘珂矣 - 渡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2459" y="-8889"/>
            <a:ext cx="725066" cy="725066"/>
          </a:xfrm>
          <a:prstGeom prst="rect">
            <a:avLst/>
          </a:prstGeom>
        </p:spPr>
      </p:pic>
      <p:sp>
        <p:nvSpPr>
          <p:cNvPr id="14" name="Text Box 160"/>
          <p:cNvSpPr txBox="1">
            <a:spLocks noChangeArrowheads="1"/>
          </p:cNvSpPr>
          <p:nvPr/>
        </p:nvSpPr>
        <p:spPr bwMode="auto">
          <a:xfrm>
            <a:off x="2163404" y="2841700"/>
            <a:ext cx="6873189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500" dirty="0" smtClean="0">
                <a:solidFill>
                  <a:schemeClr val="tx2"/>
                </a:solidFill>
                <a:cs typeface="+mn-ea"/>
                <a:sym typeface="+mn-lt"/>
              </a:rPr>
              <a:t>-</a:t>
            </a:r>
            <a:r>
              <a:rPr lang="zh-CN" sz="2500" dirty="0" smtClean="0">
                <a:solidFill>
                  <a:schemeClr val="tx2"/>
                </a:solidFill>
                <a:cs typeface="+mn-ea"/>
                <a:sym typeface="+mn-lt"/>
              </a:rPr>
              <a:t>只要有梦想，只要有信念，只要坚持不懈</a:t>
            </a:r>
            <a:endParaRPr lang="zh-CN" sz="25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45" y="4151749"/>
            <a:ext cx="3946658" cy="1832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build="allAtOnce"/>
      <p:bldP spid="1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90" y="697985"/>
            <a:ext cx="6517736" cy="5092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29" y="3887074"/>
            <a:ext cx="5062308" cy="19032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959" y="329447"/>
            <a:ext cx="2448780" cy="12579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112" flipH="1">
            <a:off x="4351655" y="1176021"/>
            <a:ext cx="401898" cy="20644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385" flipH="1">
            <a:off x="6022380" y="1434798"/>
            <a:ext cx="401898" cy="20644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3451" flipH="1">
            <a:off x="6903073" y="855224"/>
            <a:ext cx="401898" cy="2064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79140" y="2180590"/>
            <a:ext cx="3601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谢 谢 观 看 ！</a:t>
            </a:r>
            <a:endParaRPr lang="zh-CN" altLang="en-US" sz="3600" b="1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89">
        <p14:flip dir="r"/>
      </p:transition>
    </mc:Choice>
    <mc:Fallback>
      <p:transition spd="slow" advTm="98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-327601" y="329498"/>
            <a:ext cx="11218071" cy="30631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帝高阳之苗裔兮，朕皇考曰伯庸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摄提贞于孟陬兮，惟庚寅吾以降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皇览揆余于初度兮，肇锡余以嘉名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名余曰正则兮，字余曰灵均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纷吾既有此内美兮，又重之以修能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扈江离与辟芷兮，纫秋兰以为佩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汩余若将不及兮，恐年岁之不吾与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朝搴阰之木兰兮，夕揽洲之宿莽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日月忽其不淹兮，春与秋其代序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惟草木之零落兮，恐美人之迟暮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不抚壮而弃秽兮，何不改乎此度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乘骐骥以驰骋兮，来吾导夫先路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昔三后之纯粹兮，固众芳之所在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杂申椒与菌桂兮，岂维纫夫蕙芷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彼尧舜之耿介兮，既遵道而得路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何桀纣之猖披兮，夫唯捷径以窘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惟夫党人之偷乐兮，路幽昧以险隘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岂余身之惮殃兮，恐皇舆之败绩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忽奔走以先后兮，及前王之踵武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荃不察余之中情兮，反信馋而齌怒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余固知謇謇之为患兮，忍而不能舍也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指九天以为正兮，夫唯灵修之故也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初既与余成言兮，后悔遁而有他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余既不难夫离别兮，伤灵修之数化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余既兹兰之九畹兮，又树蕙之百亩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畦留夷与揭车兮，杂度蘅与方芷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冀枝叶之峻茂兮，愿竢时乎吾将刈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虽萎绝其亦何伤兮，哀众芳之芜秽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众皆竞进以贪婪兮，凭不厌乎求索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羌内恕己以量人兮，各兴心而嫉妒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忽驰骛以追逐兮，非余心之所急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老冉冉其将至兮，恐修名之不立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朝饮木兰之坠露兮，夕餐秋菊之落英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苟余情其信姱以练要兮，长顑颔亦何伤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揽木根以结芷兮，贯薜荔之落蕊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矫菌桂以纫蕙兮，索胡绳之纚纚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謇吾法夫前修兮，非世俗之所服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虽不周于今之人兮，愿依彭咸之遗则</a:t>
            </a:r>
            <a:endParaRPr lang="en-US" altLang="zh-CN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长太息以掩涕兮，哀民生之多艰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余虽好修姱以鞿羁兮，謇朝谇而夕替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既替余以蕙纕兮，又申之以揽芷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亦余心之所善兮，虽九死其尤未悔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众女疾余之蛾眉兮，谣诼谓余以善淫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固时俗之工巧兮，偭规矩而改错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背绳墨以追曲兮，竞周容以为度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忳郁邑余挓傺兮，吾独穷困乎此时也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宁溘死以流亡兮，余不忍为此态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鸷鸟之不群兮，自前世而固然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何方圜之能周兮，夫孰异道而相安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屈心而抑志兮，忍尤而攘诟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endParaRPr lang="zh-CN" altLang="en-US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06" y="1793594"/>
            <a:ext cx="1515621" cy="104885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4185918" y="1367078"/>
            <a:ext cx="15065056" cy="5089156"/>
            <a:chOff x="-4691063" y="750093"/>
            <a:chExt cx="16883063" cy="637634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86" y="3095625"/>
              <a:ext cx="7167866" cy="403081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91063" y="750093"/>
              <a:ext cx="9382126" cy="4691063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8092440" y="3558491"/>
              <a:ext cx="4099560" cy="1860282"/>
              <a:chOff x="11932055" y="936243"/>
              <a:chExt cx="15470038" cy="701993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2850" y="1576387"/>
                <a:ext cx="7124700" cy="3038475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2055" y="936243"/>
                <a:ext cx="15470038" cy="7019933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13" y="3841993"/>
              <a:ext cx="3640137" cy="1935795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44" y="652472"/>
            <a:ext cx="1671792" cy="27419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09570" y="1189990"/>
            <a:ext cx="467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隶书" panose="02010509060101010101" charset="-122"/>
                <a:ea typeface="隶书" panose="02010509060101010101" charset="-122"/>
              </a:rPr>
              <a:t>国家历史名城常州</a:t>
            </a:r>
            <a:endParaRPr lang="zh-CN" altLang="en-US" sz="4000"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"/>
    </mc:Choice>
    <mc:Fallback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28000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02 0.74708 L 0.00013 -0.0002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73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669 -0.24306 L 0.00013 -0.00026 " pathEditMode="relative" ptsTypes="AA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39 0.00103 L -0.00039 0.32607 " pathEditMode="relative" ptsTypes="AA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3284 L -0.00039 -0.00364 " pathEditMode="relative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498"/>
            <a:ext cx="1567328" cy="54608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91" y="329469"/>
            <a:ext cx="922471" cy="12400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028" y="204604"/>
            <a:ext cx="427708" cy="573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43150" y="657860"/>
            <a:ext cx="6192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320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4455" y="1241425"/>
            <a:ext cx="8298815" cy="327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10000"/>
              </a:lnSpc>
            </a:pPr>
            <a:r>
              <a:rPr lang="zh-CN" altLang="en-US" sz="440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常州</a:t>
            </a:r>
            <a:r>
              <a:rPr lang="zh-CN" altLang="en-US" sz="4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别称中吴、龙城，地处鱼米之乡，位于长江三角洲中心地带，北携长江，南衔太湖，东望东海，与上海、南京、杭州皆等距相邻，常州是一座有着2500多年历史的“龙城”，文化底蕴深厚、名人辈出。2001年，我市就被公布为省级历史文化名城。到了2015年，经过风风雨雨，常州终于摘得“国家历史文化名城”的牌子，可谓实至名归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just">
              <a:lnSpc>
                <a:spcPct val="110000"/>
              </a:lnSpc>
            </a:pP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235">
        <p15:prstTrans prst="pageCurlDouble"/>
      </p:transition>
    </mc:Choice>
    <mc:Fallback>
      <p:transition spd="slow" advTm="123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11600" y="1817370"/>
            <a:ext cx="408178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8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常州人</a:t>
            </a:r>
            <a:endParaRPr lang="zh-CN" altLang="en-US" sz="8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4405" y="3091815"/>
            <a:ext cx="659701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骄傲的常州人，自豪的常州人，嘚瑟的常州人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儒雅的常州人，坚强的常州人，有文采的常州人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0" y="1518098"/>
            <a:ext cx="4776135" cy="4111066"/>
          </a:xfrm>
          <a:prstGeom prst="rect">
            <a:avLst/>
          </a:prstGeom>
        </p:spPr>
      </p:pic>
      <p:sp>
        <p:nvSpPr>
          <p:cNvPr id="99" name="Text Box 9"/>
          <p:cNvSpPr txBox="1">
            <a:spLocks noChangeArrowheads="1"/>
          </p:cNvSpPr>
          <p:nvPr/>
        </p:nvSpPr>
        <p:spPr bwMode="auto">
          <a:xfrm>
            <a:off x="5512843" y="1483767"/>
            <a:ext cx="4825141" cy="67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62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  </a:t>
            </a:r>
            <a:r>
              <a:rPr lang="zh-CN" altLang="en-US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宋代大诗人陆游曾赞叹常州</a:t>
            </a:r>
            <a:endParaRPr lang="zh-CN" altLang="en-US" sz="240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“</a:t>
            </a:r>
            <a:endParaRPr lang="zh-CN" altLang="en-US" sz="240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  儒风蔚然，为东南冠</a:t>
            </a:r>
            <a:endParaRPr lang="zh-CN" altLang="en-US" sz="262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 rot="16200000" flipH="1">
            <a:off x="7545758" y="237827"/>
            <a:ext cx="0" cy="3841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 sz="2140">
              <a:solidFill>
                <a:srgbClr val="5F5F5F"/>
              </a:solidFill>
              <a:cs typeface="+mn-ea"/>
              <a:sym typeface="+mn-lt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4912492" y="1517628"/>
            <a:ext cx="671968" cy="640538"/>
            <a:chOff x="4882905" y="360251"/>
            <a:chExt cx="732746" cy="698473"/>
          </a:xfrm>
        </p:grpSpPr>
        <p:pic>
          <p:nvPicPr>
            <p:cNvPr id="102" name="Picture 3" descr="E:\水墨图表素材\53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905" y="360251"/>
              <a:ext cx="732746" cy="69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975227" y="445693"/>
              <a:ext cx="562257" cy="53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2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一</a:t>
              </a:r>
              <a:endParaRPr lang="zh-CN" altLang="en-US" sz="262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04" name="Text Box 9"/>
          <p:cNvSpPr txBox="1">
            <a:spLocks noChangeArrowheads="1"/>
          </p:cNvSpPr>
          <p:nvPr/>
        </p:nvSpPr>
        <p:spPr bwMode="auto">
          <a:xfrm>
            <a:off x="5624957" y="2706009"/>
            <a:ext cx="482514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262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“</a:t>
            </a:r>
            <a:r>
              <a:rPr lang="zh-CN" altLang="en-US" sz="262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纸城铁人”</a:t>
            </a:r>
            <a:endParaRPr lang="zh-CN" altLang="en-US" sz="262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endParaRPr lang="zh-CN" altLang="en-US" sz="262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62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赞美常州人民不屈的英勇精神</a:t>
            </a:r>
            <a:endParaRPr lang="zh-CN" altLang="en-US" sz="262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05" name="Line 22"/>
          <p:cNvSpPr>
            <a:spLocks noChangeShapeType="1"/>
          </p:cNvSpPr>
          <p:nvPr/>
        </p:nvSpPr>
        <p:spPr bwMode="auto">
          <a:xfrm rot="16200000">
            <a:off x="7628255" y="1613535"/>
            <a:ext cx="12700" cy="3787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 sz="2140">
              <a:solidFill>
                <a:srgbClr val="5F5F5F"/>
              </a:solidFill>
              <a:cs typeface="+mn-ea"/>
              <a:sym typeface="+mn-lt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4841240" y="2872740"/>
            <a:ext cx="671830" cy="640715"/>
            <a:chOff x="5364088" y="1553207"/>
            <a:chExt cx="732746" cy="698473"/>
          </a:xfrm>
        </p:grpSpPr>
        <p:pic>
          <p:nvPicPr>
            <p:cNvPr id="107" name="Picture 3" descr="E:\水墨图表素材\53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53207"/>
              <a:ext cx="732746" cy="69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Text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441697" y="1632920"/>
              <a:ext cx="562257" cy="538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2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  <a:endParaRPr lang="zh-CN" altLang="en-US" sz="262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5410835" y="4154805"/>
            <a:ext cx="5029200" cy="67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   </a:t>
            </a:r>
            <a:r>
              <a:rPr lang="zh-CN" altLang="en-US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清诗人龚自珍诗云:</a:t>
            </a:r>
            <a:endParaRPr lang="zh-CN" altLang="en-US" sz="240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endParaRPr lang="zh-CN" altLang="en-US" sz="240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  <a:p>
            <a:pPr eaLnBrk="1" hangingPunct="1">
              <a:lnSpc>
                <a:spcPct val="50000"/>
              </a:lnSpc>
              <a:spcBef>
                <a:spcPts val="5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“天下名士有部落,东南无与常匹俦</a:t>
            </a:r>
            <a:r>
              <a:rPr lang="zh-CN" altLang="en-US" sz="2620" dirty="0">
                <a:solidFill>
                  <a:srgbClr val="5F5F5F"/>
                </a:solidFill>
                <a:latin typeface="+mn-lt"/>
                <a:cs typeface="+mn-ea"/>
                <a:sym typeface="+mn-lt"/>
              </a:rPr>
              <a:t>”</a:t>
            </a:r>
            <a:endParaRPr lang="zh-CN" altLang="en-US" sz="2620" dirty="0">
              <a:solidFill>
                <a:srgbClr val="5F5F5F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 rot="16200000" flipH="1">
            <a:off x="7593383" y="2965883"/>
            <a:ext cx="0" cy="3841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 sz="2140">
              <a:solidFill>
                <a:srgbClr val="5F5F5F"/>
              </a:solidFill>
              <a:cs typeface="+mn-ea"/>
              <a:sym typeface="+mn-lt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4841318" y="3890698"/>
            <a:ext cx="671968" cy="640538"/>
            <a:chOff x="5242220" y="1242390"/>
            <a:chExt cx="732746" cy="698473"/>
          </a:xfrm>
        </p:grpSpPr>
        <p:pic>
          <p:nvPicPr>
            <p:cNvPr id="112" name="Picture 3" descr="E:\水墨图表素材\53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220" y="1242390"/>
              <a:ext cx="732746" cy="69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319826" y="1322115"/>
              <a:ext cx="562257" cy="53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2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  <a:endParaRPr lang="zh-CN" altLang="en-US" sz="262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8" name="Text Box 160"/>
          <p:cNvSpPr txBox="1">
            <a:spLocks noChangeArrowheads="1"/>
          </p:cNvSpPr>
          <p:nvPr/>
        </p:nvSpPr>
        <p:spPr bwMode="auto">
          <a:xfrm>
            <a:off x="3189482" y="378511"/>
            <a:ext cx="4689185" cy="5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55" dirty="0">
                <a:solidFill>
                  <a:schemeClr val="tx2"/>
                </a:solidFill>
                <a:cs typeface="+mn-ea"/>
                <a:sym typeface="+mn-lt"/>
              </a:rPr>
              <a:t>古人对常州人的评价</a:t>
            </a:r>
            <a:endParaRPr lang="zh-CN" altLang="en-US" sz="2855" dirty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0" grpId="0" bldLvl="0" animBg="1"/>
      <p:bldP spid="104" grpId="0" bldLvl="0" animBg="1"/>
      <p:bldP spid="105" grpId="0" bldLvl="0" animBg="1"/>
      <p:bldP spid="109" grpId="0" bldLvl="0" animBg="1"/>
      <p:bldP spid="110" grpId="0" bldLvl="0" animBg="1"/>
      <p:bldP spid="1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6969" y="286744"/>
            <a:ext cx="922471" cy="12400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70" y="73660"/>
            <a:ext cx="899160" cy="12045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4575">
            <a:off x="5443220" y="-50800"/>
            <a:ext cx="1428750" cy="19157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54" y="889589"/>
            <a:ext cx="4325752" cy="494136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65145" y="1278255"/>
            <a:ext cx="9766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常州文化之地，名人高产地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3705" y="1127125"/>
            <a:ext cx="641096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b="1"/>
              <a:t>常州科举兴盛，历史上共出过9名状元、8名榜眼、12名探花和1546名进士。这是常州的状元榜。宋大观三年全国取进士300人，常州中了23人，占全国的1/13。政府为了表扬科举世家，纷纷树立牌坊，双桂坊说的是兄弟二人同科高中进士，椿桂坊是父子五人金榜题名，早科坊是指中进士中得早，18岁就中了，世科坊则说的是常州望族庄氏家族中中试和为官的人非常多，世世代代有人登科及第。在这个复制的牌坊上面还有清代诗人龚自珍称赞常州的诗句“天下名士有部落，东南无与常匹俦。</a:t>
            </a:r>
            <a:r>
              <a:rPr lang="zh-CN" altLang="en-US"/>
              <a:t>”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880">
        <p15:prstTrans prst="pageCurlDouble"/>
      </p:transition>
    </mc:Choice>
    <mc:Fallback>
      <p:transition spd="slow" advTm="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-327601" y="329498"/>
            <a:ext cx="11218071" cy="30631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帝高阳之苗裔兮，朕皇考曰伯庸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摄提贞于孟陬兮，惟庚寅吾以降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皇览揆余于初度兮，肇锡余以嘉名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名余曰正则兮，字余曰灵均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纷吾既有此内美兮，又重之以修能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扈江离与辟芷兮，纫秋兰以为佩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汩余若将不及兮，恐年岁之不吾与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朝搴阰之木兰兮，夕揽洲之宿莽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日月忽其不淹兮，春与秋其代序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惟草木之零落兮，恐美人之迟暮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不抚壮而弃秽兮，何不改乎此度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乘骐骥以驰骋兮，来吾导夫先路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昔三后之纯粹兮，固众芳之所在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杂申椒与菌桂兮，岂维纫夫蕙芷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彼尧舜之耿介兮，既遵道而得路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何桀纣之猖披兮，夫唯捷径以窘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惟夫党人之偷乐兮，路幽昧以险隘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岂余身之惮殃兮，恐皇舆之败绩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忽奔走以先后兮，及前王之踵武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荃不察余之中情兮，反信馋而齌怒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余固知謇謇之为患兮，忍而不能舍也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指九天以为正兮，夫唯灵修之故也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初既与余成言兮，后悔遁而有他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余既不难夫离别兮，伤灵修之数化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余既兹兰之九畹兮，又树蕙之百亩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畦留夷与揭车兮，杂度蘅与方芷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冀枝叶之峻茂兮，愿竢时乎吾将刈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虽萎绝其亦何伤兮，哀众芳之芜秽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众皆竞进以贪婪兮，凭不厌乎求索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羌内恕己以量人兮，各兴心而嫉妒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忽驰骛以追逐兮，非余心之所急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老冉冉其将至兮，恐修名之不立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朝饮木兰之坠露兮，夕餐秋菊之落英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苟余情其信姱以练要兮，长顑颔亦何伤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揽木根以结芷兮，贯薜荔之落蕊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矫菌桂以纫蕙兮，索胡绳之纚纚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謇吾法夫前修兮，非世俗之所服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虽不周于今之人兮，愿依彭咸之遗则</a:t>
            </a:r>
            <a:endParaRPr lang="en-US" altLang="zh-CN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  <a:p>
            <a:pPr>
              <a:lnSpc>
                <a:spcPct val="150000"/>
              </a:lnSpc>
            </a:pP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长太息以掩涕兮，哀民生之多艰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余虽好修姱以鞿羁兮，謇朝谇而夕替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既替余以蕙纕兮，又申之以揽芷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亦余心之所善兮，虽九死其尤未悔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众女疾余之蛾眉兮，谣诼谓余以善淫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固时俗之工巧兮，偭规矩而改错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背绳墨以追曲兮，竞周容以为度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忳郁邑余挓傺兮，吾独穷困乎此时也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宁溘死以流亡兮，余不忍为此态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鸷鸟之不群兮，自前世而固然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何方圜之能周兮，夫孰异道而相安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  <a:t>屈心而抑志兮，忍尤而攘诟</a:t>
            </a:r>
            <a:br>
              <a:rPr lang="zh-CN" altLang="en-US" sz="935" spc="268" dirty="0">
                <a:gradFill>
                  <a:gsLst>
                    <a:gs pos="73000">
                      <a:schemeClr val="tx1">
                        <a:lumMod val="95000"/>
                        <a:lumOff val="5000"/>
                        <a:alpha val="12000"/>
                      </a:schemeClr>
                    </a:gs>
                    <a:gs pos="0">
                      <a:schemeClr val="tx1">
                        <a:lumMod val="65000"/>
                        <a:lumOff val="35000"/>
                        <a:alpha val="2000"/>
                      </a:schemeClr>
                    </a:gs>
                  </a:gsLst>
                  <a:lin ang="10800000" scaled="0"/>
                </a:gradFill>
              </a:rPr>
            </a:br>
            <a:endParaRPr lang="zh-CN" altLang="en-US" sz="935" spc="268" dirty="0">
              <a:gradFill>
                <a:gsLst>
                  <a:gs pos="73000">
                    <a:schemeClr val="tx1">
                      <a:lumMod val="95000"/>
                      <a:lumOff val="5000"/>
                      <a:alpha val="12000"/>
                    </a:schemeClr>
                  </a:gs>
                  <a:gs pos="0">
                    <a:schemeClr val="tx1">
                      <a:lumMod val="65000"/>
                      <a:lumOff val="35000"/>
                      <a:alpha val="2000"/>
                    </a:schemeClr>
                  </a:gs>
                </a:gsLst>
                <a:lin ang="10800000" scaled="0"/>
              </a:gra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06" y="1793594"/>
            <a:ext cx="1515621" cy="104885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4185918" y="1382318"/>
            <a:ext cx="15065056" cy="5089156"/>
            <a:chOff x="-4691063" y="750093"/>
            <a:chExt cx="16883063" cy="637634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86" y="3095625"/>
              <a:ext cx="7167866" cy="403081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91063" y="750093"/>
              <a:ext cx="9382126" cy="4691063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8092440" y="3558491"/>
              <a:ext cx="4099560" cy="1860282"/>
              <a:chOff x="11932055" y="936243"/>
              <a:chExt cx="15470038" cy="701993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2850" y="1576387"/>
                <a:ext cx="7124700" cy="3038475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2055" y="936243"/>
                <a:ext cx="15470038" cy="7019933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13" y="3841993"/>
              <a:ext cx="3640137" cy="1935795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44" y="652472"/>
            <a:ext cx="1671792" cy="27419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31745" y="1125855"/>
            <a:ext cx="60375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隶书" panose="02010509060101010101" charset="-122"/>
                <a:ea typeface="隶书" panose="02010509060101010101" charset="-122"/>
              </a:rPr>
              <a:t>常州名人文化之地</a:t>
            </a:r>
            <a:endParaRPr lang="zh-CN" altLang="en-US" sz="4000">
              <a:latin typeface="隶书" panose="02010509060101010101" charset="-122"/>
              <a:ea typeface="隶书" panose="02010509060101010101" charset="-122"/>
            </a:endParaRPr>
          </a:p>
          <a:p>
            <a:pPr algn="ctr"/>
            <a:endParaRPr lang="zh-CN" altLang="en-US" sz="4000"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"/>
    </mc:Choice>
    <mc:Fallback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28000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02 0.74708 L 0.00013 -0.0002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73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669 -0.24306 L 0.00013 -0.00026 " pathEditMode="relative" ptsTypes="AA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39 0.00103 L -0.00039 0.32607 " pathEditMode="relative" ptsTypes="AA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3284 L -0.00039 -0.00364 " pathEditMode="relative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404"/>
            <a:ext cx="1750861" cy="1808029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556385" y="1000125"/>
            <a:ext cx="2740660" cy="248285"/>
            <a:chOff x="2120427" y="3360420"/>
            <a:chExt cx="3071151" cy="2618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314" r="75504" b="1"/>
            <a:stretch>
              <a:fillRect/>
            </a:stretch>
          </p:blipFill>
          <p:spPr>
            <a:xfrm>
              <a:off x="2120427" y="3360420"/>
              <a:ext cx="752313" cy="2618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0" t="-13314" b="1"/>
            <a:stretch>
              <a:fillRect/>
            </a:stretch>
          </p:blipFill>
          <p:spPr>
            <a:xfrm>
              <a:off x="4434840" y="3360420"/>
              <a:ext cx="756738" cy="26188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005965" y="911860"/>
            <a:ext cx="1844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常州府学</a:t>
            </a:r>
            <a:endParaRPr lang="zh-CN" altLang="en-US" sz="24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5680" y="1624965"/>
            <a:ext cx="387921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在西横街得市第二中学内，是古代儒生读书与祭祀孔子的地方。创办于唐肃宗至德年间，宋太平兴国四年规模扩大。明清两代多次重修，现存的古建筑是光绪二年（1876年）所建。如今进市二中校门，一眼就可以看见过去府学的“大成门”，这可是重要“历史古迹”。龙城书院、常州府学、文笔塔等遗址是常州文化兴盛的证明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 descr="1464656475014044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911860"/>
            <a:ext cx="5725795" cy="4176395"/>
          </a:xfrm>
          <a:prstGeom prst="rect">
            <a:avLst/>
          </a:prstGeom>
        </p:spPr>
      </p:pic>
    </p:spTree>
  </p:cSld>
  <p:clrMapOvr>
    <a:masterClrMapping/>
  </p:clrMapOvr>
  <p:transition spd="slow" advTm="1590">
    <p:wheel spokes="1"/>
  </p:transition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6158</Words>
  <Application>WPS 演示</Application>
  <PresentationFormat>自定义</PresentationFormat>
  <Paragraphs>134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华文新魏</vt:lpstr>
      <vt:lpstr>华文楷体</vt:lpstr>
      <vt:lpstr>隶书</vt:lpstr>
      <vt:lpstr>仿宋</vt:lpstr>
      <vt:lpstr>Calibri</vt:lpstr>
      <vt:lpstr>等线</vt:lpstr>
      <vt:lpstr>微软雅黑</vt:lpstr>
      <vt:lpstr>Arial Unicode MS</vt:lpstr>
      <vt:lpstr>等线 Light</vt:lpstr>
      <vt:lpstr>Calibri Light</vt:lpstr>
      <vt:lpstr>华文中宋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keywords>11</cp:keywords>
  <dc:description>锐旗设计；https://9ppt.taobao.com</dc:description>
  <cp:category>1</cp:category>
  <cp:lastModifiedBy>于煜玲Danae黛妮</cp:lastModifiedBy>
  <cp:revision>95</cp:revision>
  <dcterms:created xsi:type="dcterms:W3CDTF">2015-05-05T08:02:00Z</dcterms:created>
  <dcterms:modified xsi:type="dcterms:W3CDTF">2019-12-15T14:09:31Z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