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77" r:id="rId6"/>
    <p:sldId id="268" r:id="rId7"/>
    <p:sldId id="269" r:id="rId8"/>
    <p:sldId id="264" r:id="rId9"/>
    <p:sldId id="261" r:id="rId10"/>
    <p:sldId id="280" r:id="rId11"/>
    <p:sldId id="281" r:id="rId12"/>
    <p:sldId id="279" r:id="rId13"/>
    <p:sldId id="265" r:id="rId14"/>
    <p:sldId id="282" r:id="rId15"/>
    <p:sldId id="263" r:id="rId16"/>
    <p:sldId id="266" r:id="rId17"/>
    <p:sldId id="26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-7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6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35890" y="93980"/>
            <a:ext cx="12703810" cy="2387600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en-US" altLang="zh-CN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   </a:t>
            </a:r>
            <a:r>
              <a:rPr lang="en-US" altLang="zh-CN" sz="54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</a:t>
            </a:r>
            <a:r>
              <a:rPr lang="zh-CN" altLang="en-US" sz="6600" b="1">
                <a:solidFill>
                  <a:schemeClr val="bg1"/>
                </a:solidFill>
                <a:effectLst/>
                <a:latin typeface="+mj-ea"/>
              </a:rPr>
              <a:t>文明班级小结</a:t>
            </a:r>
            <a:br>
              <a:rPr lang="zh-CN" altLang="en-US" b="1">
                <a:solidFill>
                  <a:schemeClr val="accent3"/>
                </a:solidFill>
                <a:effectLst/>
                <a:latin typeface="+mj-ea"/>
              </a:rPr>
            </a:br>
            <a:r>
              <a:rPr lang="en-US" altLang="zh-CN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	                               </a:t>
            </a:r>
            <a:r>
              <a: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——七（</a:t>
            </a:r>
            <a:r>
              <a:rPr lang="en-US" altLang="zh-CN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7</a:t>
            </a:r>
            <a:r>
              <a: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）班</a:t>
            </a:r>
            <a:br>
              <a:rPr lang="zh-CN" altLang="en-US" sz="5400">
                <a:solidFill>
                  <a:schemeClr val="accent3"/>
                </a:solidFill>
                <a:effectLst/>
                <a:latin typeface="仿宋" panose="02010609060101010101" charset="-122"/>
                <a:ea typeface="仿宋" panose="02010609060101010101" charset="-122"/>
              </a:rPr>
            </a:br>
            <a:endParaRPr lang="zh-CN" altLang="en-US" sz="5400">
              <a:solidFill>
                <a:schemeClr val="accent3"/>
              </a:solidFill>
              <a:effectLst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04110" y="4335463"/>
            <a:ext cx="9144000" cy="1655762"/>
          </a:xfrm>
        </p:spPr>
        <p:txBody>
          <a:bodyPr>
            <a:normAutofit lnSpcReduction="20000"/>
          </a:bodyPr>
          <a:lstStyle/>
          <a:p>
            <a:pPr algn="r"/>
            <a:r>
              <a:rPr lang="en-US" altLang="zh-CN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		                      </a:t>
            </a:r>
            <a:r>
              <a:rPr lang="en-US" altLang="zh-CN" sz="20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				</a:t>
            </a:r>
            <a:endParaRPr lang="en-US" altLang="zh-CN" sz="2000">
              <a:ln w="6600">
                <a:solidFill>
                  <a:schemeClr val="tx1"/>
                </a:solidFill>
                <a:prstDash val="solid"/>
              </a:ln>
              <a:noFill/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r"/>
            <a:endParaRPr lang="en-US" altLang="zh-CN" sz="2000">
              <a:ln w="6600">
                <a:solidFill>
                  <a:schemeClr val="tx1"/>
                </a:solidFill>
                <a:prstDash val="solid"/>
              </a:ln>
              <a:noFill/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r"/>
            <a:endParaRPr lang="en-US" altLang="zh-CN" sz="2800">
              <a:ln w="6600">
                <a:solidFill>
                  <a:schemeClr val="tx1"/>
                </a:solidFill>
                <a:prstDash val="solid"/>
              </a:ln>
              <a:noFill/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r"/>
            <a:r>
              <a:rPr lang="en-US" altLang="zh-CN" sz="28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2019</a:t>
            </a:r>
            <a:r>
              <a:rPr lang="zh-CN" altLang="en-US" sz="28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年</a:t>
            </a:r>
            <a:r>
              <a:rPr lang="en-US" altLang="zh-CN" sz="28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r>
              <a:rPr lang="zh-CN" altLang="en-US" sz="28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月</a:t>
            </a:r>
            <a:r>
              <a:rPr lang="en-US" altLang="zh-CN" sz="28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28</a:t>
            </a:r>
            <a:r>
              <a:rPr lang="zh-CN" altLang="en-US" sz="280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日</a:t>
            </a:r>
            <a:endParaRPr lang="zh-CN" altLang="en-US" sz="2800">
              <a:ln w="6600">
                <a:solidFill>
                  <a:schemeClr val="tx1"/>
                </a:solidFill>
                <a:prstDash val="solid"/>
              </a:ln>
              <a:noFill/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图片 3" descr="77集体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290" y="1236345"/>
            <a:ext cx="8087360" cy="556958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图片 4" descr="77班旗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6820" y="1959610"/>
            <a:ext cx="3167380" cy="2376170"/>
          </a:xfrm>
          <a:prstGeom prst="rect">
            <a:avLst/>
          </a:prstGeom>
        </p:spPr>
      </p:pic>
      <p:pic>
        <p:nvPicPr>
          <p:cNvPr id="7" name="久石譲 - Summer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140" y="35433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999">
                <p:cTn id="19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Attention</a:t>
            </a: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！大boss来袭！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46860"/>
            <a:ext cx="10515600" cy="4841875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同学们一起打怪啦！            </a:t>
            </a:r>
            <a:endParaRPr lang="zh-CN" altLang="en-US">
              <a:ln>
                <a:solidFill>
                  <a:schemeClr val="tx1"/>
                </a:solidFill>
              </a:ln>
              <a:solidFill>
                <a:schemeClr val="bg1"/>
              </a:solidFill>
              <a:sym typeface="+mn-ea"/>
            </a:endParaRPr>
          </a:p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      升级喽！对于一群初出茅庐的中学生来说，夏令营，艺术节等学校官方活动可都是不小的挑战</a:t>
            </a:r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.</a:t>
            </a: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夏令营的狂热让我们傲气“受挫"，运动会的激烈让我们迎风“哆嗦</a:t>
            </a:r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”</a:t>
            </a: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，艺术节的高雅让我们竞相“争霸”，跳蚤市场的活跃让我们“神通”各现，读书节的书香气息让我们沉醉“诗意之乡”。校园活动那么甜，那么美，那么棒，那么靓。</a:t>
            </a:r>
            <a:endParaRPr lang="zh-CN" altLang="en-US">
              <a:ln>
                <a:solidFill>
                  <a:schemeClr val="tx1"/>
                </a:solidFill>
              </a:ln>
              <a:solidFill>
                <a:schemeClr val="bg1"/>
              </a:solidFill>
              <a:sym typeface="+mn-ea"/>
            </a:endParaRPr>
          </a:p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      看，夏令营优秀班级榜上有名，不同凡响！</a:t>
            </a:r>
            <a:endParaRPr lang="zh-CN" altLang="en-US">
              <a:ln>
                <a:solidFill>
                  <a:schemeClr val="tx1"/>
                </a:solidFill>
              </a:ln>
              <a:solidFill>
                <a:schemeClr val="bg1"/>
              </a:solidFill>
              <a:sym typeface="+mn-ea"/>
            </a:endParaRPr>
          </a:p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      看，跳骚市场体会了父母的辛苦，赚了不少钱，不同凡响！</a:t>
            </a:r>
            <a:endParaRPr lang="zh-CN" altLang="en-US">
              <a:ln>
                <a:solidFill>
                  <a:schemeClr val="tx1"/>
                </a:solidFill>
              </a:ln>
              <a:solidFill>
                <a:schemeClr val="bg1"/>
              </a:solidFill>
              <a:sym typeface="+mn-ea"/>
            </a:endParaRPr>
          </a:p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      看，运动会闯入八强，嘿嘿，不同凡响！</a:t>
            </a:r>
            <a:r>
              <a:rPr lang="zh-CN" altLang="en-US"/>
              <a:t>      </a:t>
            </a:r>
            <a:endParaRPr lang="zh-CN" altLang="en-US"/>
          </a:p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      看</a:t>
            </a: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，艺术节全班积极布置展板，每一个细节都饱含努力，文艺汇演包揽   </a:t>
            </a:r>
            <a:endParaRPr lang="zh-CN" alt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              两个节目，专属乐队引领开场风骚，青春舞团</a:t>
            </a: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+mn-ea"/>
              </a:rPr>
              <a:t>燃爆全场，不同凡响！</a:t>
            </a:r>
            <a:r>
              <a:rPr lang="zh-CN" alt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" name="图片 9" descr="77班徽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610" y="5460365"/>
            <a:ext cx="1362710" cy="1402715"/>
          </a:xfrm>
          <a:prstGeom prst="rect">
            <a:avLst/>
          </a:prstGeom>
        </p:spPr>
      </p:pic>
      <p:sp>
        <p:nvSpPr>
          <p:cNvPr id="4" name="半闭框 3"/>
          <p:cNvSpPr/>
          <p:nvPr/>
        </p:nvSpPr>
        <p:spPr>
          <a:xfrm>
            <a:off x="635" y="10795"/>
            <a:ext cx="2393315" cy="203454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半闭框 4"/>
          <p:cNvSpPr/>
          <p:nvPr/>
        </p:nvSpPr>
        <p:spPr>
          <a:xfrm flipH="1" flipV="1">
            <a:off x="11087100" y="5795645"/>
            <a:ext cx="1125220" cy="106743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701040" y="1442720"/>
            <a:ext cx="1148778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4335" y="1025525"/>
            <a:ext cx="11662410" cy="5556885"/>
            <a:chOff x="666" y="1683"/>
            <a:chExt cx="18162" cy="875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4555" y="10411"/>
              <a:ext cx="1427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666" y="1683"/>
              <a:ext cx="18162" cy="8751"/>
              <a:chOff x="371" y="1773"/>
              <a:chExt cx="18162" cy="8751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371" y="1957"/>
                <a:ext cx="8894" cy="8287"/>
              </a:xfrm>
              <a:prstGeom prst="rect">
                <a:avLst/>
              </a:prstGeom>
              <a:ln w="508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63500"/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/>
                  <a:t>在2019至2020年度上学期，我们七（7）班全体同学积极踊跃参与学校组织的各类文体活动，大家努力拼搏奋勇争先，展现我们7班的集体风貌和团队精神，并在多项活动中获得优异的集体名次和个人成绩。</a:t>
                </a:r>
                <a:endParaRPr lang="zh-CN" altLang="en-US" sz="2400"/>
              </a:p>
              <a:p>
                <a:r>
                  <a:rPr lang="zh-CN" altLang="en-US" sz="24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一，</a:t>
                </a:r>
                <a:r>
                  <a:rPr lang="zh-CN" altLang="en-US" sz="2400"/>
                  <a:t>夏令营队列训练展示二等奖</a:t>
                </a:r>
                <a:endParaRPr lang="zh-CN" altLang="en-US" sz="2400"/>
              </a:p>
              <a:p>
                <a:r>
                  <a:rPr lang="zh-CN" altLang="en-US" sz="24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二，</a:t>
                </a:r>
                <a:r>
                  <a:rPr lang="zh-CN" altLang="en-US" sz="2400"/>
                  <a:t>夏令营优秀营员：陈达熙、蒋骏川、何曹嘉、金柯成、邢雨涵</a:t>
                </a:r>
                <a:endParaRPr lang="zh-CN" altLang="en-US" sz="2400"/>
              </a:p>
              <a:p>
                <a:r>
                  <a:rPr lang="zh-CN" altLang="en-US" sz="24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三，</a:t>
                </a:r>
                <a:r>
                  <a:rPr lang="zh-CN" altLang="en-US" sz="2400">
                    <a:sym typeface="+mn-ea"/>
                  </a:rPr>
                  <a:t>秋季运动会</a:t>
                </a:r>
                <a:endParaRPr lang="zh-CN" altLang="en-US" sz="2400">
                  <a:sym typeface="+mn-ea"/>
                </a:endParaRPr>
              </a:p>
              <a:p>
                <a:r>
                  <a:rPr lang="zh-CN" altLang="en-US" sz="2400">
                    <a:sym typeface="+mn-ea"/>
                  </a:rPr>
                  <a:t>1.七年级团体总分第八名</a:t>
                </a:r>
                <a:endParaRPr lang="zh-CN" altLang="en-US" sz="2400">
                  <a:sym typeface="+mn-ea"/>
                </a:endParaRPr>
              </a:p>
              <a:p>
                <a:r>
                  <a:rPr lang="zh-CN" altLang="en-US" sz="2400">
                    <a:sym typeface="+mn-ea"/>
                  </a:rPr>
                  <a:t>2.七年级女子4*100米第七名</a:t>
                </a:r>
                <a:endParaRPr lang="zh-CN" altLang="en-US" sz="2400">
                  <a:sym typeface="+mn-ea"/>
                </a:endParaRPr>
              </a:p>
              <a:p>
                <a:r>
                  <a:rPr lang="zh-CN" altLang="en-US" sz="2400">
                    <a:sym typeface="+mn-ea"/>
                  </a:rPr>
                  <a:t>3.七年级男子4*100米第四名</a:t>
                </a:r>
                <a:endParaRPr lang="zh-CN" altLang="en-US" sz="2400">
                  <a:sym typeface="+mn-ea"/>
                </a:endParaRPr>
              </a:p>
              <a:p>
                <a:r>
                  <a:rPr lang="zh-CN" altLang="en-US" sz="2400">
                    <a:sym typeface="+mn-ea"/>
                  </a:rPr>
                  <a:t>4.七年级男子400米第一名姜政旭</a:t>
                </a:r>
                <a:endParaRPr lang="zh-CN" altLang="en-US" sz="2400">
                  <a:sym typeface="+mn-ea"/>
                </a:endParaRPr>
              </a:p>
              <a:p>
                <a:r>
                  <a:rPr lang="zh-CN" altLang="en-US" sz="2400">
                    <a:sym typeface="+mn-ea"/>
                  </a:rPr>
                  <a:t>5.七年级女子1200米第五名周依涵</a:t>
                </a:r>
                <a:endParaRPr lang="zh-CN" altLang="en-US" sz="2400">
                  <a:sym typeface="+mn-ea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725" y="1773"/>
                <a:ext cx="0" cy="8751"/>
              </a:xfrm>
              <a:prstGeom prst="line">
                <a:avLst/>
              </a:prstGeom>
              <a:ln w="508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文本框 3"/>
              <p:cNvSpPr txBox="1"/>
              <p:nvPr/>
            </p:nvSpPr>
            <p:spPr>
              <a:xfrm>
                <a:off x="9879" y="1957"/>
                <a:ext cx="8654" cy="8383"/>
              </a:xfrm>
              <a:prstGeom prst="rect">
                <a:avLst/>
              </a:prstGeom>
              <a:ln w="508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CN" altLang="en-US" sz="20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四，</a:t>
                </a:r>
                <a:r>
                  <a:rPr lang="zh-CN" altLang="en-US" sz="2000">
                    <a:sym typeface="+mn-ea"/>
                  </a:rPr>
                  <a:t>万人挑战赛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        市二等奖朱何韬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        市三等奖王源泽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五，</a:t>
                </a:r>
                <a:r>
                  <a:rPr lang="zh-CN" altLang="en-US" sz="2000">
                    <a:sym typeface="+mn-ea"/>
                  </a:rPr>
                  <a:t>趣味编程三等奖陈达熙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         人工智能全国赛一等奖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六，</a:t>
                </a:r>
                <a:r>
                  <a:rPr lang="zh-CN" altLang="en-US" sz="2000">
                    <a:sym typeface="+mn-ea"/>
                  </a:rPr>
                  <a:t>期中优秀学子：曲雨晨、何曹嘉、陈达熙、潘依铄、陈彦颐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七，</a:t>
                </a:r>
                <a:r>
                  <a:rPr lang="zh-CN" altLang="en-US" sz="2000">
                    <a:sym typeface="+mn-ea"/>
                  </a:rPr>
                  <a:t>期中进步显著奖：蒋骏川、金柯成、韩梦蝶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八，</a:t>
                </a:r>
                <a:r>
                  <a:rPr lang="zh-CN" altLang="en-US" sz="2000">
                    <a:sym typeface="+mn-ea"/>
                  </a:rPr>
                  <a:t>课外活动比赛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1.篮球第四名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2.拔河第五名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3.长绳第六名</a:t>
                </a:r>
                <a:endParaRPr lang="zh-CN" altLang="en-US" sz="2000">
                  <a:sym typeface="+mn-ea"/>
                </a:endParaRPr>
              </a:p>
              <a:p>
                <a:r>
                  <a:rPr lang="zh-CN" altLang="en-US" sz="2000">
                    <a:sym typeface="+mn-ea"/>
                  </a:rPr>
                  <a:t>         以上点点滴滴的成绩都是大家奋力拼搏而取得的，我们也异常珍惜！在以后的各项活动中我们也要更加取长补短，发挥出每一位同学的潜能。我们7班一直在进步的路上奔跑！</a:t>
                </a:r>
                <a:endParaRPr lang="zh-CN" altLang="en-US" sz="2000">
                  <a:sym typeface="+mn-ea"/>
                </a:endParaRPr>
              </a:p>
              <a:p>
                <a:endParaRPr lang="zh-CN" altLang="en-US" sz="2000">
                  <a:sym typeface="+mn-ea"/>
                </a:endParaRPr>
              </a:p>
            </p:txBody>
          </p:sp>
        </p:grpSp>
      </p:grpSp>
      <p:cxnSp>
        <p:nvCxnSpPr>
          <p:cNvPr id="5" name="直接箭头连接符 4"/>
          <p:cNvCxnSpPr/>
          <p:nvPr/>
        </p:nvCxnSpPr>
        <p:spPr>
          <a:xfrm>
            <a:off x="-180975" y="880110"/>
            <a:ext cx="12108180" cy="0"/>
          </a:xfrm>
          <a:prstGeom prst="straightConnector1">
            <a:avLst/>
          </a:prstGeom>
          <a:ln w="76200">
            <a:solidFill>
              <a:schemeClr val="accent1">
                <a:alpha val="58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9030" y="5208905"/>
            <a:ext cx="1362710" cy="13023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2770" y="234950"/>
            <a:ext cx="6814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班级活动</a:t>
            </a:r>
            <a:r>
              <a:rPr lang="en-US" altLang="zh-CN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——</a:t>
            </a:r>
            <a:r>
              <a:rPr lang="zh-CN" altLang="en-US" sz="36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校园活动   荣誉篇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26670" y="-5715"/>
            <a:ext cx="12165965" cy="15868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55270"/>
            <a:ext cx="10515600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zh-CN" altLang="en-US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班级活动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——</a:t>
            </a:r>
            <a:r>
              <a:rPr lang="zh-CN" altLang="en-US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校园活动   荣誉篇</a:t>
            </a:r>
            <a:br>
              <a:rPr lang="zh-CN" altLang="en-US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endParaRPr lang="zh-CN" altLang="en-US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22" name="内容占位符 21" descr="朱何韬，王源泽获奖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11169" t="36383" r="12291" b="14634"/>
          <a:stretch>
            <a:fillRect/>
          </a:stretch>
        </p:blipFill>
        <p:spPr>
          <a:xfrm>
            <a:off x="8075295" y="1691005"/>
            <a:ext cx="2794000" cy="43326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图片 22" descr="夏令营表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783715"/>
            <a:ext cx="5931535" cy="41471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77班徽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3365" y="5474970"/>
            <a:ext cx="1362710" cy="140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-2131695" y="281940"/>
            <a:ext cx="11779885" cy="2387600"/>
          </a:xfrm>
        </p:spPr>
        <p:txBody>
          <a:bodyPr>
            <a:normAutofit fontScale="90000"/>
          </a:bodyPr>
          <a:lstStyle/>
          <a:p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班级活动</a:t>
            </a:r>
            <a:r>
              <a:rPr lang="en-US" altLang="zh-CN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——</a:t>
            </a:r>
            <a: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家长活动</a:t>
            </a:r>
            <a:b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40" y="5596890"/>
            <a:ext cx="1362710" cy="13023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95960" y="1435100"/>
            <a:ext cx="6379210" cy="4141470"/>
            <a:chOff x="1114" y="1978"/>
            <a:chExt cx="10046" cy="6522"/>
          </a:xfrm>
        </p:grpSpPr>
        <p:sp>
          <p:nvSpPr>
            <p:cNvPr id="2" name="图文框 1"/>
            <p:cNvSpPr/>
            <p:nvPr/>
          </p:nvSpPr>
          <p:spPr>
            <a:xfrm>
              <a:off x="1114" y="1978"/>
              <a:ext cx="10046" cy="6523"/>
            </a:xfrm>
            <a:prstGeom prst="fram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    我班同学的“热心家长”也很负责，关心班级，乐于为班级服务，参与过许多活动。比如蒋妈妈做客我们的“家长讲坛”班会课，精心为我们讲述常州故事，既生动有趣，又丰富了大家的知识面，加深了我们对家乡常州的了解，增强了生活在常州的幸福感和自豪感。她还送给我们人手一本“哪吒”主题的钥匙扣手账本，好看又实用，她的用心让我们感受到了满满的母爱！此外，每天的晚自习，都会有热心家长轮流前来维护自习课秩序，督促同学们更为专注高效地完成作业。你看，这样“激励”我们不也很好吗？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660" y="2478"/>
              <a:ext cx="9022" cy="565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r>
                <a:rPr lang="zh-CN" altLang="en-US"/>
                <a:t>         </a:t>
              </a:r>
              <a:endParaRPr lang="zh-CN" altLang="en-US" sz="2000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042670" y="1885950"/>
            <a:ext cx="58737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ym typeface="+mn-ea"/>
              </a:rPr>
              <a:t>         </a:t>
            </a:r>
            <a:r>
              <a:rPr lang="zh-CN" altLang="en-US" sz="2000">
                <a:sym typeface="+mn-ea"/>
              </a:rPr>
              <a:t>我班同学的“热心家长”也很负责，关心班级，乐于为班级服务，参与过许多活动。蒋骏川妈妈做客了我们的“家长讲坛”班会课，精心为我们讲述常州故事，既生动有趣，又丰富了大家的知识面，加深了我们对家乡常州的了解，增强了生活在常州的幸福感和自豪感。她还送给我们人手一本“哪吒”主题的钥匙扣手账本，好看又实用，她的用心让我们感受到了满满的母爱！此外，每天的晚自习，都会有热心家长轮流前来维护自习课秩序，督促同学们更为专注高效地完成作业。你看，这样“激励”我们不也很好吗？</a:t>
            </a:r>
            <a:endParaRPr lang="zh-CN" altLang="en-US" sz="2000"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pic>
        <p:nvPicPr>
          <p:cNvPr id="18" name="图片 17" descr="获得十一月份流动红旗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7285" y="461645"/>
            <a:ext cx="1898015" cy="1423670"/>
          </a:xfrm>
          <a:prstGeom prst="rect">
            <a:avLst/>
          </a:prstGeom>
        </p:spPr>
      </p:pic>
      <p:pic>
        <p:nvPicPr>
          <p:cNvPr id="23" name="图片 22" descr="家长参与晚自习 (2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4900" y="4162425"/>
            <a:ext cx="1912620" cy="1434465"/>
          </a:xfrm>
          <a:prstGeom prst="rect">
            <a:avLst/>
          </a:prstGeom>
        </p:spPr>
      </p:pic>
      <p:pic>
        <p:nvPicPr>
          <p:cNvPr id="24" name="图片 23" descr="家长参与晚自习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48190" y="2352675"/>
            <a:ext cx="1899920" cy="1425575"/>
          </a:xfrm>
          <a:prstGeom prst="rect">
            <a:avLst/>
          </a:prstGeom>
        </p:spPr>
      </p:pic>
      <p:pic>
        <p:nvPicPr>
          <p:cNvPr id="32" name="图片 31" descr="家长参与晚自习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34855" y="4161790"/>
            <a:ext cx="1913255" cy="1435100"/>
          </a:xfrm>
          <a:prstGeom prst="rect">
            <a:avLst/>
          </a:prstGeom>
        </p:spPr>
      </p:pic>
      <p:pic>
        <p:nvPicPr>
          <p:cNvPr id="33" name="图片 32" descr="家长讲堂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80575" y="461645"/>
            <a:ext cx="1821815" cy="1424305"/>
          </a:xfrm>
          <a:prstGeom prst="rect">
            <a:avLst/>
          </a:prstGeom>
        </p:spPr>
      </p:pic>
      <p:pic>
        <p:nvPicPr>
          <p:cNvPr id="34" name="图片 33" descr="家长讲堂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4900" y="2352675"/>
            <a:ext cx="1898015" cy="1424940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>
            <a:off x="9483090" y="467995"/>
            <a:ext cx="0" cy="510921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487285" y="2119630"/>
            <a:ext cx="39687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7487285" y="3935095"/>
            <a:ext cx="39687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右箭头 38"/>
          <p:cNvSpPr/>
          <p:nvPr/>
        </p:nvSpPr>
        <p:spPr>
          <a:xfrm>
            <a:off x="1612265" y="5596890"/>
            <a:ext cx="10208260" cy="120269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40" y="-66040"/>
            <a:ext cx="1362710" cy="13023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-1194435" y="264795"/>
            <a:ext cx="8317230" cy="2287905"/>
          </a:xfrm>
        </p:spPr>
        <p:txBody>
          <a:bodyPr>
            <a:normAutofit fontScale="90000"/>
          </a:bodyPr>
          <a:lstStyle/>
          <a:p>
            <a:pPr algn="l"/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        努力方向</a:t>
            </a:r>
            <a:b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3" name="内容占位符 22" descr="LLGTO`KW2_3CNZHW[72]EZ0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806" b="26485"/>
          <a:stretch>
            <a:fillRect/>
          </a:stretch>
        </p:blipFill>
        <p:spPr>
          <a:xfrm>
            <a:off x="5890260" y="1236345"/>
            <a:ext cx="5532755" cy="36798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图片 17" descr="队列整齐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420" y="1236345"/>
            <a:ext cx="5258435" cy="36798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34950" y="5022215"/>
            <a:ext cx="11457305" cy="15684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/>
              <a:t>这一学期充满了多姿多彩的课余活动，因此这是我们能力、学业齐发展的最好时间，韩愈曾说：“业精于勤，荒于嬉；行成于思，毁于随。”学习是我们青少年的一大重要任务，好的学习态度才是我们不懈的追求！不能因为一时的辉煌而自满自负，而应做最好的自己。加油吧，七（7）！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6900" y="5596890"/>
            <a:ext cx="1362710" cy="13023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内容占位符 3" descr="要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443" t="6829" r="13512" b="25262"/>
          <a:stretch>
            <a:fillRect/>
          </a:stretch>
        </p:blipFill>
        <p:spPr>
          <a:xfrm>
            <a:off x="3391535" y="1122680"/>
            <a:ext cx="5408930" cy="3990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教室布置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7975" y="1040130"/>
            <a:ext cx="4079240" cy="51943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-2144395" y="269240"/>
            <a:ext cx="11779885" cy="2387600"/>
          </a:xfrm>
        </p:spPr>
        <p:txBody>
          <a:bodyPr>
            <a:normAutofit fontScale="90000"/>
          </a:bodyPr>
          <a:lstStyle/>
          <a:p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</a:t>
            </a:r>
            <a:r>
              <a:rPr lang="zh-CN" altLang="en-US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班级文化建设</a:t>
            </a:r>
            <a:r>
              <a:rPr lang="en-US" altLang="zh-CN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——</a:t>
            </a:r>
            <a: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sym typeface="+mn-ea"/>
              </a:rPr>
              <a:t>班级风采</a:t>
            </a:r>
            <a:br>
              <a:rPr lang="zh-CN" altLang="en-US" sz="480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515" y="5339715"/>
            <a:ext cx="1362710" cy="130238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307840" y="1284605"/>
            <a:ext cx="3140075" cy="4950460"/>
            <a:chOff x="-350" y="1667"/>
            <a:chExt cx="3677" cy="5716"/>
          </a:xfrm>
        </p:grpSpPr>
        <p:pic>
          <p:nvPicPr>
            <p:cNvPr id="15" name="图片 14" descr="晚自习"/>
            <p:cNvPicPr>
              <a:picLocks noChangeAspect="1"/>
            </p:cNvPicPr>
            <p:nvPr/>
          </p:nvPicPr>
          <p:blipFill>
            <a:blip r:embed="rId4" cstate="print"/>
            <a:srcRect t="16172" r="2901"/>
            <a:stretch>
              <a:fillRect/>
            </a:stretch>
          </p:blipFill>
          <p:spPr>
            <a:xfrm>
              <a:off x="-350" y="1667"/>
              <a:ext cx="3677" cy="2815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2" name="图片 11" descr="77唱班歌照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282" y="4927"/>
              <a:ext cx="3542" cy="2456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68340" y="304355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pic>
        <p:nvPicPr>
          <p:cNvPr id="30" name="图片 29" descr="教室布置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015" y="1444625"/>
            <a:ext cx="3725545" cy="353568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927225" y="5391785"/>
            <a:ext cx="1499870" cy="1198880"/>
          </a:xfrm>
          <a:prstGeom prst="rect">
            <a:avLst/>
          </a:prstGeom>
          <a:noFill/>
          <a:effectLst>
            <a:softEdge rad="12700"/>
          </a:effectLst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r>
              <a:rPr lang="zh-CN" altLang="zh-CN" sz="3600" b="1">
                <a:effectLst>
                  <a:glow rad="63500">
                    <a:schemeClr val="bg2">
                      <a:alpha val="40000"/>
                    </a:schemeClr>
                  </a:glo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我班我家</a:t>
            </a:r>
            <a:endParaRPr lang="zh-CN" altLang="zh-CN" sz="3600" b="1">
              <a:effectLst>
                <a:glow rad="63500">
                  <a:schemeClr val="bg2">
                    <a:alpha val="40000"/>
                  </a:schemeClr>
                </a:glo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-2144395" y="269240"/>
            <a:ext cx="11779885" cy="2387600"/>
          </a:xfrm>
        </p:spPr>
        <p:txBody>
          <a:bodyPr>
            <a:normAutofit fontScale="90000"/>
          </a:bodyPr>
          <a:lstStyle/>
          <a:p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</a:t>
            </a:r>
            <a:r>
              <a:rPr lang="zh-CN" altLang="en-US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班级文化建设</a:t>
            </a:r>
            <a:r>
              <a:rPr lang="en-US" altLang="zh-CN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——</a:t>
            </a:r>
            <a: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sym typeface="+mn-ea"/>
              </a:rPr>
              <a:t>班级风采</a:t>
            </a:r>
            <a:br>
              <a:rPr lang="zh-CN" altLang="en-US" sz="480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6240" y="5384165"/>
            <a:ext cx="1362710" cy="1302385"/>
          </a:xfrm>
          <a:prstGeom prst="rect">
            <a:avLst/>
          </a:prstGeom>
        </p:spPr>
      </p:pic>
      <p:pic>
        <p:nvPicPr>
          <p:cNvPr id="16" name="图片 15" descr="获得十一月份流动红旗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A9E9F">
                  <a:alpha val="100000"/>
                </a:srgbClr>
              </a:clrFrom>
              <a:clrTo>
                <a:srgbClr val="9A9E9F">
                  <a:alpha val="100000"/>
                  <a:alpha val="0"/>
                </a:srgbClr>
              </a:clrTo>
            </a:clrChange>
          </a:blip>
          <a:srcRect l="47317" t="29519" r="47538" b="61309"/>
          <a:stretch>
            <a:fillRect/>
          </a:stretch>
        </p:blipFill>
        <p:spPr>
          <a:xfrm>
            <a:off x="8778240" y="3695700"/>
            <a:ext cx="1874520" cy="25069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68340" y="304355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pic>
        <p:nvPicPr>
          <p:cNvPr id="3" name="图片 2" descr="77班主任理念"/>
          <p:cNvPicPr>
            <a:picLocks noChangeAspect="1"/>
          </p:cNvPicPr>
          <p:nvPr/>
        </p:nvPicPr>
        <p:blipFill>
          <a:blip r:embed="rId4" cstate="print"/>
          <a:srcRect r="564" b="36272"/>
          <a:stretch>
            <a:fillRect/>
          </a:stretch>
        </p:blipFill>
        <p:spPr>
          <a:xfrm>
            <a:off x="8590280" y="1661795"/>
            <a:ext cx="3469005" cy="1616710"/>
          </a:xfrm>
          <a:prstGeom prst="roundRect">
            <a:avLst/>
          </a:prstGeom>
        </p:spPr>
      </p:pic>
      <p:sp>
        <p:nvSpPr>
          <p:cNvPr id="4" name="上凸带形 3"/>
          <p:cNvSpPr/>
          <p:nvPr/>
        </p:nvSpPr>
        <p:spPr>
          <a:xfrm>
            <a:off x="8422640" y="693420"/>
            <a:ext cx="3636645" cy="664210"/>
          </a:xfrm>
          <a:prstGeom prst="ribbon2">
            <a:avLst>
              <a:gd name="adj1" fmla="val 12332"/>
              <a:gd name="adj2" fmla="val 69827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班主任理念</a:t>
            </a:r>
            <a:endParaRPr lang="zh-CN" altLang="zh-CN" sz="2400">
              <a:solidFill>
                <a:schemeClr val="tx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49250" y="1357630"/>
            <a:ext cx="2668237" cy="2892578"/>
            <a:chOff x="15266" y="2749"/>
            <a:chExt cx="3591" cy="3264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66" y="2750"/>
              <a:ext cx="3591" cy="3263"/>
              <a:chOff x="13516" y="2751"/>
              <a:chExt cx="4432" cy="4258"/>
            </a:xfrm>
          </p:grpSpPr>
          <p:pic>
            <p:nvPicPr>
              <p:cNvPr id="5" name="图片 4" descr="77班徽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4156" y="3999"/>
                <a:ext cx="3150" cy="3010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3516" y="2751"/>
                <a:ext cx="4432" cy="9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方正粗黑宋简体" panose="02000000000000000000" charset="-122"/>
                    <a:ea typeface="方正粗黑宋简体" panose="02000000000000000000" charset="-122"/>
                  </a:rPr>
                  <a:t>班徽</a:t>
                </a:r>
                <a:endPara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sp>
          <p:nvSpPr>
            <p:cNvPr id="22" name="圆角矩形 21"/>
            <p:cNvSpPr/>
            <p:nvPr/>
          </p:nvSpPr>
          <p:spPr>
            <a:xfrm>
              <a:off x="15266" y="2749"/>
              <a:ext cx="3590" cy="71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57575" y="1571340"/>
            <a:ext cx="4965065" cy="4631340"/>
            <a:chOff x="10644" y="4225"/>
            <a:chExt cx="7584" cy="6490"/>
          </a:xfrm>
        </p:grpSpPr>
        <p:pic>
          <p:nvPicPr>
            <p:cNvPr id="33" name="图片 32" descr="77班旗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4" y="5499"/>
              <a:ext cx="7584" cy="5216"/>
            </a:xfrm>
            <a:prstGeom prst="flowChartProcess">
              <a:avLst/>
            </a:prstGeom>
          </p:spPr>
        </p:pic>
        <p:sp>
          <p:nvSpPr>
            <p:cNvPr id="34" name="波形 33"/>
            <p:cNvSpPr/>
            <p:nvPr/>
          </p:nvSpPr>
          <p:spPr>
            <a:xfrm>
              <a:off x="12254" y="4225"/>
              <a:ext cx="4365" cy="1068"/>
            </a:xfrm>
            <a:prstGeom prst="wave">
              <a:avLst>
                <a:gd name="adj1" fmla="val 7990"/>
                <a:gd name="adj2" fmla="val 1143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zh-CN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叶根友毛笔行书2.0版" panose="02010601030101010101" charset="-122"/>
                  <a:ea typeface="叶根友毛笔行书2.0版" panose="02010601030101010101" charset="-122"/>
                </a:rPr>
                <a:t>海粟</a:t>
              </a:r>
              <a:r>
                <a:rPr lang="en-US" altLang="zh-CN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叶根友毛笔行书2.0版" panose="02010601030101010101" charset="-122"/>
                  <a:ea typeface="叶根友毛笔行书2.0版" panose="02010601030101010101" charset="-122"/>
                </a:rPr>
                <a:t>7</a:t>
              </a:r>
              <a:r>
                <a:rPr lang="zh-CN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叶根友毛笔行书2.0版" panose="02010601030101010101" charset="-122"/>
                  <a:ea typeface="叶根友毛笔行书2.0版" panose="02010601030101010101" charset="-122"/>
                </a:rPr>
                <a:t>班</a:t>
              </a:r>
              <a:r>
                <a:rPr lang="zh-CN" altLang="en-US" sz="32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方正粗黑宋简体" panose="02000000000000000000" charset="-122"/>
                  <a:ea typeface="方正粗黑宋简体" panose="02000000000000000000" charset="-122"/>
                </a:rPr>
                <a:t>班旗</a:t>
              </a:r>
              <a:endPara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1650" y="4664710"/>
            <a:ext cx="27876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sym typeface="+mn-ea"/>
              </a:rPr>
              <a:t>班徽由李易文同学设计 ，追随刘海粟老先生的钢筋铁骨之力，笔飞墨舞，气魄过人，三点水像展开的翅膀，飞翔在新河海校园绿茵上空！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41350" y="539115"/>
            <a:ext cx="10728325" cy="48298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班级</a:t>
            </a:r>
            <a:r>
              <a:rPr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精神:</a:t>
            </a:r>
            <a:endParaRPr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     宝剑锋从磨砺出，梅花香自苦寒来。日日夜夜孜孜不倦，志在报效祖国，弘扬中华文化。我们的天下是奋斗的天下。“少壮不努力，老大徒伤悲。”我们不用每时每刻都在学习，但学习的每一秒都会有收获。青春无悔，生命无怨。我们要用自己的行动来诠释自己的人生：在学习上，我们用汗水换来了优异的成绩；在运动场上，我们班的健儿们是那样的英勇。在我们眼中，永远不存在“失败”，我们展现的是不灭的活力,永恒的朝气。我们的格言是: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''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永不言弃,越斗越勇! 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''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正如</a:t>
            </a:r>
            <a:r>
              <a:rPr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刘海粟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老先生</a:t>
            </a:r>
            <a:r>
              <a:rPr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的十次登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顶</a:t>
            </a:r>
            <a:r>
              <a:rPr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黄山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，</a:t>
            </a:r>
            <a:r>
              <a:rPr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不断攀登、不断超越自我的跨越时代的精神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！</a:t>
            </a:r>
            <a:endParaRPr 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9420" y="5368925"/>
            <a:ext cx="1362710" cy="1302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3" descr="77唱班歌照2"/>
          <p:cNvPicPr>
            <a:picLocks noChangeAspect="1"/>
          </p:cNvPicPr>
          <p:nvPr/>
        </p:nvPicPr>
        <p:blipFill>
          <a:blip r:embed="rId1" cstate="print">
            <a:lum bright="70000" contrast="-70000"/>
          </a:blip>
          <a:stretch>
            <a:fillRect/>
          </a:stretch>
        </p:blipFill>
        <p:spPr>
          <a:xfrm rot="20940000">
            <a:off x="155575" y="1748155"/>
            <a:ext cx="7622540" cy="4222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5575" y="670560"/>
            <a:ext cx="3837305" cy="551624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7520" y="721360"/>
            <a:ext cx="10515600" cy="5465445"/>
          </a:xfrm>
        </p:spPr>
        <p:txBody>
          <a:bodyPr>
            <a:normAutofit fontScale="90000" lnSpcReduction="10000"/>
          </a:bodyPr>
          <a:lstStyle/>
          <a:p>
            <a:pPr marL="0" indent="0">
              <a:buNone/>
            </a:pPr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我们自主的班级管理模式已慢慢成熟，比如：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每天晨读由各科课代表组织，同学来到班级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能有序参加到读书中来；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每天有一位值日班长对一天的班级活动负责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放学前和同学们沟通一天情况；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劳动委员将一天值日同学公布于黑板上（劳动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委员高佳锋的好主意），提醒同学按时完成；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每个活动主体由我们班委商讨组织下完成，活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动后我们开会总结这次活动的得失，锻炼了同</a:t>
            </a:r>
            <a:endParaRPr lang="zh-CN" altLang="en-US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学们的能力；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每次活动无论大小都由全体同学投票决定，如</a:t>
            </a:r>
            <a:endParaRPr lang="zh-CN" altLang="en-US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班歌选择</a:t>
            </a:r>
            <a:r>
              <a:rPr lang="en-US" altLang="zh-CN" b="1">
                <a:solidFill>
                  <a:schemeClr val="accent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……</a:t>
            </a:r>
            <a:endParaRPr lang="en-US" altLang="zh-CN" b="1">
              <a:solidFill>
                <a:schemeClr val="accent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8060" y="5600700"/>
            <a:ext cx="1362710" cy="1302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819150" y="1328420"/>
            <a:ext cx="7295515" cy="44297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2505" y="5349240"/>
            <a:ext cx="1602740" cy="15322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49020" y="1477010"/>
            <a:ext cx="7120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>
                <a:sym typeface="+mn-ea"/>
              </a:rPr>
              <a:t>         </a:t>
            </a:r>
            <a:r>
              <a:rPr lang="zh-CN" altLang="en-US" sz="2000">
                <a:sym typeface="+mn-ea"/>
              </a:rPr>
              <a:t>要说我们的班会，那可是十分精彩、十分热烈啦！</a:t>
            </a:r>
            <a:endParaRPr lang="zh-CN" altLang="en-US" sz="2000">
              <a:sym typeface="+mn-ea"/>
            </a:endParaRPr>
          </a:p>
          <a:p>
            <a:pPr algn="l"/>
            <a:r>
              <a:rPr lang="zh-CN" altLang="en-US" sz="2000">
                <a:sym typeface="+mn-ea"/>
              </a:rPr>
              <a:t>         我们班一共举行了四次班会活动，分别是介绍八礼四仪、微班会、竞选班委和期末小结。介绍八礼四仪班会由两位同学主持：他们精心准备资料，做好PPT。他们还准备了精彩的问答环节，答对了能品尝到陈同学妈妈做的手工糖，甜得我们心都化了；微班会是辅导员张老师上的，她让我们了解到合作的重要性，还同我们玩了踩报纸的游戏，寓教于乐之中让我们明白了1+1＞2的重要性，我想这也应该是我们的班风，团结才有力量！班委竞选和期末小结都是同学们一起完成的，大家</a:t>
            </a:r>
            <a:endParaRPr lang="zh-CN" altLang="en-US" sz="2000">
              <a:sym typeface="+mn-ea"/>
            </a:endParaRPr>
          </a:p>
          <a:p>
            <a:pPr algn="l"/>
            <a:r>
              <a:rPr lang="zh-CN" altLang="en-US" sz="2000">
                <a:sym typeface="+mn-ea"/>
              </a:rPr>
              <a:t>积极地展示自己，老师也认真倾听同学们的意见。</a:t>
            </a:r>
            <a:endParaRPr lang="zh-CN" altLang="en-US" sz="2000">
              <a:sym typeface="+mn-ea"/>
            </a:endParaRPr>
          </a:p>
          <a:p>
            <a:pPr algn="l"/>
            <a:r>
              <a:rPr lang="zh-CN" altLang="en-US" sz="2000">
                <a:sym typeface="+mn-ea"/>
              </a:rPr>
              <a:t>         丰富多彩的初中生活已经开始，渐渐长大的我们还需要</a:t>
            </a:r>
            <a:endParaRPr lang="zh-CN" altLang="en-US" sz="2000">
              <a:sym typeface="+mn-ea"/>
            </a:endParaRPr>
          </a:p>
          <a:p>
            <a:pPr algn="l"/>
            <a:r>
              <a:rPr lang="zh-CN" altLang="en-US" sz="2000">
                <a:sym typeface="+mn-ea"/>
              </a:rPr>
              <a:t>更多的思考，跟老师们好好学习知识，探索更多的未知。</a:t>
            </a:r>
            <a:endParaRPr lang="zh-CN" altLang="en-US" sz="2000"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95335" y="843280"/>
            <a:ext cx="3509645" cy="4252595"/>
            <a:chOff x="13222" y="744"/>
            <a:chExt cx="5527" cy="6697"/>
          </a:xfrm>
        </p:grpSpPr>
        <p:pic>
          <p:nvPicPr>
            <p:cNvPr id="7" name="图片 6" descr="张帧老师微班会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2" y="744"/>
              <a:ext cx="5527" cy="3102"/>
            </a:xfrm>
            <a:prstGeom prst="roundRect">
              <a:avLst/>
            </a:prstGeom>
          </p:spPr>
        </p:pic>
        <p:pic>
          <p:nvPicPr>
            <p:cNvPr id="10" name="图片 9" descr="张帧老师微班会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23" y="3977"/>
              <a:ext cx="5526" cy="3464"/>
            </a:xfrm>
            <a:prstGeom prst="roundRect">
              <a:avLst/>
            </a:prstGeom>
            <a:effectLst>
              <a:softEdge rad="63500"/>
            </a:effectLst>
          </p:spPr>
        </p:pic>
      </p:grpSp>
      <p:pic>
        <p:nvPicPr>
          <p:cNvPr id="12" name="图片 11" descr="IMG_618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60000">
            <a:off x="6967855" y="5177155"/>
            <a:ext cx="2216150" cy="16624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图片 12" descr="IMG_620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60000">
            <a:off x="3835400" y="5236845"/>
            <a:ext cx="2079625" cy="15608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图片 13" descr="班会-相识在河海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000">
            <a:off x="1203960" y="5240020"/>
            <a:ext cx="2071370" cy="155384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-2056765" y="89535"/>
            <a:ext cx="11779885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        </a:t>
            </a:r>
            <a:r>
              <a:rPr lang="zh-CN" altLang="en-US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班级活动      </a:t>
            </a:r>
            <a:r>
              <a:rPr lang="en-US" altLang="zh-CN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——</a:t>
            </a:r>
            <a:r>
              <a:rPr lang="zh-CN" altLang="en-US" sz="40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主题班会课</a:t>
            </a:r>
            <a:b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-285750" y="281940"/>
            <a:ext cx="9117330" cy="1492250"/>
          </a:xfrm>
        </p:spPr>
        <p:txBody>
          <a:bodyPr>
            <a:normAutofit fontScale="90000"/>
          </a:bodyPr>
          <a:lstStyle/>
          <a:p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zh-CN" altLang="en-US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班级活动</a:t>
            </a:r>
            <a:r>
              <a:rPr lang="en-US" altLang="zh-CN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——</a:t>
            </a:r>
            <a:r>
              <a:rPr lang="zh-CN" altLang="en-US" sz="4400" b="1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校园活动 运动篇</a:t>
            </a: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</a:b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图片 7" descr="77班徽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90" y="5047615"/>
            <a:ext cx="1362710" cy="140271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0260" y="32448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  <p:pic>
        <p:nvPicPr>
          <p:cNvPr id="13" name="图片 12" descr="运动会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770" y="1230630"/>
            <a:ext cx="3888740" cy="291592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softEdge rad="127000"/>
          </a:effectLst>
        </p:spPr>
      </p:pic>
      <p:pic>
        <p:nvPicPr>
          <p:cNvPr id="22" name="图片 21" descr="运动会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78085" y="3332480"/>
            <a:ext cx="1811020" cy="322326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6" name="图片 25" descr="冬锻篮球比赛 (2)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30945" y="640715"/>
            <a:ext cx="3058160" cy="2245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图片 30" descr="同学风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03825" y="1399540"/>
            <a:ext cx="3400425" cy="25774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 descr="冬锻拔河比赛-第五名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78000" y="4144645"/>
            <a:ext cx="3425825" cy="25698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冬锻跳长绳第六名"/>
          <p:cNvPicPr>
            <a:picLocks noChangeAspect="1"/>
          </p:cNvPicPr>
          <p:nvPr/>
        </p:nvPicPr>
        <p:blipFill>
          <a:blip r:embed="rId8" cstate="print"/>
          <a:srcRect l="9275" t="656" r="10354"/>
          <a:stretch>
            <a:fillRect/>
          </a:stretch>
        </p:blipFill>
        <p:spPr>
          <a:xfrm>
            <a:off x="5363210" y="4145280"/>
            <a:ext cx="4583430" cy="25692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文本框 10"/>
          <p:cNvSpPr txBox="1"/>
          <p:nvPr/>
        </p:nvSpPr>
        <p:spPr>
          <a:xfrm>
            <a:off x="4361815" y="1774190"/>
            <a:ext cx="551815" cy="17202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b="1">
                <a:ln w="9525" cmpd="sng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+mn-ea"/>
              </a:rPr>
              <a:t>运动会集锦</a:t>
            </a:r>
            <a:endParaRPr lang="zh-CN" altLang="zh-CN" sz="2400" b="1">
              <a:ln w="9525" cmpd="sng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00770" y="3126105"/>
            <a:ext cx="1570990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/>
              <a:t>冬锻比赛集锦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横卷形 9"/>
          <p:cNvSpPr/>
          <p:nvPr/>
        </p:nvSpPr>
        <p:spPr>
          <a:xfrm>
            <a:off x="6350" y="136525"/>
            <a:ext cx="12179935" cy="6584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班级活动</a:t>
            </a:r>
            <a:r>
              <a:rPr lang="en-US" altLang="zh-CN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——</a:t>
            </a:r>
            <a:r>
              <a:rPr lang="zh-CN" altLang="en-US" b="1" i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sym typeface="+mn-ea"/>
              </a:rPr>
              <a:t>校园活动 娱乐篇</a:t>
            </a:r>
            <a:b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</a:br>
            <a:endParaRPr lang="zh-CN" altLang="en-US"/>
          </a:p>
        </p:txBody>
      </p:sp>
      <p:pic>
        <p:nvPicPr>
          <p:cNvPr id="28" name="内容占位符 27" descr="跳蚤市场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r="-4962" b="22627"/>
          <a:stretch>
            <a:fillRect/>
          </a:stretch>
        </p:blipFill>
        <p:spPr>
          <a:xfrm>
            <a:off x="838200" y="1189355"/>
            <a:ext cx="2512695" cy="3401695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6" name="图片 5" descr="跳蚤市场 (2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3140" y="4591050"/>
            <a:ext cx="3520440" cy="19799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 descr="艺术节汇演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0000">
            <a:off x="9752965" y="3557270"/>
            <a:ext cx="2013585" cy="26885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图片 7" descr="艺术节汇演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920" y="1016000"/>
            <a:ext cx="4180840" cy="3134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77班徽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675" y="5168265"/>
            <a:ext cx="1362710" cy="14027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0895" y="2394585"/>
            <a:ext cx="551815" cy="15036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跳蚤市场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090910" y="1536065"/>
            <a:ext cx="551815" cy="1370965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ln w="28575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七班乐队</a:t>
            </a:r>
            <a:endParaRPr lang="zh-CN" altLang="en-US" sz="2400" b="1"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8" name="图片 17" descr="2836B4DD057B6787D4445616A90BC5F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0575" y="3570605"/>
            <a:ext cx="3998595" cy="30003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图片 18" descr="B4D9EBC4DF003297629F9738D91E6B8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000000">
            <a:off x="9071610" y="1155700"/>
            <a:ext cx="1821815" cy="243014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0955" y="8255"/>
            <a:ext cx="12166600" cy="135636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参加消防演习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600000">
            <a:off x="8046085" y="1430655"/>
            <a:ext cx="3916045" cy="29381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5130" y="23495"/>
            <a:ext cx="10515600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bg1"/>
                </a:solidFill>
                <a:effectLst/>
                <a:sym typeface="+mn-ea"/>
              </a:rPr>
              <a:t>班级活动</a:t>
            </a:r>
            <a:r>
              <a:rPr lang="en-US" altLang="zh-CN">
                <a:solidFill>
                  <a:schemeClr val="bg1"/>
                </a:solidFill>
                <a:effectLst/>
                <a:sym typeface="+mn-ea"/>
              </a:rPr>
              <a:t>——</a:t>
            </a:r>
            <a:r>
              <a:rPr lang="zh-CN" altLang="en-US" b="1" i="1">
                <a:solidFill>
                  <a:schemeClr val="bg1"/>
                </a:solidFill>
                <a:effectLst/>
                <a:sym typeface="+mn-ea"/>
              </a:rPr>
              <a:t>校园活动   学习篇</a:t>
            </a:r>
            <a:endParaRPr lang="zh-CN" altLang="en-US" b="1" i="1">
              <a:solidFill>
                <a:schemeClr val="bg1"/>
              </a:solidFill>
              <a:effectLst/>
              <a:sym typeface="+mn-ea"/>
            </a:endParaRPr>
          </a:p>
        </p:txBody>
      </p:sp>
      <p:pic>
        <p:nvPicPr>
          <p:cNvPr id="4" name="内容占位符 3" descr="精彩上课瞬间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00000">
            <a:off x="3590925" y="2515235"/>
            <a:ext cx="4144010" cy="30391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阅览室读书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0000">
            <a:off x="445770" y="4087495"/>
            <a:ext cx="3289300" cy="2467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图片 7" descr="队列整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8985" y="4017645"/>
            <a:ext cx="3801745" cy="2852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77班徽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1575" y="5306695"/>
            <a:ext cx="1362710" cy="1402715"/>
          </a:xfrm>
          <a:prstGeom prst="rect">
            <a:avLst/>
          </a:prstGeom>
        </p:spPr>
      </p:pic>
      <p:pic>
        <p:nvPicPr>
          <p:cNvPr id="11" name="图片 10" descr="升旗手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570" y="1459230"/>
            <a:ext cx="3840480" cy="28816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文本框 11"/>
          <p:cNvSpPr txBox="1"/>
          <p:nvPr/>
        </p:nvSpPr>
        <p:spPr>
          <a:xfrm>
            <a:off x="10920730" y="4463415"/>
            <a:ext cx="1097280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消防演习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25260" y="5344795"/>
            <a:ext cx="459740" cy="13646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夏令营集锦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58540" y="6212205"/>
            <a:ext cx="1255395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我爱学习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56050" y="1579245"/>
            <a:ext cx="459740" cy="1039495"/>
          </a:xfrm>
          <a:prstGeom prst="rect">
            <a:avLst/>
          </a:prstGeom>
          <a:gradFill>
            <a:gsLst>
              <a:gs pos="0">
                <a:srgbClr val="FE4444">
                  <a:alpha val="100000"/>
                  <a:lumMod val="82000"/>
                  <a:lumOff val="18000"/>
                </a:srgbClr>
              </a:gs>
              <a:gs pos="100000">
                <a:srgbClr val="832B2B"/>
              </a:gs>
            </a:gsLst>
            <a:lin ang="5400000" scaled="0"/>
          </a:gradFill>
          <a:effectLst>
            <a:glow rad="127000">
              <a:schemeClr val="accent1">
                <a:alpha val="100000"/>
              </a:schemeClr>
            </a:glow>
            <a:softEdge rad="2286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/>
              <a:t>我爱国旗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2748</Words>
  <Application>WPS 演示</Application>
  <PresentationFormat>自定义</PresentationFormat>
  <Paragraphs>169</Paragraphs>
  <Slides>15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仿宋</vt:lpstr>
      <vt:lpstr>楷体</vt:lpstr>
      <vt:lpstr>方正粗黑宋简体</vt:lpstr>
      <vt:lpstr>叶根友毛笔行书2.0版</vt:lpstr>
      <vt:lpstr>Calibri Light</vt:lpstr>
      <vt:lpstr>Calibri</vt:lpstr>
      <vt:lpstr>微软雅黑</vt:lpstr>
      <vt:lpstr>Arial Unicode MS</vt:lpstr>
      <vt:lpstr>Office 主题</vt:lpstr>
      <vt:lpstr>                         文明班级小结 				                               ——七（7）班 </vt:lpstr>
      <vt:lpstr>               班级文化建设——班级风采  </vt:lpstr>
      <vt:lpstr>               班级文化建设——班级风采  </vt:lpstr>
      <vt:lpstr>PowerPoint 演示文稿</vt:lpstr>
      <vt:lpstr>PowerPoint 演示文稿</vt:lpstr>
      <vt:lpstr>                     班级活动      ——主题班会课  </vt:lpstr>
      <vt:lpstr>      班级活动——校园活动 运动篇 </vt:lpstr>
      <vt:lpstr>班级活动——校园活动 娱乐篇 </vt:lpstr>
      <vt:lpstr>班级活动——校园活动   学习篇</vt:lpstr>
      <vt:lpstr>Attention！大boss来袭！</vt:lpstr>
      <vt:lpstr>PowerPoint 演示文稿</vt:lpstr>
      <vt:lpstr> 班级活动——校园活动   荣誉篇 </vt:lpstr>
      <vt:lpstr>      班级活动——家长活动  </vt:lpstr>
      <vt:lpstr>                     努力方向 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文明班级小结                                    ——七（7）班 </dc:title>
  <dc:creator/>
  <cp:lastModifiedBy>原</cp:lastModifiedBy>
  <cp:revision>64</cp:revision>
  <dcterms:created xsi:type="dcterms:W3CDTF">2015-05-05T08:02:00Z</dcterms:created>
  <dcterms:modified xsi:type="dcterms:W3CDTF">2019-12-30T05:27:48Z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