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6"/>
  </p:notesMasterIdLst>
  <p:sldIdLst>
    <p:sldId id="427" r:id="rId2"/>
    <p:sldId id="431" r:id="rId3"/>
    <p:sldId id="429" r:id="rId4"/>
    <p:sldId id="433" r:id="rId5"/>
    <p:sldId id="432" r:id="rId6"/>
    <p:sldId id="430" r:id="rId7"/>
    <p:sldId id="434" r:id="rId8"/>
    <p:sldId id="426" r:id="rId9"/>
    <p:sldId id="435" r:id="rId10"/>
    <p:sldId id="437" r:id="rId11"/>
    <p:sldId id="436" r:id="rId12"/>
    <p:sldId id="439" r:id="rId13"/>
    <p:sldId id="438" r:id="rId14"/>
    <p:sldId id="444" r:id="rId15"/>
    <p:sldId id="445" r:id="rId16"/>
    <p:sldId id="446" r:id="rId17"/>
    <p:sldId id="447" r:id="rId18"/>
    <p:sldId id="442" r:id="rId19"/>
    <p:sldId id="441" r:id="rId20"/>
    <p:sldId id="443" r:id="rId21"/>
    <p:sldId id="448" r:id="rId22"/>
    <p:sldId id="449" r:id="rId23"/>
    <p:sldId id="451" r:id="rId24"/>
    <p:sldId id="452" r:id="rId25"/>
    <p:sldId id="450" r:id="rId26"/>
    <p:sldId id="474" r:id="rId27"/>
    <p:sldId id="463" r:id="rId28"/>
    <p:sldId id="469" r:id="rId29"/>
    <p:sldId id="464" r:id="rId30"/>
    <p:sldId id="465" r:id="rId31"/>
    <p:sldId id="453" r:id="rId32"/>
    <p:sldId id="470" r:id="rId33"/>
    <p:sldId id="454" r:id="rId34"/>
    <p:sldId id="472" r:id="rId35"/>
    <p:sldId id="455" r:id="rId36"/>
    <p:sldId id="466" r:id="rId37"/>
    <p:sldId id="456" r:id="rId38"/>
    <p:sldId id="457" r:id="rId39"/>
    <p:sldId id="473" r:id="rId40"/>
    <p:sldId id="467" r:id="rId41"/>
    <p:sldId id="459" r:id="rId42"/>
    <p:sldId id="458" r:id="rId43"/>
    <p:sldId id="460" r:id="rId44"/>
    <p:sldId id="462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-58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2019/8/10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2019/8/10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134" r="35352"/>
          <a:stretch>
            <a:fillRect/>
          </a:stretch>
        </p:blipFill>
        <p:spPr bwMode="auto">
          <a:xfrm>
            <a:off x="176213" y="171450"/>
            <a:ext cx="38528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11"/>
          <a:stretch>
            <a:fillRect/>
          </a:stretch>
        </p:blipFill>
        <p:spPr bwMode="auto">
          <a:xfrm>
            <a:off x="4124325" y="142875"/>
            <a:ext cx="385102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10850"/>
          <a:stretch>
            <a:fillRect/>
          </a:stretch>
        </p:blipFill>
        <p:spPr bwMode="auto">
          <a:xfrm>
            <a:off x="8134350" y="133350"/>
            <a:ext cx="381919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62050" y="3625334"/>
            <a:ext cx="9971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啄木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鸟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猫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头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鹰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鹦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鹉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1839089" y="1051654"/>
            <a:ext cx="3574479" cy="3519170"/>
            <a:chOff x="2750819" y="1520825"/>
            <a:chExt cx="3574479" cy="3519170"/>
          </a:xfrm>
        </p:grpSpPr>
        <p:grpSp>
          <p:nvGrpSpPr>
            <p:cNvPr id="3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>
                <a:stCxn id="6" idx="1"/>
                <a:endCxn id="6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接连接符 4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8"/>
          <p:cNvSpPr txBox="1"/>
          <p:nvPr/>
        </p:nvSpPr>
        <p:spPr>
          <a:xfrm>
            <a:off x="2006236" y="914726"/>
            <a:ext cx="2676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 smtClean="0">
                <a:latin typeface="楷体" panose="02010609060101010101" charset="-122"/>
                <a:ea typeface="楷体" panose="02010609060101010101" charset="-122"/>
              </a:rPr>
              <a:t>沙</a:t>
            </a:r>
            <a:endParaRPr lang="zh-CN" altLang="en-US" sz="23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6749795" y="1060120"/>
            <a:ext cx="3574479" cy="3519170"/>
            <a:chOff x="2750819" y="1520825"/>
            <a:chExt cx="3574479" cy="3519170"/>
          </a:xfrm>
        </p:grpSpPr>
        <p:grpSp>
          <p:nvGrpSpPr>
            <p:cNvPr id="9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8"/>
          <p:cNvSpPr txBox="1"/>
          <p:nvPr/>
        </p:nvSpPr>
        <p:spPr>
          <a:xfrm>
            <a:off x="6843988" y="806761"/>
            <a:ext cx="2676525" cy="37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 smtClean="0">
                <a:latin typeface="楷体" panose="02010609060101010101" charset="-122"/>
                <a:ea typeface="楷体" panose="02010609060101010101" charset="-122"/>
              </a:rPr>
              <a:t>啦</a:t>
            </a:r>
            <a:endParaRPr lang="zh-CN" altLang="en-US" sz="239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" y="1377951"/>
            <a:ext cx="1990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风沙沙石豆沙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0" y="0"/>
            <a:ext cx="6340197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说</a:t>
            </a: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拟声词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滴</a:t>
            </a:r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答滴答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地（ 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</a:t>
            </a:r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了知了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地（ 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    ）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地（ 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083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和母亲坐着小船，到乡下外祖父家里去。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我们坐在船舱里。天下着大雨，雨点打在船蓬上，沙拉、沙拉地响。船夫披着蓑衣在船后用力地摇着橹。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1136" y="4063484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摘</a:t>
            </a:r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句概括</a:t>
            </a:r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法</a:t>
            </a:r>
            <a:endParaRPr lang="zh-CN" altLang="en-US" sz="6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后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来雨停了。我看见一只彩色的小鸟站在船头，多么美丽啊！它的羽毛是翠绿的，翅膀带有一些蓝色，比鹦鹉还漂亮。它还有一张红色的长嘴。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后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来雨停了。我看见一只彩色的小鸟站在船头，多么美丽啊！它的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羽毛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是翠绿的，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翅膀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带有一些蓝色，比鹦鹉还漂亮。它还有一张红色的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长嘴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886589" y="257175"/>
            <a:ext cx="3132961" cy="3057525"/>
            <a:chOff x="2750819" y="1520825"/>
            <a:chExt cx="3574479" cy="3519170"/>
          </a:xfrm>
        </p:grpSpPr>
        <p:grpSp>
          <p:nvGrpSpPr>
            <p:cNvPr id="3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8"/>
          <p:cNvSpPr txBox="1"/>
          <p:nvPr/>
        </p:nvSpPr>
        <p:spPr>
          <a:xfrm>
            <a:off x="1091836" y="100891"/>
            <a:ext cx="15185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latin typeface="楷体" panose="02010609060101010101" charset="-122"/>
                <a:ea typeface="楷体" panose="02010609060101010101" charset="-122"/>
              </a:rPr>
              <a:t>羽</a:t>
            </a:r>
            <a:endParaRPr lang="zh-CN" altLang="en-US" sz="19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4372739" y="266700"/>
            <a:ext cx="3132961" cy="3057525"/>
            <a:chOff x="2750819" y="1520825"/>
            <a:chExt cx="3574479" cy="3519170"/>
          </a:xfrm>
        </p:grpSpPr>
        <p:grpSp>
          <p:nvGrpSpPr>
            <p:cNvPr id="6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>
                <a:stCxn id="24" idx="1"/>
                <a:endCxn id="24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8"/>
          <p:cNvSpPr txBox="1"/>
          <p:nvPr/>
        </p:nvSpPr>
        <p:spPr>
          <a:xfrm>
            <a:off x="4587511" y="53266"/>
            <a:ext cx="15185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latin typeface="楷体" panose="02010609060101010101" charset="-122"/>
                <a:ea typeface="楷体" panose="02010609060101010101" charset="-122"/>
              </a:rPr>
              <a:t>翠</a:t>
            </a:r>
            <a:endParaRPr lang="zh-CN" altLang="en-US" sz="19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7944614" y="266700"/>
            <a:ext cx="3132961" cy="3057525"/>
            <a:chOff x="2750819" y="1520825"/>
            <a:chExt cx="3574479" cy="3519170"/>
          </a:xfrm>
        </p:grpSpPr>
        <p:grpSp>
          <p:nvGrpSpPr>
            <p:cNvPr id="8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>
                <a:stCxn id="30" idx="1"/>
                <a:endCxn id="30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连接符 28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8"/>
          <p:cNvSpPr txBox="1"/>
          <p:nvPr/>
        </p:nvSpPr>
        <p:spPr>
          <a:xfrm>
            <a:off x="8207011" y="62892"/>
            <a:ext cx="2345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嘴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98974" y="3434477"/>
            <a:ext cx="156966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羽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毛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羽衣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羽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扇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80374" y="3396734"/>
            <a:ext cx="156966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翠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绿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青翠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翠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竹</a:t>
            </a:r>
            <a:endParaRPr lang="zh-CN" altLang="en-US" sz="5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45167" y="3530084"/>
            <a:ext cx="29546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嘴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角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斗嘴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七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嘴八舌</a:t>
            </a:r>
            <a:endParaRPr lang="zh-CN" altLang="en-US" sz="54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后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来雨停了。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我看见一只彩色的小鸟站在船头，多么美丽啊！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它的羽毛是翠绿的，翅膀带有一些蓝色，比鹦鹉还漂亮。它还有一张红色的长嘴。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7935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　</a:t>
            </a:r>
            <a:r>
              <a:rPr lang="en-US" altLang="zh-CN" dirty="0" smtClean="0"/>
              <a:t>            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什么时候飞来的呢？它静悄悄地停在船头不知有多久了。它站在那里做什么呢？难道它要和我们一起坐船到外祖父家里去吗？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443" y="158234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600" kern="100" dirty="0" smtClean="0">
                <a:latin typeface="楷体" pitchFamily="49" charset="-122"/>
                <a:ea typeface="楷体" pitchFamily="49" charset="-122"/>
                <a:cs typeface="宋体"/>
              </a:rPr>
              <a:t>静悄悄</a:t>
            </a:r>
            <a:endParaRPr lang="zh-CN" altLang="en-US" sz="6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1341779" y="1324543"/>
            <a:ext cx="2676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 smtClean="0">
                <a:latin typeface="楷体" panose="02010609060101010101" charset="-122"/>
                <a:ea typeface="楷体" panose="02010609060101010101" charset="-122"/>
              </a:rPr>
              <a:t>悄</a:t>
            </a:r>
            <a:endParaRPr lang="zh-CN" altLang="en-US" sz="23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6"/>
          <p:cNvGrpSpPr/>
          <p:nvPr/>
        </p:nvGrpSpPr>
        <p:grpSpPr>
          <a:xfrm>
            <a:off x="1101423" y="1707794"/>
            <a:ext cx="3574479" cy="3519170"/>
            <a:chOff x="2750819" y="1520825"/>
            <a:chExt cx="3574479" cy="3519170"/>
          </a:xfrm>
        </p:grpSpPr>
        <p:grpSp>
          <p:nvGrpSpPr>
            <p:cNvPr id="5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>
                <a:stCxn id="7" idx="1"/>
                <a:endCxn id="7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38825" y="1444626"/>
            <a:ext cx="4276725" cy="363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换部首组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词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消 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消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失</a:t>
            </a:r>
            <a:endParaRPr lang="en-US" altLang="zh-CN" sz="5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宵 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元宵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爆炸形 1 6"/>
          <p:cNvSpPr/>
          <p:nvPr/>
        </p:nvSpPr>
        <p:spPr>
          <a:xfrm>
            <a:off x="4057650" y="2466975"/>
            <a:ext cx="3857625" cy="2124075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300" y="147935"/>
            <a:ext cx="11963400" cy="230832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 smtClean="0"/>
              <a:t>　</a:t>
            </a:r>
            <a:r>
              <a:rPr lang="en-US" altLang="zh-CN" dirty="0" smtClean="0"/>
              <a:t>            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什么时候飞来的呢？它静悄悄地停在船头不知有多久了。它站在那里做什么呢？难道它要和我们一起坐船到外祖父家里去吗？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5749" y="3105150"/>
            <a:ext cx="334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40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000" dirty="0" smtClean="0">
                <a:latin typeface="楷体" pitchFamily="49" charset="-122"/>
                <a:ea typeface="楷体" pitchFamily="49" charset="-122"/>
              </a:rPr>
              <a:t>”的想</a:t>
            </a:r>
            <a:r>
              <a:rPr lang="zh-CN" altLang="zh-CN" sz="4000" dirty="0" smtClean="0">
                <a:latin typeface="楷体" pitchFamily="49" charset="-122"/>
                <a:ea typeface="楷体" pitchFamily="49" charset="-122"/>
              </a:rPr>
              <a:t>法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9261" y="4625459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综合概括法</a:t>
            </a:r>
            <a:endParaRPr lang="zh-CN" altLang="en-US" sz="6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60652" y="720209"/>
            <a:ext cx="72635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3800" dirty="0" smtClean="0">
                <a:latin typeface="楷体" pitchFamily="49" charset="-122"/>
                <a:ea typeface="楷体" pitchFamily="49" charset="-122"/>
              </a:rPr>
              <a:t>搭船的鸟</a:t>
            </a:r>
            <a:endParaRPr lang="zh-CN" altLang="en-US" sz="13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1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正想着，它一下子冲进水里，不见了。可是，没一会儿，它飞起来了，红色的长嘴衔着一条小鱼。它站在船头，一口把小鱼吞了下去。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3170" y="3434834"/>
            <a:ext cx="759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冲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飞 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衔 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站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吞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4638675"/>
            <a:ext cx="866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读这些动作，你看到它在干什么？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1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正想着，它一下子冲进水里，不见了。可是，没一会儿，它飞起来了，红色的长嘴衔着一条小鱼。它站在船头，一口把小鱼吞了下去。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68490" y="3463409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用“综合法概括”概括主要内容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836" y="4587359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小鸟捕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鱼</a:t>
            </a:r>
            <a:endParaRPr lang="zh-CN" altLang="en-US" sz="4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451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母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亲告诉我，这是一只翠鸟。哦，这只翠鸟搭了我们的船，在</a:t>
            </a:r>
            <a:r>
              <a:rPr lang="zh-CN" altLang="zh-CN" sz="5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捕鱼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吃呢。</a:t>
            </a:r>
            <a:endParaRPr lang="zh-CN" altLang="zh-CN" sz="5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1360829" y="1734118"/>
            <a:ext cx="2676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 smtClean="0">
                <a:latin typeface="楷体" panose="02010609060101010101" charset="-122"/>
                <a:ea typeface="楷体" panose="02010609060101010101" charset="-122"/>
              </a:rPr>
              <a:t>捕</a:t>
            </a:r>
            <a:endParaRPr lang="zh-CN" altLang="en-US" sz="23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6"/>
          <p:cNvGrpSpPr/>
          <p:nvPr/>
        </p:nvGrpSpPr>
        <p:grpSpPr>
          <a:xfrm>
            <a:off x="1120473" y="2117369"/>
            <a:ext cx="3574479" cy="3519170"/>
            <a:chOff x="2750819" y="1520825"/>
            <a:chExt cx="3574479" cy="3519170"/>
          </a:xfrm>
        </p:grpSpPr>
        <p:grpSp>
          <p:nvGrpSpPr>
            <p:cNvPr id="5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>
                <a:stCxn id="7" idx="1"/>
                <a:endCxn id="7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5708987" y="2148959"/>
            <a:ext cx="387798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换部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首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铺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（铺满）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浦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（黄浦江）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44767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左窄右宽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553214" y="1904693"/>
            <a:ext cx="2028061" cy="2029132"/>
            <a:chOff x="2750819" y="1520825"/>
            <a:chExt cx="3574479" cy="3519170"/>
          </a:xfrm>
        </p:grpSpPr>
        <p:grpSp>
          <p:nvGrpSpPr>
            <p:cNvPr id="3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8"/>
          <p:cNvSpPr txBox="1"/>
          <p:nvPr/>
        </p:nvSpPr>
        <p:spPr>
          <a:xfrm>
            <a:off x="577486" y="1758241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响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" name="组合 10"/>
          <p:cNvGrpSpPr/>
          <p:nvPr/>
        </p:nvGrpSpPr>
        <p:grpSpPr>
          <a:xfrm>
            <a:off x="2582039" y="1904693"/>
            <a:ext cx="2028061" cy="2029132"/>
            <a:chOff x="2750819" y="1520825"/>
            <a:chExt cx="3574479" cy="3519170"/>
          </a:xfrm>
        </p:grpSpPr>
        <p:grpSp>
          <p:nvGrpSpPr>
            <p:cNvPr id="6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>
                <a:stCxn id="30" idx="1"/>
                <a:endCxn id="30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连接符 28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8"/>
          <p:cNvSpPr txBox="1"/>
          <p:nvPr/>
        </p:nvSpPr>
        <p:spPr>
          <a:xfrm>
            <a:off x="2634886" y="1767766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嘴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4601339" y="1904693"/>
            <a:ext cx="2028061" cy="2029132"/>
            <a:chOff x="2750819" y="1520825"/>
            <a:chExt cx="3574479" cy="3519170"/>
          </a:xfrm>
        </p:grpSpPr>
        <p:grpSp>
          <p:nvGrpSpPr>
            <p:cNvPr id="9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>
                <a:stCxn id="36" idx="1"/>
                <a:endCxn id="36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8"/>
          <p:cNvSpPr txBox="1"/>
          <p:nvPr/>
        </p:nvSpPr>
        <p:spPr>
          <a:xfrm>
            <a:off x="4663711" y="1777291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悄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" name="组合 10"/>
          <p:cNvGrpSpPr/>
          <p:nvPr/>
        </p:nvGrpSpPr>
        <p:grpSpPr>
          <a:xfrm>
            <a:off x="6630164" y="1914218"/>
            <a:ext cx="2028061" cy="2029132"/>
            <a:chOff x="2750819" y="1520825"/>
            <a:chExt cx="3574479" cy="3519170"/>
          </a:xfrm>
        </p:grpSpPr>
        <p:grpSp>
          <p:nvGrpSpPr>
            <p:cNvPr id="12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>
                <a:stCxn id="42" idx="1"/>
                <a:endCxn id="42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接连接符 40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8"/>
          <p:cNvSpPr txBox="1"/>
          <p:nvPr/>
        </p:nvSpPr>
        <p:spPr>
          <a:xfrm>
            <a:off x="6711586" y="1777291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哦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3" name="组合 10"/>
          <p:cNvGrpSpPr/>
          <p:nvPr/>
        </p:nvGrpSpPr>
        <p:grpSpPr>
          <a:xfrm>
            <a:off x="8658989" y="1914218"/>
            <a:ext cx="2028061" cy="2029132"/>
            <a:chOff x="2750819" y="1520825"/>
            <a:chExt cx="3574479" cy="3519170"/>
          </a:xfrm>
        </p:grpSpPr>
        <p:grpSp>
          <p:nvGrpSpPr>
            <p:cNvPr id="14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9" name="直接连接符 48"/>
              <p:cNvCxnSpPr>
                <a:stCxn id="48" idx="1"/>
                <a:endCxn id="48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直接连接符 46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8"/>
          <p:cNvSpPr txBox="1"/>
          <p:nvPr/>
        </p:nvSpPr>
        <p:spPr>
          <a:xfrm>
            <a:off x="8816611" y="1767766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捕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8" grpId="0"/>
      <p:bldP spid="44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60652" y="720209"/>
            <a:ext cx="72635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3800" dirty="0" smtClean="0">
                <a:latin typeface="楷体" pitchFamily="49" charset="-122"/>
                <a:ea typeface="楷体" pitchFamily="49" charset="-122"/>
              </a:rPr>
              <a:t>搭船的鸟</a:t>
            </a:r>
            <a:endParaRPr lang="zh-CN" altLang="en-US" sz="13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3971925"/>
            <a:ext cx="288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第二课时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听写词语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1717241"/>
            <a:ext cx="1219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母亲 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祖父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雨点 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船夫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用力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船头</a:t>
            </a:r>
            <a:endParaRPr kumimoji="0" lang="en-US" alt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5400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羽毛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翠绿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静悄悄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翠鸟 </a:t>
            </a: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捕鱼</a:t>
            </a:r>
            <a:endParaRPr kumimoji="0" lang="zh-CN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543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课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文主要写了翠鸟的（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）和（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时的动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作</a:t>
            </a: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9700" y="647700"/>
            <a:ext cx="199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颜色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3525" y="1543050"/>
            <a:ext cx="199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捕鱼</a:t>
            </a:r>
            <a:endParaRPr lang="zh-CN" altLang="en-US" sz="6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7" y="-23551"/>
            <a:ext cx="5424488" cy="68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7150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看见一只彩色的小鸟站在船头，多么美丽啊！它的羽毛是翠绿的，翅膀带有一些蓝色，比鹦鹉还漂亮。它还有一张红色的长嘴。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6426" y="5635109"/>
            <a:ext cx="86487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画出描写</a:t>
            </a:r>
            <a:r>
              <a:rPr lang="zh-CN" altLang="en-US" sz="6000" smtClean="0">
                <a:latin typeface="楷体" pitchFamily="49" charset="-122"/>
                <a:ea typeface="楷体" pitchFamily="49" charset="-122"/>
              </a:rPr>
              <a:t>小鸟颜色的</a:t>
            </a: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句子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7150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看见一只彩色的小鸟站在船头，多么美丽啊！它的羽毛是翠绿的，翅膀带有一些蓝色，比鹦鹉还漂亮。它还有一张红色的长嘴。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29100" y="2295525"/>
            <a:ext cx="7448550" cy="38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0" y="3133725"/>
            <a:ext cx="11630025" cy="571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3924300"/>
            <a:ext cx="5162550" cy="28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0"/>
            <a:ext cx="7877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搭：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支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；架设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棍棒等东西交接捆扎起来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共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同抬；交接，配合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乘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车船等。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863459"/>
            <a:ext cx="12192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搭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船的</a:t>
            </a:r>
            <a:r>
              <a:rPr lang="zh-CN" altLang="zh-CN" sz="4400" dirty="0" smtClean="0">
                <a:latin typeface="楷体" pitchFamily="49" charset="-122"/>
                <a:ea typeface="楷体" pitchFamily="49" charset="-122"/>
              </a:rPr>
              <a:t>鸟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”中的“搭”应选第（  ）种解释。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46284" y="3901559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774" y="4762500"/>
            <a:ext cx="3057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乘车船等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95547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说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一</a:t>
            </a: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说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的羽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毛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的翅膀 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）的长嘴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3634" y="162508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翠绿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934" y="297763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蓝色</a:t>
            </a:r>
          </a:p>
        </p:txBody>
      </p:sp>
      <p:sp>
        <p:nvSpPr>
          <p:cNvPr id="5" name="矩形 4"/>
          <p:cNvSpPr/>
          <p:nvPr/>
        </p:nvSpPr>
        <p:spPr>
          <a:xfrm>
            <a:off x="743634" y="4415909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红色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219074"/>
            <a:ext cx="4805362" cy="60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7150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看见一只彩色的小鸟站在船头，多么美丽啊！它的羽毛是翠绿的，翅膀带有一些蓝色，比鹦鹉还漂亮。它还有一张红色的长嘴。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62376" y="1352550"/>
            <a:ext cx="1295400" cy="79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943851" y="1381125"/>
            <a:ext cx="1295400" cy="79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0" y="2847975"/>
            <a:ext cx="1295400" cy="79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04975" y="5435084"/>
            <a:ext cx="88582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抓住颜色特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点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让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人印象深刻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b="10850"/>
          <a:stretch>
            <a:fillRect/>
          </a:stretch>
        </p:blipFill>
        <p:spPr bwMode="auto">
          <a:xfrm>
            <a:off x="2809875" y="0"/>
            <a:ext cx="5905500" cy="50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4996934"/>
            <a:ext cx="1219199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    鹦鹉的羽毛是（  ）的，翅膀带着一些（  ），它还有一张（  ）的嘴。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775" y="962025"/>
            <a:ext cx="1895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楷体" pitchFamily="49" charset="-122"/>
                <a:ea typeface="楷体" pitchFamily="49" charset="-122"/>
              </a:rPr>
              <a:t>填颜色</a:t>
            </a:r>
            <a:endParaRPr lang="zh-CN" altLang="en-US" sz="7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20233" y="0"/>
            <a:ext cx="96163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3825" y="5558909"/>
            <a:ext cx="1188017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看到这样一只小鸟立在船头，你会想什么？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696325" y="2524126"/>
            <a:ext cx="1186493" cy="10477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7935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　</a:t>
            </a:r>
            <a:r>
              <a:rPr lang="en-US" altLang="zh-CN" dirty="0" smtClean="0"/>
              <a:t>            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什么时候飞来的呢？它静悄悄地停在船头不知有多久了。它站在那里做什么呢？难道它要和我们一起坐船到外祖父家里去吗？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84865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自由读第</a:t>
            </a:r>
            <a:r>
              <a:rPr kumimoji="0" lang="zh-CN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四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自然段，边读边想象画面：读着课文，你好像看到了什么？</a:t>
            </a:r>
            <a:endParaRPr kumimoji="0" lang="zh-CN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1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正想着，它一下子冲进水里，不见了。可是，没一会儿，它飞起来了，红色的长嘴衔着一条小鱼。它站在船头，一口把小鱼吞了下去。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615809"/>
            <a:ext cx="11572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“我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” 怎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样把它捕鱼的速度快写出来的？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651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正想着，它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一下子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冲进水里，不见了。可是，</a:t>
            </a:r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没一会儿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，它飞起来了，红色的长嘴衔着一条小鱼。它站在船头，一口把小鱼吞了下去。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0"/>
            <a:ext cx="1219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填一填：</a:t>
            </a:r>
            <a:endParaRPr kumimoji="0" lang="en-US" alt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5400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lang="en-US" altLang="zh-CN" sz="5400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</a:t>
            </a:r>
            <a:r>
              <a:rPr kumimoji="0" 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我正想着，它一下子（</a:t>
            </a:r>
            <a:r>
              <a:rPr kumimoji="0" lang="zh-CN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 ）进水里，不见了。可是，没一会儿，它（  ）起来了，红色的长嘴（  ）着一条小鱼。它（  ）在船头，一口把小鱼（  ）了下去。</a:t>
            </a:r>
            <a:endParaRPr kumimoji="0" lang="zh-CN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88551" y="90118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50626" y="17584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40676" y="254900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衔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1501" y="34062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60151" y="33967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16009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喜欢的动作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是（ ），因为（     ）。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1926" y="24156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7826" y="239660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9951" y="238708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衔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2976" y="23680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12226" y="23775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50"/>
            <a:ext cx="1183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按照小鸟捕鱼的顺序重新排列下列动词。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875" y="1038225"/>
            <a:ext cx="8629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衔   冲   吞   飞   站</a:t>
            </a:r>
            <a:r>
              <a:rPr lang="en-US" altLang="zh-CN" sz="6600" dirty="0" smtClean="0">
                <a:latin typeface="楷体" pitchFamily="49" charset="-122"/>
                <a:ea typeface="楷体" pitchFamily="49" charset="-122"/>
              </a:rPr>
              <a:t>                        </a:t>
            </a:r>
            <a:endParaRPr lang="zh-CN" altLang="en-US" sz="66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885825" y="3200400"/>
            <a:ext cx="7762875" cy="47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894229" y="267268"/>
            <a:ext cx="2676525" cy="37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 smtClean="0">
                <a:latin typeface="楷体" panose="02010609060101010101" charset="-122"/>
                <a:ea typeface="楷体" panose="02010609060101010101" charset="-122"/>
              </a:rPr>
              <a:t>搭</a:t>
            </a:r>
            <a:endParaRPr lang="zh-CN" altLang="en-US" sz="23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615773" y="631469"/>
            <a:ext cx="3574479" cy="3519170"/>
            <a:chOff x="2750819" y="1520825"/>
            <a:chExt cx="3574479" cy="3519170"/>
          </a:xfrm>
        </p:grpSpPr>
        <p:grpSp>
          <p:nvGrpSpPr>
            <p:cNvPr id="3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/>
              <p:cNvCxnSpPr>
                <a:stCxn id="11" idx="1"/>
                <a:endCxn id="11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接连接符 9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372225" y="1092201"/>
            <a:ext cx="4309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搭车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搭</a:t>
            </a: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船</a:t>
            </a:r>
            <a:endParaRPr lang="en-US" altLang="zh-CN" sz="6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搭积木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2951" y="5817453"/>
            <a:ext cx="104679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看图，把小鸟捕鱼的过程说给同桌听。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 cstate="print"/>
          <a:srcRect l="3101" t="7004" b="5837"/>
          <a:stretch>
            <a:fillRect/>
          </a:stretch>
        </p:blipFill>
        <p:spPr bwMode="auto">
          <a:xfrm>
            <a:off x="1381125" y="0"/>
            <a:ext cx="423844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 cstate="print"/>
          <a:srcRect l="2279" t="6715" b="11252"/>
          <a:stretch>
            <a:fillRect/>
          </a:stretch>
        </p:blipFill>
        <p:spPr bwMode="auto">
          <a:xfrm>
            <a:off x="1400175" y="2771774"/>
            <a:ext cx="4229100" cy="27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 cstate="print"/>
          <a:srcRect t="12637" b="9789"/>
          <a:stretch>
            <a:fillRect/>
          </a:stretch>
        </p:blipFill>
        <p:spPr bwMode="auto">
          <a:xfrm>
            <a:off x="5962650" y="0"/>
            <a:ext cx="4280949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650" y="2782010"/>
            <a:ext cx="4251276" cy="27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"/>
          <p:cNvSpPr txBox="1"/>
          <p:nvPr/>
        </p:nvSpPr>
        <p:spPr>
          <a:xfrm>
            <a:off x="1265579" y="705418"/>
            <a:ext cx="26765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900" dirty="0" smtClean="0">
                <a:latin typeface="楷体" panose="02010609060101010101" charset="-122"/>
                <a:ea typeface="楷体" panose="02010609060101010101" charset="-122"/>
              </a:rPr>
              <a:t>吞</a:t>
            </a:r>
            <a:endParaRPr lang="zh-CN" altLang="en-US" sz="239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6"/>
          <p:cNvGrpSpPr/>
          <p:nvPr/>
        </p:nvGrpSpPr>
        <p:grpSpPr>
          <a:xfrm>
            <a:off x="1025223" y="1088669"/>
            <a:ext cx="3574479" cy="3519170"/>
            <a:chOff x="2750819" y="1520825"/>
            <a:chExt cx="3574479" cy="3519170"/>
          </a:xfrm>
        </p:grpSpPr>
        <p:grpSp>
          <p:nvGrpSpPr>
            <p:cNvPr id="5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>
                <a:stCxn id="7" idx="1"/>
                <a:endCxn id="7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5737562" y="1825109"/>
            <a:ext cx="2646878" cy="2135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吞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吐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狼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吞虎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咽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451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母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亲告诉我，这是一只翠鸟。哦，这只翠鸟搭了我们的船，在捕鱼吃呢。</a:t>
            </a:r>
            <a:endParaRPr lang="zh-CN" altLang="zh-CN" sz="5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4946" y="3225284"/>
            <a:ext cx="10225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想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对翠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</a:rPr>
              <a:t>鸟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说</a:t>
            </a:r>
            <a:r>
              <a:rPr lang="zh-CN" altLang="en-US" sz="5400" u="sng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 。</a:t>
            </a:r>
            <a:endParaRPr lang="zh-CN" altLang="en-US" sz="5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20261"/>
            <a:ext cx="12192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dirty="0" smtClean="0">
                <a:latin typeface="楷体" pitchFamily="49" charset="-122"/>
                <a:ea typeface="楷体" pitchFamily="49" charset="-122"/>
              </a:rPr>
              <a:t>选择熟</a:t>
            </a:r>
            <a:r>
              <a:rPr lang="zh-CN" altLang="zh-CN" sz="4000" dirty="0" smtClean="0">
                <a:latin typeface="楷体" pitchFamily="49" charset="-122"/>
                <a:ea typeface="楷体" pitchFamily="49" charset="-122"/>
              </a:rPr>
              <a:t>悉的一种动物仔细观察，抓住重点写一写它的样子或者特点。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0"/>
            <a:ext cx="3948736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2324100"/>
            <a:ext cx="3905250" cy="3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 l="5452" r="5303"/>
          <a:stretch>
            <a:fillRect/>
          </a:stretch>
        </p:blipFill>
        <p:spPr bwMode="auto">
          <a:xfrm>
            <a:off x="8058149" y="0"/>
            <a:ext cx="401955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2552" y="106310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上宽下窄</a:t>
            </a:r>
            <a:endParaRPr lang="zh-CN" altLang="en-US" sz="4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1562864" y="2295218"/>
            <a:ext cx="2028061" cy="2029132"/>
            <a:chOff x="2750819" y="1520825"/>
            <a:chExt cx="3574479" cy="3519170"/>
          </a:xfrm>
        </p:grpSpPr>
        <p:grpSp>
          <p:nvGrpSpPr>
            <p:cNvPr id="3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8"/>
          <p:cNvSpPr txBox="1"/>
          <p:nvPr/>
        </p:nvSpPr>
        <p:spPr>
          <a:xfrm>
            <a:off x="1625236" y="2158291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亲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3582164" y="2295218"/>
            <a:ext cx="2028061" cy="2029132"/>
            <a:chOff x="2750819" y="1520825"/>
            <a:chExt cx="3574479" cy="3519170"/>
          </a:xfrm>
        </p:grpSpPr>
        <p:grpSp>
          <p:nvGrpSpPr>
            <p:cNvPr id="6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>
                <a:stCxn id="24" idx="1"/>
                <a:endCxn id="24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8"/>
          <p:cNvSpPr txBox="1"/>
          <p:nvPr/>
        </p:nvSpPr>
        <p:spPr>
          <a:xfrm>
            <a:off x="3606436" y="2158291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吞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6001514" y="2295218"/>
            <a:ext cx="2028061" cy="2029132"/>
            <a:chOff x="2750819" y="1520825"/>
            <a:chExt cx="3574479" cy="3519170"/>
          </a:xfrm>
        </p:grpSpPr>
        <p:grpSp>
          <p:nvGrpSpPr>
            <p:cNvPr id="8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>
                <a:stCxn id="30" idx="1"/>
                <a:endCxn id="30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连接符 28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8"/>
          <p:cNvSpPr txBox="1"/>
          <p:nvPr/>
        </p:nvSpPr>
        <p:spPr>
          <a:xfrm>
            <a:off x="6016261" y="2148766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翠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" name="组合 10"/>
          <p:cNvGrpSpPr/>
          <p:nvPr/>
        </p:nvGrpSpPr>
        <p:grpSpPr>
          <a:xfrm>
            <a:off x="8773289" y="2295218"/>
            <a:ext cx="2028061" cy="2029132"/>
            <a:chOff x="2750819" y="1520825"/>
            <a:chExt cx="3574479" cy="3519170"/>
          </a:xfrm>
        </p:grpSpPr>
        <p:grpSp>
          <p:nvGrpSpPr>
            <p:cNvPr id="11" name="组合 6"/>
            <p:cNvGrpSpPr/>
            <p:nvPr/>
          </p:nvGrpSpPr>
          <p:grpSpPr>
            <a:xfrm>
              <a:off x="2750819" y="1520825"/>
              <a:ext cx="3574479" cy="3519170"/>
              <a:chOff x="5072" y="3077"/>
              <a:chExt cx="5268" cy="554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072" y="3077"/>
                <a:ext cx="5268" cy="5542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>
                <a:stCxn id="36" idx="1"/>
                <a:endCxn id="36" idx="3"/>
              </p:cNvCxnSpPr>
              <p:nvPr/>
            </p:nvCxnSpPr>
            <p:spPr>
              <a:xfrm>
                <a:off x="5072" y="5848"/>
                <a:ext cx="526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/>
            <p:cNvCxnSpPr/>
            <p:nvPr/>
          </p:nvCxnSpPr>
          <p:spPr>
            <a:xfrm>
              <a:off x="4538059" y="1520825"/>
              <a:ext cx="0" cy="3519170"/>
            </a:xfrm>
            <a:prstGeom prst="line">
              <a:avLst/>
            </a:prstGeom>
            <a:ln w="444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8"/>
          <p:cNvSpPr txBox="1"/>
          <p:nvPr/>
        </p:nvSpPr>
        <p:spPr>
          <a:xfrm>
            <a:off x="8797561" y="2139241"/>
            <a:ext cx="1518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latin typeface="楷体" panose="02010609060101010101" charset="-122"/>
                <a:ea typeface="楷体" panose="02010609060101010101" charset="-122"/>
              </a:rPr>
              <a:t>父</a:t>
            </a:r>
            <a:endParaRPr lang="zh-CN" altLang="en-US" sz="13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22977" y="114883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上紧下松</a:t>
            </a:r>
            <a:endParaRPr lang="zh-CN" altLang="en-US" sz="4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498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自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由读课文，要求：读准字音，读通句子，画出描写鸟外形的句子。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377471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组读课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文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注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意倾听，互相帮助把课文读正确、读流利，不理解的词语做上记号。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083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和母亲坐着小船，到乡下外祖父家里去。我们坐在船舱里。天下着大雨，雨点打在船蓬上，沙拉、沙拉地响。船夫披着蓑衣在船后用力地摇着橹。</a:t>
            </a:r>
            <a:endParaRPr lang="zh-CN" altLang="zh-CN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90499"/>
            <a:ext cx="11399103" cy="65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627081" y="3110984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船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舱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98756" y="663059"/>
            <a:ext cx="141577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船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篷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4" y="161924"/>
            <a:ext cx="6391275" cy="65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951182" y="1063109"/>
            <a:ext cx="4278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填动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词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）蓑衣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4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zh-CN" sz="4800" dirty="0" smtClean="0">
                <a:latin typeface="楷体" pitchFamily="49" charset="-122"/>
                <a:ea typeface="楷体" pitchFamily="49" charset="-122"/>
              </a:rPr>
              <a:t>橹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3701" y="25299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披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126" y="40063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4184" y="589228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蓑衣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620" y="177284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 smtClean="0">
                <a:latin typeface="楷体" pitchFamily="49" charset="-122"/>
                <a:ea typeface="楷体" pitchFamily="49" charset="-122"/>
              </a:rPr>
              <a:t>沙啦沙啦地响</a:t>
            </a:r>
            <a:endParaRPr lang="zh-CN" alt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"/>
          <p:cNvSpPr/>
          <p:nvPr/>
        </p:nvSpPr>
        <p:spPr>
          <a:xfrm>
            <a:off x="0" y="2340609"/>
            <a:ext cx="829944" cy="110799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600" b="0" i="0" u="none" strike="noStrike" kern="1200" cap="none" spc="0" baseline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啦</a:t>
            </a:r>
            <a:endParaRPr lang="zh-CN" altLang="en-US" sz="6600" b="0" i="0" u="none" strike="noStrike" kern="1200" cap="none" spc="0" baseline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矩形"/>
          <p:cNvSpPr/>
          <p:nvPr/>
        </p:nvSpPr>
        <p:spPr>
          <a:xfrm>
            <a:off x="1485899" y="1351068"/>
            <a:ext cx="5903172" cy="9233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lā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zh-CN" altLang="zh-CN" sz="5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沙啦</a:t>
            </a:r>
            <a:r>
              <a:rPr lang="zh-CN" altLang="en-US" sz="5400" b="0" i="0" u="none" strike="noStrike" kern="1200" cap="none" spc="0" baseline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  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呼啦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"/>
          <p:cNvSpPr/>
          <p:nvPr/>
        </p:nvSpPr>
        <p:spPr>
          <a:xfrm>
            <a:off x="1402292" y="4011506"/>
            <a:ext cx="5189008" cy="92333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4000" dirty="0" smtClean="0">
                <a:solidFill>
                  <a:srgbClr val="333333"/>
                </a:solidFill>
                <a:latin typeface="arial"/>
              </a:rPr>
              <a:t> 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la</a:t>
            </a:r>
            <a:r>
              <a:rPr lang="en-US" altLang="zh-CN" sz="4000" b="0" i="0" u="none" strike="noStrike" kern="1200" cap="none" spc="0" baseline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来</a:t>
            </a:r>
            <a:r>
              <a:rPr lang="zh-CN" altLang="en-US" sz="5400" dirty="0" smtClean="0"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啦  对啦</a:t>
            </a:r>
            <a:endParaRPr lang="zh-CN" altLang="en-US" sz="5400" dirty="0">
              <a:latin typeface="楷体" pitchFamily="49" charset="-122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8" name="左大括号"/>
          <p:cNvSpPr/>
          <p:nvPr/>
        </p:nvSpPr>
        <p:spPr>
          <a:xfrm>
            <a:off x="1254125" y="1835149"/>
            <a:ext cx="77046" cy="2946401"/>
          </a:xfrm>
          <a:prstGeom prst="leftBrace">
            <a:avLst>
              <a:gd name="adj1" fmla="val 174719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自定义</PresentationFormat>
  <Paragraphs>138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10</cp:revision>
  <dcterms:created xsi:type="dcterms:W3CDTF">2018-03-01T02:03:00Z</dcterms:created>
  <dcterms:modified xsi:type="dcterms:W3CDTF">2019-08-10T10:27:03Z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