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290" r:id="rId3"/>
    <p:sldId id="285" r:id="rId4"/>
    <p:sldId id="315" r:id="rId5"/>
    <p:sldId id="286" r:id="rId7"/>
    <p:sldId id="323" r:id="rId8"/>
    <p:sldId id="353" r:id="rId9"/>
    <p:sldId id="319" r:id="rId10"/>
    <p:sldId id="354" r:id="rId11"/>
    <p:sldId id="325" r:id="rId12"/>
    <p:sldId id="320" r:id="rId13"/>
    <p:sldId id="355" r:id="rId14"/>
    <p:sldId id="322" r:id="rId15"/>
    <p:sldId id="311" r:id="rId16"/>
    <p:sldId id="356" r:id="rId17"/>
  </p:sldIdLst>
  <p:sldSz cx="12192000" cy="6858000"/>
  <p:notesSz cx="6858000" cy="9144000"/>
  <p:embeddedFontLst>
    <p:embeddedFont>
      <p:font typeface="等线 Light" panose="02010600030101010101" pitchFamily="2" charset="-122"/>
      <p:regular r:id="rId21"/>
    </p:embeddedFont>
    <p:embeddedFont>
      <p:font typeface="钟齐段宁行书" panose="02010800040101010101" pitchFamily="2" charset="-122"/>
      <p:regular r:id="rId22"/>
    </p:embeddedFont>
    <p:embeddedFont>
      <p:font typeface="等线" panose="02010600030101010101" charset="-122"/>
      <p:regular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  <p:embeddedFont>
      <p:font typeface="仿宋" panose="02010609060101010101" charset="-122"/>
      <p:regular r:id="rId28"/>
    </p:embeddedFont>
    <p:embeddedFont>
      <p:font typeface="新宋体" panose="02010609030101010101" charset="-122"/>
      <p:regular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FE0"/>
    <a:srgbClr val="E5E8D3"/>
    <a:srgbClr val="BFC695"/>
    <a:srgbClr val="C3C99B"/>
    <a:srgbClr val="E8EADB"/>
    <a:srgbClr val="DCDFC3"/>
    <a:srgbClr val="C4CA9B"/>
    <a:srgbClr val="F9F6DE"/>
    <a:srgbClr val="E87C81"/>
    <a:srgbClr val="E35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456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08" y="-240"/>
      </p:cViewPr>
      <p:guideLst>
        <p:guide orient="horz" pos="656"/>
        <p:guide orient="horz" pos="3633"/>
        <p:guide pos="1815"/>
        <p:guide pos="69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3001B-7F02-42E2-80AF-E3F8CED5CA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DF07A-4366-4C8D-9F0C-BAE3E6E07CB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A7763-550C-487E-83F3-8DAC1E987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09162-089F-40F8-81E7-53132DE0972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11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8.png"/><Relationship Id="rId3" Type="http://schemas.openxmlformats.org/officeDocument/2006/relationships/image" Target="../media/image11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5.wdp"/><Relationship Id="rId5" Type="http://schemas.openxmlformats.org/officeDocument/2006/relationships/image" Target="../media/image4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sv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11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01a5eee932a91d147c31177467b00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2115" y="793115"/>
            <a:ext cx="2329180" cy="1590040"/>
          </a:xfrm>
          <a:prstGeom prst="rect">
            <a:avLst/>
          </a:prstGeom>
        </p:spPr>
      </p:pic>
      <p:pic>
        <p:nvPicPr>
          <p:cNvPr id="4" name="图片 3" descr="5cf06a324eb5d8757ecc5fbef291b88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" y="-5080"/>
            <a:ext cx="12173585" cy="6809740"/>
          </a:xfrm>
          <a:prstGeom prst="rect">
            <a:avLst/>
          </a:prstGeom>
        </p:spPr>
      </p:pic>
      <p:pic>
        <p:nvPicPr>
          <p:cNvPr id="5" name="图片 4" descr="1ff5ce9892bb9bdcc0209a2a8089d8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520" y="3173095"/>
            <a:ext cx="3760470" cy="37604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55" y="139700"/>
            <a:ext cx="12173585" cy="6664960"/>
          </a:xfrm>
          <a:prstGeom prst="rect">
            <a:avLst/>
          </a:prstGeom>
          <a:blipFill>
            <a:blip r:embed="rId4">
              <a:alphaModFix amt="16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brightnessContrast bright="18000"/>
                      </a14:imgEffect>
                      <a14:imgEffect>
                        <a14:colorTemperature colorTemp="5591"/>
                      </a14:imgEffect>
                      <a14:imgEffect>
                        <a14:saturation sat="28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b7c57f80ade1fdd6c44f6a65ce8314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8440" y="-382270"/>
            <a:ext cx="6788150" cy="6788150"/>
          </a:xfrm>
          <a:prstGeom prst="rect">
            <a:avLst/>
          </a:prstGeom>
          <a:effectLst>
            <a:innerShdw blurRad="114300" dist="38100">
              <a:schemeClr val="bg1">
                <a:alpha val="100000"/>
              </a:schemeClr>
            </a:innerShdw>
          </a:effectLst>
        </p:spPr>
      </p:pic>
      <p:cxnSp>
        <p:nvCxnSpPr>
          <p:cNvPr id="10" name="直接连接符 9"/>
          <p:cNvCxnSpPr/>
          <p:nvPr/>
        </p:nvCxnSpPr>
        <p:spPr>
          <a:xfrm>
            <a:off x="5882640" y="2011045"/>
            <a:ext cx="5715" cy="2209165"/>
          </a:xfrm>
          <a:prstGeom prst="line">
            <a:avLst/>
          </a:prstGeom>
          <a:ln w="12700">
            <a:solidFill>
              <a:srgbClr val="F0CC9A"/>
            </a:solidFill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6334125" y="633095"/>
            <a:ext cx="1213485" cy="23069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5F726D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zh-CN" sz="7200" dirty="0">
                <a:solidFill>
                  <a:schemeClr val="tx2">
                    <a:lumMod val="50000"/>
                  </a:schemeClr>
                </a:solidFill>
                <a:effectLst/>
                <a:latin typeface="等线 Light" panose="02010600030101010101" pitchFamily="2" charset="-122"/>
                <a:ea typeface="等线 Light" panose="02010600030101010101" pitchFamily="2" charset="-122"/>
              </a:rPr>
              <a:t>故梦</a:t>
            </a:r>
            <a:endParaRPr lang="zh-CN" altLang="zh-CN" sz="7200" dirty="0">
              <a:solidFill>
                <a:schemeClr val="tx2">
                  <a:lumMod val="50000"/>
                </a:schemeClr>
              </a:solidFill>
              <a:effectLst/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995160" y="2814320"/>
            <a:ext cx="841375" cy="2584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5F726D">
                <a:alpha val="40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defRPr>
            </a:lvl1pPr>
          </a:lstStyle>
          <a:p>
            <a:r>
              <a:rPr lang="zh-CN" sz="5400" dirty="0">
                <a:solidFill>
                  <a:srgbClr val="303B4A"/>
                </a:solidFill>
                <a:effectLst/>
                <a:latin typeface="等线" panose="02010600030101010101" charset="-122"/>
                <a:ea typeface="等线" panose="02010600030101010101" charset="-122"/>
              </a:rPr>
              <a:t>拈花湾</a:t>
            </a:r>
            <a:endParaRPr lang="zh-CN" sz="5400" dirty="0">
              <a:solidFill>
                <a:srgbClr val="303B4A"/>
              </a:solidFill>
              <a:effectLst/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screen"/>
          <a:srcRect l="3849" t="37050" r="78994" b="14051"/>
          <a:stretch>
            <a:fillRect/>
          </a:stretch>
        </p:blipFill>
        <p:spPr>
          <a:xfrm>
            <a:off x="6178550" y="3464560"/>
            <a:ext cx="526415" cy="12839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912995" y="1305560"/>
            <a:ext cx="625475" cy="40932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400">
                <a:solidFill>
                  <a:schemeClr val="tx2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八四班在地文化实践报告</a:t>
            </a:r>
            <a:endParaRPr lang="zh-CN" altLang="en-US" sz="2400">
              <a:solidFill>
                <a:schemeClr val="tx2">
                  <a:lumMod val="50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5cf06a324eb5d8757ecc5fbef291b88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" y="-5080"/>
            <a:ext cx="12173585" cy="6809740"/>
          </a:xfrm>
          <a:prstGeom prst="rect">
            <a:avLst/>
          </a:prstGeom>
        </p:spPr>
      </p:pic>
      <p:pic>
        <p:nvPicPr>
          <p:cNvPr id="7" name="图片 6" descr="224ff18b5224ef256c2f11a30f4da0c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385" y="1380490"/>
            <a:ext cx="7299325" cy="4097655"/>
          </a:xfrm>
          <a:prstGeom prst="rect">
            <a:avLst/>
          </a:prstGeom>
          <a:effectLst>
            <a:innerShdw blurRad="63500" dist="50800" dir="18900000">
              <a:schemeClr val="accent6">
                <a:lumMod val="40000"/>
                <a:lumOff val="60000"/>
                <a:alpha val="50000"/>
              </a:schemeClr>
            </a:inn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>
            <a:off x="7646122" y="0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66e97c24594d6eb15be0f7c5bc18ea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30" y="3758565"/>
            <a:ext cx="2502535" cy="356997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5111115" y="2444750"/>
            <a:ext cx="1969135" cy="1969135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400"/>
          </a:p>
        </p:txBody>
      </p:sp>
      <p:sp>
        <p:nvSpPr>
          <p:cNvPr id="6" name="文本框 5"/>
          <p:cNvSpPr txBox="1"/>
          <p:nvPr/>
        </p:nvSpPr>
        <p:spPr>
          <a:xfrm>
            <a:off x="5545455" y="2657475"/>
            <a:ext cx="116205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72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叁</a:t>
            </a:r>
            <a:endParaRPr lang="zh-CN" altLang="en-US" sz="720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8" name="图片 7" descr="595ba74c97250d78c49eefc44d2cfdf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070225" y="1985645"/>
            <a:ext cx="1768475" cy="2493645"/>
          </a:xfrm>
          <a:prstGeom prst="rect">
            <a:avLst/>
          </a:prstGeom>
          <a:effectLst>
            <a:innerShdw blurRad="63500" dist="50800" dir="18900000">
              <a:schemeClr val="accent6">
                <a:lumMod val="40000"/>
                <a:lumOff val="60000"/>
                <a:alpha val="50000"/>
              </a:scheme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45" y="-33655"/>
            <a:ext cx="5006975" cy="3457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040" y="-33655"/>
            <a:ext cx="5132070" cy="3457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" y="3517900"/>
            <a:ext cx="5006975" cy="33775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675" y="3517900"/>
            <a:ext cx="5131435" cy="33775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274945" y="1059815"/>
            <a:ext cx="1511935" cy="4739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花海中点缀着零星的垂挂着丝缎的小亭，缥缈而美丽；偶尔的现代风建筑也极其富有情趣</a:t>
            </a:r>
            <a:endParaRPr lang="zh-CN" altLang="en-US" sz="240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301720" y="225603"/>
            <a:ext cx="8107680" cy="460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defRPr>
            </a:lvl1pPr>
          </a:lstStyle>
          <a:p>
            <a:pPr algn="l"/>
            <a:r>
              <a:rPr lang="zh-CN" altLang="en-US" sz="2400" dirty="0">
                <a:effectLst/>
              </a:rPr>
              <a:t>阑风伏雨秋纷纷，四海八荒同一云，秋季多雨，绵长而轻柔</a:t>
            </a:r>
            <a:endParaRPr lang="zh-CN" altLang="en-US" sz="2400" dirty="0">
              <a:effectLst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>
            <a:off x="7662632" y="0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66e97c24594d6eb15be0f7c5bc18ea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455" y="3789680"/>
            <a:ext cx="2502535" cy="35699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25" y="1065530"/>
            <a:ext cx="4575810" cy="3432810"/>
          </a:xfrm>
          <a:prstGeom prst="wedgeRoundRectCallout">
            <a:avLst>
              <a:gd name="adj1" fmla="val -38467"/>
              <a:gd name="adj2" fmla="val 78024"/>
              <a:gd name="adj3" fmla="val 16667"/>
            </a:avLst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285" y="2207260"/>
            <a:ext cx="3966845" cy="4650740"/>
          </a:xfrm>
          <a:prstGeom prst="wave">
            <a:avLst>
              <a:gd name="adj1" fmla="val 7274"/>
              <a:gd name="adj2" fmla="val 0"/>
            </a:avLst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6895" y="-178435"/>
            <a:ext cx="5878195" cy="4643120"/>
          </a:xfrm>
          <a:prstGeom prst="star7">
            <a:avLst/>
          </a:prstGeom>
        </p:spPr>
      </p:pic>
      <p:pic>
        <p:nvPicPr>
          <p:cNvPr id="11" name="图片 10" descr="67141876db39cafd73f65da67c7776c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2215" y="863600"/>
            <a:ext cx="1442085" cy="154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301720" y="225603"/>
            <a:ext cx="2316480" cy="460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defRPr>
            </a:lvl1pPr>
          </a:lstStyle>
          <a:p>
            <a:r>
              <a:rPr lang="zh-CN" altLang="en-US" sz="2400" dirty="0">
                <a:effectLst/>
              </a:rPr>
              <a:t>请输入文本标题</a:t>
            </a:r>
            <a:endParaRPr lang="zh-CN" altLang="en-US" sz="2400" dirty="0">
              <a:effectLst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>
            <a:off x="155662" y="0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66e97c24594d6eb15be0f7c5bc18ea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15" y="3771900"/>
            <a:ext cx="2502535" cy="35699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931535" y="1278890"/>
            <a:ext cx="551815" cy="138620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18000"/>
                  </a:schemeClr>
                </a:solidFill>
              </a14:hiddenFill>
            </a:ext>
          </a:extLst>
        </p:spPr>
        <p:txBody>
          <a:bodyPr vert="eaVert" wrap="square" rtlCol="0">
            <a:spAutoFit/>
          </a:bodyPr>
          <a:p>
            <a:pPr>
              <a:lnSpc>
                <a:spcPct val="120000"/>
              </a:lnSpc>
            </a:pPr>
            <a:endParaRPr lang="zh-CN" altLang="en-US" sz="200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1625" y="1278890"/>
            <a:ext cx="5722620" cy="27749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18000"/>
                  </a:schemeClr>
                </a:solidFill>
              </a14:hiddenFill>
            </a:ext>
          </a:extLst>
        </p:spPr>
        <p:txBody>
          <a:bodyPr vert="eaVert"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  <a:sym typeface="+mn-ea"/>
              </a:rPr>
              <a:t>拈花一笑空门悟，</a:t>
            </a:r>
            <a:endParaRPr lang="zh-CN" altLang="en-US" sz="2000" spc="600" dirty="0">
              <a:solidFill>
                <a:schemeClr val="tx1">
                  <a:lumMod val="85000"/>
                  <a:lumOff val="1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000" spc="600" dirty="0">
              <a:solidFill>
                <a:schemeClr val="tx1">
                  <a:lumMod val="85000"/>
                  <a:lumOff val="1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  <a:sym typeface="+mn-ea"/>
              </a:rPr>
              <a:t>疑似长安落马山。</a:t>
            </a:r>
            <a:endParaRPr lang="zh-CN" altLang="en-US" sz="2000" spc="600" dirty="0">
              <a:solidFill>
                <a:schemeClr val="tx1">
                  <a:lumMod val="85000"/>
                  <a:lumOff val="1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000" spc="600" dirty="0">
              <a:solidFill>
                <a:schemeClr val="tx1">
                  <a:lumMod val="85000"/>
                  <a:lumOff val="1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  <a:sym typeface="+mn-ea"/>
              </a:rPr>
              <a:t>衔日遥岑沉彩映，</a:t>
            </a:r>
            <a:endParaRPr lang="zh-CN" altLang="en-US" sz="2000" spc="600" dirty="0">
              <a:solidFill>
                <a:schemeClr val="tx1">
                  <a:lumMod val="85000"/>
                  <a:lumOff val="1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000" spc="600" dirty="0">
              <a:solidFill>
                <a:schemeClr val="tx1">
                  <a:lumMod val="85000"/>
                  <a:lumOff val="1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  <a:sym typeface="+mn-ea"/>
              </a:rPr>
              <a:t>香街高塔古风还。</a:t>
            </a:r>
            <a:endParaRPr lang="zh-CN" altLang="en-US" sz="2000" spc="600" dirty="0">
              <a:solidFill>
                <a:schemeClr val="tx1">
                  <a:lumMod val="85000"/>
                  <a:lumOff val="1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000" spc="600" dirty="0">
              <a:solidFill>
                <a:schemeClr val="tx1">
                  <a:lumMod val="85000"/>
                  <a:lumOff val="1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  <a:sym typeface="+mn-ea"/>
              </a:rPr>
              <a:t>灯湖莲座灵光闪，</a:t>
            </a:r>
            <a:endParaRPr lang="zh-CN" altLang="en-US" sz="2000" spc="600" dirty="0">
              <a:solidFill>
                <a:schemeClr val="tx1">
                  <a:lumMod val="85000"/>
                  <a:lumOff val="1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000" spc="600" dirty="0">
              <a:solidFill>
                <a:schemeClr val="tx1">
                  <a:lumMod val="85000"/>
                  <a:lumOff val="1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  <a:sym typeface="+mn-ea"/>
              </a:rPr>
              <a:t>树影云帆野鸟闲。</a:t>
            </a:r>
            <a:endParaRPr lang="zh-CN" altLang="en-US" sz="2000" spc="600" dirty="0">
              <a:solidFill>
                <a:schemeClr val="tx1">
                  <a:lumMod val="85000"/>
                  <a:lumOff val="1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000" spc="600" dirty="0">
              <a:solidFill>
                <a:schemeClr val="tx1">
                  <a:lumMod val="85000"/>
                  <a:lumOff val="1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  <a:sym typeface="+mn-ea"/>
              </a:rPr>
              <a:t>菊海梵天观冷月，</a:t>
            </a:r>
            <a:endParaRPr lang="zh-CN" altLang="en-US" sz="2000" spc="600" dirty="0">
              <a:solidFill>
                <a:schemeClr val="tx1">
                  <a:lumMod val="85000"/>
                  <a:lumOff val="1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000" spc="600" dirty="0">
              <a:solidFill>
                <a:schemeClr val="tx1">
                  <a:lumMod val="85000"/>
                  <a:lumOff val="1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  <a:sym typeface="+mn-ea"/>
              </a:rPr>
              <a:t>鹿鸣禅院玉泉潺。</a:t>
            </a:r>
            <a:endParaRPr lang="zh-CN" altLang="en-US" sz="200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4" name="图片 13" descr="c4ff04649b004943c0fa4fa0f5d64d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705" y="1060450"/>
            <a:ext cx="1775460" cy="1823085"/>
          </a:xfrm>
          <a:prstGeom prst="rect">
            <a:avLst/>
          </a:prstGeom>
          <a:effectLst>
            <a:innerShdw blurRad="114300">
              <a:schemeClr val="accent6">
                <a:lumMod val="20000"/>
                <a:lumOff val="80000"/>
              </a:schemeClr>
            </a:inn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350" y="0"/>
            <a:ext cx="5626735" cy="5159375"/>
          </a:xfrm>
          <a:prstGeom prst="cloudCallout">
            <a:avLst>
              <a:gd name="adj1" fmla="val -38624"/>
              <a:gd name="adj2" fmla="val 77212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2650490" y="2121535"/>
            <a:ext cx="6890385" cy="2614295"/>
          </a:xfrm>
          <a:prstGeom prst="rect">
            <a:avLst/>
          </a:prstGeom>
          <a:blipFill>
            <a:blip r:embed="rId1">
              <a:alphaModFix amt="26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Texturizer/>
                      </a14:imgEffect>
                      <a14:imgEffect>
                        <a14:brightnessContrast bright="18000"/>
                      </a14:imgEffect>
                      <a14:imgEffect>
                        <a14:colorTemperature colorTemp="5591"/>
                      </a14:imgEffect>
                      <a14:imgEffect>
                        <a14:saturation sat="28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>
            <a:off x="7662632" y="0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1ff5ce9892bb9bdcc0209a2a8089d8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090" y="1447165"/>
            <a:ext cx="2430145" cy="2430145"/>
          </a:xfrm>
          <a:prstGeom prst="rect">
            <a:avLst/>
          </a:prstGeom>
          <a:effectLst>
            <a:outerShdw blurRad="50800" dist="38100" dir="2700000" sx="104000" sy="104000" algn="tl" rotWithShape="0">
              <a:srgbClr val="5F726D">
                <a:alpha val="40000"/>
              </a:srgb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5179155" y="2940863"/>
            <a:ext cx="2621280" cy="8299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defRPr>
            </a:lvl1pPr>
          </a:lstStyle>
          <a:p>
            <a:r>
              <a:rPr lang="zh-CN" altLang="en-US" sz="4800" dirty="0">
                <a:effectLst/>
              </a:rPr>
              <a:t>谢谢观看</a:t>
            </a:r>
            <a:endParaRPr lang="zh-CN" altLang="en-US" sz="4800" dirty="0">
              <a:effectLst/>
            </a:endParaRPr>
          </a:p>
        </p:txBody>
      </p:sp>
      <p:pic>
        <p:nvPicPr>
          <p:cNvPr id="2" name="图片 1" descr="66e97c24594d6eb15be0f7c5bc18ea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7860" y="3656330"/>
            <a:ext cx="2502535" cy="3569970"/>
          </a:xfrm>
          <a:prstGeom prst="rect">
            <a:avLst/>
          </a:prstGeom>
          <a:effectLst>
            <a:outerShdw blurRad="50800" dist="38100" dir="2700000" sx="103000" sy="103000" algn="tl" rotWithShape="0">
              <a:srgbClr val="5F726D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>
            <a:off x="7723505" y="-7620"/>
            <a:ext cx="4712335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2c2022540513437e32edfb2c4299543d"/>
          <p:cNvPicPr>
            <a:picLocks noChangeAspect="1"/>
          </p:cNvPicPr>
          <p:nvPr/>
        </p:nvPicPr>
        <p:blipFill>
          <a:blip r:embed="rId3"/>
          <a:srcRect t="67843" r="51994" b="1379"/>
          <a:stretch>
            <a:fillRect/>
          </a:stretch>
        </p:blipFill>
        <p:spPr>
          <a:xfrm>
            <a:off x="257175" y="1378585"/>
            <a:ext cx="4235450" cy="410083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630805" y="2861310"/>
            <a:ext cx="857885" cy="175323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defRPr>
            </a:lvl1pPr>
          </a:lstStyle>
          <a:p>
            <a:r>
              <a:rPr lang="zh-CN" altLang="en-US" sz="5400" dirty="0">
                <a:solidFill>
                  <a:schemeClr val="bg2">
                    <a:lumMod val="25000"/>
                  </a:schemeClr>
                </a:solidFill>
                <a:effectLst/>
              </a:rPr>
              <a:t>目录</a:t>
            </a:r>
            <a:endParaRPr lang="zh-CN" altLang="en-US" sz="5400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pic>
        <p:nvPicPr>
          <p:cNvPr id="2" name="图片 1" descr="66e97c24594d6eb15be0f7c5bc18ea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1330" y="3730625"/>
            <a:ext cx="2502535" cy="356997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126355" y="1317625"/>
            <a:ext cx="811530" cy="4207510"/>
          </a:xfrm>
          <a:prstGeom prst="rect">
            <a:avLst/>
          </a:prstGeom>
          <a:blipFill>
            <a:blip r:embed="rId5">
              <a:alphaModFix amt="2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brightnessContrast bright="18000"/>
                      </a14:imgEffect>
                      <a14:imgEffect>
                        <a14:colorTemperature colorTemp="5591"/>
                      </a14:imgEffect>
                      <a14:imgEffect>
                        <a14:saturation sat="28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195310" y="1378585"/>
            <a:ext cx="811530" cy="4146550"/>
          </a:xfrm>
          <a:prstGeom prst="rect">
            <a:avLst/>
          </a:prstGeom>
          <a:blipFill>
            <a:blip r:embed="rId5">
              <a:alphaModFix amt="2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brightnessContrast bright="18000"/>
                      </a14:imgEffect>
                      <a14:imgEffect>
                        <a14:colorTemperature colorTemp="5591"/>
                      </a14:imgEffect>
                      <a14:imgEffect>
                        <a14:saturation sat="28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665595" y="1378585"/>
            <a:ext cx="811530" cy="4146550"/>
          </a:xfrm>
          <a:prstGeom prst="rect">
            <a:avLst/>
          </a:prstGeom>
          <a:blipFill>
            <a:blip r:embed="rId5">
              <a:alphaModFix amt="2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brightnessContrast bright="18000"/>
                      </a14:imgEffect>
                      <a14:imgEffect>
                        <a14:colorTemperature colorTemp="5591"/>
                      </a14:imgEffect>
                      <a14:imgEffect>
                        <a14:saturation sat="28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311140" y="1581150"/>
            <a:ext cx="442595" cy="3192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初感</a:t>
            </a:r>
            <a:r>
              <a:rPr lang="en-US" altLang="zh-CN" sz="240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·</a:t>
            </a: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涧</a:t>
            </a: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水禅意</a:t>
            </a:r>
            <a:endParaRPr lang="zh-CN" altLang="en-US" sz="240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98945" y="1675130"/>
            <a:ext cx="545465" cy="29324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细品</a:t>
            </a:r>
            <a:r>
              <a:rPr lang="en-US" altLang="zh-CN" sz="240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·</a:t>
            </a:r>
            <a:endParaRPr lang="en-US" altLang="zh-CN" sz="240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10000"/>
              </a:lnSpc>
            </a:pP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花海潮花</a:t>
            </a:r>
            <a:endParaRPr lang="zh-CN" altLang="en-US" sz="240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80095" y="1640205"/>
            <a:ext cx="441960" cy="3192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再看</a:t>
            </a:r>
            <a:r>
              <a:rPr lang="en-US" altLang="zh-CN" sz="240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·</a:t>
            </a: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水榭亭台</a:t>
            </a:r>
            <a:endParaRPr lang="zh-CN" altLang="en-US" sz="200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92625" y="1141095"/>
            <a:ext cx="500380" cy="534035"/>
          </a:xfrm>
          <a:prstGeom prst="rect">
            <a:avLst/>
          </a:prstGeom>
          <a:noFill/>
          <a:ln>
            <a:solidFill>
              <a:srgbClr val="E87C81"/>
            </a:solidFill>
          </a:ln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effectLst/>
                <a:latin typeface="+mj-ea"/>
                <a:ea typeface="+mj-ea"/>
              </a:rPr>
              <a:t>壹</a:t>
            </a:r>
            <a:endParaRPr lang="zh-CN" altLang="en-US" sz="2400">
              <a:solidFill>
                <a:schemeClr val="tx2">
                  <a:lumMod val="50000"/>
                </a:schemeClr>
              </a:solidFill>
              <a:effectLst/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585710" y="1141095"/>
            <a:ext cx="500380" cy="534035"/>
          </a:xfrm>
          <a:prstGeom prst="rect">
            <a:avLst/>
          </a:prstGeom>
          <a:noFill/>
          <a:ln>
            <a:solidFill>
              <a:srgbClr val="E87C81"/>
            </a:solidFill>
          </a:ln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effectLst/>
                <a:latin typeface="+mj-ea"/>
                <a:ea typeface="+mj-ea"/>
              </a:rPr>
              <a:t>叁</a:t>
            </a:r>
            <a:endParaRPr lang="zh-CN" altLang="en-US" sz="2400">
              <a:solidFill>
                <a:schemeClr val="tx2">
                  <a:lumMod val="50000"/>
                </a:schemeClr>
              </a:solidFill>
              <a:effectLst/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51550" y="1141095"/>
            <a:ext cx="500380" cy="534035"/>
          </a:xfrm>
          <a:prstGeom prst="rect">
            <a:avLst/>
          </a:prstGeom>
          <a:noFill/>
          <a:ln>
            <a:solidFill>
              <a:srgbClr val="E87C81"/>
            </a:solidFill>
          </a:ln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effectLst/>
                <a:latin typeface="+mj-ea"/>
                <a:ea typeface="+mj-ea"/>
              </a:rPr>
              <a:t>贰</a:t>
            </a:r>
            <a:endParaRPr lang="zh-CN" altLang="en-US" sz="2400">
              <a:solidFill>
                <a:schemeClr val="tx2">
                  <a:lumMod val="50000"/>
                </a:schemeClr>
              </a:solidFill>
              <a:effectLst/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5cf06a324eb5d8757ecc5fbef291b88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" y="-5080"/>
            <a:ext cx="12173585" cy="6809740"/>
          </a:xfrm>
          <a:prstGeom prst="rect">
            <a:avLst/>
          </a:prstGeom>
        </p:spPr>
      </p:pic>
      <p:pic>
        <p:nvPicPr>
          <p:cNvPr id="7" name="图片 6" descr="224ff18b5224ef256c2f11a30f4da0c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385" y="1380490"/>
            <a:ext cx="7299325" cy="4097655"/>
          </a:xfrm>
          <a:prstGeom prst="rect">
            <a:avLst/>
          </a:prstGeom>
          <a:effectLst>
            <a:innerShdw blurRad="63500" dist="50800" dir="18900000">
              <a:schemeClr val="accent6">
                <a:lumMod val="40000"/>
                <a:lumOff val="60000"/>
                <a:alpha val="50000"/>
              </a:schemeClr>
            </a:inn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>
            <a:off x="7646122" y="0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66e97c24594d6eb15be0f7c5bc18ea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30" y="3758565"/>
            <a:ext cx="2502535" cy="356997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5111115" y="2444750"/>
            <a:ext cx="1969135" cy="1969135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400"/>
          </a:p>
        </p:txBody>
      </p:sp>
      <p:sp>
        <p:nvSpPr>
          <p:cNvPr id="6" name="文本框 5"/>
          <p:cNvSpPr txBox="1"/>
          <p:nvPr/>
        </p:nvSpPr>
        <p:spPr>
          <a:xfrm>
            <a:off x="5545455" y="2657475"/>
            <a:ext cx="116205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72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壹</a:t>
            </a:r>
            <a:endParaRPr lang="zh-CN" altLang="en-US" sz="720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8" name="图片 7" descr="595ba74c97250d78c49eefc44d2cfdf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070225" y="1985645"/>
            <a:ext cx="1768475" cy="2493645"/>
          </a:xfrm>
          <a:prstGeom prst="rect">
            <a:avLst/>
          </a:prstGeom>
          <a:effectLst>
            <a:innerShdw blurRad="63500" dist="50800" dir="18900000">
              <a:schemeClr val="accent6">
                <a:lumMod val="40000"/>
                <a:lumOff val="60000"/>
                <a:alpha val="50000"/>
              </a:scheme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301720" y="225603"/>
            <a:ext cx="8987790" cy="460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defRPr>
            </a:lvl1pPr>
          </a:lstStyle>
          <a:p>
            <a:r>
              <a:rPr lang="zh-CN" altLang="en-US" sz="2400" dirty="0">
                <a:effectLst/>
              </a:rPr>
              <a:t>拈花塔与拈花堂 </a:t>
            </a:r>
            <a:r>
              <a:rPr lang="en-US" altLang="zh-CN" sz="2400" dirty="0">
                <a:effectLst/>
              </a:rPr>
              <a:t>· </a:t>
            </a:r>
            <a:r>
              <a:rPr lang="zh-CN" altLang="en-US" sz="2400" dirty="0">
                <a:effectLst/>
              </a:rPr>
              <a:t>古色古香的建筑，幽幽的石板路，带来几分古朴</a:t>
            </a:r>
            <a:endParaRPr lang="zh-CN" altLang="en-US" sz="2400" dirty="0">
              <a:effectLst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>
            <a:off x="7662632" y="0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66e97c24594d6eb15be0f7c5bc18ea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965" y="3288030"/>
            <a:ext cx="2502535" cy="3569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25" y="938530"/>
            <a:ext cx="5175885" cy="3882390"/>
          </a:xfrm>
          <a:prstGeom prst="snip2Diag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700" y="2698750"/>
            <a:ext cx="5356860" cy="4017645"/>
          </a:xfrm>
          <a:prstGeom prst="snip2Diag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301720" y="225603"/>
            <a:ext cx="10241280" cy="460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defRPr>
            </a:lvl1pPr>
          </a:lstStyle>
          <a:p>
            <a:r>
              <a:rPr lang="zh-CN" altLang="en-US" sz="2400" dirty="0">
                <a:effectLst/>
              </a:rPr>
              <a:t>早晨淅淅沥沥的雨，带不走我们的热情，反而使拈花湾又添了一份朦胧的美</a:t>
            </a:r>
            <a:endParaRPr lang="zh-CN" altLang="en-US" sz="2400" dirty="0">
              <a:effectLst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>
            <a:off x="7662632" y="0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15" y="1487170"/>
            <a:ext cx="5886450" cy="4415155"/>
          </a:xfrm>
          <a:prstGeom prst="flowChartOffpageConnector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-279" b="-43"/>
          <a:stretch>
            <a:fillRect/>
          </a:stretch>
        </p:blipFill>
        <p:spPr>
          <a:xfrm>
            <a:off x="6312535" y="1455420"/>
            <a:ext cx="5942965" cy="4446905"/>
          </a:xfrm>
          <a:prstGeom prst="flowChartOffpageConnector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120" y="2280285"/>
            <a:ext cx="5781675" cy="4336415"/>
          </a:xfrm>
          <a:prstGeom prst="flowChartOffpageConnector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0" y="145415"/>
            <a:ext cx="5091430" cy="3818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990" y="146050"/>
            <a:ext cx="5394325" cy="38182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830" y="1831975"/>
            <a:ext cx="5006975" cy="375539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710055" y="5862955"/>
            <a:ext cx="866140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小桥流水，细雨绵绵，那是一幅清幽的风景画。</a:t>
            </a:r>
            <a:endParaRPr lang="zh-CN" altLang="en-US" sz="240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5cf06a324eb5d8757ecc5fbef291b88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" y="-5080"/>
            <a:ext cx="12173585" cy="6809740"/>
          </a:xfrm>
          <a:prstGeom prst="rect">
            <a:avLst/>
          </a:prstGeom>
        </p:spPr>
      </p:pic>
      <p:pic>
        <p:nvPicPr>
          <p:cNvPr id="7" name="图片 6" descr="224ff18b5224ef256c2f11a30f4da0c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385" y="1380490"/>
            <a:ext cx="7299325" cy="4097655"/>
          </a:xfrm>
          <a:prstGeom prst="rect">
            <a:avLst/>
          </a:prstGeom>
          <a:effectLst>
            <a:innerShdw blurRad="63500" dist="50800" dir="18900000">
              <a:schemeClr val="accent6">
                <a:lumMod val="40000"/>
                <a:lumOff val="60000"/>
                <a:alpha val="50000"/>
              </a:schemeClr>
            </a:inn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>
            <a:off x="7646122" y="0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66e97c24594d6eb15be0f7c5bc18ea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30" y="3758565"/>
            <a:ext cx="2502535" cy="356997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5111115" y="2444750"/>
            <a:ext cx="1969135" cy="1969135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400"/>
          </a:p>
        </p:txBody>
      </p:sp>
      <p:sp>
        <p:nvSpPr>
          <p:cNvPr id="6" name="文本框 5"/>
          <p:cNvSpPr txBox="1"/>
          <p:nvPr/>
        </p:nvSpPr>
        <p:spPr>
          <a:xfrm>
            <a:off x="5545455" y="2657475"/>
            <a:ext cx="116205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72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贰</a:t>
            </a:r>
            <a:endParaRPr lang="zh-CN" altLang="en-US" sz="720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8" name="图片 7" descr="595ba74c97250d78c49eefc44d2cfdf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070225" y="1985645"/>
            <a:ext cx="1768475" cy="2493645"/>
          </a:xfrm>
          <a:prstGeom prst="rect">
            <a:avLst/>
          </a:prstGeom>
          <a:effectLst>
            <a:innerShdw blurRad="63500" dist="50800" dir="18900000">
              <a:schemeClr val="accent6">
                <a:lumMod val="40000"/>
                <a:lumOff val="60000"/>
                <a:alpha val="50000"/>
              </a:scheme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525" y="-58420"/>
            <a:ext cx="4500245" cy="687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460" y="-58420"/>
            <a:ext cx="4713605" cy="687959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025390" y="365125"/>
            <a:ext cx="2125980" cy="5547995"/>
            <a:chOff x="8580" y="1488"/>
            <a:chExt cx="2041" cy="7824"/>
          </a:xfrm>
        </p:grpSpPr>
        <p:pic>
          <p:nvPicPr>
            <p:cNvPr id="7" name="图片 6" descr="120x460_复制_8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80" y="1488"/>
              <a:ext cx="2041" cy="782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8893" y="3358"/>
              <a:ext cx="1239" cy="463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l"/>
              <a:r>
                <a:rPr lang="zh-CN" altLang="en-US" sz="2400">
                  <a:solidFill>
                    <a:srgbClr val="B4A08C"/>
                  </a:solidFill>
                  <a:latin typeface="新宋体" panose="02010609030101010101" charset="-122"/>
                  <a:ea typeface="新宋体" panose="02010609030101010101" charset="-122"/>
                </a:rPr>
                <a:t>梵天花海，名副其实，清风拂来，花枝摇曳，像极了花的海洋</a:t>
              </a:r>
              <a:endParaRPr lang="zh-CN" altLang="en-US" sz="2400">
                <a:solidFill>
                  <a:srgbClr val="B4A08C"/>
                </a:solidFill>
                <a:latin typeface="新宋体" panose="02010609030101010101" charset="-122"/>
                <a:ea typeface="新宋体" panose="02010609030101010101" charset="-122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301720" y="225603"/>
            <a:ext cx="2316480" cy="460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defRPr>
            </a:lvl1pPr>
          </a:lstStyle>
          <a:p>
            <a:r>
              <a:rPr lang="zh-CN" altLang="en-US" sz="2400" dirty="0">
                <a:effectLst/>
              </a:rPr>
              <a:t>请输入文本标题</a:t>
            </a:r>
            <a:endParaRPr lang="zh-CN" altLang="en-US" sz="2400" dirty="0">
              <a:effectLst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>
            <a:off x="7662632" y="0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66e97c24594d6eb15be0f7c5bc18ea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755" y="3774440"/>
            <a:ext cx="2502535" cy="3569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628015" y="846455"/>
            <a:ext cx="4669155" cy="34264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600" y="432435"/>
            <a:ext cx="4782185" cy="41325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665" y="1026160"/>
            <a:ext cx="4922520" cy="56686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6900" y="509270"/>
            <a:ext cx="5304155" cy="39782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45" y="3129280"/>
            <a:ext cx="4754245" cy="3565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lang="zh-CN" altLang="en-US" sz="2000">
            <a:solidFill>
              <a:schemeClr val="tx2">
                <a:lumMod val="50000"/>
              </a:schemeClr>
            </a:solidFill>
            <a:latin typeface="+mj-ea"/>
            <a:ea typeface="+mj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</Words>
  <Application>WPS 演示</Application>
  <PresentationFormat>自定义</PresentationFormat>
  <Paragraphs>61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Arial</vt:lpstr>
      <vt:lpstr>宋体</vt:lpstr>
      <vt:lpstr>Wingdings</vt:lpstr>
      <vt:lpstr>等线 Light</vt:lpstr>
      <vt:lpstr>钟齐段宁行书</vt:lpstr>
      <vt:lpstr>等线</vt:lpstr>
      <vt:lpstr>方正铁筋隶书简体</vt:lpstr>
      <vt:lpstr>隶书</vt:lpstr>
      <vt:lpstr>微软雅黑</vt:lpstr>
      <vt:lpstr>Arial Unicode MS</vt:lpstr>
      <vt:lpstr>Calibri</vt:lpstr>
      <vt:lpstr>等线</vt:lpstr>
      <vt:lpstr>等线 Light</vt:lpstr>
      <vt:lpstr>仿宋</vt:lpstr>
      <vt:lpstr>包图小白体</vt:lpstr>
      <vt:lpstr>新宋体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PPTS</dc:title>
  <dc:creator>PPTS</dc:creator>
  <cp:keywords>PPTS</cp:keywords>
  <dc:description>PPTS</dc:description>
  <dc:subject>PPTS</dc:subject>
  <cp:category>PPTS</cp:category>
  <cp:lastModifiedBy>玫瑰花色的时光</cp:lastModifiedBy>
  <cp:revision>97</cp:revision>
  <dcterms:created xsi:type="dcterms:W3CDTF">2016-03-27T01:53:00Z</dcterms:created>
  <dcterms:modified xsi:type="dcterms:W3CDTF">2019-10-27T14:04:22Z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