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</p:sldMasterIdLst>
  <p:notesMasterIdLst>
    <p:notesMasterId r:id="rId24"/>
  </p:notesMasterIdLst>
  <p:sldIdLst>
    <p:sldId id="256" r:id="rId3"/>
    <p:sldId id="258" r:id="rId4"/>
    <p:sldId id="300" r:id="rId5"/>
    <p:sldId id="327" r:id="rId6"/>
    <p:sldId id="265" r:id="rId7"/>
    <p:sldId id="315" r:id="rId8"/>
    <p:sldId id="260" r:id="rId9"/>
    <p:sldId id="329" r:id="rId10"/>
    <p:sldId id="270" r:id="rId11"/>
    <p:sldId id="330" r:id="rId12"/>
    <p:sldId id="271" r:id="rId13"/>
    <p:sldId id="259" r:id="rId14"/>
    <p:sldId id="328" r:id="rId15"/>
    <p:sldId id="273" r:id="rId16"/>
    <p:sldId id="311" r:id="rId17"/>
    <p:sldId id="274" r:id="rId18"/>
    <p:sldId id="331" r:id="rId19"/>
    <p:sldId id="332" r:id="rId20"/>
    <p:sldId id="312" r:id="rId21"/>
    <p:sldId id="264" r:id="rId22"/>
    <p:sldId id="293" r:id="rId2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130" d="100"/>
          <a:sy n="130" d="100"/>
        </p:scale>
        <p:origin x="-72" y="-72"/>
      </p:cViewPr>
      <p:guideLst>
        <p:guide orient="horz" pos="158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F81C2-FAB1-4618-B116-6B9186536CB4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47F7C-9778-4EF1-8115-9E1A807FE7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47F7C-9778-4EF1-8115-9E1A807FE7B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image4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image4.wdp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EED5C5B-3CC8-4B2B-9339-BDC54B83779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" y="4238625"/>
            <a:ext cx="914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1稻壳模板\ppt\2016.4\小清新水彩花卉毕业答辩模板\未标题-5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78849" y="-28720"/>
            <a:ext cx="576551" cy="6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" y="4238625"/>
            <a:ext cx="914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" y="4238625"/>
            <a:ext cx="914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1稻壳模板\ppt\2016.4\小清新水彩花卉毕业答辩模板\未标题-5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78849" y="-28720"/>
            <a:ext cx="576551" cy="6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EB0D8-D049-4A31-8F2D-814DBCEBC8C0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image4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image10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image10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image17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image19.wdp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672" y="2211710"/>
            <a:ext cx="5904656" cy="5835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zh-CN" altLang="en-US" sz="3200" dirty="0" smtClean="0">
                <a:ln w="6350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五冬六夏，</a:t>
            </a:r>
            <a:r>
              <a:rPr sz="3200" dirty="0" smtClean="0">
                <a:ln w="6350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只争朝夕</a:t>
            </a:r>
            <a:r>
              <a:rPr sz="3200" dirty="0">
                <a:ln w="6350">
                  <a:noFill/>
                </a:ln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，不负韶华</a:t>
            </a:r>
          </a:p>
        </p:txBody>
      </p:sp>
      <p:sp>
        <p:nvSpPr>
          <p:cNvPr id="8" name="矩形 7"/>
          <p:cNvSpPr/>
          <p:nvPr/>
        </p:nvSpPr>
        <p:spPr>
          <a:xfrm>
            <a:off x="1683807" y="3089017"/>
            <a:ext cx="5904656" cy="398780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六语第一学期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教研组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总结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4362450" y="3990975"/>
            <a:ext cx="227965" cy="221615"/>
            <a:chOff x="860980" y="3583766"/>
            <a:chExt cx="100336" cy="114060"/>
          </a:xfrm>
          <a:solidFill>
            <a:schemeClr val="bg1">
              <a:lumMod val="65000"/>
            </a:schemeClr>
          </a:solidFill>
        </p:grpSpPr>
        <p:sp>
          <p:nvSpPr>
            <p:cNvPr id="11" name="Freeform 12"/>
            <p:cNvSpPr>
              <a:spLocks noEditPoints="1"/>
            </p:cNvSpPr>
            <p:nvPr/>
          </p:nvSpPr>
          <p:spPr bwMode="auto">
            <a:xfrm>
              <a:off x="884050" y="3583766"/>
              <a:ext cx="53830" cy="53740"/>
            </a:xfrm>
            <a:custGeom>
              <a:avLst/>
              <a:gdLst>
                <a:gd name="T0" fmla="*/ 31 w 62"/>
                <a:gd name="T1" fmla="*/ 62 h 62"/>
                <a:gd name="T2" fmla="*/ 0 w 62"/>
                <a:gd name="T3" fmla="*/ 31 h 62"/>
                <a:gd name="T4" fmla="*/ 31 w 62"/>
                <a:gd name="T5" fmla="*/ 0 h 62"/>
                <a:gd name="T6" fmla="*/ 62 w 62"/>
                <a:gd name="T7" fmla="*/ 31 h 62"/>
                <a:gd name="T8" fmla="*/ 31 w 62"/>
                <a:gd name="T9" fmla="*/ 62 h 62"/>
                <a:gd name="T10" fmla="*/ 31 w 62"/>
                <a:gd name="T11" fmla="*/ 11 h 62"/>
                <a:gd name="T12" fmla="*/ 11 w 62"/>
                <a:gd name="T13" fmla="*/ 31 h 62"/>
                <a:gd name="T14" fmla="*/ 31 w 62"/>
                <a:gd name="T15" fmla="*/ 51 h 62"/>
                <a:gd name="T16" fmla="*/ 51 w 62"/>
                <a:gd name="T17" fmla="*/ 31 h 62"/>
                <a:gd name="T18" fmla="*/ 31 w 62"/>
                <a:gd name="T1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31" y="11"/>
                  </a:moveTo>
                  <a:cubicBezTo>
                    <a:pt x="20" y="11"/>
                    <a:pt x="11" y="20"/>
                    <a:pt x="11" y="31"/>
                  </a:cubicBezTo>
                  <a:cubicBezTo>
                    <a:pt x="11" y="42"/>
                    <a:pt x="20" y="51"/>
                    <a:pt x="31" y="51"/>
                  </a:cubicBezTo>
                  <a:cubicBezTo>
                    <a:pt x="42" y="51"/>
                    <a:pt x="51" y="42"/>
                    <a:pt x="51" y="31"/>
                  </a:cubicBezTo>
                  <a:cubicBezTo>
                    <a:pt x="51" y="20"/>
                    <a:pt x="42" y="11"/>
                    <a:pt x="31" y="11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dist"/>
              <a:endParaRPr lang="zh-CN" altLang="en-US" sz="1400">
                <a:solidFill>
                  <a:schemeClr val="bg1">
                    <a:lumMod val="6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" name="Freeform 13"/>
            <p:cNvSpPr/>
            <p:nvPr/>
          </p:nvSpPr>
          <p:spPr bwMode="auto">
            <a:xfrm>
              <a:off x="860980" y="3643355"/>
              <a:ext cx="100336" cy="54471"/>
            </a:xfrm>
            <a:custGeom>
              <a:avLst/>
              <a:gdLst>
                <a:gd name="T0" fmla="*/ 111 w 116"/>
                <a:gd name="T1" fmla="*/ 63 h 63"/>
                <a:gd name="T2" fmla="*/ 105 w 116"/>
                <a:gd name="T3" fmla="*/ 58 h 63"/>
                <a:gd name="T4" fmla="*/ 58 w 116"/>
                <a:gd name="T5" fmla="*/ 11 h 63"/>
                <a:gd name="T6" fmla="*/ 11 w 116"/>
                <a:gd name="T7" fmla="*/ 58 h 63"/>
                <a:gd name="T8" fmla="*/ 6 w 116"/>
                <a:gd name="T9" fmla="*/ 63 h 63"/>
                <a:gd name="T10" fmla="*/ 0 w 116"/>
                <a:gd name="T11" fmla="*/ 58 h 63"/>
                <a:gd name="T12" fmla="*/ 58 w 116"/>
                <a:gd name="T13" fmla="*/ 0 h 63"/>
                <a:gd name="T14" fmla="*/ 116 w 116"/>
                <a:gd name="T15" fmla="*/ 58 h 63"/>
                <a:gd name="T16" fmla="*/ 111 w 116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63">
                  <a:moveTo>
                    <a:pt x="111" y="63"/>
                  </a:moveTo>
                  <a:cubicBezTo>
                    <a:pt x="108" y="63"/>
                    <a:pt x="105" y="61"/>
                    <a:pt x="105" y="58"/>
                  </a:cubicBezTo>
                  <a:cubicBezTo>
                    <a:pt x="105" y="32"/>
                    <a:pt x="84" y="11"/>
                    <a:pt x="58" y="11"/>
                  </a:cubicBezTo>
                  <a:cubicBezTo>
                    <a:pt x="32" y="11"/>
                    <a:pt x="11" y="32"/>
                    <a:pt x="11" y="58"/>
                  </a:cubicBezTo>
                  <a:cubicBezTo>
                    <a:pt x="11" y="61"/>
                    <a:pt x="9" y="63"/>
                    <a:pt x="6" y="63"/>
                  </a:cubicBezTo>
                  <a:cubicBezTo>
                    <a:pt x="3" y="63"/>
                    <a:pt x="0" y="61"/>
                    <a:pt x="0" y="58"/>
                  </a:cubicBezTo>
                  <a:cubicBezTo>
                    <a:pt x="0" y="26"/>
                    <a:pt x="26" y="0"/>
                    <a:pt x="58" y="0"/>
                  </a:cubicBezTo>
                  <a:cubicBezTo>
                    <a:pt x="90" y="0"/>
                    <a:pt x="116" y="26"/>
                    <a:pt x="116" y="58"/>
                  </a:cubicBezTo>
                  <a:cubicBezTo>
                    <a:pt x="116" y="61"/>
                    <a:pt x="114" y="63"/>
                    <a:pt x="111" y="63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dist"/>
              <a:endParaRPr lang="zh-CN" altLang="en-US" sz="1400">
                <a:solidFill>
                  <a:schemeClr val="bg1">
                    <a:lumMod val="6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4590211" y="3902437"/>
            <a:ext cx="69088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杨楹</a:t>
            </a:r>
          </a:p>
        </p:txBody>
      </p:sp>
      <p:pic>
        <p:nvPicPr>
          <p:cNvPr id="2" name="Picture 2" descr="D:\1稻壳模板\ppt\2016.4\小清新水彩花卉毕业答辩模板\小清新水彩花卉毕业答辩模板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4522" y="0"/>
            <a:ext cx="7354956" cy="136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6" name="Rectangle 42"/>
          <p:cNvSpPr>
            <a:spLocks noChangeArrowheads="1"/>
          </p:cNvSpPr>
          <p:nvPr/>
        </p:nvSpPr>
        <p:spPr bwMode="auto">
          <a:xfrm>
            <a:off x="1855470" y="451563"/>
            <a:ext cx="102108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集体备课</a:t>
            </a:r>
          </a:p>
        </p:txBody>
      </p:sp>
      <p:pic>
        <p:nvPicPr>
          <p:cNvPr id="38" name="Picture 2" descr="D:\1稻壳模板\ppt\2016.4\小清新水彩花卉毕业答辩模板\未标题-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36971" y="-98774"/>
            <a:ext cx="911574" cy="9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集体备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60" y="1816100"/>
            <a:ext cx="4116070" cy="2969260"/>
          </a:xfrm>
          <a:prstGeom prst="rect">
            <a:avLst/>
          </a:prstGeom>
        </p:spPr>
      </p:pic>
      <p:sp>
        <p:nvSpPr>
          <p:cNvPr id="11298" name="Oval 34" descr="u=290065061,2920051158&amp;fm=15&amp;gp=0"/>
          <p:cNvSpPr>
            <a:spLocks noChangeArrowheads="1"/>
          </p:cNvSpPr>
          <p:nvPr/>
        </p:nvSpPr>
        <p:spPr bwMode="auto">
          <a:xfrm>
            <a:off x="455295" y="977265"/>
            <a:ext cx="3822065" cy="3728085"/>
          </a:xfrm>
          <a:prstGeom prst="ellipse">
            <a:avLst/>
          </a:prstGeom>
          <a:blipFill dpi="0" rotWithShape="1">
            <a:blip r:embed="rId4" cstate="screen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4" name="图片 3" descr="教师论文获奖"/>
          <p:cNvPicPr>
            <a:picLocks noChangeAspect="1"/>
          </p:cNvPicPr>
          <p:nvPr/>
        </p:nvPicPr>
        <p:blipFill>
          <a:blip r:embed="rId5"/>
          <a:srcRect l="-63722"/>
          <a:stretch>
            <a:fillRect/>
          </a:stretch>
        </p:blipFill>
        <p:spPr>
          <a:xfrm>
            <a:off x="1610995" y="873125"/>
            <a:ext cx="6782435" cy="942975"/>
          </a:xfrm>
          <a:prstGeom prst="rect">
            <a:avLst/>
          </a:prstGeom>
        </p:spPr>
      </p:pic>
      <p:sp>
        <p:nvSpPr>
          <p:cNvPr id="5" name="Rectangle 42"/>
          <p:cNvSpPr>
            <a:spLocks noChangeArrowheads="1"/>
          </p:cNvSpPr>
          <p:nvPr/>
        </p:nvSpPr>
        <p:spPr bwMode="auto">
          <a:xfrm>
            <a:off x="6128385" y="565863"/>
            <a:ext cx="102108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论文获奖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Oval 18" descr="0x786"/>
          <p:cNvSpPr>
            <a:spLocks noChangeArrowheads="1"/>
          </p:cNvSpPr>
          <p:nvPr/>
        </p:nvSpPr>
        <p:spPr bwMode="auto">
          <a:xfrm>
            <a:off x="5995035" y="1665605"/>
            <a:ext cx="2762885" cy="2712720"/>
          </a:xfrm>
          <a:prstGeom prst="ellipse">
            <a:avLst/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90" name="Oval 26" descr="0115mvtps00039"/>
          <p:cNvSpPr>
            <a:spLocks noChangeArrowheads="1"/>
          </p:cNvSpPr>
          <p:nvPr/>
        </p:nvSpPr>
        <p:spPr bwMode="auto">
          <a:xfrm>
            <a:off x="3319780" y="1820545"/>
            <a:ext cx="2675255" cy="2402205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98" name="Oval 34" descr="u=290065061,2920051158&amp;fm=15&amp;gp=0"/>
          <p:cNvSpPr>
            <a:spLocks noChangeArrowheads="1"/>
          </p:cNvSpPr>
          <p:nvPr/>
        </p:nvSpPr>
        <p:spPr bwMode="auto">
          <a:xfrm>
            <a:off x="181610" y="1669415"/>
            <a:ext cx="3001010" cy="2708910"/>
          </a:xfrm>
          <a:prstGeom prst="ellipse">
            <a:avLst/>
          </a:prstGeom>
          <a:blipFill dpi="0" rotWithShape="1">
            <a:blip r:embed="rId4" cstate="screen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304" name="Rectangle 40"/>
          <p:cNvSpPr>
            <a:spLocks noChangeArrowheads="1"/>
          </p:cNvSpPr>
          <p:nvPr/>
        </p:nvSpPr>
        <p:spPr bwMode="auto">
          <a:xfrm>
            <a:off x="6932295" y="1106248"/>
            <a:ext cx="127635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评优课上课</a:t>
            </a:r>
          </a:p>
        </p:txBody>
      </p:sp>
      <p:sp>
        <p:nvSpPr>
          <p:cNvPr id="11306" name="Rectangle 42"/>
          <p:cNvSpPr>
            <a:spLocks noChangeArrowheads="1"/>
          </p:cNvSpPr>
          <p:nvPr/>
        </p:nvSpPr>
        <p:spPr bwMode="auto">
          <a:xfrm>
            <a:off x="802640" y="1106248"/>
            <a:ext cx="178689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和许校一起备课</a:t>
            </a:r>
          </a:p>
        </p:txBody>
      </p:sp>
      <p:pic>
        <p:nvPicPr>
          <p:cNvPr id="38" name="Picture 2" descr="D:\1稻壳模板\ppt\2016.4\小清新水彩花卉毕业答辩模板\未标题-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136971" y="-98774"/>
            <a:ext cx="911574" cy="9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0"/>
          <p:cNvSpPr>
            <a:spLocks noChangeArrowheads="1"/>
          </p:cNvSpPr>
          <p:nvPr/>
        </p:nvSpPr>
        <p:spPr bwMode="auto">
          <a:xfrm>
            <a:off x="3995420" y="1106248"/>
            <a:ext cx="102108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教学设计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311" y="1829445"/>
            <a:ext cx="1694258" cy="1628954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88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</a:t>
            </a:r>
            <a:endParaRPr lang="zh-CN" altLang="en-US" sz="8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075" name="Picture 3" descr="D:\1稻壳模板\ppt\2016.4\小清新水彩花卉毕业答辩模板\未标题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7" y="462756"/>
            <a:ext cx="1236662" cy="42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1稻壳模板\ppt\2016.4\小清新水彩花卉毕业答辩模板\未标题-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8425" y="377031"/>
            <a:ext cx="1425575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3291840" y="1983105"/>
            <a:ext cx="46793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l"/>
            <a:r>
              <a:rPr lang="zh-CN" altLang="en-US" sz="3200" dirty="0"/>
              <a:t>学生成长：</a:t>
            </a:r>
          </a:p>
          <a:p>
            <a:pPr algn="l"/>
            <a:r>
              <a:rPr lang="zh-CN" altLang="en-US" sz="3200" dirty="0"/>
              <a:t>丰盈活动促生长拔节</a:t>
            </a:r>
          </a:p>
          <a:p>
            <a:pPr algn="l"/>
            <a:endParaRPr lang="zh-CN" alt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580952" y="201452"/>
            <a:ext cx="374213" cy="373961"/>
          </a:xfrm>
          <a:prstGeom prst="roundRect">
            <a:avLst>
              <a:gd name="adj" fmla="val 7615"/>
            </a:avLst>
          </a:prstGeom>
          <a:noFill/>
          <a:ln w="19050">
            <a:solidFill>
              <a:srgbClr val="5E719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100" b="1" dirty="0">
                <a:solidFill>
                  <a:schemeClr val="tx1"/>
                </a:solidFill>
                <a:cs typeface="+mn-ea"/>
                <a:sym typeface="+mn-lt"/>
              </a:rPr>
              <a:t>3</a:t>
            </a:r>
          </a:p>
        </p:txBody>
      </p:sp>
      <p:grpSp>
        <p:nvGrpSpPr>
          <p:cNvPr id="7" name="组合 6"/>
          <p:cNvGrpSpPr/>
          <p:nvPr/>
        </p:nvGrpSpPr>
        <p:grpSpPr bwMode="auto">
          <a:xfrm>
            <a:off x="2428558" y="1170623"/>
            <a:ext cx="142875" cy="4052888"/>
            <a:chOff x="3536950" y="1454150"/>
            <a:chExt cx="190500" cy="5403850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3632200" y="1549400"/>
              <a:ext cx="0" cy="53086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3536950" y="1454150"/>
              <a:ext cx="190500" cy="1905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536950" y="3160183"/>
              <a:ext cx="190500" cy="1905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536950" y="4814782"/>
              <a:ext cx="190500" cy="1905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 bwMode="auto">
          <a:xfrm>
            <a:off x="2428875" y="1025843"/>
            <a:ext cx="923925" cy="581025"/>
            <a:chOff x="3632200" y="2305020"/>
            <a:chExt cx="1231900" cy="774700"/>
          </a:xfrm>
          <a:solidFill>
            <a:srgbClr val="618D7E"/>
          </a:solidFill>
        </p:grpSpPr>
        <p:cxnSp>
          <p:nvCxnSpPr>
            <p:cNvPr id="17" name="直接连接符 16"/>
            <p:cNvCxnSpPr/>
            <p:nvPr/>
          </p:nvCxnSpPr>
          <p:spPr>
            <a:xfrm>
              <a:off x="3632200" y="2692370"/>
              <a:ext cx="45720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圆角矩形 17"/>
            <p:cNvSpPr/>
            <p:nvPr/>
          </p:nvSpPr>
          <p:spPr>
            <a:xfrm>
              <a:off x="4089400" y="2305020"/>
              <a:ext cx="774700" cy="774700"/>
            </a:xfrm>
            <a:prstGeom prst="roundRect">
              <a:avLst>
                <a:gd name="adj" fmla="val 7971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9" name="Freeform 251"/>
            <p:cNvSpPr>
              <a:spLocks noEditPoints="1"/>
            </p:cNvSpPr>
            <p:nvPr/>
          </p:nvSpPr>
          <p:spPr bwMode="auto">
            <a:xfrm>
              <a:off x="4240836" y="2498482"/>
              <a:ext cx="421028" cy="393943"/>
            </a:xfrm>
            <a:custGeom>
              <a:avLst/>
              <a:gdLst>
                <a:gd name="T0" fmla="*/ 372071 w 301"/>
                <a:gd name="T1" fmla="*/ 268217 h 282"/>
                <a:gd name="T2" fmla="*/ 327311 w 301"/>
                <a:gd name="T3" fmla="*/ 96390 h 282"/>
                <a:gd name="T4" fmla="*/ 113300 w 301"/>
                <a:gd name="T5" fmla="*/ 50291 h 282"/>
                <a:gd name="T6" fmla="*/ 44760 w 301"/>
                <a:gd name="T7" fmla="*/ 4191 h 282"/>
                <a:gd name="T8" fmla="*/ 16785 w 301"/>
                <a:gd name="T9" fmla="*/ 18160 h 282"/>
                <a:gd name="T10" fmla="*/ 85325 w 301"/>
                <a:gd name="T11" fmla="*/ 79627 h 282"/>
                <a:gd name="T12" fmla="*/ 184637 w 301"/>
                <a:gd name="T13" fmla="*/ 347843 h 282"/>
                <a:gd name="T14" fmla="*/ 421028 w 301"/>
                <a:gd name="T15" fmla="*/ 363210 h 282"/>
                <a:gd name="T16" fmla="*/ 372071 w 301"/>
                <a:gd name="T17" fmla="*/ 268217 h 282"/>
                <a:gd name="T18" fmla="*/ 338501 w 301"/>
                <a:gd name="T19" fmla="*/ 324095 h 282"/>
                <a:gd name="T20" fmla="*/ 335703 w 301"/>
                <a:gd name="T21" fmla="*/ 325492 h 282"/>
                <a:gd name="T22" fmla="*/ 332906 w 301"/>
                <a:gd name="T23" fmla="*/ 324095 h 282"/>
                <a:gd name="T24" fmla="*/ 222403 w 301"/>
                <a:gd name="T25" fmla="*/ 192781 h 282"/>
                <a:gd name="T26" fmla="*/ 148269 w 301"/>
                <a:gd name="T27" fmla="*/ 104772 h 282"/>
                <a:gd name="T28" fmla="*/ 148269 w 301"/>
                <a:gd name="T29" fmla="*/ 99184 h 282"/>
                <a:gd name="T30" fmla="*/ 152465 w 301"/>
                <a:gd name="T31" fmla="*/ 99184 h 282"/>
                <a:gd name="T32" fmla="*/ 248980 w 301"/>
                <a:gd name="T33" fmla="*/ 170429 h 282"/>
                <a:gd name="T34" fmla="*/ 339900 w 301"/>
                <a:gd name="T35" fmla="*/ 319904 h 282"/>
                <a:gd name="T36" fmla="*/ 338501 w 301"/>
                <a:gd name="T37" fmla="*/ 324095 h 2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 bwMode="auto">
          <a:xfrm>
            <a:off x="2409825" y="2307114"/>
            <a:ext cx="923925" cy="581025"/>
            <a:chOff x="3632200" y="3705210"/>
            <a:chExt cx="1231900" cy="774700"/>
          </a:xfrm>
          <a:solidFill>
            <a:srgbClr val="B5BC61"/>
          </a:solidFill>
        </p:grpSpPr>
        <p:cxnSp>
          <p:nvCxnSpPr>
            <p:cNvPr id="21" name="直接连接符 20"/>
            <p:cNvCxnSpPr/>
            <p:nvPr/>
          </p:nvCxnSpPr>
          <p:spPr>
            <a:xfrm>
              <a:off x="3632200" y="4095735"/>
              <a:ext cx="45720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圆角矩形 21"/>
            <p:cNvSpPr/>
            <p:nvPr/>
          </p:nvSpPr>
          <p:spPr>
            <a:xfrm>
              <a:off x="4089400" y="3705210"/>
              <a:ext cx="774700" cy="774700"/>
            </a:xfrm>
            <a:prstGeom prst="roundRect">
              <a:avLst>
                <a:gd name="adj" fmla="val 7971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3" name="Freeform 251"/>
            <p:cNvSpPr>
              <a:spLocks noEditPoints="1"/>
            </p:cNvSpPr>
            <p:nvPr/>
          </p:nvSpPr>
          <p:spPr bwMode="auto">
            <a:xfrm>
              <a:off x="4240836" y="3895588"/>
              <a:ext cx="421028" cy="393943"/>
            </a:xfrm>
            <a:custGeom>
              <a:avLst/>
              <a:gdLst>
                <a:gd name="T0" fmla="*/ 372071 w 301"/>
                <a:gd name="T1" fmla="*/ 268217 h 282"/>
                <a:gd name="T2" fmla="*/ 327311 w 301"/>
                <a:gd name="T3" fmla="*/ 96390 h 282"/>
                <a:gd name="T4" fmla="*/ 113300 w 301"/>
                <a:gd name="T5" fmla="*/ 50291 h 282"/>
                <a:gd name="T6" fmla="*/ 44760 w 301"/>
                <a:gd name="T7" fmla="*/ 4191 h 282"/>
                <a:gd name="T8" fmla="*/ 16785 w 301"/>
                <a:gd name="T9" fmla="*/ 18160 h 282"/>
                <a:gd name="T10" fmla="*/ 85325 w 301"/>
                <a:gd name="T11" fmla="*/ 79627 h 282"/>
                <a:gd name="T12" fmla="*/ 184637 w 301"/>
                <a:gd name="T13" fmla="*/ 347843 h 282"/>
                <a:gd name="T14" fmla="*/ 421028 w 301"/>
                <a:gd name="T15" fmla="*/ 363210 h 282"/>
                <a:gd name="T16" fmla="*/ 372071 w 301"/>
                <a:gd name="T17" fmla="*/ 268217 h 282"/>
                <a:gd name="T18" fmla="*/ 338501 w 301"/>
                <a:gd name="T19" fmla="*/ 324095 h 282"/>
                <a:gd name="T20" fmla="*/ 335703 w 301"/>
                <a:gd name="T21" fmla="*/ 325492 h 282"/>
                <a:gd name="T22" fmla="*/ 332906 w 301"/>
                <a:gd name="T23" fmla="*/ 324095 h 282"/>
                <a:gd name="T24" fmla="*/ 222403 w 301"/>
                <a:gd name="T25" fmla="*/ 192781 h 282"/>
                <a:gd name="T26" fmla="*/ 148269 w 301"/>
                <a:gd name="T27" fmla="*/ 104772 h 282"/>
                <a:gd name="T28" fmla="*/ 148269 w 301"/>
                <a:gd name="T29" fmla="*/ 99184 h 282"/>
                <a:gd name="T30" fmla="*/ 152465 w 301"/>
                <a:gd name="T31" fmla="*/ 99184 h 282"/>
                <a:gd name="T32" fmla="*/ 248980 w 301"/>
                <a:gd name="T33" fmla="*/ 170429 h 282"/>
                <a:gd name="T34" fmla="*/ 339900 w 301"/>
                <a:gd name="T35" fmla="*/ 319904 h 282"/>
                <a:gd name="T36" fmla="*/ 338501 w 301"/>
                <a:gd name="T37" fmla="*/ 324095 h 2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 bwMode="auto">
          <a:xfrm>
            <a:off x="2409825" y="3550603"/>
            <a:ext cx="923925" cy="581025"/>
            <a:chOff x="3632200" y="5022730"/>
            <a:chExt cx="1231900" cy="774700"/>
          </a:xfrm>
          <a:solidFill>
            <a:srgbClr val="C7AD81"/>
          </a:solidFill>
        </p:grpSpPr>
        <p:cxnSp>
          <p:nvCxnSpPr>
            <p:cNvPr id="25" name="直接连接符 24"/>
            <p:cNvCxnSpPr/>
            <p:nvPr/>
          </p:nvCxnSpPr>
          <p:spPr>
            <a:xfrm>
              <a:off x="3632200" y="5397380"/>
              <a:ext cx="45720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圆角矩形 25"/>
            <p:cNvSpPr/>
            <p:nvPr/>
          </p:nvSpPr>
          <p:spPr>
            <a:xfrm>
              <a:off x="4089400" y="5022730"/>
              <a:ext cx="774700" cy="774700"/>
            </a:xfrm>
            <a:prstGeom prst="roundRect">
              <a:avLst>
                <a:gd name="adj" fmla="val 7971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251"/>
            <p:cNvSpPr>
              <a:spLocks noEditPoints="1"/>
            </p:cNvSpPr>
            <p:nvPr/>
          </p:nvSpPr>
          <p:spPr bwMode="auto">
            <a:xfrm>
              <a:off x="4240836" y="5210024"/>
              <a:ext cx="421028" cy="393943"/>
            </a:xfrm>
            <a:custGeom>
              <a:avLst/>
              <a:gdLst>
                <a:gd name="T0" fmla="*/ 372071 w 301"/>
                <a:gd name="T1" fmla="*/ 268217 h 282"/>
                <a:gd name="T2" fmla="*/ 327311 w 301"/>
                <a:gd name="T3" fmla="*/ 96390 h 282"/>
                <a:gd name="T4" fmla="*/ 113300 w 301"/>
                <a:gd name="T5" fmla="*/ 50291 h 282"/>
                <a:gd name="T6" fmla="*/ 44760 w 301"/>
                <a:gd name="T7" fmla="*/ 4191 h 282"/>
                <a:gd name="T8" fmla="*/ 16785 w 301"/>
                <a:gd name="T9" fmla="*/ 18160 h 282"/>
                <a:gd name="T10" fmla="*/ 85325 w 301"/>
                <a:gd name="T11" fmla="*/ 79627 h 282"/>
                <a:gd name="T12" fmla="*/ 184637 w 301"/>
                <a:gd name="T13" fmla="*/ 347843 h 282"/>
                <a:gd name="T14" fmla="*/ 421028 w 301"/>
                <a:gd name="T15" fmla="*/ 363210 h 282"/>
                <a:gd name="T16" fmla="*/ 372071 w 301"/>
                <a:gd name="T17" fmla="*/ 268217 h 282"/>
                <a:gd name="T18" fmla="*/ 338501 w 301"/>
                <a:gd name="T19" fmla="*/ 324095 h 282"/>
                <a:gd name="T20" fmla="*/ 335703 w 301"/>
                <a:gd name="T21" fmla="*/ 325492 h 282"/>
                <a:gd name="T22" fmla="*/ 332906 w 301"/>
                <a:gd name="T23" fmla="*/ 324095 h 282"/>
                <a:gd name="T24" fmla="*/ 222403 w 301"/>
                <a:gd name="T25" fmla="*/ 192781 h 282"/>
                <a:gd name="T26" fmla="*/ 148269 w 301"/>
                <a:gd name="T27" fmla="*/ 104772 h 282"/>
                <a:gd name="T28" fmla="*/ 148269 w 301"/>
                <a:gd name="T29" fmla="*/ 99184 h 282"/>
                <a:gd name="T30" fmla="*/ 152465 w 301"/>
                <a:gd name="T31" fmla="*/ 99184 h 282"/>
                <a:gd name="T32" fmla="*/ 248980 w 301"/>
                <a:gd name="T33" fmla="*/ 170429 h 282"/>
                <a:gd name="T34" fmla="*/ 339900 w 301"/>
                <a:gd name="T35" fmla="*/ 319904 h 282"/>
                <a:gd name="T36" fmla="*/ 338501 w 301"/>
                <a:gd name="T37" fmla="*/ 324095 h 2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2" name="MH_Entry_1"/>
          <p:cNvSpPr/>
          <p:nvPr>
            <p:custDataLst>
              <p:tags r:id="rId2"/>
            </p:custDataLst>
          </p:nvPr>
        </p:nvSpPr>
        <p:spPr>
          <a:xfrm>
            <a:off x="1118235" y="201295"/>
            <a:ext cx="1552575" cy="374015"/>
          </a:xfrm>
          <a:prstGeom prst="roundRect">
            <a:avLst>
              <a:gd name="adj" fmla="val 9124"/>
            </a:avLst>
          </a:prstGeom>
          <a:noFill/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60000"/>
          </a:bodyPr>
          <a:lstStyle/>
          <a:p>
            <a:pPr algn="ctr"/>
            <a:r>
              <a:rPr lang="zh-CN" altLang="en-US" sz="2665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学生成长</a:t>
            </a:r>
            <a:r>
              <a:rPr lang="zh-CN" altLang="en-US" dirty="0">
                <a:sym typeface="+mn-ea"/>
              </a:rPr>
              <a:t>建设：</a:t>
            </a:r>
            <a:endParaRPr lang="zh-CN" altLang="en-US" spc="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3376930" y="1242060"/>
            <a:ext cx="3644265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经纬有序呈教学常规（作文教学）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3376930" y="2468245"/>
            <a:ext cx="2197100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多样阅读扬个性风采 </a:t>
            </a:r>
          </a:p>
        </p:txBody>
      </p: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3376930" y="3774440"/>
            <a:ext cx="2197100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硬笔书法激向美情趣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97" name="Freeform 33"/>
          <p:cNvSpPr>
            <a:spLocks noEditPoints="1"/>
          </p:cNvSpPr>
          <p:nvPr/>
        </p:nvSpPr>
        <p:spPr bwMode="auto">
          <a:xfrm>
            <a:off x="2630488" y="1632329"/>
            <a:ext cx="254000" cy="235023"/>
          </a:xfrm>
          <a:custGeom>
            <a:avLst/>
            <a:gdLst>
              <a:gd name="T0" fmla="*/ 100 w 129"/>
              <a:gd name="T1" fmla="*/ 66 h 119"/>
              <a:gd name="T2" fmla="*/ 105 w 129"/>
              <a:gd name="T3" fmla="*/ 61 h 119"/>
              <a:gd name="T4" fmla="*/ 110 w 129"/>
              <a:gd name="T5" fmla="*/ 66 h 119"/>
              <a:gd name="T6" fmla="*/ 110 w 129"/>
              <a:gd name="T7" fmla="*/ 115 h 119"/>
              <a:gd name="T8" fmla="*/ 105 w 129"/>
              <a:gd name="T9" fmla="*/ 119 h 119"/>
              <a:gd name="T10" fmla="*/ 105 w 129"/>
              <a:gd name="T11" fmla="*/ 119 h 119"/>
              <a:gd name="T12" fmla="*/ 24 w 129"/>
              <a:gd name="T13" fmla="*/ 119 h 119"/>
              <a:gd name="T14" fmla="*/ 19 w 129"/>
              <a:gd name="T15" fmla="*/ 115 h 119"/>
              <a:gd name="T16" fmla="*/ 19 w 129"/>
              <a:gd name="T17" fmla="*/ 114 h 119"/>
              <a:gd name="T18" fmla="*/ 19 w 129"/>
              <a:gd name="T19" fmla="*/ 66 h 119"/>
              <a:gd name="T20" fmla="*/ 24 w 129"/>
              <a:gd name="T21" fmla="*/ 61 h 119"/>
              <a:gd name="T22" fmla="*/ 29 w 129"/>
              <a:gd name="T23" fmla="*/ 66 h 119"/>
              <a:gd name="T24" fmla="*/ 29 w 129"/>
              <a:gd name="T25" fmla="*/ 110 h 119"/>
              <a:gd name="T26" fmla="*/ 45 w 129"/>
              <a:gd name="T27" fmla="*/ 110 h 119"/>
              <a:gd name="T28" fmla="*/ 45 w 129"/>
              <a:gd name="T29" fmla="*/ 61 h 119"/>
              <a:gd name="T30" fmla="*/ 48 w 129"/>
              <a:gd name="T31" fmla="*/ 58 h 119"/>
              <a:gd name="T32" fmla="*/ 48 w 129"/>
              <a:gd name="T33" fmla="*/ 58 h 119"/>
              <a:gd name="T34" fmla="*/ 81 w 129"/>
              <a:gd name="T35" fmla="*/ 58 h 119"/>
              <a:gd name="T36" fmla="*/ 85 w 129"/>
              <a:gd name="T37" fmla="*/ 61 h 119"/>
              <a:gd name="T38" fmla="*/ 85 w 129"/>
              <a:gd name="T39" fmla="*/ 61 h 119"/>
              <a:gd name="T40" fmla="*/ 85 w 129"/>
              <a:gd name="T41" fmla="*/ 110 h 119"/>
              <a:gd name="T42" fmla="*/ 100 w 129"/>
              <a:gd name="T43" fmla="*/ 110 h 119"/>
              <a:gd name="T44" fmla="*/ 100 w 129"/>
              <a:gd name="T45" fmla="*/ 66 h 119"/>
              <a:gd name="T46" fmla="*/ 51 w 129"/>
              <a:gd name="T47" fmla="*/ 110 h 119"/>
              <a:gd name="T48" fmla="*/ 51 w 129"/>
              <a:gd name="T49" fmla="*/ 110 h 119"/>
              <a:gd name="T50" fmla="*/ 79 w 129"/>
              <a:gd name="T51" fmla="*/ 110 h 119"/>
              <a:gd name="T52" fmla="*/ 79 w 129"/>
              <a:gd name="T53" fmla="*/ 64 h 119"/>
              <a:gd name="T54" fmla="*/ 51 w 129"/>
              <a:gd name="T55" fmla="*/ 64 h 119"/>
              <a:gd name="T56" fmla="*/ 51 w 129"/>
              <a:gd name="T57" fmla="*/ 110 h 119"/>
              <a:gd name="T58" fmla="*/ 9 w 129"/>
              <a:gd name="T59" fmla="*/ 68 h 119"/>
              <a:gd name="T60" fmla="*/ 9 w 129"/>
              <a:gd name="T61" fmla="*/ 68 h 119"/>
              <a:gd name="T62" fmla="*/ 65 w 129"/>
              <a:gd name="T63" fmla="*/ 12 h 119"/>
              <a:gd name="T64" fmla="*/ 120 w 129"/>
              <a:gd name="T65" fmla="*/ 68 h 119"/>
              <a:gd name="T66" fmla="*/ 127 w 129"/>
              <a:gd name="T67" fmla="*/ 68 h 119"/>
              <a:gd name="T68" fmla="*/ 127 w 129"/>
              <a:gd name="T69" fmla="*/ 61 h 119"/>
              <a:gd name="T70" fmla="*/ 68 w 129"/>
              <a:gd name="T71" fmla="*/ 2 h 119"/>
              <a:gd name="T72" fmla="*/ 68 w 129"/>
              <a:gd name="T73" fmla="*/ 2 h 119"/>
              <a:gd name="T74" fmla="*/ 61 w 129"/>
              <a:gd name="T75" fmla="*/ 2 h 119"/>
              <a:gd name="T76" fmla="*/ 2 w 129"/>
              <a:gd name="T77" fmla="*/ 61 h 119"/>
              <a:gd name="T78" fmla="*/ 2 w 129"/>
              <a:gd name="T79" fmla="*/ 68 h 119"/>
              <a:gd name="T80" fmla="*/ 9 w 129"/>
              <a:gd name="T81" fmla="*/ 68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9" h="119">
                <a:moveTo>
                  <a:pt x="100" y="66"/>
                </a:moveTo>
                <a:cubicBezTo>
                  <a:pt x="100" y="64"/>
                  <a:pt x="103" y="61"/>
                  <a:pt x="105" y="61"/>
                </a:cubicBezTo>
                <a:cubicBezTo>
                  <a:pt x="108" y="61"/>
                  <a:pt x="110" y="64"/>
                  <a:pt x="110" y="66"/>
                </a:cubicBezTo>
                <a:cubicBezTo>
                  <a:pt x="110" y="115"/>
                  <a:pt x="110" y="115"/>
                  <a:pt x="110" y="115"/>
                </a:cubicBezTo>
                <a:cubicBezTo>
                  <a:pt x="110" y="117"/>
                  <a:pt x="108" y="119"/>
                  <a:pt x="105" y="119"/>
                </a:cubicBezTo>
                <a:cubicBezTo>
                  <a:pt x="105" y="119"/>
                  <a:pt x="105" y="119"/>
                  <a:pt x="105" y="119"/>
                </a:cubicBezTo>
                <a:cubicBezTo>
                  <a:pt x="24" y="119"/>
                  <a:pt x="24" y="119"/>
                  <a:pt x="24" y="119"/>
                </a:cubicBezTo>
                <a:cubicBezTo>
                  <a:pt x="21" y="119"/>
                  <a:pt x="19" y="117"/>
                  <a:pt x="19" y="115"/>
                </a:cubicBezTo>
                <a:cubicBezTo>
                  <a:pt x="19" y="114"/>
                  <a:pt x="19" y="114"/>
                  <a:pt x="19" y="114"/>
                </a:cubicBezTo>
                <a:cubicBezTo>
                  <a:pt x="19" y="66"/>
                  <a:pt x="19" y="66"/>
                  <a:pt x="19" y="66"/>
                </a:cubicBezTo>
                <a:cubicBezTo>
                  <a:pt x="19" y="64"/>
                  <a:pt x="21" y="61"/>
                  <a:pt x="24" y="61"/>
                </a:cubicBezTo>
                <a:cubicBezTo>
                  <a:pt x="27" y="61"/>
                  <a:pt x="29" y="64"/>
                  <a:pt x="29" y="66"/>
                </a:cubicBezTo>
                <a:cubicBezTo>
                  <a:pt x="29" y="110"/>
                  <a:pt x="29" y="110"/>
                  <a:pt x="29" y="110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61"/>
                  <a:pt x="45" y="61"/>
                  <a:pt x="45" y="61"/>
                </a:cubicBezTo>
                <a:cubicBezTo>
                  <a:pt x="45" y="59"/>
                  <a:pt x="46" y="58"/>
                  <a:pt x="48" y="58"/>
                </a:cubicBezTo>
                <a:cubicBezTo>
                  <a:pt x="48" y="58"/>
                  <a:pt x="48" y="58"/>
                  <a:pt x="48" y="58"/>
                </a:cubicBezTo>
                <a:cubicBezTo>
                  <a:pt x="81" y="58"/>
                  <a:pt x="81" y="58"/>
                  <a:pt x="81" y="58"/>
                </a:cubicBezTo>
                <a:cubicBezTo>
                  <a:pt x="83" y="58"/>
                  <a:pt x="85" y="59"/>
                  <a:pt x="85" y="61"/>
                </a:cubicBezTo>
                <a:cubicBezTo>
                  <a:pt x="85" y="61"/>
                  <a:pt x="85" y="61"/>
                  <a:pt x="85" y="61"/>
                </a:cubicBezTo>
                <a:cubicBezTo>
                  <a:pt x="85" y="110"/>
                  <a:pt x="85" y="110"/>
                  <a:pt x="85" y="110"/>
                </a:cubicBezTo>
                <a:cubicBezTo>
                  <a:pt x="100" y="110"/>
                  <a:pt x="100" y="110"/>
                  <a:pt x="100" y="110"/>
                </a:cubicBezTo>
                <a:cubicBezTo>
                  <a:pt x="100" y="66"/>
                  <a:pt x="100" y="66"/>
                  <a:pt x="100" y="66"/>
                </a:cubicBezTo>
                <a:close/>
                <a:moveTo>
                  <a:pt x="51" y="110"/>
                </a:moveTo>
                <a:cubicBezTo>
                  <a:pt x="51" y="110"/>
                  <a:pt x="51" y="110"/>
                  <a:pt x="51" y="110"/>
                </a:cubicBezTo>
                <a:cubicBezTo>
                  <a:pt x="79" y="110"/>
                  <a:pt x="79" y="110"/>
                  <a:pt x="79" y="110"/>
                </a:cubicBezTo>
                <a:cubicBezTo>
                  <a:pt x="79" y="64"/>
                  <a:pt x="79" y="64"/>
                  <a:pt x="79" y="64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110"/>
                  <a:pt x="51" y="110"/>
                  <a:pt x="51" y="110"/>
                </a:cubicBezTo>
                <a:close/>
                <a:moveTo>
                  <a:pt x="9" y="68"/>
                </a:moveTo>
                <a:cubicBezTo>
                  <a:pt x="9" y="68"/>
                  <a:pt x="9" y="68"/>
                  <a:pt x="9" y="68"/>
                </a:cubicBezTo>
                <a:cubicBezTo>
                  <a:pt x="65" y="12"/>
                  <a:pt x="65" y="12"/>
                  <a:pt x="65" y="12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22" y="70"/>
                  <a:pt x="125" y="70"/>
                  <a:pt x="127" y="68"/>
                </a:cubicBezTo>
                <a:cubicBezTo>
                  <a:pt x="129" y="66"/>
                  <a:pt x="129" y="63"/>
                  <a:pt x="127" y="61"/>
                </a:cubicBezTo>
                <a:cubicBezTo>
                  <a:pt x="68" y="2"/>
                  <a:pt x="68" y="2"/>
                  <a:pt x="68" y="2"/>
                </a:cubicBezTo>
                <a:cubicBezTo>
                  <a:pt x="68" y="2"/>
                  <a:pt x="68" y="2"/>
                  <a:pt x="68" y="2"/>
                </a:cubicBezTo>
                <a:cubicBezTo>
                  <a:pt x="66" y="0"/>
                  <a:pt x="63" y="0"/>
                  <a:pt x="61" y="2"/>
                </a:cubicBezTo>
                <a:cubicBezTo>
                  <a:pt x="2" y="61"/>
                  <a:pt x="2" y="61"/>
                  <a:pt x="2" y="61"/>
                </a:cubicBezTo>
                <a:cubicBezTo>
                  <a:pt x="0" y="63"/>
                  <a:pt x="0" y="66"/>
                  <a:pt x="2" y="68"/>
                </a:cubicBezTo>
                <a:cubicBezTo>
                  <a:pt x="4" y="70"/>
                  <a:pt x="7" y="70"/>
                  <a:pt x="9" y="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8" name="Freeform 34"/>
          <p:cNvSpPr>
            <a:spLocks noEditPoints="1"/>
          </p:cNvSpPr>
          <p:nvPr/>
        </p:nvSpPr>
        <p:spPr bwMode="auto">
          <a:xfrm>
            <a:off x="6300789" y="2451733"/>
            <a:ext cx="173037" cy="244550"/>
          </a:xfrm>
          <a:custGeom>
            <a:avLst/>
            <a:gdLst>
              <a:gd name="T0" fmla="*/ 77 w 88"/>
              <a:gd name="T1" fmla="*/ 33 h 124"/>
              <a:gd name="T2" fmla="*/ 67 w 88"/>
              <a:gd name="T3" fmla="*/ 57 h 124"/>
              <a:gd name="T4" fmla="*/ 67 w 88"/>
              <a:gd name="T5" fmla="*/ 57 h 124"/>
              <a:gd name="T6" fmla="*/ 85 w 88"/>
              <a:gd name="T7" fmla="*/ 79 h 124"/>
              <a:gd name="T8" fmla="*/ 88 w 88"/>
              <a:gd name="T9" fmla="*/ 104 h 124"/>
              <a:gd name="T10" fmla="*/ 79 w 88"/>
              <a:gd name="T11" fmla="*/ 115 h 124"/>
              <a:gd name="T12" fmla="*/ 69 w 88"/>
              <a:gd name="T13" fmla="*/ 115 h 124"/>
              <a:gd name="T14" fmla="*/ 64 w 88"/>
              <a:gd name="T15" fmla="*/ 124 h 124"/>
              <a:gd name="T16" fmla="*/ 23 w 88"/>
              <a:gd name="T17" fmla="*/ 124 h 124"/>
              <a:gd name="T18" fmla="*/ 19 w 88"/>
              <a:gd name="T19" fmla="*/ 119 h 124"/>
              <a:gd name="T20" fmla="*/ 9 w 88"/>
              <a:gd name="T21" fmla="*/ 115 h 124"/>
              <a:gd name="T22" fmla="*/ 2 w 88"/>
              <a:gd name="T23" fmla="*/ 111 h 124"/>
              <a:gd name="T24" fmla="*/ 0 w 88"/>
              <a:gd name="T25" fmla="*/ 93 h 124"/>
              <a:gd name="T26" fmla="*/ 20 w 88"/>
              <a:gd name="T27" fmla="*/ 57 h 124"/>
              <a:gd name="T28" fmla="*/ 20 w 88"/>
              <a:gd name="T29" fmla="*/ 57 h 124"/>
              <a:gd name="T30" fmla="*/ 44 w 88"/>
              <a:gd name="T31" fmla="*/ 0 h 124"/>
              <a:gd name="T32" fmla="*/ 22 w 88"/>
              <a:gd name="T33" fmla="*/ 105 h 124"/>
              <a:gd name="T34" fmla="*/ 25 w 88"/>
              <a:gd name="T35" fmla="*/ 89 h 124"/>
              <a:gd name="T36" fmla="*/ 28 w 88"/>
              <a:gd name="T37" fmla="*/ 109 h 124"/>
              <a:gd name="T38" fmla="*/ 28 w 88"/>
              <a:gd name="T39" fmla="*/ 114 h 124"/>
              <a:gd name="T40" fmla="*/ 59 w 88"/>
              <a:gd name="T41" fmla="*/ 110 h 124"/>
              <a:gd name="T42" fmla="*/ 59 w 88"/>
              <a:gd name="T43" fmla="*/ 109 h 124"/>
              <a:gd name="T44" fmla="*/ 62 w 88"/>
              <a:gd name="T45" fmla="*/ 89 h 124"/>
              <a:gd name="T46" fmla="*/ 65 w 88"/>
              <a:gd name="T47" fmla="*/ 105 h 124"/>
              <a:gd name="T48" fmla="*/ 78 w 88"/>
              <a:gd name="T49" fmla="*/ 104 h 124"/>
              <a:gd name="T50" fmla="*/ 76 w 88"/>
              <a:gd name="T51" fmla="*/ 83 h 124"/>
              <a:gd name="T52" fmla="*/ 59 w 88"/>
              <a:gd name="T53" fmla="*/ 63 h 124"/>
              <a:gd name="T54" fmla="*/ 28 w 88"/>
              <a:gd name="T55" fmla="*/ 63 h 124"/>
              <a:gd name="T56" fmla="*/ 10 w 88"/>
              <a:gd name="T57" fmla="*/ 93 h 124"/>
              <a:gd name="T58" fmla="*/ 10 w 88"/>
              <a:gd name="T59" fmla="*/ 105 h 124"/>
              <a:gd name="T60" fmla="*/ 44 w 88"/>
              <a:gd name="T61" fmla="*/ 9 h 124"/>
              <a:gd name="T62" fmla="*/ 20 w 88"/>
              <a:gd name="T63" fmla="*/ 33 h 124"/>
              <a:gd name="T64" fmla="*/ 68 w 88"/>
              <a:gd name="T65" fmla="*/ 3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8" h="124">
                <a:moveTo>
                  <a:pt x="44" y="0"/>
                </a:moveTo>
                <a:cubicBezTo>
                  <a:pt x="62" y="0"/>
                  <a:pt x="77" y="15"/>
                  <a:pt x="77" y="33"/>
                </a:cubicBezTo>
                <a:cubicBezTo>
                  <a:pt x="77" y="43"/>
                  <a:pt x="74" y="51"/>
                  <a:pt x="68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74" y="64"/>
                  <a:pt x="81" y="70"/>
                  <a:pt x="85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83"/>
                  <a:pt x="88" y="88"/>
                  <a:pt x="88" y="93"/>
                </a:cubicBezTo>
                <a:cubicBezTo>
                  <a:pt x="88" y="104"/>
                  <a:pt x="88" y="104"/>
                  <a:pt x="88" y="104"/>
                </a:cubicBezTo>
                <a:cubicBezTo>
                  <a:pt x="88" y="106"/>
                  <a:pt x="87" y="109"/>
                  <a:pt x="85" y="111"/>
                </a:cubicBezTo>
                <a:cubicBezTo>
                  <a:pt x="84" y="113"/>
                  <a:pt x="82" y="114"/>
                  <a:pt x="79" y="115"/>
                </a:cubicBezTo>
                <a:cubicBezTo>
                  <a:pt x="79" y="115"/>
                  <a:pt x="79" y="115"/>
                  <a:pt x="78" y="115"/>
                </a:cubicBezTo>
                <a:cubicBezTo>
                  <a:pt x="69" y="115"/>
                  <a:pt x="69" y="115"/>
                  <a:pt x="69" y="115"/>
                </a:cubicBezTo>
                <a:cubicBezTo>
                  <a:pt x="69" y="119"/>
                  <a:pt x="69" y="119"/>
                  <a:pt x="69" y="119"/>
                </a:cubicBezTo>
                <a:cubicBezTo>
                  <a:pt x="69" y="122"/>
                  <a:pt x="66" y="124"/>
                  <a:pt x="64" y="124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23" y="124"/>
                  <a:pt x="23" y="124"/>
                  <a:pt x="23" y="124"/>
                </a:cubicBezTo>
                <a:cubicBezTo>
                  <a:pt x="21" y="124"/>
                  <a:pt x="19" y="122"/>
                  <a:pt x="19" y="119"/>
                </a:cubicBezTo>
                <a:cubicBezTo>
                  <a:pt x="19" y="119"/>
                  <a:pt x="19" y="119"/>
                  <a:pt x="19" y="119"/>
                </a:cubicBezTo>
                <a:cubicBezTo>
                  <a:pt x="19" y="115"/>
                  <a:pt x="19" y="115"/>
                  <a:pt x="19" y="115"/>
                </a:cubicBezTo>
                <a:cubicBezTo>
                  <a:pt x="9" y="115"/>
                  <a:pt x="9" y="115"/>
                  <a:pt x="9" y="115"/>
                </a:cubicBezTo>
                <a:cubicBezTo>
                  <a:pt x="9" y="115"/>
                  <a:pt x="8" y="115"/>
                  <a:pt x="8" y="115"/>
                </a:cubicBezTo>
                <a:cubicBezTo>
                  <a:pt x="5" y="114"/>
                  <a:pt x="3" y="113"/>
                  <a:pt x="2" y="111"/>
                </a:cubicBezTo>
                <a:cubicBezTo>
                  <a:pt x="0" y="109"/>
                  <a:pt x="0" y="106"/>
                  <a:pt x="0" y="104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8"/>
                  <a:pt x="1" y="83"/>
                  <a:pt x="2" y="79"/>
                </a:cubicBezTo>
                <a:cubicBezTo>
                  <a:pt x="6" y="70"/>
                  <a:pt x="13" y="64"/>
                  <a:pt x="20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13" y="51"/>
                  <a:pt x="10" y="42"/>
                  <a:pt x="10" y="33"/>
                </a:cubicBezTo>
                <a:cubicBezTo>
                  <a:pt x="10" y="15"/>
                  <a:pt x="25" y="0"/>
                  <a:pt x="44" y="0"/>
                </a:cubicBezTo>
                <a:close/>
                <a:moveTo>
                  <a:pt x="22" y="105"/>
                </a:moveTo>
                <a:cubicBezTo>
                  <a:pt x="22" y="105"/>
                  <a:pt x="22" y="105"/>
                  <a:pt x="22" y="105"/>
                </a:cubicBezTo>
                <a:cubicBezTo>
                  <a:pt x="22" y="92"/>
                  <a:pt x="22" y="92"/>
                  <a:pt x="22" y="92"/>
                </a:cubicBezTo>
                <a:cubicBezTo>
                  <a:pt x="22" y="90"/>
                  <a:pt x="24" y="89"/>
                  <a:pt x="25" y="89"/>
                </a:cubicBezTo>
                <a:cubicBezTo>
                  <a:pt x="27" y="89"/>
                  <a:pt x="28" y="90"/>
                  <a:pt x="28" y="92"/>
                </a:cubicBezTo>
                <a:cubicBezTo>
                  <a:pt x="28" y="109"/>
                  <a:pt x="28" y="109"/>
                  <a:pt x="28" y="109"/>
                </a:cubicBezTo>
                <a:cubicBezTo>
                  <a:pt x="28" y="110"/>
                  <a:pt x="28" y="110"/>
                  <a:pt x="28" y="110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0"/>
                  <a:pt x="59" y="110"/>
                  <a:pt x="59" y="110"/>
                </a:cubicBezTo>
                <a:cubicBezTo>
                  <a:pt x="59" y="110"/>
                  <a:pt x="59" y="110"/>
                  <a:pt x="59" y="110"/>
                </a:cubicBezTo>
                <a:cubicBezTo>
                  <a:pt x="59" y="109"/>
                  <a:pt x="59" y="109"/>
                  <a:pt x="59" y="109"/>
                </a:cubicBezTo>
                <a:cubicBezTo>
                  <a:pt x="59" y="92"/>
                  <a:pt x="59" y="92"/>
                  <a:pt x="59" y="92"/>
                </a:cubicBezTo>
                <a:cubicBezTo>
                  <a:pt x="59" y="90"/>
                  <a:pt x="60" y="89"/>
                  <a:pt x="62" y="89"/>
                </a:cubicBezTo>
                <a:cubicBezTo>
                  <a:pt x="63" y="89"/>
                  <a:pt x="65" y="90"/>
                  <a:pt x="65" y="92"/>
                </a:cubicBezTo>
                <a:cubicBezTo>
                  <a:pt x="65" y="105"/>
                  <a:pt x="65" y="105"/>
                  <a:pt x="65" y="105"/>
                </a:cubicBezTo>
                <a:cubicBezTo>
                  <a:pt x="78" y="105"/>
                  <a:pt x="78" y="105"/>
                  <a:pt x="78" y="105"/>
                </a:cubicBezTo>
                <a:cubicBezTo>
                  <a:pt x="78" y="104"/>
                  <a:pt x="78" y="104"/>
                  <a:pt x="78" y="104"/>
                </a:cubicBezTo>
                <a:cubicBezTo>
                  <a:pt x="78" y="93"/>
                  <a:pt x="78" y="93"/>
                  <a:pt x="78" y="93"/>
                </a:cubicBezTo>
                <a:cubicBezTo>
                  <a:pt x="78" y="89"/>
                  <a:pt x="77" y="86"/>
                  <a:pt x="76" y="83"/>
                </a:cubicBezTo>
                <a:cubicBezTo>
                  <a:pt x="76" y="83"/>
                  <a:pt x="76" y="83"/>
                  <a:pt x="76" y="83"/>
                </a:cubicBezTo>
                <a:cubicBezTo>
                  <a:pt x="73" y="75"/>
                  <a:pt x="65" y="69"/>
                  <a:pt x="59" y="63"/>
                </a:cubicBezTo>
                <a:cubicBezTo>
                  <a:pt x="55" y="66"/>
                  <a:pt x="49" y="67"/>
                  <a:pt x="44" y="67"/>
                </a:cubicBezTo>
                <a:cubicBezTo>
                  <a:pt x="38" y="67"/>
                  <a:pt x="33" y="66"/>
                  <a:pt x="28" y="63"/>
                </a:cubicBezTo>
                <a:cubicBezTo>
                  <a:pt x="23" y="69"/>
                  <a:pt x="15" y="75"/>
                  <a:pt x="11" y="83"/>
                </a:cubicBezTo>
                <a:cubicBezTo>
                  <a:pt x="10" y="86"/>
                  <a:pt x="10" y="89"/>
                  <a:pt x="10" y="93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4"/>
                  <a:pt x="10" y="104"/>
                  <a:pt x="10" y="105"/>
                </a:cubicBezTo>
                <a:cubicBezTo>
                  <a:pt x="22" y="105"/>
                  <a:pt x="22" y="105"/>
                  <a:pt x="22" y="105"/>
                </a:cubicBezTo>
                <a:close/>
                <a:moveTo>
                  <a:pt x="44" y="9"/>
                </a:moveTo>
                <a:cubicBezTo>
                  <a:pt x="44" y="9"/>
                  <a:pt x="44" y="9"/>
                  <a:pt x="44" y="9"/>
                </a:cubicBezTo>
                <a:cubicBezTo>
                  <a:pt x="30" y="9"/>
                  <a:pt x="20" y="20"/>
                  <a:pt x="20" y="33"/>
                </a:cubicBezTo>
                <a:cubicBezTo>
                  <a:pt x="20" y="47"/>
                  <a:pt x="31" y="57"/>
                  <a:pt x="44" y="57"/>
                </a:cubicBezTo>
                <a:cubicBezTo>
                  <a:pt x="57" y="57"/>
                  <a:pt x="68" y="47"/>
                  <a:pt x="68" y="33"/>
                </a:cubicBezTo>
                <a:cubicBezTo>
                  <a:pt x="68" y="20"/>
                  <a:pt x="57" y="9"/>
                  <a:pt x="44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9" name="Freeform 35"/>
          <p:cNvSpPr>
            <a:spLocks noEditPoints="1"/>
          </p:cNvSpPr>
          <p:nvPr/>
        </p:nvSpPr>
        <p:spPr bwMode="auto">
          <a:xfrm>
            <a:off x="6273801" y="1608509"/>
            <a:ext cx="220663" cy="281075"/>
          </a:xfrm>
          <a:custGeom>
            <a:avLst/>
            <a:gdLst>
              <a:gd name="T0" fmla="*/ 99 w 111"/>
              <a:gd name="T1" fmla="*/ 127 h 142"/>
              <a:gd name="T2" fmla="*/ 90 w 111"/>
              <a:gd name="T3" fmla="*/ 134 h 142"/>
              <a:gd name="T4" fmla="*/ 62 w 111"/>
              <a:gd name="T5" fmla="*/ 141 h 142"/>
              <a:gd name="T6" fmla="*/ 35 w 111"/>
              <a:gd name="T7" fmla="*/ 129 h 142"/>
              <a:gd name="T8" fmla="*/ 35 w 111"/>
              <a:gd name="T9" fmla="*/ 129 h 142"/>
              <a:gd name="T10" fmla="*/ 35 w 111"/>
              <a:gd name="T11" fmla="*/ 129 h 142"/>
              <a:gd name="T12" fmla="*/ 28 w 111"/>
              <a:gd name="T13" fmla="*/ 120 h 142"/>
              <a:gd name="T14" fmla="*/ 13 w 111"/>
              <a:gd name="T15" fmla="*/ 95 h 142"/>
              <a:gd name="T16" fmla="*/ 13 w 111"/>
              <a:gd name="T17" fmla="*/ 95 h 142"/>
              <a:gd name="T18" fmla="*/ 5 w 111"/>
              <a:gd name="T19" fmla="*/ 80 h 142"/>
              <a:gd name="T20" fmla="*/ 15 w 111"/>
              <a:gd name="T21" fmla="*/ 60 h 142"/>
              <a:gd name="T22" fmla="*/ 28 w 111"/>
              <a:gd name="T23" fmla="*/ 66 h 142"/>
              <a:gd name="T24" fmla="*/ 29 w 111"/>
              <a:gd name="T25" fmla="*/ 67 h 142"/>
              <a:gd name="T26" fmla="*/ 30 w 111"/>
              <a:gd name="T27" fmla="*/ 69 h 142"/>
              <a:gd name="T28" fmla="*/ 30 w 111"/>
              <a:gd name="T29" fmla="*/ 22 h 142"/>
              <a:gd name="T30" fmla="*/ 49 w 111"/>
              <a:gd name="T31" fmla="*/ 11 h 142"/>
              <a:gd name="T32" fmla="*/ 73 w 111"/>
              <a:gd name="T33" fmla="*/ 11 h 142"/>
              <a:gd name="T34" fmla="*/ 92 w 111"/>
              <a:gd name="T35" fmla="*/ 22 h 142"/>
              <a:gd name="T36" fmla="*/ 92 w 111"/>
              <a:gd name="T37" fmla="*/ 22 h 142"/>
              <a:gd name="T38" fmla="*/ 93 w 111"/>
              <a:gd name="T39" fmla="*/ 22 h 142"/>
              <a:gd name="T40" fmla="*/ 111 w 111"/>
              <a:gd name="T41" fmla="*/ 34 h 142"/>
              <a:gd name="T42" fmla="*/ 111 w 111"/>
              <a:gd name="T43" fmla="*/ 97 h 142"/>
              <a:gd name="T44" fmla="*/ 108 w 111"/>
              <a:gd name="T45" fmla="*/ 113 h 142"/>
              <a:gd name="T46" fmla="*/ 99 w 111"/>
              <a:gd name="T47" fmla="*/ 127 h 142"/>
              <a:gd name="T48" fmla="*/ 85 w 111"/>
              <a:gd name="T49" fmla="*/ 126 h 142"/>
              <a:gd name="T50" fmla="*/ 85 w 111"/>
              <a:gd name="T51" fmla="*/ 126 h 142"/>
              <a:gd name="T52" fmla="*/ 92 w 111"/>
              <a:gd name="T53" fmla="*/ 120 h 142"/>
              <a:gd name="T54" fmla="*/ 98 w 111"/>
              <a:gd name="T55" fmla="*/ 109 h 142"/>
              <a:gd name="T56" fmla="*/ 101 w 111"/>
              <a:gd name="T57" fmla="*/ 97 h 142"/>
              <a:gd name="T58" fmla="*/ 101 w 111"/>
              <a:gd name="T59" fmla="*/ 34 h 142"/>
              <a:gd name="T60" fmla="*/ 95 w 111"/>
              <a:gd name="T61" fmla="*/ 34 h 142"/>
              <a:gd name="T62" fmla="*/ 95 w 111"/>
              <a:gd name="T63" fmla="*/ 64 h 142"/>
              <a:gd name="T64" fmla="*/ 82 w 111"/>
              <a:gd name="T65" fmla="*/ 64 h 142"/>
              <a:gd name="T66" fmla="*/ 82 w 111"/>
              <a:gd name="T67" fmla="*/ 22 h 142"/>
              <a:gd name="T68" fmla="*/ 77 w 111"/>
              <a:gd name="T69" fmla="*/ 22 h 142"/>
              <a:gd name="T70" fmla="*/ 77 w 111"/>
              <a:gd name="T71" fmla="*/ 64 h 142"/>
              <a:gd name="T72" fmla="*/ 64 w 111"/>
              <a:gd name="T73" fmla="*/ 64 h 142"/>
              <a:gd name="T74" fmla="*/ 64 w 111"/>
              <a:gd name="T75" fmla="*/ 15 h 142"/>
              <a:gd name="T76" fmla="*/ 58 w 111"/>
              <a:gd name="T77" fmla="*/ 15 h 142"/>
              <a:gd name="T78" fmla="*/ 58 w 111"/>
              <a:gd name="T79" fmla="*/ 64 h 142"/>
              <a:gd name="T80" fmla="*/ 45 w 111"/>
              <a:gd name="T81" fmla="*/ 64 h 142"/>
              <a:gd name="T82" fmla="*/ 45 w 111"/>
              <a:gd name="T83" fmla="*/ 22 h 142"/>
              <a:gd name="T84" fmla="*/ 40 w 111"/>
              <a:gd name="T85" fmla="*/ 22 h 142"/>
              <a:gd name="T86" fmla="*/ 40 w 111"/>
              <a:gd name="T87" fmla="*/ 80 h 142"/>
              <a:gd name="T88" fmla="*/ 27 w 111"/>
              <a:gd name="T89" fmla="*/ 84 h 142"/>
              <a:gd name="T90" fmla="*/ 20 w 111"/>
              <a:gd name="T91" fmla="*/ 72 h 142"/>
              <a:gd name="T92" fmla="*/ 13 w 111"/>
              <a:gd name="T93" fmla="*/ 75 h 142"/>
              <a:gd name="T94" fmla="*/ 22 w 111"/>
              <a:gd name="T95" fmla="*/ 90 h 142"/>
              <a:gd name="T96" fmla="*/ 22 w 111"/>
              <a:gd name="T97" fmla="*/ 90 h 142"/>
              <a:gd name="T98" fmla="*/ 36 w 111"/>
              <a:gd name="T99" fmla="*/ 115 h 142"/>
              <a:gd name="T100" fmla="*/ 42 w 111"/>
              <a:gd name="T101" fmla="*/ 122 h 142"/>
              <a:gd name="T102" fmla="*/ 42 w 111"/>
              <a:gd name="T103" fmla="*/ 122 h 142"/>
              <a:gd name="T104" fmla="*/ 63 w 111"/>
              <a:gd name="T105" fmla="*/ 131 h 142"/>
              <a:gd name="T106" fmla="*/ 85 w 111"/>
              <a:gd name="T107" fmla="*/ 126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1" h="142">
                <a:moveTo>
                  <a:pt x="99" y="127"/>
                </a:moveTo>
                <a:cubicBezTo>
                  <a:pt x="97" y="130"/>
                  <a:pt x="94" y="132"/>
                  <a:pt x="90" y="134"/>
                </a:cubicBezTo>
                <a:cubicBezTo>
                  <a:pt x="82" y="139"/>
                  <a:pt x="72" y="142"/>
                  <a:pt x="62" y="141"/>
                </a:cubicBezTo>
                <a:cubicBezTo>
                  <a:pt x="52" y="140"/>
                  <a:pt x="43" y="136"/>
                  <a:pt x="35" y="129"/>
                </a:cubicBezTo>
                <a:cubicBezTo>
                  <a:pt x="35" y="129"/>
                  <a:pt x="35" y="129"/>
                  <a:pt x="35" y="129"/>
                </a:cubicBezTo>
                <a:cubicBezTo>
                  <a:pt x="35" y="129"/>
                  <a:pt x="35" y="129"/>
                  <a:pt x="35" y="129"/>
                </a:cubicBezTo>
                <a:cubicBezTo>
                  <a:pt x="33" y="127"/>
                  <a:pt x="30" y="124"/>
                  <a:pt x="28" y="120"/>
                </a:cubicBezTo>
                <a:cubicBezTo>
                  <a:pt x="13" y="95"/>
                  <a:pt x="13" y="95"/>
                  <a:pt x="13" y="95"/>
                </a:cubicBezTo>
                <a:cubicBezTo>
                  <a:pt x="13" y="95"/>
                  <a:pt x="13" y="95"/>
                  <a:pt x="13" y="95"/>
                </a:cubicBezTo>
                <a:cubicBezTo>
                  <a:pt x="5" y="80"/>
                  <a:pt x="5" y="80"/>
                  <a:pt x="5" y="80"/>
                </a:cubicBezTo>
                <a:cubicBezTo>
                  <a:pt x="0" y="72"/>
                  <a:pt x="5" y="61"/>
                  <a:pt x="15" y="60"/>
                </a:cubicBezTo>
                <a:cubicBezTo>
                  <a:pt x="19" y="60"/>
                  <a:pt x="25" y="61"/>
                  <a:pt x="28" y="66"/>
                </a:cubicBezTo>
                <a:cubicBezTo>
                  <a:pt x="29" y="67"/>
                  <a:pt x="29" y="67"/>
                  <a:pt x="29" y="67"/>
                </a:cubicBezTo>
                <a:cubicBezTo>
                  <a:pt x="30" y="69"/>
                  <a:pt x="30" y="69"/>
                  <a:pt x="30" y="69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12"/>
                  <a:pt x="41" y="6"/>
                  <a:pt x="49" y="11"/>
                </a:cubicBezTo>
                <a:cubicBezTo>
                  <a:pt x="52" y="0"/>
                  <a:pt x="70" y="0"/>
                  <a:pt x="73" y="11"/>
                </a:cubicBezTo>
                <a:cubicBezTo>
                  <a:pt x="81" y="6"/>
                  <a:pt x="92" y="12"/>
                  <a:pt x="92" y="22"/>
                </a:cubicBezTo>
                <a:cubicBezTo>
                  <a:pt x="92" y="22"/>
                  <a:pt x="92" y="22"/>
                  <a:pt x="92" y="22"/>
                </a:cubicBezTo>
                <a:cubicBezTo>
                  <a:pt x="93" y="22"/>
                  <a:pt x="93" y="22"/>
                  <a:pt x="93" y="22"/>
                </a:cubicBezTo>
                <a:cubicBezTo>
                  <a:pt x="101" y="19"/>
                  <a:pt x="111" y="24"/>
                  <a:pt x="111" y="34"/>
                </a:cubicBezTo>
                <a:cubicBezTo>
                  <a:pt x="111" y="97"/>
                  <a:pt x="111" y="97"/>
                  <a:pt x="111" y="97"/>
                </a:cubicBezTo>
                <a:cubicBezTo>
                  <a:pt x="111" y="102"/>
                  <a:pt x="110" y="108"/>
                  <a:pt x="108" y="113"/>
                </a:cubicBezTo>
                <a:cubicBezTo>
                  <a:pt x="106" y="118"/>
                  <a:pt x="103" y="122"/>
                  <a:pt x="99" y="127"/>
                </a:cubicBezTo>
                <a:close/>
                <a:moveTo>
                  <a:pt x="85" y="126"/>
                </a:moveTo>
                <a:cubicBezTo>
                  <a:pt x="85" y="126"/>
                  <a:pt x="85" y="126"/>
                  <a:pt x="85" y="126"/>
                </a:cubicBezTo>
                <a:cubicBezTo>
                  <a:pt x="88" y="124"/>
                  <a:pt x="90" y="122"/>
                  <a:pt x="92" y="120"/>
                </a:cubicBezTo>
                <a:cubicBezTo>
                  <a:pt x="95" y="117"/>
                  <a:pt x="97" y="113"/>
                  <a:pt x="98" y="109"/>
                </a:cubicBezTo>
                <a:cubicBezTo>
                  <a:pt x="100" y="105"/>
                  <a:pt x="101" y="101"/>
                  <a:pt x="101" y="97"/>
                </a:cubicBezTo>
                <a:cubicBezTo>
                  <a:pt x="101" y="34"/>
                  <a:pt x="101" y="34"/>
                  <a:pt x="101" y="34"/>
                </a:cubicBezTo>
                <a:cubicBezTo>
                  <a:pt x="101" y="30"/>
                  <a:pt x="95" y="30"/>
                  <a:pt x="95" y="34"/>
                </a:cubicBezTo>
                <a:cubicBezTo>
                  <a:pt x="95" y="64"/>
                  <a:pt x="95" y="64"/>
                  <a:pt x="95" y="64"/>
                </a:cubicBezTo>
                <a:cubicBezTo>
                  <a:pt x="95" y="72"/>
                  <a:pt x="82" y="72"/>
                  <a:pt x="82" y="64"/>
                </a:cubicBezTo>
                <a:cubicBezTo>
                  <a:pt x="82" y="22"/>
                  <a:pt x="82" y="22"/>
                  <a:pt x="82" y="22"/>
                </a:cubicBezTo>
                <a:cubicBezTo>
                  <a:pt x="82" y="18"/>
                  <a:pt x="77" y="18"/>
                  <a:pt x="77" y="22"/>
                </a:cubicBezTo>
                <a:cubicBezTo>
                  <a:pt x="77" y="64"/>
                  <a:pt x="77" y="64"/>
                  <a:pt x="77" y="64"/>
                </a:cubicBezTo>
                <a:cubicBezTo>
                  <a:pt x="77" y="72"/>
                  <a:pt x="64" y="72"/>
                  <a:pt x="64" y="64"/>
                </a:cubicBezTo>
                <a:cubicBezTo>
                  <a:pt x="64" y="15"/>
                  <a:pt x="64" y="15"/>
                  <a:pt x="64" y="15"/>
                </a:cubicBezTo>
                <a:cubicBezTo>
                  <a:pt x="64" y="12"/>
                  <a:pt x="58" y="12"/>
                  <a:pt x="58" y="15"/>
                </a:cubicBezTo>
                <a:cubicBezTo>
                  <a:pt x="58" y="64"/>
                  <a:pt x="58" y="64"/>
                  <a:pt x="58" y="64"/>
                </a:cubicBezTo>
                <a:cubicBezTo>
                  <a:pt x="58" y="72"/>
                  <a:pt x="45" y="72"/>
                  <a:pt x="45" y="64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18"/>
                  <a:pt x="40" y="18"/>
                  <a:pt x="40" y="22"/>
                </a:cubicBezTo>
                <a:cubicBezTo>
                  <a:pt x="40" y="80"/>
                  <a:pt x="40" y="80"/>
                  <a:pt x="40" y="80"/>
                </a:cubicBezTo>
                <a:cubicBezTo>
                  <a:pt x="40" y="87"/>
                  <a:pt x="30" y="90"/>
                  <a:pt x="27" y="84"/>
                </a:cubicBezTo>
                <a:cubicBezTo>
                  <a:pt x="20" y="72"/>
                  <a:pt x="20" y="72"/>
                  <a:pt x="20" y="72"/>
                </a:cubicBezTo>
                <a:cubicBezTo>
                  <a:pt x="17" y="68"/>
                  <a:pt x="11" y="71"/>
                  <a:pt x="13" y="75"/>
                </a:cubicBezTo>
                <a:cubicBezTo>
                  <a:pt x="22" y="90"/>
                  <a:pt x="22" y="90"/>
                  <a:pt x="22" y="90"/>
                </a:cubicBezTo>
                <a:cubicBezTo>
                  <a:pt x="22" y="90"/>
                  <a:pt x="22" y="90"/>
                  <a:pt x="22" y="90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8" y="118"/>
                  <a:pt x="40" y="120"/>
                  <a:pt x="42" y="122"/>
                </a:cubicBezTo>
                <a:cubicBezTo>
                  <a:pt x="42" y="122"/>
                  <a:pt x="42" y="122"/>
                  <a:pt x="42" y="122"/>
                </a:cubicBezTo>
                <a:cubicBezTo>
                  <a:pt x="48" y="127"/>
                  <a:pt x="55" y="130"/>
                  <a:pt x="63" y="131"/>
                </a:cubicBezTo>
                <a:cubicBezTo>
                  <a:pt x="71" y="132"/>
                  <a:pt x="78" y="130"/>
                  <a:pt x="85" y="1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01" name="Freeform 37"/>
          <p:cNvSpPr>
            <a:spLocks noEditPoints="1"/>
          </p:cNvSpPr>
          <p:nvPr/>
        </p:nvSpPr>
        <p:spPr bwMode="auto">
          <a:xfrm>
            <a:off x="2647951" y="2446968"/>
            <a:ext cx="220663" cy="254078"/>
          </a:xfrm>
          <a:custGeom>
            <a:avLst/>
            <a:gdLst>
              <a:gd name="T0" fmla="*/ 27 w 112"/>
              <a:gd name="T1" fmla="*/ 92 h 128"/>
              <a:gd name="T2" fmla="*/ 27 w 112"/>
              <a:gd name="T3" fmla="*/ 98 h 128"/>
              <a:gd name="T4" fmla="*/ 87 w 112"/>
              <a:gd name="T5" fmla="*/ 95 h 128"/>
              <a:gd name="T6" fmla="*/ 24 w 112"/>
              <a:gd name="T7" fmla="*/ 53 h 128"/>
              <a:gd name="T8" fmla="*/ 27 w 112"/>
              <a:gd name="T9" fmla="*/ 56 h 128"/>
              <a:gd name="T10" fmla="*/ 87 w 112"/>
              <a:gd name="T11" fmla="*/ 53 h 128"/>
              <a:gd name="T12" fmla="*/ 27 w 112"/>
              <a:gd name="T13" fmla="*/ 50 h 128"/>
              <a:gd name="T14" fmla="*/ 110 w 112"/>
              <a:gd name="T15" fmla="*/ 37 h 128"/>
              <a:gd name="T16" fmla="*/ 75 w 112"/>
              <a:gd name="T17" fmla="*/ 1 h 128"/>
              <a:gd name="T18" fmla="*/ 13 w 112"/>
              <a:gd name="T19" fmla="*/ 0 h 128"/>
              <a:gd name="T20" fmla="*/ 0 w 112"/>
              <a:gd name="T21" fmla="*/ 13 h 128"/>
              <a:gd name="T22" fmla="*/ 3 w 112"/>
              <a:gd name="T23" fmla="*/ 124 h 128"/>
              <a:gd name="T24" fmla="*/ 13 w 112"/>
              <a:gd name="T25" fmla="*/ 128 h 128"/>
              <a:gd name="T26" fmla="*/ 108 w 112"/>
              <a:gd name="T27" fmla="*/ 124 h 128"/>
              <a:gd name="T28" fmla="*/ 112 w 112"/>
              <a:gd name="T29" fmla="*/ 115 h 128"/>
              <a:gd name="T30" fmla="*/ 110 w 112"/>
              <a:gd name="T31" fmla="*/ 37 h 128"/>
              <a:gd name="T32" fmla="*/ 74 w 112"/>
              <a:gd name="T33" fmla="*/ 15 h 128"/>
              <a:gd name="T34" fmla="*/ 79 w 112"/>
              <a:gd name="T35" fmla="*/ 37 h 128"/>
              <a:gd name="T36" fmla="*/ 76 w 112"/>
              <a:gd name="T37" fmla="*/ 36 h 128"/>
              <a:gd name="T38" fmla="*/ 74 w 112"/>
              <a:gd name="T39" fmla="*/ 15 h 128"/>
              <a:gd name="T40" fmla="*/ 102 w 112"/>
              <a:gd name="T41" fmla="*/ 115 h 128"/>
              <a:gd name="T42" fmla="*/ 101 w 112"/>
              <a:gd name="T43" fmla="*/ 117 h 128"/>
              <a:gd name="T44" fmla="*/ 13 w 112"/>
              <a:gd name="T45" fmla="*/ 118 h 128"/>
              <a:gd name="T46" fmla="*/ 9 w 112"/>
              <a:gd name="T47" fmla="*/ 115 h 128"/>
              <a:gd name="T48" fmla="*/ 10 w 112"/>
              <a:gd name="T49" fmla="*/ 11 h 128"/>
              <a:gd name="T50" fmla="*/ 68 w 112"/>
              <a:gd name="T51" fmla="*/ 10 h 128"/>
              <a:gd name="T52" fmla="*/ 71 w 112"/>
              <a:gd name="T53" fmla="*/ 40 h 128"/>
              <a:gd name="T54" fmla="*/ 79 w 112"/>
              <a:gd name="T55" fmla="*/ 43 h 128"/>
              <a:gd name="T56" fmla="*/ 102 w 112"/>
              <a:gd name="T57" fmla="*/ 115 h 128"/>
              <a:gd name="T58" fmla="*/ 84 w 112"/>
              <a:gd name="T59" fmla="*/ 71 h 128"/>
              <a:gd name="T60" fmla="*/ 24 w 112"/>
              <a:gd name="T61" fmla="*/ 74 h 128"/>
              <a:gd name="T62" fmla="*/ 84 w 112"/>
              <a:gd name="T63" fmla="*/ 77 h 128"/>
              <a:gd name="T64" fmla="*/ 84 w 112"/>
              <a:gd name="T65" fmla="*/ 7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2" h="128">
                <a:moveTo>
                  <a:pt x="84" y="92"/>
                </a:moveTo>
                <a:cubicBezTo>
                  <a:pt x="27" y="92"/>
                  <a:pt x="27" y="92"/>
                  <a:pt x="27" y="92"/>
                </a:cubicBezTo>
                <a:cubicBezTo>
                  <a:pt x="25" y="92"/>
                  <a:pt x="24" y="93"/>
                  <a:pt x="24" y="95"/>
                </a:cubicBezTo>
                <a:cubicBezTo>
                  <a:pt x="24" y="96"/>
                  <a:pt x="25" y="98"/>
                  <a:pt x="27" y="98"/>
                </a:cubicBezTo>
                <a:cubicBezTo>
                  <a:pt x="84" y="98"/>
                  <a:pt x="84" y="98"/>
                  <a:pt x="84" y="98"/>
                </a:cubicBezTo>
                <a:cubicBezTo>
                  <a:pt x="86" y="98"/>
                  <a:pt x="87" y="96"/>
                  <a:pt x="87" y="95"/>
                </a:cubicBezTo>
                <a:cubicBezTo>
                  <a:pt x="87" y="93"/>
                  <a:pt x="86" y="92"/>
                  <a:pt x="84" y="92"/>
                </a:cubicBezTo>
                <a:close/>
                <a:moveTo>
                  <a:pt x="24" y="53"/>
                </a:moveTo>
                <a:cubicBezTo>
                  <a:pt x="24" y="53"/>
                  <a:pt x="24" y="53"/>
                  <a:pt x="24" y="53"/>
                </a:cubicBezTo>
                <a:cubicBezTo>
                  <a:pt x="24" y="55"/>
                  <a:pt x="25" y="56"/>
                  <a:pt x="27" y="56"/>
                </a:cubicBezTo>
                <a:cubicBezTo>
                  <a:pt x="84" y="56"/>
                  <a:pt x="84" y="56"/>
                  <a:pt x="84" y="56"/>
                </a:cubicBezTo>
                <a:cubicBezTo>
                  <a:pt x="86" y="56"/>
                  <a:pt x="87" y="55"/>
                  <a:pt x="87" y="53"/>
                </a:cubicBezTo>
                <a:cubicBezTo>
                  <a:pt x="87" y="52"/>
                  <a:pt x="86" y="50"/>
                  <a:pt x="84" y="50"/>
                </a:cubicBezTo>
                <a:cubicBezTo>
                  <a:pt x="27" y="50"/>
                  <a:pt x="27" y="50"/>
                  <a:pt x="27" y="50"/>
                </a:cubicBezTo>
                <a:cubicBezTo>
                  <a:pt x="25" y="50"/>
                  <a:pt x="24" y="52"/>
                  <a:pt x="24" y="53"/>
                </a:cubicBezTo>
                <a:close/>
                <a:moveTo>
                  <a:pt x="110" y="37"/>
                </a:moveTo>
                <a:cubicBezTo>
                  <a:pt x="110" y="37"/>
                  <a:pt x="110" y="37"/>
                  <a:pt x="110" y="37"/>
                </a:cubicBezTo>
                <a:cubicBezTo>
                  <a:pt x="75" y="1"/>
                  <a:pt x="75" y="1"/>
                  <a:pt x="75" y="1"/>
                </a:cubicBezTo>
                <a:cubicBezTo>
                  <a:pt x="74" y="0"/>
                  <a:pt x="73" y="0"/>
                  <a:pt x="71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9" y="0"/>
                  <a:pt x="6" y="1"/>
                  <a:pt x="3" y="4"/>
                </a:cubicBezTo>
                <a:cubicBezTo>
                  <a:pt x="1" y="6"/>
                  <a:pt x="0" y="9"/>
                  <a:pt x="0" y="13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8"/>
                  <a:pt x="1" y="122"/>
                  <a:pt x="3" y="124"/>
                </a:cubicBezTo>
                <a:cubicBezTo>
                  <a:pt x="4" y="124"/>
                  <a:pt x="4" y="124"/>
                  <a:pt x="4" y="124"/>
                </a:cubicBezTo>
                <a:cubicBezTo>
                  <a:pt x="6" y="126"/>
                  <a:pt x="9" y="128"/>
                  <a:pt x="13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102" y="128"/>
                  <a:pt x="105" y="126"/>
                  <a:pt x="108" y="124"/>
                </a:cubicBezTo>
                <a:cubicBezTo>
                  <a:pt x="108" y="124"/>
                  <a:pt x="108" y="124"/>
                  <a:pt x="108" y="124"/>
                </a:cubicBezTo>
                <a:cubicBezTo>
                  <a:pt x="110" y="122"/>
                  <a:pt x="112" y="118"/>
                  <a:pt x="112" y="115"/>
                </a:cubicBezTo>
                <a:cubicBezTo>
                  <a:pt x="112" y="40"/>
                  <a:pt x="112" y="40"/>
                  <a:pt x="112" y="40"/>
                </a:cubicBezTo>
                <a:cubicBezTo>
                  <a:pt x="112" y="39"/>
                  <a:pt x="111" y="38"/>
                  <a:pt x="110" y="37"/>
                </a:cubicBezTo>
                <a:close/>
                <a:moveTo>
                  <a:pt x="74" y="15"/>
                </a:moveTo>
                <a:cubicBezTo>
                  <a:pt x="74" y="15"/>
                  <a:pt x="74" y="15"/>
                  <a:pt x="74" y="15"/>
                </a:cubicBezTo>
                <a:cubicBezTo>
                  <a:pt x="97" y="37"/>
                  <a:pt x="97" y="37"/>
                  <a:pt x="97" y="37"/>
                </a:cubicBezTo>
                <a:cubicBezTo>
                  <a:pt x="79" y="37"/>
                  <a:pt x="79" y="37"/>
                  <a:pt x="79" y="37"/>
                </a:cubicBezTo>
                <a:cubicBezTo>
                  <a:pt x="78" y="37"/>
                  <a:pt x="77" y="37"/>
                  <a:pt x="76" y="36"/>
                </a:cubicBezTo>
                <a:cubicBezTo>
                  <a:pt x="76" y="36"/>
                  <a:pt x="76" y="36"/>
                  <a:pt x="76" y="36"/>
                </a:cubicBezTo>
                <a:cubicBezTo>
                  <a:pt x="75" y="35"/>
                  <a:pt x="74" y="33"/>
                  <a:pt x="74" y="32"/>
                </a:cubicBezTo>
                <a:cubicBezTo>
                  <a:pt x="74" y="15"/>
                  <a:pt x="74" y="15"/>
                  <a:pt x="74" y="15"/>
                </a:cubicBezTo>
                <a:close/>
                <a:moveTo>
                  <a:pt x="102" y="115"/>
                </a:moveTo>
                <a:cubicBezTo>
                  <a:pt x="102" y="115"/>
                  <a:pt x="102" y="115"/>
                  <a:pt x="102" y="115"/>
                </a:cubicBezTo>
                <a:cubicBezTo>
                  <a:pt x="102" y="116"/>
                  <a:pt x="101" y="116"/>
                  <a:pt x="101" y="117"/>
                </a:cubicBezTo>
                <a:cubicBezTo>
                  <a:pt x="101" y="117"/>
                  <a:pt x="101" y="117"/>
                  <a:pt x="101" y="117"/>
                </a:cubicBezTo>
                <a:cubicBezTo>
                  <a:pt x="100" y="118"/>
                  <a:pt x="99" y="118"/>
                  <a:pt x="99" y="118"/>
                </a:cubicBezTo>
                <a:cubicBezTo>
                  <a:pt x="13" y="118"/>
                  <a:pt x="13" y="118"/>
                  <a:pt x="13" y="118"/>
                </a:cubicBezTo>
                <a:cubicBezTo>
                  <a:pt x="12" y="118"/>
                  <a:pt x="11" y="118"/>
                  <a:pt x="10" y="117"/>
                </a:cubicBezTo>
                <a:cubicBezTo>
                  <a:pt x="10" y="116"/>
                  <a:pt x="9" y="116"/>
                  <a:pt x="9" y="115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2"/>
                  <a:pt x="10" y="11"/>
                  <a:pt x="10" y="11"/>
                </a:cubicBezTo>
                <a:cubicBezTo>
                  <a:pt x="11" y="10"/>
                  <a:pt x="12" y="10"/>
                  <a:pt x="13" y="10"/>
                </a:cubicBezTo>
                <a:cubicBezTo>
                  <a:pt x="68" y="10"/>
                  <a:pt x="68" y="10"/>
                  <a:pt x="68" y="10"/>
                </a:cubicBezTo>
                <a:cubicBezTo>
                  <a:pt x="68" y="32"/>
                  <a:pt x="68" y="32"/>
                  <a:pt x="68" y="32"/>
                </a:cubicBezTo>
                <a:cubicBezTo>
                  <a:pt x="68" y="35"/>
                  <a:pt x="69" y="38"/>
                  <a:pt x="71" y="40"/>
                </a:cubicBezTo>
                <a:cubicBezTo>
                  <a:pt x="72" y="40"/>
                  <a:pt x="72" y="40"/>
                  <a:pt x="72" y="40"/>
                </a:cubicBezTo>
                <a:cubicBezTo>
                  <a:pt x="73" y="42"/>
                  <a:pt x="76" y="43"/>
                  <a:pt x="79" y="43"/>
                </a:cubicBezTo>
                <a:cubicBezTo>
                  <a:pt x="102" y="43"/>
                  <a:pt x="102" y="43"/>
                  <a:pt x="102" y="43"/>
                </a:cubicBezTo>
                <a:cubicBezTo>
                  <a:pt x="102" y="115"/>
                  <a:pt x="102" y="115"/>
                  <a:pt x="102" y="115"/>
                </a:cubicBezTo>
                <a:close/>
                <a:moveTo>
                  <a:pt x="84" y="71"/>
                </a:moveTo>
                <a:cubicBezTo>
                  <a:pt x="84" y="71"/>
                  <a:pt x="84" y="71"/>
                  <a:pt x="84" y="71"/>
                </a:cubicBezTo>
                <a:cubicBezTo>
                  <a:pt x="27" y="71"/>
                  <a:pt x="27" y="71"/>
                  <a:pt x="27" y="71"/>
                </a:cubicBezTo>
                <a:cubicBezTo>
                  <a:pt x="25" y="71"/>
                  <a:pt x="24" y="72"/>
                  <a:pt x="24" y="74"/>
                </a:cubicBezTo>
                <a:cubicBezTo>
                  <a:pt x="24" y="76"/>
                  <a:pt x="25" y="77"/>
                  <a:pt x="27" y="77"/>
                </a:cubicBezTo>
                <a:cubicBezTo>
                  <a:pt x="84" y="77"/>
                  <a:pt x="84" y="77"/>
                  <a:pt x="84" y="77"/>
                </a:cubicBezTo>
                <a:cubicBezTo>
                  <a:pt x="86" y="77"/>
                  <a:pt x="87" y="76"/>
                  <a:pt x="87" y="74"/>
                </a:cubicBezTo>
                <a:cubicBezTo>
                  <a:pt x="87" y="72"/>
                  <a:pt x="86" y="71"/>
                  <a:pt x="84" y="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02" name="Freeform 38"/>
          <p:cNvSpPr>
            <a:spLocks noEditPoints="1"/>
          </p:cNvSpPr>
          <p:nvPr/>
        </p:nvSpPr>
        <p:spPr bwMode="auto">
          <a:xfrm>
            <a:off x="2654301" y="3272723"/>
            <a:ext cx="207963" cy="247726"/>
          </a:xfrm>
          <a:custGeom>
            <a:avLst/>
            <a:gdLst>
              <a:gd name="T0" fmla="*/ 93 w 105"/>
              <a:gd name="T1" fmla="*/ 2 h 125"/>
              <a:gd name="T2" fmla="*/ 90 w 105"/>
              <a:gd name="T3" fmla="*/ 9 h 125"/>
              <a:gd name="T4" fmla="*/ 105 w 105"/>
              <a:gd name="T5" fmla="*/ 47 h 125"/>
              <a:gd name="T6" fmla="*/ 88 w 105"/>
              <a:gd name="T7" fmla="*/ 89 h 125"/>
              <a:gd name="T8" fmla="*/ 69 w 105"/>
              <a:gd name="T9" fmla="*/ 101 h 125"/>
              <a:gd name="T10" fmla="*/ 52 w 105"/>
              <a:gd name="T11" fmla="*/ 105 h 125"/>
              <a:gd name="T12" fmla="*/ 52 w 105"/>
              <a:gd name="T13" fmla="*/ 115 h 125"/>
              <a:gd name="T14" fmla="*/ 76 w 105"/>
              <a:gd name="T15" fmla="*/ 120 h 125"/>
              <a:gd name="T16" fmla="*/ 47 w 105"/>
              <a:gd name="T17" fmla="*/ 125 h 125"/>
              <a:gd name="T18" fmla="*/ 47 w 105"/>
              <a:gd name="T19" fmla="*/ 125 h 125"/>
              <a:gd name="T20" fmla="*/ 19 w 105"/>
              <a:gd name="T21" fmla="*/ 120 h 125"/>
              <a:gd name="T22" fmla="*/ 42 w 105"/>
              <a:gd name="T23" fmla="*/ 115 h 125"/>
              <a:gd name="T24" fmla="*/ 42 w 105"/>
              <a:gd name="T25" fmla="*/ 105 h 125"/>
              <a:gd name="T26" fmla="*/ 8 w 105"/>
              <a:gd name="T27" fmla="*/ 91 h 125"/>
              <a:gd name="T28" fmla="*/ 1 w 105"/>
              <a:gd name="T29" fmla="*/ 94 h 125"/>
              <a:gd name="T30" fmla="*/ 12 w 105"/>
              <a:gd name="T31" fmla="*/ 79 h 125"/>
              <a:gd name="T32" fmla="*/ 14 w 105"/>
              <a:gd name="T33" fmla="*/ 14 h 125"/>
              <a:gd name="T34" fmla="*/ 78 w 105"/>
              <a:gd name="T35" fmla="*/ 12 h 125"/>
              <a:gd name="T36" fmla="*/ 84 w 105"/>
              <a:gd name="T37" fmla="*/ 7 h 125"/>
              <a:gd name="T38" fmla="*/ 84 w 105"/>
              <a:gd name="T39" fmla="*/ 7 h 125"/>
              <a:gd name="T40" fmla="*/ 86 w 105"/>
              <a:gd name="T41" fmla="*/ 13 h 125"/>
              <a:gd name="T42" fmla="*/ 82 w 105"/>
              <a:gd name="T43" fmla="*/ 16 h 125"/>
              <a:gd name="T44" fmla="*/ 80 w 105"/>
              <a:gd name="T45" fmla="*/ 81 h 125"/>
              <a:gd name="T46" fmla="*/ 47 w 105"/>
              <a:gd name="T47" fmla="*/ 95 h 125"/>
              <a:gd name="T48" fmla="*/ 13 w 105"/>
              <a:gd name="T49" fmla="*/ 86 h 125"/>
              <a:gd name="T50" fmla="*/ 47 w 105"/>
              <a:gd name="T51" fmla="*/ 100 h 125"/>
              <a:gd name="T52" fmla="*/ 67 w 105"/>
              <a:gd name="T53" fmla="*/ 96 h 125"/>
              <a:gd name="T54" fmla="*/ 84 w 105"/>
              <a:gd name="T55" fmla="*/ 84 h 125"/>
              <a:gd name="T56" fmla="*/ 95 w 105"/>
              <a:gd name="T57" fmla="*/ 67 h 125"/>
              <a:gd name="T58" fmla="*/ 95 w 105"/>
              <a:gd name="T59" fmla="*/ 28 h 125"/>
              <a:gd name="T60" fmla="*/ 74 w 105"/>
              <a:gd name="T61" fmla="*/ 21 h 125"/>
              <a:gd name="T62" fmla="*/ 47 w 105"/>
              <a:gd name="T63" fmla="*/ 10 h 125"/>
              <a:gd name="T64" fmla="*/ 10 w 105"/>
              <a:gd name="T65" fmla="*/ 47 h 125"/>
              <a:gd name="T66" fmla="*/ 47 w 105"/>
              <a:gd name="T67" fmla="*/ 85 h 125"/>
              <a:gd name="T68" fmla="*/ 74 w 105"/>
              <a:gd name="T69" fmla="*/ 74 h 125"/>
              <a:gd name="T70" fmla="*/ 74 w 105"/>
              <a:gd name="T71" fmla="*/ 21 h 125"/>
              <a:gd name="T72" fmla="*/ 80 w 105"/>
              <a:gd name="T73" fmla="*/ 81 h 125"/>
              <a:gd name="T74" fmla="*/ 74 w 105"/>
              <a:gd name="T75" fmla="*/ 81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5" h="125">
                <a:moveTo>
                  <a:pt x="89" y="2"/>
                </a:moveTo>
                <a:cubicBezTo>
                  <a:pt x="90" y="0"/>
                  <a:pt x="92" y="0"/>
                  <a:pt x="93" y="2"/>
                </a:cubicBezTo>
                <a:cubicBezTo>
                  <a:pt x="94" y="3"/>
                  <a:pt x="94" y="5"/>
                  <a:pt x="93" y="6"/>
                </a:cubicBezTo>
                <a:cubicBezTo>
                  <a:pt x="90" y="9"/>
                  <a:pt x="90" y="9"/>
                  <a:pt x="90" y="9"/>
                </a:cubicBezTo>
                <a:cubicBezTo>
                  <a:pt x="95" y="14"/>
                  <a:pt x="98" y="19"/>
                  <a:pt x="101" y="25"/>
                </a:cubicBezTo>
                <a:cubicBezTo>
                  <a:pt x="104" y="32"/>
                  <a:pt x="105" y="40"/>
                  <a:pt x="105" y="47"/>
                </a:cubicBezTo>
                <a:cubicBezTo>
                  <a:pt x="105" y="55"/>
                  <a:pt x="104" y="63"/>
                  <a:pt x="101" y="70"/>
                </a:cubicBezTo>
                <a:cubicBezTo>
                  <a:pt x="98" y="77"/>
                  <a:pt x="94" y="83"/>
                  <a:pt x="88" y="89"/>
                </a:cubicBezTo>
                <a:cubicBezTo>
                  <a:pt x="88" y="89"/>
                  <a:pt x="88" y="89"/>
                  <a:pt x="88" y="89"/>
                </a:cubicBezTo>
                <a:cubicBezTo>
                  <a:pt x="83" y="94"/>
                  <a:pt x="76" y="98"/>
                  <a:pt x="69" y="101"/>
                </a:cubicBezTo>
                <a:cubicBezTo>
                  <a:pt x="69" y="101"/>
                  <a:pt x="69" y="101"/>
                  <a:pt x="69" y="101"/>
                </a:cubicBezTo>
                <a:cubicBezTo>
                  <a:pt x="64" y="103"/>
                  <a:pt x="58" y="105"/>
                  <a:pt x="52" y="105"/>
                </a:cubicBezTo>
                <a:cubicBezTo>
                  <a:pt x="52" y="106"/>
                  <a:pt x="52" y="106"/>
                  <a:pt x="52" y="106"/>
                </a:cubicBezTo>
                <a:cubicBezTo>
                  <a:pt x="52" y="115"/>
                  <a:pt x="52" y="115"/>
                  <a:pt x="52" y="115"/>
                </a:cubicBezTo>
                <a:cubicBezTo>
                  <a:pt x="71" y="115"/>
                  <a:pt x="71" y="115"/>
                  <a:pt x="71" y="115"/>
                </a:cubicBezTo>
                <a:cubicBezTo>
                  <a:pt x="74" y="115"/>
                  <a:pt x="76" y="117"/>
                  <a:pt x="76" y="120"/>
                </a:cubicBezTo>
                <a:cubicBezTo>
                  <a:pt x="76" y="123"/>
                  <a:pt x="74" y="125"/>
                  <a:pt x="71" y="125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23" y="125"/>
                  <a:pt x="23" y="125"/>
                  <a:pt x="23" y="125"/>
                </a:cubicBezTo>
                <a:cubicBezTo>
                  <a:pt x="21" y="125"/>
                  <a:pt x="19" y="123"/>
                  <a:pt x="19" y="120"/>
                </a:cubicBezTo>
                <a:cubicBezTo>
                  <a:pt x="19" y="117"/>
                  <a:pt x="21" y="115"/>
                  <a:pt x="23" y="115"/>
                </a:cubicBezTo>
                <a:cubicBezTo>
                  <a:pt x="42" y="115"/>
                  <a:pt x="42" y="115"/>
                  <a:pt x="42" y="115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42" y="106"/>
                  <a:pt x="42" y="106"/>
                  <a:pt x="42" y="105"/>
                </a:cubicBezTo>
                <a:cubicBezTo>
                  <a:pt x="36" y="105"/>
                  <a:pt x="30" y="103"/>
                  <a:pt x="25" y="101"/>
                </a:cubicBezTo>
                <a:cubicBezTo>
                  <a:pt x="19" y="99"/>
                  <a:pt x="13" y="95"/>
                  <a:pt x="8" y="91"/>
                </a:cubicBezTo>
                <a:cubicBezTo>
                  <a:pt x="5" y="94"/>
                  <a:pt x="5" y="94"/>
                  <a:pt x="5" y="94"/>
                </a:cubicBezTo>
                <a:cubicBezTo>
                  <a:pt x="4" y="95"/>
                  <a:pt x="2" y="95"/>
                  <a:pt x="1" y="94"/>
                </a:cubicBezTo>
                <a:cubicBezTo>
                  <a:pt x="0" y="92"/>
                  <a:pt x="0" y="91"/>
                  <a:pt x="1" y="89"/>
                </a:cubicBezTo>
                <a:cubicBezTo>
                  <a:pt x="12" y="79"/>
                  <a:pt x="12" y="79"/>
                  <a:pt x="12" y="79"/>
                </a:cubicBezTo>
                <a:cubicBezTo>
                  <a:pt x="5" y="70"/>
                  <a:pt x="0" y="60"/>
                  <a:pt x="0" y="47"/>
                </a:cubicBezTo>
                <a:cubicBezTo>
                  <a:pt x="0" y="35"/>
                  <a:pt x="5" y="23"/>
                  <a:pt x="14" y="14"/>
                </a:cubicBezTo>
                <a:cubicBezTo>
                  <a:pt x="23" y="6"/>
                  <a:pt x="34" y="0"/>
                  <a:pt x="47" y="0"/>
                </a:cubicBezTo>
                <a:cubicBezTo>
                  <a:pt x="59" y="0"/>
                  <a:pt x="70" y="5"/>
                  <a:pt x="78" y="12"/>
                </a:cubicBezTo>
                <a:cubicBezTo>
                  <a:pt x="84" y="7"/>
                  <a:pt x="84" y="7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9" y="2"/>
                  <a:pt x="89" y="2"/>
                  <a:pt x="89" y="2"/>
                </a:cubicBezTo>
                <a:close/>
                <a:moveTo>
                  <a:pt x="86" y="13"/>
                </a:moveTo>
                <a:cubicBezTo>
                  <a:pt x="86" y="13"/>
                  <a:pt x="86" y="13"/>
                  <a:pt x="86" y="13"/>
                </a:cubicBezTo>
                <a:cubicBezTo>
                  <a:pt x="82" y="16"/>
                  <a:pt x="82" y="16"/>
                  <a:pt x="82" y="16"/>
                </a:cubicBezTo>
                <a:cubicBezTo>
                  <a:pt x="90" y="25"/>
                  <a:pt x="94" y="36"/>
                  <a:pt x="94" y="47"/>
                </a:cubicBezTo>
                <a:cubicBezTo>
                  <a:pt x="94" y="61"/>
                  <a:pt x="89" y="72"/>
                  <a:pt x="80" y="81"/>
                </a:cubicBezTo>
                <a:cubicBezTo>
                  <a:pt x="80" y="81"/>
                  <a:pt x="80" y="81"/>
                  <a:pt x="80" y="81"/>
                </a:cubicBezTo>
                <a:cubicBezTo>
                  <a:pt x="72" y="89"/>
                  <a:pt x="60" y="95"/>
                  <a:pt x="47" y="95"/>
                </a:cubicBezTo>
                <a:cubicBezTo>
                  <a:pt x="35" y="95"/>
                  <a:pt x="24" y="90"/>
                  <a:pt x="16" y="83"/>
                </a:cubicBezTo>
                <a:cubicBezTo>
                  <a:pt x="13" y="86"/>
                  <a:pt x="13" y="86"/>
                  <a:pt x="13" y="86"/>
                </a:cubicBezTo>
                <a:cubicBezTo>
                  <a:pt x="17" y="90"/>
                  <a:pt x="22" y="93"/>
                  <a:pt x="27" y="96"/>
                </a:cubicBezTo>
                <a:cubicBezTo>
                  <a:pt x="33" y="98"/>
                  <a:pt x="40" y="100"/>
                  <a:pt x="47" y="100"/>
                </a:cubicBezTo>
                <a:cubicBezTo>
                  <a:pt x="54" y="100"/>
                  <a:pt x="61" y="98"/>
                  <a:pt x="67" y="96"/>
                </a:cubicBezTo>
                <a:cubicBezTo>
                  <a:pt x="67" y="96"/>
                  <a:pt x="67" y="96"/>
                  <a:pt x="67" y="96"/>
                </a:cubicBezTo>
                <a:cubicBezTo>
                  <a:pt x="73" y="93"/>
                  <a:pt x="79" y="89"/>
                  <a:pt x="84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9" y="80"/>
                  <a:pt x="93" y="74"/>
                  <a:pt x="95" y="67"/>
                </a:cubicBezTo>
                <a:cubicBezTo>
                  <a:pt x="98" y="61"/>
                  <a:pt x="99" y="55"/>
                  <a:pt x="99" y="47"/>
                </a:cubicBezTo>
                <a:cubicBezTo>
                  <a:pt x="99" y="40"/>
                  <a:pt x="98" y="34"/>
                  <a:pt x="95" y="28"/>
                </a:cubicBezTo>
                <a:cubicBezTo>
                  <a:pt x="93" y="22"/>
                  <a:pt x="90" y="17"/>
                  <a:pt x="86" y="13"/>
                </a:cubicBezTo>
                <a:close/>
                <a:moveTo>
                  <a:pt x="74" y="21"/>
                </a:moveTo>
                <a:cubicBezTo>
                  <a:pt x="74" y="21"/>
                  <a:pt x="74" y="21"/>
                  <a:pt x="74" y="21"/>
                </a:cubicBezTo>
                <a:cubicBezTo>
                  <a:pt x="67" y="15"/>
                  <a:pt x="58" y="10"/>
                  <a:pt x="47" y="10"/>
                </a:cubicBezTo>
                <a:cubicBezTo>
                  <a:pt x="37" y="10"/>
                  <a:pt x="28" y="15"/>
                  <a:pt x="21" y="21"/>
                </a:cubicBezTo>
                <a:cubicBezTo>
                  <a:pt x="14" y="28"/>
                  <a:pt x="10" y="37"/>
                  <a:pt x="10" y="47"/>
                </a:cubicBezTo>
                <a:cubicBezTo>
                  <a:pt x="10" y="58"/>
                  <a:pt x="14" y="67"/>
                  <a:pt x="21" y="74"/>
                </a:cubicBezTo>
                <a:cubicBezTo>
                  <a:pt x="28" y="81"/>
                  <a:pt x="37" y="85"/>
                  <a:pt x="47" y="85"/>
                </a:cubicBezTo>
                <a:cubicBezTo>
                  <a:pt x="57" y="85"/>
                  <a:pt x="67" y="81"/>
                  <a:pt x="73" y="74"/>
                </a:cubicBezTo>
                <a:cubicBezTo>
                  <a:pt x="74" y="74"/>
                  <a:pt x="74" y="74"/>
                  <a:pt x="74" y="74"/>
                </a:cubicBezTo>
                <a:cubicBezTo>
                  <a:pt x="80" y="67"/>
                  <a:pt x="84" y="58"/>
                  <a:pt x="84" y="47"/>
                </a:cubicBezTo>
                <a:cubicBezTo>
                  <a:pt x="84" y="37"/>
                  <a:pt x="80" y="28"/>
                  <a:pt x="74" y="21"/>
                </a:cubicBezTo>
                <a:cubicBezTo>
                  <a:pt x="74" y="21"/>
                  <a:pt x="74" y="21"/>
                  <a:pt x="74" y="21"/>
                </a:cubicBezTo>
                <a:close/>
                <a:moveTo>
                  <a:pt x="80" y="81"/>
                </a:moveTo>
                <a:cubicBezTo>
                  <a:pt x="80" y="81"/>
                  <a:pt x="80" y="81"/>
                  <a:pt x="80" y="81"/>
                </a:cubicBezTo>
                <a:cubicBezTo>
                  <a:pt x="78" y="83"/>
                  <a:pt x="75" y="83"/>
                  <a:pt x="74" y="81"/>
                </a:cubicBezTo>
                <a:cubicBezTo>
                  <a:pt x="80" y="81"/>
                  <a:pt x="80" y="81"/>
                  <a:pt x="80" y="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6" name="Picture 2" descr="D:\1稻壳模板\ppt\2016.4\小清新水彩花卉毕业答辩模板\未标题-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36971" y="-98774"/>
            <a:ext cx="911574" cy="9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1089660" y="140970"/>
            <a:ext cx="177292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多彩活动</a:t>
            </a:r>
          </a:p>
        </p:txBody>
      </p:sp>
      <p:pic>
        <p:nvPicPr>
          <p:cNvPr id="9" name="图片 8" descr="包春卷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9525" y="-50165"/>
            <a:ext cx="3494405" cy="5243830"/>
          </a:xfrm>
          <a:prstGeom prst="rect">
            <a:avLst/>
          </a:prstGeom>
        </p:spPr>
      </p:pic>
      <p:pic>
        <p:nvPicPr>
          <p:cNvPr id="10" name="图片 9" descr="穿越A4纸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0805" y="-100330"/>
            <a:ext cx="3494405" cy="5243830"/>
          </a:xfrm>
          <a:prstGeom prst="rect">
            <a:avLst/>
          </a:prstGeom>
        </p:spPr>
      </p:pic>
      <p:pic>
        <p:nvPicPr>
          <p:cNvPr id="11" name="图片 10" descr="集体跳长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3415" y="0"/>
            <a:ext cx="3494405" cy="5243830"/>
          </a:xfrm>
          <a:prstGeom prst="rect">
            <a:avLst/>
          </a:prstGeom>
        </p:spPr>
      </p:pic>
      <p:pic>
        <p:nvPicPr>
          <p:cNvPr id="12" name="图片 11" descr="夹弹珠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83185"/>
            <a:ext cx="3495675" cy="5243830"/>
          </a:xfrm>
          <a:prstGeom prst="rect">
            <a:avLst/>
          </a:prstGeom>
        </p:spPr>
      </p:pic>
      <p:pic>
        <p:nvPicPr>
          <p:cNvPr id="13" name="图片 12" descr="我的拿手好戏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16380" y="140970"/>
            <a:ext cx="3494405" cy="5243830"/>
          </a:xfrm>
          <a:prstGeom prst="rect">
            <a:avLst/>
          </a:prstGeom>
        </p:spPr>
      </p:pic>
      <p:pic>
        <p:nvPicPr>
          <p:cNvPr id="14" name="图片 13" descr="作文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11295" y="0"/>
            <a:ext cx="4658995" cy="4541520"/>
          </a:xfrm>
          <a:prstGeom prst="rect">
            <a:avLst/>
          </a:prstGeom>
        </p:spPr>
      </p:pic>
      <p:pic>
        <p:nvPicPr>
          <p:cNvPr id="8" name="图片 7" descr="“微观世界”研学活动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4490" y="316865"/>
            <a:ext cx="5875655" cy="4408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Oval 18" descr="0x786"/>
          <p:cNvSpPr>
            <a:spLocks noChangeArrowheads="1"/>
          </p:cNvSpPr>
          <p:nvPr/>
        </p:nvSpPr>
        <p:spPr bwMode="auto">
          <a:xfrm>
            <a:off x="-1270" y="1415415"/>
            <a:ext cx="2967355" cy="2824480"/>
          </a:xfrm>
          <a:prstGeom prst="ellipse">
            <a:avLst/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90" name="Oval 26" descr="0115mvtps00039"/>
          <p:cNvSpPr>
            <a:spLocks noChangeArrowheads="1"/>
          </p:cNvSpPr>
          <p:nvPr/>
        </p:nvSpPr>
        <p:spPr bwMode="auto">
          <a:xfrm>
            <a:off x="2889885" y="1286510"/>
            <a:ext cx="3037205" cy="3081655"/>
          </a:xfrm>
          <a:prstGeom prst="ellipse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98" name="Oval 34" descr="u=290065061,2920051158&amp;fm=15&amp;gp=0"/>
          <p:cNvSpPr>
            <a:spLocks noChangeArrowheads="1"/>
          </p:cNvSpPr>
          <p:nvPr/>
        </p:nvSpPr>
        <p:spPr bwMode="auto">
          <a:xfrm>
            <a:off x="5790565" y="1286510"/>
            <a:ext cx="3298825" cy="3199130"/>
          </a:xfrm>
          <a:prstGeom prst="ellipse">
            <a:avLst/>
          </a:prstGeom>
          <a:blipFill dpi="0" rotWithShape="1">
            <a:blip r:embed="rId4" cstate="screen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304" name="Rectangle 40"/>
          <p:cNvSpPr>
            <a:spLocks noChangeArrowheads="1"/>
          </p:cNvSpPr>
          <p:nvPr/>
        </p:nvSpPr>
        <p:spPr bwMode="auto">
          <a:xfrm>
            <a:off x="3280410" y="683973"/>
            <a:ext cx="2032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我们的作文</a:t>
            </a:r>
          </a:p>
        </p:txBody>
      </p:sp>
      <p:pic>
        <p:nvPicPr>
          <p:cNvPr id="38" name="Picture 2" descr="D:\1稻壳模板\ppt\2016.4\小清新水彩花卉毕业答辩模板\未标题-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136971" y="-98774"/>
            <a:ext cx="911574" cy="9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787303" y="4286624"/>
            <a:ext cx="3527425" cy="31442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090" name="Group 58"/>
          <p:cNvGrpSpPr/>
          <p:nvPr/>
        </p:nvGrpSpPr>
        <p:grpSpPr bwMode="auto">
          <a:xfrm>
            <a:off x="3624166" y="3095311"/>
            <a:ext cx="263525" cy="276310"/>
            <a:chOff x="2352" y="1832"/>
            <a:chExt cx="166" cy="174"/>
          </a:xfrm>
        </p:grpSpPr>
        <p:sp>
          <p:nvSpPr>
            <p:cNvPr id="44080" name="Freeform 48"/>
            <p:cNvSpPr/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81" name="Freeform 49"/>
            <p:cNvSpPr/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82" name="Freeform 50"/>
            <p:cNvSpPr/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83" name="Freeform 51"/>
            <p:cNvSpPr/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84" name="Freeform 52"/>
            <p:cNvSpPr/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85" name="Freeform 53"/>
            <p:cNvSpPr/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089" name="Group 57"/>
          <p:cNvGrpSpPr/>
          <p:nvPr/>
        </p:nvGrpSpPr>
        <p:grpSpPr bwMode="auto">
          <a:xfrm>
            <a:off x="1214341" y="3095310"/>
            <a:ext cx="276225" cy="273134"/>
            <a:chOff x="834" y="1832"/>
            <a:chExt cx="174" cy="172"/>
          </a:xfrm>
        </p:grpSpPr>
        <p:sp>
          <p:nvSpPr>
            <p:cNvPr id="44086" name="Freeform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87" name="Freeform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4088" name="Freeform 56"/>
          <p:cNvSpPr>
            <a:spLocks noEditPoints="1"/>
          </p:cNvSpPr>
          <p:nvPr/>
        </p:nvSpPr>
        <p:spPr bwMode="auto">
          <a:xfrm>
            <a:off x="241290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4092" name="Rectangle 60"/>
          <p:cNvSpPr>
            <a:spLocks noChangeArrowheads="1"/>
          </p:cNvSpPr>
          <p:nvPr/>
        </p:nvSpPr>
        <p:spPr bwMode="auto">
          <a:xfrm>
            <a:off x="933353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800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OPTION 01</a:t>
            </a:r>
            <a:endParaRPr lang="zh-CN" altLang="zh-CN" sz="8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093" name="Rectangle 61"/>
          <p:cNvSpPr>
            <a:spLocks noChangeArrowheads="1"/>
          </p:cNvSpPr>
          <p:nvPr/>
        </p:nvSpPr>
        <p:spPr bwMode="auto">
          <a:xfrm>
            <a:off x="2130328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800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OPTION 02</a:t>
            </a:r>
            <a:endParaRPr lang="zh-CN" altLang="zh-CN" sz="8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094" name="Rectangle 62"/>
          <p:cNvSpPr>
            <a:spLocks noChangeArrowheads="1"/>
          </p:cNvSpPr>
          <p:nvPr/>
        </p:nvSpPr>
        <p:spPr bwMode="auto">
          <a:xfrm>
            <a:off x="3335240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800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OPTION 03</a:t>
            </a:r>
            <a:endParaRPr lang="zh-CN" altLang="zh-CN" sz="8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098" name="Oval 66"/>
          <p:cNvSpPr>
            <a:spLocks noChangeArrowheads="1"/>
          </p:cNvSpPr>
          <p:nvPr/>
        </p:nvSpPr>
        <p:spPr bwMode="auto">
          <a:xfrm>
            <a:off x="4838065" y="5069205"/>
            <a:ext cx="3771265" cy="69850"/>
          </a:xfrm>
          <a:prstGeom prst="ellipse">
            <a:avLst/>
          </a:prstGeom>
          <a:gradFill rotWithShape="1">
            <a:gsLst>
              <a:gs pos="0">
                <a:schemeClr val="bg1">
                  <a:lumMod val="50000"/>
                </a:schemeClr>
              </a:gs>
              <a:gs pos="100000">
                <a:srgbClr val="F8F8F8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3529330" y="445770"/>
            <a:ext cx="20859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学生成果</a:t>
            </a:r>
          </a:p>
        </p:txBody>
      </p:sp>
      <p:pic>
        <p:nvPicPr>
          <p:cNvPr id="33" name="Picture 2" descr="D:\1稻壳模板\ppt\2016.4\小清新水彩花卉毕业答辩模板\未标题-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36971" y="-98774"/>
            <a:ext cx="911574" cy="9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十边形 5"/>
          <p:cNvSpPr/>
          <p:nvPr/>
        </p:nvSpPr>
        <p:spPr>
          <a:xfrm>
            <a:off x="-132080" y="1090930"/>
            <a:ext cx="3467100" cy="2961640"/>
          </a:xfrm>
          <a:prstGeom prst="decagon">
            <a:avLst/>
          </a:prstGeom>
          <a:blipFill rotWithShape="1"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十边形 6"/>
          <p:cNvSpPr/>
          <p:nvPr/>
        </p:nvSpPr>
        <p:spPr>
          <a:xfrm>
            <a:off x="2689225" y="1090930"/>
            <a:ext cx="3467100" cy="2961640"/>
          </a:xfrm>
          <a:prstGeom prst="decagon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十边形 9"/>
          <p:cNvSpPr/>
          <p:nvPr/>
        </p:nvSpPr>
        <p:spPr>
          <a:xfrm>
            <a:off x="5727700" y="1090930"/>
            <a:ext cx="3467100" cy="2961640"/>
          </a:xfrm>
          <a:prstGeom prst="decagon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Oval 18" descr="0x786"/>
          <p:cNvSpPr>
            <a:spLocks noChangeArrowheads="1"/>
          </p:cNvSpPr>
          <p:nvPr/>
        </p:nvSpPr>
        <p:spPr bwMode="auto">
          <a:xfrm>
            <a:off x="-1270" y="1286510"/>
            <a:ext cx="3061970" cy="2953385"/>
          </a:xfrm>
          <a:prstGeom prst="ellipse">
            <a:avLst/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90" name="Oval 26" descr="0115mvtps00039"/>
          <p:cNvSpPr>
            <a:spLocks noChangeArrowheads="1"/>
          </p:cNvSpPr>
          <p:nvPr/>
        </p:nvSpPr>
        <p:spPr bwMode="auto">
          <a:xfrm>
            <a:off x="2842895" y="1176020"/>
            <a:ext cx="3084195" cy="3192145"/>
          </a:xfrm>
          <a:prstGeom prst="ellipse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98" name="Oval 34" descr="u=290065061,2920051158&amp;fm=15&amp;gp=0"/>
          <p:cNvSpPr>
            <a:spLocks noChangeArrowheads="1"/>
          </p:cNvSpPr>
          <p:nvPr/>
        </p:nvSpPr>
        <p:spPr bwMode="auto">
          <a:xfrm>
            <a:off x="5800090" y="1231265"/>
            <a:ext cx="3156585" cy="3082290"/>
          </a:xfrm>
          <a:prstGeom prst="ellipse">
            <a:avLst/>
          </a:prstGeom>
          <a:blipFill dpi="0" rotWithShape="1">
            <a:blip r:embed="rId4" cstate="screen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304" name="Rectangle 40"/>
          <p:cNvSpPr>
            <a:spLocks noChangeArrowheads="1"/>
          </p:cNvSpPr>
          <p:nvPr/>
        </p:nvSpPr>
        <p:spPr bwMode="auto">
          <a:xfrm>
            <a:off x="3280410" y="683973"/>
            <a:ext cx="2032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个性化阅读</a:t>
            </a:r>
          </a:p>
        </p:txBody>
      </p:sp>
      <p:pic>
        <p:nvPicPr>
          <p:cNvPr id="38" name="Picture 2" descr="D:\1稻壳模板\ppt\2016.4\小清新水彩花卉毕业答辩模板\未标题-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136971" y="-98774"/>
            <a:ext cx="911574" cy="9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787303" y="4286624"/>
            <a:ext cx="3527425" cy="31442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090" name="Group 58"/>
          <p:cNvGrpSpPr/>
          <p:nvPr/>
        </p:nvGrpSpPr>
        <p:grpSpPr bwMode="auto">
          <a:xfrm>
            <a:off x="3624166" y="3095311"/>
            <a:ext cx="263525" cy="276310"/>
            <a:chOff x="2352" y="1832"/>
            <a:chExt cx="166" cy="174"/>
          </a:xfrm>
        </p:grpSpPr>
        <p:sp>
          <p:nvSpPr>
            <p:cNvPr id="44080" name="Freeform 48"/>
            <p:cNvSpPr/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81" name="Freeform 49"/>
            <p:cNvSpPr/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82" name="Freeform 50"/>
            <p:cNvSpPr/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83" name="Freeform 51"/>
            <p:cNvSpPr/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84" name="Freeform 52"/>
            <p:cNvSpPr/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85" name="Freeform 53"/>
            <p:cNvSpPr/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089" name="Group 57"/>
          <p:cNvGrpSpPr/>
          <p:nvPr/>
        </p:nvGrpSpPr>
        <p:grpSpPr bwMode="auto">
          <a:xfrm>
            <a:off x="1214341" y="3095310"/>
            <a:ext cx="276225" cy="273134"/>
            <a:chOff x="834" y="1832"/>
            <a:chExt cx="174" cy="172"/>
          </a:xfrm>
        </p:grpSpPr>
        <p:sp>
          <p:nvSpPr>
            <p:cNvPr id="44086" name="Freeform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87" name="Freeform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4088" name="Freeform 56"/>
          <p:cNvSpPr>
            <a:spLocks noEditPoints="1"/>
          </p:cNvSpPr>
          <p:nvPr/>
        </p:nvSpPr>
        <p:spPr bwMode="auto">
          <a:xfrm>
            <a:off x="241290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4092" name="Rectangle 60"/>
          <p:cNvSpPr>
            <a:spLocks noChangeArrowheads="1"/>
          </p:cNvSpPr>
          <p:nvPr/>
        </p:nvSpPr>
        <p:spPr bwMode="auto">
          <a:xfrm>
            <a:off x="933353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800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OPTION 01</a:t>
            </a:r>
            <a:endParaRPr lang="zh-CN" altLang="zh-CN" sz="8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093" name="Rectangle 61"/>
          <p:cNvSpPr>
            <a:spLocks noChangeArrowheads="1"/>
          </p:cNvSpPr>
          <p:nvPr/>
        </p:nvSpPr>
        <p:spPr bwMode="auto">
          <a:xfrm>
            <a:off x="2130328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800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OPTION 02</a:t>
            </a:r>
            <a:endParaRPr lang="zh-CN" altLang="zh-CN" sz="8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094" name="Rectangle 62"/>
          <p:cNvSpPr>
            <a:spLocks noChangeArrowheads="1"/>
          </p:cNvSpPr>
          <p:nvPr/>
        </p:nvSpPr>
        <p:spPr bwMode="auto">
          <a:xfrm>
            <a:off x="3335240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800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OPTION 03</a:t>
            </a:r>
            <a:endParaRPr lang="zh-CN" altLang="zh-CN" sz="8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098" name="Oval 66"/>
          <p:cNvSpPr>
            <a:spLocks noChangeArrowheads="1"/>
          </p:cNvSpPr>
          <p:nvPr/>
        </p:nvSpPr>
        <p:spPr bwMode="auto">
          <a:xfrm>
            <a:off x="4838065" y="5069205"/>
            <a:ext cx="3771265" cy="69850"/>
          </a:xfrm>
          <a:prstGeom prst="ellipse">
            <a:avLst/>
          </a:prstGeom>
          <a:gradFill rotWithShape="1">
            <a:gsLst>
              <a:gs pos="0">
                <a:schemeClr val="bg1">
                  <a:lumMod val="50000"/>
                </a:schemeClr>
              </a:gs>
              <a:gs pos="100000">
                <a:srgbClr val="F8F8F8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4198620" y="1508125"/>
            <a:ext cx="525145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书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法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作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品</a:t>
            </a:r>
          </a:p>
        </p:txBody>
      </p:sp>
      <p:pic>
        <p:nvPicPr>
          <p:cNvPr id="33" name="Picture 2" descr="D:\1稻壳模板\ppt\2016.4\小清新水彩花卉毕业答辩模板\未标题-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36971" y="-98774"/>
            <a:ext cx="911574" cy="9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601345" y="854075"/>
            <a:ext cx="3126105" cy="3747135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056505" y="854075"/>
            <a:ext cx="3334385" cy="3804285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8470" y="463101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400" dirty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新学期发展设想</a:t>
            </a:r>
          </a:p>
        </p:txBody>
      </p:sp>
      <p:pic>
        <p:nvPicPr>
          <p:cNvPr id="3075" name="Picture 3" descr="D:\1稻壳模板\ppt\2016.4\小清新水彩花卉毕业答辩模板\未标题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7" y="462756"/>
            <a:ext cx="1236662" cy="42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1稻壳模板\ppt\2016.4\小清新水彩花卉毕业答辩模板\未标题-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8425" y="377031"/>
            <a:ext cx="1425575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41500" y="923290"/>
            <a:ext cx="5727700" cy="3830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1.课型研究</a:t>
            </a:r>
          </a:p>
          <a:p>
            <a:pPr indent="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作文教学、班报讲评如何突破已有课型。</a:t>
            </a:r>
          </a:p>
          <a:p>
            <a:pPr indent="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2.学生</a:t>
            </a:r>
          </a:p>
          <a:p>
            <a:pPr indent="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学生基本素养的提升：重点是阅读、习作能力还有待进一步提升。</a:t>
            </a:r>
          </a:p>
          <a:p>
            <a:pPr indent="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3.教师成长</a:t>
            </a:r>
          </a:p>
          <a:p>
            <a:pPr indent="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尝试更多的课型教学、论文撰写、尤其是课题研究。</a:t>
            </a:r>
          </a:p>
          <a:p>
            <a:pPr indent="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4.教研组文化</a:t>
            </a:r>
          </a:p>
          <a:p>
            <a:pPr indent="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如何形成有鲜明年段特色的六年级语文教研组文化？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8470" y="463101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400" dirty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目标达成</a:t>
            </a:r>
          </a:p>
        </p:txBody>
      </p:sp>
      <p:pic>
        <p:nvPicPr>
          <p:cNvPr id="3075" name="Picture 3" descr="D:\1稻壳模板\ppt\2016.4\小清新水彩花卉毕业答辩模板\未标题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7" y="462756"/>
            <a:ext cx="1236662" cy="42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1稻壳模板\ppt\2016.4\小清新水彩花卉毕业答辩模板\未标题-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8425" y="377031"/>
            <a:ext cx="1425575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1095" y="923290"/>
            <a:ext cx="686244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1.依托教研组的集体力量,提升教研质量，加速教研组中青年教师的发展。</a:t>
            </a:r>
            <a:endParaRPr lang="zh-CN" altLang="en-US" sz="1600" dirty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indent="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（教研组团队协作能力强，分工合理，人人有岗，责任心强。青年教师教学工作认真，积极要求上进，万婧、张洁区评优课二、三等奖，万婧老师被评为市教坛新秀。）</a:t>
            </a:r>
          </a:p>
          <a:p>
            <a:pPr indent="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2. 以读写结合类教学、班报讲评等研究为载体，构建富有诗意的语文课堂。</a:t>
            </a:r>
          </a:p>
          <a:p>
            <a:pPr indent="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万婧老师执教《青山不老》，组内研讨氛围浓。</a:t>
            </a:r>
          </a:p>
          <a:p>
            <a:pPr indent="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3.加强课内外教与学的研究，把握年段特点，依托月质量调研、专项素养考核、有效练习设计等在日常不断提升学生语文学科素养。</a:t>
            </a:r>
          </a:p>
          <a:p>
            <a:pPr indent="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（每次的月质量调研积极准备，班级之间差距正在缩小。朗读、阅读、作文、班报等学科专项素养重点培养。）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0" y="1626496"/>
            <a:ext cx="2460625" cy="264400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766" name="Rectangle 22" descr="psb"/>
          <p:cNvSpPr>
            <a:spLocks noChangeArrowheads="1"/>
          </p:cNvSpPr>
          <p:nvPr/>
        </p:nvSpPr>
        <p:spPr bwMode="auto">
          <a:xfrm>
            <a:off x="920115" y="547370"/>
            <a:ext cx="3796665" cy="3802380"/>
          </a:xfrm>
          <a:prstGeom prst="rect">
            <a:avLst/>
          </a:prstGeom>
          <a:blipFill dpi="0" rotWithShape="1">
            <a:blip r:embed="rId3" cstate="screen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4700"/>
                      </a14:imgEffect>
                      <a14:imgEffect>
                        <a14:saturation sat="66000"/>
                      </a14:imgEffect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7104063" y="1626496"/>
            <a:ext cx="2036762" cy="264400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771" name="Rectangle 27"/>
          <p:cNvSpPr>
            <a:spLocks noChangeArrowheads="1"/>
          </p:cNvSpPr>
          <p:nvPr/>
        </p:nvSpPr>
        <p:spPr bwMode="auto">
          <a:xfrm>
            <a:off x="5111404" y="3323739"/>
            <a:ext cx="1908868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800" dirty="0">
                <a:solidFill>
                  <a:srgbClr val="F8F8F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 have many PowerPoint </a:t>
            </a:r>
            <a:r>
              <a:rPr lang="zh-CN" altLang="en-US" sz="800" dirty="0">
                <a:solidFill>
                  <a:srgbClr val="F8F8F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templates</a:t>
            </a:r>
            <a:r>
              <a:rPr lang="en-US" altLang="zh-CN" sz="800" dirty="0">
                <a:solidFill>
                  <a:srgbClr val="F8F8F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800" dirty="0">
                <a:solidFill>
                  <a:srgbClr val="F8F8F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templates</a:t>
            </a:r>
            <a:r>
              <a:rPr lang="en-US" altLang="zh-CN" sz="800" dirty="0">
                <a:solidFill>
                  <a:srgbClr val="F8F8F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that has been specifically designed to help anyone that is stepping into the world of PowerPoint for the very first time. </a:t>
            </a:r>
            <a:endParaRPr lang="zh-CN" altLang="en-US" sz="800" dirty="0">
              <a:solidFill>
                <a:srgbClr val="F8F8F8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5360988" y="2853694"/>
            <a:ext cx="1371600" cy="30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00" dirty="0">
                <a:solidFill>
                  <a:srgbClr val="F8F8F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WHAT MAKES US</a:t>
            </a:r>
            <a:endParaRPr lang="zh-CN" altLang="zh-CN" sz="1000" b="1" dirty="0">
              <a:solidFill>
                <a:srgbClr val="F8F8F8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zh-CN" altLang="zh-CN" sz="1000" b="1" dirty="0">
                <a:solidFill>
                  <a:srgbClr val="F8F8F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DIFFERENT</a:t>
            </a:r>
            <a:r>
              <a:rPr lang="zh-CN" altLang="zh-CN" sz="1000" dirty="0">
                <a:solidFill>
                  <a:srgbClr val="F8F8F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?</a:t>
            </a:r>
            <a:endParaRPr lang="zh-CN" altLang="zh-CN" sz="800" dirty="0">
              <a:solidFill>
                <a:srgbClr val="F8F8F8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1775" name="Rectangle 31"/>
          <p:cNvSpPr>
            <a:spLocks noChangeArrowheads="1"/>
          </p:cNvSpPr>
          <p:nvPr/>
        </p:nvSpPr>
        <p:spPr bwMode="auto">
          <a:xfrm>
            <a:off x="5448301" y="2161022"/>
            <a:ext cx="1152525" cy="30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2000" b="1" dirty="0">
                <a:solidFill>
                  <a:srgbClr val="F8F8F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85%</a:t>
            </a:r>
          </a:p>
        </p:txBody>
      </p:sp>
      <p:sp>
        <p:nvSpPr>
          <p:cNvPr id="31776" name="Oval 32"/>
          <p:cNvSpPr>
            <a:spLocks noChangeArrowheads="1"/>
          </p:cNvSpPr>
          <p:nvPr/>
        </p:nvSpPr>
        <p:spPr bwMode="auto">
          <a:xfrm>
            <a:off x="5664201" y="1954583"/>
            <a:ext cx="695325" cy="695540"/>
          </a:xfrm>
          <a:prstGeom prst="ellipse">
            <a:avLst/>
          </a:prstGeom>
          <a:noFill/>
          <a:ln w="6350" cmpd="sng">
            <a:solidFill>
              <a:srgbClr val="F8F8F8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4098" name="Picture 2" descr="D:\1稻壳模板\ppt\2016.4\小清新水彩花卉毕业答辩模板\未标题-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136971" y="-98774"/>
            <a:ext cx="911574" cy="9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5111115" y="547370"/>
            <a:ext cx="3444240" cy="380873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algn="l" fontAlgn="auto">
              <a:lnSpc>
                <a:spcPts val="3000"/>
              </a:lnSpc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凡是过往，</a:t>
            </a:r>
          </a:p>
          <a:p>
            <a:pPr algn="l" fontAlgn="auto">
              <a:lnSpc>
                <a:spcPts val="3000"/>
              </a:lnSpc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皆为序章。</a:t>
            </a:r>
          </a:p>
          <a:p>
            <a:pPr algn="l" fontAlgn="auto">
              <a:lnSpc>
                <a:spcPts val="3000"/>
              </a:lnSpc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门外可能有寒风有荆棘，</a:t>
            </a:r>
          </a:p>
          <a:p>
            <a:pPr algn="l" fontAlgn="auto">
              <a:lnSpc>
                <a:spcPts val="3000"/>
              </a:lnSpc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但更有星光下的原野。</a:t>
            </a:r>
          </a:p>
          <a:p>
            <a:pPr algn="l" fontAlgn="auto">
              <a:lnSpc>
                <a:spcPts val="3000"/>
              </a:lnSpc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2020年，</a:t>
            </a:r>
          </a:p>
          <a:p>
            <a:pPr algn="l" fontAlgn="auto">
              <a:lnSpc>
                <a:spcPts val="3000"/>
              </a:lnSpc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我们唯有只争朝夕，</a:t>
            </a:r>
          </a:p>
          <a:p>
            <a:pPr algn="l" fontAlgn="auto">
              <a:lnSpc>
                <a:spcPts val="3000"/>
              </a:lnSpc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方能不负韶华。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672" y="1919322"/>
            <a:ext cx="590465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zh-CN" altLang="en-US" sz="3200" dirty="0" smtClean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敬请各位老师</a:t>
            </a:r>
            <a:r>
              <a:rPr lang="zh-CN" altLang="en-US" sz="3200" dirty="0" smtClean="0">
                <a:ln w="6350">
                  <a:noFill/>
                </a:ln>
                <a:solidFill>
                  <a:schemeClr val="accent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批评指正</a:t>
            </a:r>
            <a:endParaRPr lang="zh-CN" altLang="en-US" sz="3200" dirty="0">
              <a:ln w="6350">
                <a:noFill/>
              </a:ln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19672" y="2567394"/>
            <a:ext cx="5904656" cy="276999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THESIS DEFENSE POWERPOINT TEMPLATE</a:t>
            </a:r>
          </a:p>
        </p:txBody>
      </p:sp>
      <p:pic>
        <p:nvPicPr>
          <p:cNvPr id="2" name="Picture 2" descr="D:\1稻壳模板\ppt\2016.4\小清新水彩花卉毕业答辩模板\小清新水彩花卉毕业答辩模板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0800000">
            <a:off x="894522" y="3773806"/>
            <a:ext cx="7354956" cy="136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7880" y="1812290"/>
            <a:ext cx="46793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l"/>
            <a:r>
              <a:rPr lang="zh-CN" altLang="en-US" sz="3200" dirty="0"/>
              <a:t>课程建设：</a:t>
            </a:r>
          </a:p>
          <a:p>
            <a:pPr algn="l"/>
            <a:r>
              <a:rPr lang="zh-CN" altLang="en-US" sz="3200" dirty="0"/>
              <a:t>综合融通扣时代脉搏</a:t>
            </a:r>
            <a:endParaRPr lang="zh-CN" altLang="en-US" dirty="0"/>
          </a:p>
          <a:p>
            <a:pPr algn="l"/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0356" y="1658630"/>
            <a:ext cx="1694258" cy="1628954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88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</a:t>
            </a:r>
            <a:endParaRPr lang="zh-CN" altLang="en-US" sz="8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075" name="Picture 3" descr="D:\1稻壳模板\ppt\2016.4\小清新水彩花卉毕业答辩模板\未标题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7" y="462756"/>
            <a:ext cx="1236662" cy="42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1稻壳模板\ppt\2016.4\小清新水彩花卉毕业答辩模板\未标题-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8425" y="377031"/>
            <a:ext cx="1425575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580952" y="201452"/>
            <a:ext cx="374213" cy="373961"/>
          </a:xfrm>
          <a:prstGeom prst="roundRect">
            <a:avLst>
              <a:gd name="adj" fmla="val 7615"/>
            </a:avLst>
          </a:prstGeom>
          <a:noFill/>
          <a:ln w="19050">
            <a:solidFill>
              <a:srgbClr val="5E719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100" b="1" dirty="0">
                <a:solidFill>
                  <a:schemeClr val="tx1"/>
                </a:solidFill>
                <a:cs typeface="+mn-ea"/>
                <a:sym typeface="+mn-lt"/>
              </a:rPr>
              <a:t>1</a:t>
            </a:r>
            <a:endParaRPr lang="zh-CN" altLang="en-US" sz="21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965646" y="201452"/>
            <a:ext cx="2196339" cy="373961"/>
          </a:xfrm>
          <a:prstGeom prst="roundRect">
            <a:avLst>
              <a:gd name="adj" fmla="val 9124"/>
            </a:avLst>
          </a:prstGeom>
          <a:noFill/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7500" lnSpcReduction="10000"/>
          </a:bodyPr>
          <a:lstStyle/>
          <a:p>
            <a:pPr algn="ctr"/>
            <a:r>
              <a:rPr lang="zh-CN" altLang="en-US" b="1" dirty="0">
                <a:solidFill>
                  <a:srgbClr val="7030A0"/>
                </a:solidFill>
                <a:sym typeface="+mn-ea"/>
              </a:rPr>
              <a:t>课程建设</a:t>
            </a:r>
            <a:r>
              <a:rPr lang="zh-CN" altLang="en-US" dirty="0">
                <a:sym typeface="+mn-ea"/>
              </a:rPr>
              <a:t>建设：</a:t>
            </a:r>
            <a:endParaRPr lang="zh-CN" altLang="en-US" spc="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6" name="Straight Connector 36"/>
          <p:cNvCxnSpPr/>
          <p:nvPr/>
        </p:nvCxnSpPr>
        <p:spPr bwMode="auto">
          <a:xfrm>
            <a:off x="3293269" y="1454944"/>
            <a:ext cx="0" cy="2644379"/>
          </a:xfrm>
          <a:prstGeom prst="line">
            <a:avLst/>
          </a:prstGeom>
          <a:ln w="12700">
            <a:solidFill>
              <a:srgbClr val="ADBA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2"/>
          <p:cNvCxnSpPr/>
          <p:nvPr/>
        </p:nvCxnSpPr>
        <p:spPr bwMode="auto">
          <a:xfrm>
            <a:off x="5691188" y="1454944"/>
            <a:ext cx="0" cy="2644379"/>
          </a:xfrm>
          <a:prstGeom prst="line">
            <a:avLst/>
          </a:prstGeom>
          <a:ln w="12700">
            <a:solidFill>
              <a:srgbClr val="ADBA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6"/>
          <p:cNvSpPr/>
          <p:nvPr/>
        </p:nvSpPr>
        <p:spPr bwMode="auto">
          <a:xfrm>
            <a:off x="1633538" y="1562100"/>
            <a:ext cx="1016794" cy="1017985"/>
          </a:xfrm>
          <a:prstGeom prst="ellipse">
            <a:avLst/>
          </a:prstGeom>
          <a:solidFill>
            <a:srgbClr val="618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b="1">
              <a:cs typeface="+mn-ea"/>
              <a:sym typeface="+mn-lt"/>
            </a:endParaRPr>
          </a:p>
        </p:txBody>
      </p:sp>
      <p:sp>
        <p:nvSpPr>
          <p:cNvPr id="9" name="Oval 23"/>
          <p:cNvSpPr/>
          <p:nvPr/>
        </p:nvSpPr>
        <p:spPr bwMode="auto">
          <a:xfrm>
            <a:off x="4008835" y="1562100"/>
            <a:ext cx="1017984" cy="1017985"/>
          </a:xfrm>
          <a:prstGeom prst="ellipse">
            <a:avLst/>
          </a:prstGeom>
          <a:solidFill>
            <a:srgbClr val="B5BC6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7150" tIns="457081" rIns="57150" bIns="457080" spcCol="1270"/>
          <a:lstStyle/>
          <a:p>
            <a:pPr defTabSz="533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en-US" sz="1350">
              <a:cs typeface="+mn-ea"/>
              <a:sym typeface="+mn-lt"/>
            </a:endParaRPr>
          </a:p>
        </p:txBody>
      </p:sp>
      <p:sp>
        <p:nvSpPr>
          <p:cNvPr id="10" name="Oval 39"/>
          <p:cNvSpPr/>
          <p:nvPr/>
        </p:nvSpPr>
        <p:spPr bwMode="auto">
          <a:xfrm>
            <a:off x="6407944" y="1562100"/>
            <a:ext cx="1016794" cy="1017985"/>
          </a:xfrm>
          <a:prstGeom prst="ellipse">
            <a:avLst/>
          </a:prstGeom>
          <a:solidFill>
            <a:srgbClr val="EDC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b="1"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396516" y="1908805"/>
            <a:ext cx="284212" cy="317306"/>
            <a:chOff x="6016626" y="5110164"/>
            <a:chExt cx="231775" cy="258763"/>
          </a:xfrm>
          <a:solidFill>
            <a:schemeClr val="bg1"/>
          </a:solidFill>
        </p:grpSpPr>
        <p:sp>
          <p:nvSpPr>
            <p:cNvPr id="12" name="Rectangle 74"/>
            <p:cNvSpPr>
              <a:spLocks noChangeArrowheads="1"/>
            </p:cNvSpPr>
            <p:nvPr/>
          </p:nvSpPr>
          <p:spPr bwMode="auto">
            <a:xfrm>
              <a:off x="6119813" y="5281614"/>
              <a:ext cx="23813" cy="87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3" name="Freeform 75"/>
            <p:cNvSpPr/>
            <p:nvPr/>
          </p:nvSpPr>
          <p:spPr bwMode="auto">
            <a:xfrm>
              <a:off x="6016626" y="5110164"/>
              <a:ext cx="207963" cy="73025"/>
            </a:xfrm>
            <a:custGeom>
              <a:avLst/>
              <a:gdLst>
                <a:gd name="T0" fmla="*/ 115 w 231"/>
                <a:gd name="T1" fmla="*/ 28 h 81"/>
                <a:gd name="T2" fmla="*/ 30 w 231"/>
                <a:gd name="T3" fmla="*/ 28 h 81"/>
                <a:gd name="T4" fmla="*/ 25 w 231"/>
                <a:gd name="T5" fmla="*/ 30 h 81"/>
                <a:gd name="T6" fmla="*/ 2 w 231"/>
                <a:gd name="T7" fmla="*/ 50 h 81"/>
                <a:gd name="T8" fmla="*/ 0 w 231"/>
                <a:gd name="T9" fmla="*/ 54 h 81"/>
                <a:gd name="T10" fmla="*/ 0 w 231"/>
                <a:gd name="T11" fmla="*/ 55 h 81"/>
                <a:gd name="T12" fmla="*/ 2 w 231"/>
                <a:gd name="T13" fmla="*/ 60 h 81"/>
                <a:gd name="T14" fmla="*/ 25 w 231"/>
                <a:gd name="T15" fmla="*/ 79 h 81"/>
                <a:gd name="T16" fmla="*/ 30 w 231"/>
                <a:gd name="T17" fmla="*/ 81 h 81"/>
                <a:gd name="T18" fmla="*/ 229 w 231"/>
                <a:gd name="T19" fmla="*/ 81 h 81"/>
                <a:gd name="T20" fmla="*/ 231 w 231"/>
                <a:gd name="T21" fmla="*/ 78 h 81"/>
                <a:gd name="T22" fmla="*/ 231 w 231"/>
                <a:gd name="T23" fmla="*/ 31 h 81"/>
                <a:gd name="T24" fmla="*/ 229 w 231"/>
                <a:gd name="T25" fmla="*/ 28 h 81"/>
                <a:gd name="T26" fmla="*/ 142 w 231"/>
                <a:gd name="T27" fmla="*/ 28 h 81"/>
                <a:gd name="T28" fmla="*/ 142 w 231"/>
                <a:gd name="T29" fmla="*/ 13 h 81"/>
                <a:gd name="T30" fmla="*/ 142 w 231"/>
                <a:gd name="T31" fmla="*/ 0 h 81"/>
                <a:gd name="T32" fmla="*/ 115 w 231"/>
                <a:gd name="T33" fmla="*/ 0 h 81"/>
                <a:gd name="T34" fmla="*/ 115 w 231"/>
                <a:gd name="T35" fmla="*/ 13 h 81"/>
                <a:gd name="T36" fmla="*/ 115 w 231"/>
                <a:gd name="T37" fmla="*/ 2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1" h="81">
                  <a:moveTo>
                    <a:pt x="115" y="28"/>
                  </a:moveTo>
                  <a:cubicBezTo>
                    <a:pt x="30" y="28"/>
                    <a:pt x="30" y="28"/>
                    <a:pt x="30" y="28"/>
                  </a:cubicBezTo>
                  <a:cubicBezTo>
                    <a:pt x="28" y="28"/>
                    <a:pt x="26" y="29"/>
                    <a:pt x="25" y="3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51"/>
                    <a:pt x="0" y="53"/>
                    <a:pt x="0" y="54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9"/>
                    <a:pt x="2" y="60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26" y="80"/>
                    <a:pt x="28" y="81"/>
                    <a:pt x="30" y="81"/>
                  </a:cubicBezTo>
                  <a:cubicBezTo>
                    <a:pt x="229" y="81"/>
                    <a:pt x="229" y="81"/>
                    <a:pt x="229" y="81"/>
                  </a:cubicBezTo>
                  <a:cubicBezTo>
                    <a:pt x="230" y="81"/>
                    <a:pt x="231" y="80"/>
                    <a:pt x="231" y="78"/>
                  </a:cubicBezTo>
                  <a:cubicBezTo>
                    <a:pt x="231" y="31"/>
                    <a:pt x="231" y="31"/>
                    <a:pt x="231" y="31"/>
                  </a:cubicBezTo>
                  <a:cubicBezTo>
                    <a:pt x="231" y="30"/>
                    <a:pt x="230" y="28"/>
                    <a:pt x="229" y="28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3"/>
                    <a:pt x="115" y="13"/>
                    <a:pt x="115" y="13"/>
                  </a:cubicBezTo>
                  <a:lnTo>
                    <a:pt x="1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4" name="Freeform 76"/>
            <p:cNvSpPr/>
            <p:nvPr/>
          </p:nvSpPr>
          <p:spPr bwMode="auto">
            <a:xfrm>
              <a:off x="6040438" y="5197476"/>
              <a:ext cx="207963" cy="71438"/>
            </a:xfrm>
            <a:custGeom>
              <a:avLst/>
              <a:gdLst>
                <a:gd name="T0" fmla="*/ 89 w 231"/>
                <a:gd name="T1" fmla="*/ 27 h 80"/>
                <a:gd name="T2" fmla="*/ 3 w 231"/>
                <a:gd name="T3" fmla="*/ 27 h 80"/>
                <a:gd name="T4" fmla="*/ 0 w 231"/>
                <a:gd name="T5" fmla="*/ 30 h 80"/>
                <a:gd name="T6" fmla="*/ 0 w 231"/>
                <a:gd name="T7" fmla="*/ 77 h 80"/>
                <a:gd name="T8" fmla="*/ 3 w 231"/>
                <a:gd name="T9" fmla="*/ 80 h 80"/>
                <a:gd name="T10" fmla="*/ 202 w 231"/>
                <a:gd name="T11" fmla="*/ 80 h 80"/>
                <a:gd name="T12" fmla="*/ 206 w 231"/>
                <a:gd name="T13" fmla="*/ 78 h 80"/>
                <a:gd name="T14" fmla="*/ 229 w 231"/>
                <a:gd name="T15" fmla="*/ 59 h 80"/>
                <a:gd name="T16" fmla="*/ 231 w 231"/>
                <a:gd name="T17" fmla="*/ 54 h 80"/>
                <a:gd name="T18" fmla="*/ 231 w 231"/>
                <a:gd name="T19" fmla="*/ 53 h 80"/>
                <a:gd name="T20" fmla="*/ 229 w 231"/>
                <a:gd name="T21" fmla="*/ 49 h 80"/>
                <a:gd name="T22" fmla="*/ 206 w 231"/>
                <a:gd name="T23" fmla="*/ 29 h 80"/>
                <a:gd name="T24" fmla="*/ 202 w 231"/>
                <a:gd name="T25" fmla="*/ 27 h 80"/>
                <a:gd name="T26" fmla="*/ 116 w 231"/>
                <a:gd name="T27" fmla="*/ 27 h 80"/>
                <a:gd name="T28" fmla="*/ 116 w 231"/>
                <a:gd name="T29" fmla="*/ 12 h 80"/>
                <a:gd name="T30" fmla="*/ 116 w 231"/>
                <a:gd name="T31" fmla="*/ 1 h 80"/>
                <a:gd name="T32" fmla="*/ 116 w 231"/>
                <a:gd name="T33" fmla="*/ 0 h 80"/>
                <a:gd name="T34" fmla="*/ 89 w 231"/>
                <a:gd name="T35" fmla="*/ 0 h 80"/>
                <a:gd name="T36" fmla="*/ 89 w 231"/>
                <a:gd name="T37" fmla="*/ 1 h 80"/>
                <a:gd name="T38" fmla="*/ 89 w 231"/>
                <a:gd name="T39" fmla="*/ 12 h 80"/>
                <a:gd name="T40" fmla="*/ 89 w 231"/>
                <a:gd name="T41" fmla="*/ 2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80">
                  <a:moveTo>
                    <a:pt x="89" y="27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1" y="27"/>
                    <a:pt x="0" y="29"/>
                    <a:pt x="0" y="3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9"/>
                    <a:pt x="1" y="80"/>
                    <a:pt x="3" y="80"/>
                  </a:cubicBezTo>
                  <a:cubicBezTo>
                    <a:pt x="202" y="80"/>
                    <a:pt x="202" y="80"/>
                    <a:pt x="202" y="80"/>
                  </a:cubicBezTo>
                  <a:cubicBezTo>
                    <a:pt x="203" y="80"/>
                    <a:pt x="205" y="79"/>
                    <a:pt x="206" y="78"/>
                  </a:cubicBezTo>
                  <a:cubicBezTo>
                    <a:pt x="229" y="59"/>
                    <a:pt x="229" y="59"/>
                    <a:pt x="229" y="59"/>
                  </a:cubicBezTo>
                  <a:cubicBezTo>
                    <a:pt x="230" y="58"/>
                    <a:pt x="231" y="55"/>
                    <a:pt x="231" y="54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31" y="52"/>
                    <a:pt x="230" y="50"/>
                    <a:pt x="229" y="49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5" y="28"/>
                    <a:pt x="203" y="27"/>
                    <a:pt x="202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89" y="12"/>
                    <a:pt x="89" y="12"/>
                    <a:pt x="89" y="12"/>
                  </a:cubicBezTo>
                  <a:lnTo>
                    <a:pt x="89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792841" y="1944818"/>
            <a:ext cx="270584" cy="317304"/>
            <a:chOff x="6537326" y="5110164"/>
            <a:chExt cx="220662" cy="258762"/>
          </a:xfrm>
          <a:solidFill>
            <a:schemeClr val="bg1"/>
          </a:solidFill>
        </p:grpSpPr>
        <p:sp>
          <p:nvSpPr>
            <p:cNvPr id="16" name="Freeform 77"/>
            <p:cNvSpPr/>
            <p:nvPr/>
          </p:nvSpPr>
          <p:spPr bwMode="auto">
            <a:xfrm>
              <a:off x="6580188" y="5110164"/>
              <a:ext cx="177800" cy="149225"/>
            </a:xfrm>
            <a:custGeom>
              <a:avLst/>
              <a:gdLst>
                <a:gd name="T0" fmla="*/ 134 w 196"/>
                <a:gd name="T1" fmla="*/ 102 h 167"/>
                <a:gd name="T2" fmla="*/ 196 w 196"/>
                <a:gd name="T3" fmla="*/ 34 h 167"/>
                <a:gd name="T4" fmla="*/ 76 w 196"/>
                <a:gd name="T5" fmla="*/ 22 h 167"/>
                <a:gd name="T6" fmla="*/ 0 w 196"/>
                <a:gd name="T7" fmla="*/ 2 h 167"/>
                <a:gd name="T8" fmla="*/ 0 w 196"/>
                <a:gd name="T9" fmla="*/ 137 h 167"/>
                <a:gd name="T10" fmla="*/ 39 w 196"/>
                <a:gd name="T11" fmla="*/ 135 h 167"/>
                <a:gd name="T12" fmla="*/ 191 w 196"/>
                <a:gd name="T13" fmla="*/ 160 h 167"/>
                <a:gd name="T14" fmla="*/ 134 w 196"/>
                <a:gd name="T15" fmla="*/ 10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6" h="167">
                  <a:moveTo>
                    <a:pt x="134" y="102"/>
                  </a:moveTo>
                  <a:cubicBezTo>
                    <a:pt x="134" y="87"/>
                    <a:pt x="196" y="34"/>
                    <a:pt x="196" y="34"/>
                  </a:cubicBezTo>
                  <a:cubicBezTo>
                    <a:pt x="164" y="48"/>
                    <a:pt x="117" y="44"/>
                    <a:pt x="76" y="22"/>
                  </a:cubicBezTo>
                  <a:cubicBezTo>
                    <a:pt x="35" y="0"/>
                    <a:pt x="0" y="2"/>
                    <a:pt x="0" y="2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" y="136"/>
                    <a:pt x="11" y="133"/>
                    <a:pt x="39" y="135"/>
                  </a:cubicBezTo>
                  <a:cubicBezTo>
                    <a:pt x="73" y="139"/>
                    <a:pt x="160" y="167"/>
                    <a:pt x="191" y="160"/>
                  </a:cubicBezTo>
                  <a:cubicBezTo>
                    <a:pt x="191" y="160"/>
                    <a:pt x="134" y="112"/>
                    <a:pt x="134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6537326" y="5111751"/>
              <a:ext cx="22225" cy="2571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982024" y="1906829"/>
            <a:ext cx="319251" cy="317305"/>
            <a:chOff x="5483226" y="5110164"/>
            <a:chExt cx="260350" cy="258763"/>
          </a:xfrm>
          <a:solidFill>
            <a:schemeClr val="bg1"/>
          </a:solidFill>
        </p:grpSpPr>
        <p:sp>
          <p:nvSpPr>
            <p:cNvPr id="19" name="Freeform 368"/>
            <p:cNvSpPr/>
            <p:nvPr/>
          </p:nvSpPr>
          <p:spPr bwMode="auto">
            <a:xfrm>
              <a:off x="5522913" y="5275264"/>
              <a:ext cx="82550" cy="93663"/>
            </a:xfrm>
            <a:custGeom>
              <a:avLst/>
              <a:gdLst>
                <a:gd name="T0" fmla="*/ 0 w 92"/>
                <a:gd name="T1" fmla="*/ 0 h 104"/>
                <a:gd name="T2" fmla="*/ 18 w 92"/>
                <a:gd name="T3" fmla="*/ 24 h 104"/>
                <a:gd name="T4" fmla="*/ 18 w 92"/>
                <a:gd name="T5" fmla="*/ 89 h 104"/>
                <a:gd name="T6" fmla="*/ 33 w 92"/>
                <a:gd name="T7" fmla="*/ 104 h 104"/>
                <a:gd name="T8" fmla="*/ 76 w 92"/>
                <a:gd name="T9" fmla="*/ 104 h 104"/>
                <a:gd name="T10" fmla="*/ 92 w 92"/>
                <a:gd name="T11" fmla="*/ 89 h 104"/>
                <a:gd name="T12" fmla="*/ 74 w 92"/>
                <a:gd name="T13" fmla="*/ 24 h 104"/>
                <a:gd name="T14" fmla="*/ 84 w 92"/>
                <a:gd name="T15" fmla="*/ 9 h 104"/>
                <a:gd name="T16" fmla="*/ 22 w 92"/>
                <a:gd name="T17" fmla="*/ 2 h 104"/>
                <a:gd name="T18" fmla="*/ 0 w 92"/>
                <a:gd name="T1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04">
                  <a:moveTo>
                    <a:pt x="0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97"/>
                    <a:pt x="25" y="104"/>
                    <a:pt x="33" y="10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85" y="104"/>
                    <a:pt x="92" y="97"/>
                    <a:pt x="92" y="89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62" y="5"/>
                    <a:pt x="40" y="2"/>
                    <a:pt x="22" y="2"/>
                  </a:cubicBezTo>
                  <a:cubicBezTo>
                    <a:pt x="14" y="2"/>
                    <a:pt x="7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20" name="Freeform 369"/>
            <p:cNvSpPr/>
            <p:nvPr/>
          </p:nvSpPr>
          <p:spPr bwMode="auto">
            <a:xfrm>
              <a:off x="5564188" y="5110164"/>
              <a:ext cx="179388" cy="196850"/>
            </a:xfrm>
            <a:custGeom>
              <a:avLst/>
              <a:gdLst>
                <a:gd name="T0" fmla="*/ 0 w 198"/>
                <a:gd name="T1" fmla="*/ 160 h 219"/>
                <a:gd name="T2" fmla="*/ 198 w 198"/>
                <a:gd name="T3" fmla="*/ 219 h 219"/>
                <a:gd name="T4" fmla="*/ 198 w 198"/>
                <a:gd name="T5" fmla="*/ 0 h 219"/>
                <a:gd name="T6" fmla="*/ 0 w 198"/>
                <a:gd name="T7" fmla="*/ 59 h 219"/>
                <a:gd name="T8" fmla="*/ 0 w 198"/>
                <a:gd name="T9" fmla="*/ 16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219">
                  <a:moveTo>
                    <a:pt x="0" y="160"/>
                  </a:moveTo>
                  <a:cubicBezTo>
                    <a:pt x="78" y="168"/>
                    <a:pt x="185" y="207"/>
                    <a:pt x="198" y="219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182" y="14"/>
                    <a:pt x="77" y="52"/>
                    <a:pt x="0" y="59"/>
                  </a:cubicBezTo>
                  <a:lnTo>
                    <a:pt x="0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21" name="Freeform 370"/>
            <p:cNvSpPr/>
            <p:nvPr/>
          </p:nvSpPr>
          <p:spPr bwMode="auto">
            <a:xfrm>
              <a:off x="5483226" y="5164139"/>
              <a:ext cx="52388" cy="88900"/>
            </a:xfrm>
            <a:custGeom>
              <a:avLst/>
              <a:gdLst>
                <a:gd name="T0" fmla="*/ 57 w 57"/>
                <a:gd name="T1" fmla="*/ 98 h 98"/>
                <a:gd name="T2" fmla="*/ 57 w 57"/>
                <a:gd name="T3" fmla="*/ 0 h 98"/>
                <a:gd name="T4" fmla="*/ 0 w 57"/>
                <a:gd name="T5" fmla="*/ 49 h 98"/>
                <a:gd name="T6" fmla="*/ 57 w 57"/>
                <a:gd name="T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98">
                  <a:moveTo>
                    <a:pt x="57" y="98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11" y="3"/>
                    <a:pt x="0" y="31"/>
                    <a:pt x="0" y="49"/>
                  </a:cubicBezTo>
                  <a:cubicBezTo>
                    <a:pt x="0" y="68"/>
                    <a:pt x="10" y="94"/>
                    <a:pt x="57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965835" y="2662555"/>
            <a:ext cx="219710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红色经典育追梦少年</a:t>
            </a:r>
          </a:p>
          <a:p>
            <a:pPr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    （期初课程）</a:t>
            </a:r>
          </a:p>
        </p:txBody>
      </p:sp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6005195" y="2662555"/>
            <a:ext cx="219710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分类梳理促关键能力 </a:t>
            </a:r>
          </a:p>
          <a:p>
            <a:pPr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      （期末复习）</a:t>
            </a:r>
          </a:p>
        </p:txBody>
      </p:sp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3418840" y="2662555"/>
            <a:ext cx="219710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文学经典润语文素养 </a:t>
            </a:r>
          </a:p>
          <a:p>
            <a:pPr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      （校本课程）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ectangle 8" descr="22"/>
          <p:cNvSpPr>
            <a:spLocks noChangeArrowheads="1"/>
          </p:cNvSpPr>
          <p:nvPr/>
        </p:nvSpPr>
        <p:spPr bwMode="auto">
          <a:xfrm>
            <a:off x="230505" y="989965"/>
            <a:ext cx="2742565" cy="3584575"/>
          </a:xfrm>
          <a:prstGeom prst="ellipse">
            <a:avLst/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84164" y="1850582"/>
            <a:ext cx="320922" cy="58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zh-CN" altLang="zh-CN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3870325" y="437515"/>
            <a:ext cx="170116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rgbClr val="7030A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期初课程</a:t>
            </a:r>
          </a:p>
        </p:txBody>
      </p:sp>
      <p:pic>
        <p:nvPicPr>
          <p:cNvPr id="21" name="Picture 2" descr="D:\1稻壳模板\ppt\2016.4\小清新水彩花卉毕业答辩模板\未标题-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36971" y="-98774"/>
            <a:ext cx="911574" cy="9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8" descr="22"/>
          <p:cNvSpPr>
            <a:spLocks noChangeArrowheads="1"/>
          </p:cNvSpPr>
          <p:nvPr/>
        </p:nvSpPr>
        <p:spPr bwMode="auto">
          <a:xfrm>
            <a:off x="6074410" y="1106805"/>
            <a:ext cx="2837815" cy="3467100"/>
          </a:xfrm>
          <a:prstGeom prst="ellipse">
            <a:avLst/>
          </a:prstGeom>
          <a:blipFill dpi="0" rotWithShape="1">
            <a:blip r:embed="rId5" cstate="screen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Rectangle 8" descr="22"/>
          <p:cNvSpPr>
            <a:spLocks noChangeArrowheads="1"/>
          </p:cNvSpPr>
          <p:nvPr/>
        </p:nvSpPr>
        <p:spPr bwMode="auto">
          <a:xfrm>
            <a:off x="2973070" y="989965"/>
            <a:ext cx="3197860" cy="3583940"/>
          </a:xfrm>
          <a:prstGeom prst="ellipse">
            <a:avLst/>
          </a:prstGeom>
          <a:blipFill dpi="0" rotWithShape="1">
            <a:blip r:embed="rId6" cstate="screen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white">
                  <a:lumMod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ectangle 8" descr="22"/>
          <p:cNvSpPr>
            <a:spLocks noChangeArrowheads="1"/>
          </p:cNvSpPr>
          <p:nvPr/>
        </p:nvSpPr>
        <p:spPr bwMode="auto">
          <a:xfrm>
            <a:off x="523240" y="1425107"/>
            <a:ext cx="3963988" cy="2928253"/>
          </a:xfrm>
          <a:prstGeom prst="rect">
            <a:avLst/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84164" y="1850582"/>
            <a:ext cx="320922" cy="58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zh-CN" altLang="zh-CN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D:\1稻壳模板\ppt\2016.4\小清新水彩花卉毕业答辩模板\未标题-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36971" y="-98774"/>
            <a:ext cx="911574" cy="9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8" descr="22"/>
          <p:cNvSpPr>
            <a:spLocks noChangeArrowheads="1"/>
          </p:cNvSpPr>
          <p:nvPr/>
        </p:nvSpPr>
        <p:spPr bwMode="auto">
          <a:xfrm>
            <a:off x="4570095" y="1425107"/>
            <a:ext cx="3963988" cy="2928253"/>
          </a:xfrm>
          <a:prstGeom prst="rect">
            <a:avLst/>
          </a:prstGeom>
          <a:blipFill dpi="0" rotWithShape="1">
            <a:blip r:embed="rId5" cstate="screen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39"/>
          <p:cNvSpPr>
            <a:spLocks noChangeArrowheads="1"/>
          </p:cNvSpPr>
          <p:nvPr/>
        </p:nvSpPr>
        <p:spPr bwMode="auto">
          <a:xfrm>
            <a:off x="1731010" y="986790"/>
            <a:ext cx="135191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rgbClr val="7030A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校本课程</a:t>
            </a: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5876290" y="986790"/>
            <a:ext cx="135191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rgbClr val="7030A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期末复习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9576" y="1757055"/>
            <a:ext cx="1694258" cy="1628954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88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</a:t>
            </a:r>
            <a:endParaRPr lang="zh-CN" altLang="en-US" sz="8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075" name="Picture 3" descr="D:\1稻壳模板\ppt\2016.4\小清新水彩花卉毕业答辩模板\未标题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7" y="462756"/>
            <a:ext cx="1236662" cy="42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1稻壳模板\ppt\2016.4\小清新水彩花卉毕业答辩模板\未标题-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8425" y="377031"/>
            <a:ext cx="1425575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3329940" y="1911350"/>
            <a:ext cx="46793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l"/>
            <a:r>
              <a:rPr lang="zh-CN" altLang="en-US" sz="3200" dirty="0"/>
              <a:t>教师发展：</a:t>
            </a:r>
          </a:p>
          <a:p>
            <a:pPr algn="l"/>
            <a:r>
              <a:rPr lang="zh-CN" altLang="en-US" sz="3200" dirty="0"/>
              <a:t>共学相长厚教学底蕴</a:t>
            </a:r>
          </a:p>
          <a:p>
            <a:pPr algn="l"/>
            <a:endParaRPr lang="zh-CN" alt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580952" y="201452"/>
            <a:ext cx="374213" cy="373961"/>
          </a:xfrm>
          <a:prstGeom prst="roundRect">
            <a:avLst>
              <a:gd name="adj" fmla="val 7615"/>
            </a:avLst>
          </a:prstGeom>
          <a:noFill/>
          <a:ln w="19050">
            <a:solidFill>
              <a:srgbClr val="5E719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cs typeface="+mn-ea"/>
                <a:sym typeface="+mn-lt"/>
              </a:rPr>
              <a:t>2</a:t>
            </a:r>
          </a:p>
        </p:txBody>
      </p:sp>
      <p:sp>
        <p:nvSpPr>
          <p:cNvPr id="7" name="Freeform 52"/>
          <p:cNvSpPr/>
          <p:nvPr/>
        </p:nvSpPr>
        <p:spPr>
          <a:xfrm rot="16200000">
            <a:off x="6517521" y="1660565"/>
            <a:ext cx="1169194" cy="1058466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-1" fmla="*/ 0 w 1324961"/>
              <a:gd name="connsiteY0-2" fmla="*/ 0 h 1468980"/>
              <a:gd name="connsiteX1-3" fmla="*/ 769166 w 1324961"/>
              <a:gd name="connsiteY1-4" fmla="*/ 0 h 1468980"/>
              <a:gd name="connsiteX2-5" fmla="*/ 1324961 w 1324961"/>
              <a:gd name="connsiteY2-6" fmla="*/ 2 h 1468980"/>
              <a:gd name="connsiteX3-7" fmla="*/ 1324961 w 1324961"/>
              <a:gd name="connsiteY3-8" fmla="*/ 734490 h 1468980"/>
              <a:gd name="connsiteX4-9" fmla="*/ 769166 w 1324961"/>
              <a:gd name="connsiteY4-10" fmla="*/ 1468980 h 1468980"/>
              <a:gd name="connsiteX5-11" fmla="*/ 769166 w 1324961"/>
              <a:gd name="connsiteY5-12" fmla="*/ 1468980 h 1468980"/>
              <a:gd name="connsiteX6-13" fmla="*/ 0 w 1324961"/>
              <a:gd name="connsiteY6-14" fmla="*/ 1468980 h 1468980"/>
              <a:gd name="connsiteX7-15" fmla="*/ 555795 w 1324961"/>
              <a:gd name="connsiteY7-16" fmla="*/ 734490 h 1468980"/>
              <a:gd name="connsiteX8-17" fmla="*/ 0 w 1324961"/>
              <a:gd name="connsiteY8-18" fmla="*/ 0 h 1468980"/>
              <a:gd name="connsiteX0-19" fmla="*/ 0 w 1324963"/>
              <a:gd name="connsiteY0-20" fmla="*/ 0 h 1468983"/>
              <a:gd name="connsiteX1-21" fmla="*/ 769166 w 1324963"/>
              <a:gd name="connsiteY1-22" fmla="*/ 0 h 1468983"/>
              <a:gd name="connsiteX2-23" fmla="*/ 1324961 w 1324963"/>
              <a:gd name="connsiteY2-24" fmla="*/ 2 h 1468983"/>
              <a:gd name="connsiteX3-25" fmla="*/ 1324961 w 1324963"/>
              <a:gd name="connsiteY3-26" fmla="*/ 734490 h 1468983"/>
              <a:gd name="connsiteX4-27" fmla="*/ 769166 w 1324963"/>
              <a:gd name="connsiteY4-28" fmla="*/ 1468980 h 1468983"/>
              <a:gd name="connsiteX5-29" fmla="*/ 1324963 w 1324963"/>
              <a:gd name="connsiteY5-30" fmla="*/ 1468983 h 1468983"/>
              <a:gd name="connsiteX6-31" fmla="*/ 0 w 1324963"/>
              <a:gd name="connsiteY6-32" fmla="*/ 1468980 h 1468983"/>
              <a:gd name="connsiteX7-33" fmla="*/ 555795 w 1324963"/>
              <a:gd name="connsiteY7-34" fmla="*/ 734490 h 1468983"/>
              <a:gd name="connsiteX8-35" fmla="*/ 0 w 1324963"/>
              <a:gd name="connsiteY8-36" fmla="*/ 0 h 1468983"/>
              <a:gd name="connsiteX0-37" fmla="*/ 0 w 1324964"/>
              <a:gd name="connsiteY0-38" fmla="*/ 0 h 1468983"/>
              <a:gd name="connsiteX1-39" fmla="*/ 769166 w 1324964"/>
              <a:gd name="connsiteY1-40" fmla="*/ 0 h 1468983"/>
              <a:gd name="connsiteX2-41" fmla="*/ 1324961 w 1324964"/>
              <a:gd name="connsiteY2-42" fmla="*/ 2 h 1468983"/>
              <a:gd name="connsiteX3-43" fmla="*/ 1324961 w 1324964"/>
              <a:gd name="connsiteY3-44" fmla="*/ 734490 h 1468983"/>
              <a:gd name="connsiteX4-45" fmla="*/ 1324964 w 1324964"/>
              <a:gd name="connsiteY4-46" fmla="*/ 1324961 h 1468983"/>
              <a:gd name="connsiteX5-47" fmla="*/ 1324963 w 1324964"/>
              <a:gd name="connsiteY5-48" fmla="*/ 1468983 h 1468983"/>
              <a:gd name="connsiteX6-49" fmla="*/ 0 w 1324964"/>
              <a:gd name="connsiteY6-50" fmla="*/ 1468980 h 1468983"/>
              <a:gd name="connsiteX7-51" fmla="*/ 555795 w 1324964"/>
              <a:gd name="connsiteY7-52" fmla="*/ 734490 h 1468983"/>
              <a:gd name="connsiteX8-53" fmla="*/ 0 w 1324964"/>
              <a:gd name="connsiteY8-54" fmla="*/ 0 h 1468983"/>
              <a:gd name="connsiteX0-55" fmla="*/ 0 w 1324964"/>
              <a:gd name="connsiteY0-56" fmla="*/ 0 h 1468983"/>
              <a:gd name="connsiteX1-57" fmla="*/ 769166 w 1324964"/>
              <a:gd name="connsiteY1-58" fmla="*/ 0 h 1468983"/>
              <a:gd name="connsiteX2-59" fmla="*/ 1324961 w 1324964"/>
              <a:gd name="connsiteY2-60" fmla="*/ 2 h 1468983"/>
              <a:gd name="connsiteX3-61" fmla="*/ 1324961 w 1324964"/>
              <a:gd name="connsiteY3-62" fmla="*/ 734490 h 1468983"/>
              <a:gd name="connsiteX4-63" fmla="*/ 1324964 w 1324964"/>
              <a:gd name="connsiteY4-64" fmla="*/ 1324961 h 1468983"/>
              <a:gd name="connsiteX5-65" fmla="*/ 1324963 w 1324964"/>
              <a:gd name="connsiteY5-66" fmla="*/ 1468983 h 1468983"/>
              <a:gd name="connsiteX6-67" fmla="*/ 0 w 1324964"/>
              <a:gd name="connsiteY6-68" fmla="*/ 1468980 h 1468983"/>
              <a:gd name="connsiteX7-69" fmla="*/ 403253 w 1324964"/>
              <a:gd name="connsiteY7-70" fmla="*/ 734492 h 1468983"/>
              <a:gd name="connsiteX8-71" fmla="*/ 0 w 1324964"/>
              <a:gd name="connsiteY8-72" fmla="*/ 0 h 14689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54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6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Freeform 51"/>
          <p:cNvSpPr/>
          <p:nvPr/>
        </p:nvSpPr>
        <p:spPr>
          <a:xfrm rot="16200000">
            <a:off x="3890526" y="1663740"/>
            <a:ext cx="1169194" cy="1058466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-1" fmla="*/ 0 w 1324961"/>
              <a:gd name="connsiteY0-2" fmla="*/ 0 h 1468980"/>
              <a:gd name="connsiteX1-3" fmla="*/ 769166 w 1324961"/>
              <a:gd name="connsiteY1-4" fmla="*/ 0 h 1468980"/>
              <a:gd name="connsiteX2-5" fmla="*/ 1324961 w 1324961"/>
              <a:gd name="connsiteY2-6" fmla="*/ 2 h 1468980"/>
              <a:gd name="connsiteX3-7" fmla="*/ 1324961 w 1324961"/>
              <a:gd name="connsiteY3-8" fmla="*/ 734490 h 1468980"/>
              <a:gd name="connsiteX4-9" fmla="*/ 769166 w 1324961"/>
              <a:gd name="connsiteY4-10" fmla="*/ 1468980 h 1468980"/>
              <a:gd name="connsiteX5-11" fmla="*/ 769166 w 1324961"/>
              <a:gd name="connsiteY5-12" fmla="*/ 1468980 h 1468980"/>
              <a:gd name="connsiteX6-13" fmla="*/ 0 w 1324961"/>
              <a:gd name="connsiteY6-14" fmla="*/ 1468980 h 1468980"/>
              <a:gd name="connsiteX7-15" fmla="*/ 555795 w 1324961"/>
              <a:gd name="connsiteY7-16" fmla="*/ 734490 h 1468980"/>
              <a:gd name="connsiteX8-17" fmla="*/ 0 w 1324961"/>
              <a:gd name="connsiteY8-18" fmla="*/ 0 h 1468980"/>
              <a:gd name="connsiteX0-19" fmla="*/ 0 w 1324963"/>
              <a:gd name="connsiteY0-20" fmla="*/ 0 h 1468983"/>
              <a:gd name="connsiteX1-21" fmla="*/ 769166 w 1324963"/>
              <a:gd name="connsiteY1-22" fmla="*/ 0 h 1468983"/>
              <a:gd name="connsiteX2-23" fmla="*/ 1324961 w 1324963"/>
              <a:gd name="connsiteY2-24" fmla="*/ 2 h 1468983"/>
              <a:gd name="connsiteX3-25" fmla="*/ 1324961 w 1324963"/>
              <a:gd name="connsiteY3-26" fmla="*/ 734490 h 1468983"/>
              <a:gd name="connsiteX4-27" fmla="*/ 769166 w 1324963"/>
              <a:gd name="connsiteY4-28" fmla="*/ 1468980 h 1468983"/>
              <a:gd name="connsiteX5-29" fmla="*/ 1324963 w 1324963"/>
              <a:gd name="connsiteY5-30" fmla="*/ 1468983 h 1468983"/>
              <a:gd name="connsiteX6-31" fmla="*/ 0 w 1324963"/>
              <a:gd name="connsiteY6-32" fmla="*/ 1468980 h 1468983"/>
              <a:gd name="connsiteX7-33" fmla="*/ 555795 w 1324963"/>
              <a:gd name="connsiteY7-34" fmla="*/ 734490 h 1468983"/>
              <a:gd name="connsiteX8-35" fmla="*/ 0 w 1324963"/>
              <a:gd name="connsiteY8-36" fmla="*/ 0 h 1468983"/>
              <a:gd name="connsiteX0-37" fmla="*/ 0 w 1324964"/>
              <a:gd name="connsiteY0-38" fmla="*/ 0 h 1468983"/>
              <a:gd name="connsiteX1-39" fmla="*/ 769166 w 1324964"/>
              <a:gd name="connsiteY1-40" fmla="*/ 0 h 1468983"/>
              <a:gd name="connsiteX2-41" fmla="*/ 1324961 w 1324964"/>
              <a:gd name="connsiteY2-42" fmla="*/ 2 h 1468983"/>
              <a:gd name="connsiteX3-43" fmla="*/ 1324961 w 1324964"/>
              <a:gd name="connsiteY3-44" fmla="*/ 734490 h 1468983"/>
              <a:gd name="connsiteX4-45" fmla="*/ 1324964 w 1324964"/>
              <a:gd name="connsiteY4-46" fmla="*/ 1324961 h 1468983"/>
              <a:gd name="connsiteX5-47" fmla="*/ 1324963 w 1324964"/>
              <a:gd name="connsiteY5-48" fmla="*/ 1468983 h 1468983"/>
              <a:gd name="connsiteX6-49" fmla="*/ 0 w 1324964"/>
              <a:gd name="connsiteY6-50" fmla="*/ 1468980 h 1468983"/>
              <a:gd name="connsiteX7-51" fmla="*/ 555795 w 1324964"/>
              <a:gd name="connsiteY7-52" fmla="*/ 734490 h 1468983"/>
              <a:gd name="connsiteX8-53" fmla="*/ 0 w 1324964"/>
              <a:gd name="connsiteY8-54" fmla="*/ 0 h 1468983"/>
              <a:gd name="connsiteX0-55" fmla="*/ 0 w 1324964"/>
              <a:gd name="connsiteY0-56" fmla="*/ 0 h 1468983"/>
              <a:gd name="connsiteX1-57" fmla="*/ 769166 w 1324964"/>
              <a:gd name="connsiteY1-58" fmla="*/ 0 h 1468983"/>
              <a:gd name="connsiteX2-59" fmla="*/ 1324961 w 1324964"/>
              <a:gd name="connsiteY2-60" fmla="*/ 2 h 1468983"/>
              <a:gd name="connsiteX3-61" fmla="*/ 1324961 w 1324964"/>
              <a:gd name="connsiteY3-62" fmla="*/ 734490 h 1468983"/>
              <a:gd name="connsiteX4-63" fmla="*/ 1324964 w 1324964"/>
              <a:gd name="connsiteY4-64" fmla="*/ 1324961 h 1468983"/>
              <a:gd name="connsiteX5-65" fmla="*/ 1324963 w 1324964"/>
              <a:gd name="connsiteY5-66" fmla="*/ 1468983 h 1468983"/>
              <a:gd name="connsiteX6-67" fmla="*/ 0 w 1324964"/>
              <a:gd name="connsiteY6-68" fmla="*/ 1468980 h 1468983"/>
              <a:gd name="connsiteX7-69" fmla="*/ 403253 w 1324964"/>
              <a:gd name="connsiteY7-70" fmla="*/ 734492 h 1468983"/>
              <a:gd name="connsiteX8-71" fmla="*/ 0 w 1324964"/>
              <a:gd name="connsiteY8-72" fmla="*/ 0 h 14689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54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6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Freeform 50"/>
          <p:cNvSpPr/>
          <p:nvPr/>
        </p:nvSpPr>
        <p:spPr>
          <a:xfrm rot="16200000">
            <a:off x="1343937" y="1666280"/>
            <a:ext cx="1170385" cy="1052513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-1" fmla="*/ 0 w 1324961"/>
              <a:gd name="connsiteY0-2" fmla="*/ 0 h 1468980"/>
              <a:gd name="connsiteX1-3" fmla="*/ 769166 w 1324961"/>
              <a:gd name="connsiteY1-4" fmla="*/ 0 h 1468980"/>
              <a:gd name="connsiteX2-5" fmla="*/ 1324961 w 1324961"/>
              <a:gd name="connsiteY2-6" fmla="*/ 2 h 1468980"/>
              <a:gd name="connsiteX3-7" fmla="*/ 1324961 w 1324961"/>
              <a:gd name="connsiteY3-8" fmla="*/ 734490 h 1468980"/>
              <a:gd name="connsiteX4-9" fmla="*/ 769166 w 1324961"/>
              <a:gd name="connsiteY4-10" fmla="*/ 1468980 h 1468980"/>
              <a:gd name="connsiteX5-11" fmla="*/ 769166 w 1324961"/>
              <a:gd name="connsiteY5-12" fmla="*/ 1468980 h 1468980"/>
              <a:gd name="connsiteX6-13" fmla="*/ 0 w 1324961"/>
              <a:gd name="connsiteY6-14" fmla="*/ 1468980 h 1468980"/>
              <a:gd name="connsiteX7-15" fmla="*/ 555795 w 1324961"/>
              <a:gd name="connsiteY7-16" fmla="*/ 734490 h 1468980"/>
              <a:gd name="connsiteX8-17" fmla="*/ 0 w 1324961"/>
              <a:gd name="connsiteY8-18" fmla="*/ 0 h 1468980"/>
              <a:gd name="connsiteX0-19" fmla="*/ 0 w 1324963"/>
              <a:gd name="connsiteY0-20" fmla="*/ 0 h 1468983"/>
              <a:gd name="connsiteX1-21" fmla="*/ 769166 w 1324963"/>
              <a:gd name="connsiteY1-22" fmla="*/ 0 h 1468983"/>
              <a:gd name="connsiteX2-23" fmla="*/ 1324961 w 1324963"/>
              <a:gd name="connsiteY2-24" fmla="*/ 2 h 1468983"/>
              <a:gd name="connsiteX3-25" fmla="*/ 1324961 w 1324963"/>
              <a:gd name="connsiteY3-26" fmla="*/ 734490 h 1468983"/>
              <a:gd name="connsiteX4-27" fmla="*/ 769166 w 1324963"/>
              <a:gd name="connsiteY4-28" fmla="*/ 1468980 h 1468983"/>
              <a:gd name="connsiteX5-29" fmla="*/ 1324963 w 1324963"/>
              <a:gd name="connsiteY5-30" fmla="*/ 1468983 h 1468983"/>
              <a:gd name="connsiteX6-31" fmla="*/ 0 w 1324963"/>
              <a:gd name="connsiteY6-32" fmla="*/ 1468980 h 1468983"/>
              <a:gd name="connsiteX7-33" fmla="*/ 555795 w 1324963"/>
              <a:gd name="connsiteY7-34" fmla="*/ 734490 h 1468983"/>
              <a:gd name="connsiteX8-35" fmla="*/ 0 w 1324963"/>
              <a:gd name="connsiteY8-36" fmla="*/ 0 h 1468983"/>
              <a:gd name="connsiteX0-37" fmla="*/ 0 w 1324964"/>
              <a:gd name="connsiteY0-38" fmla="*/ 0 h 1468983"/>
              <a:gd name="connsiteX1-39" fmla="*/ 769166 w 1324964"/>
              <a:gd name="connsiteY1-40" fmla="*/ 0 h 1468983"/>
              <a:gd name="connsiteX2-41" fmla="*/ 1324961 w 1324964"/>
              <a:gd name="connsiteY2-42" fmla="*/ 2 h 1468983"/>
              <a:gd name="connsiteX3-43" fmla="*/ 1324961 w 1324964"/>
              <a:gd name="connsiteY3-44" fmla="*/ 734490 h 1468983"/>
              <a:gd name="connsiteX4-45" fmla="*/ 1324964 w 1324964"/>
              <a:gd name="connsiteY4-46" fmla="*/ 1324961 h 1468983"/>
              <a:gd name="connsiteX5-47" fmla="*/ 1324963 w 1324964"/>
              <a:gd name="connsiteY5-48" fmla="*/ 1468983 h 1468983"/>
              <a:gd name="connsiteX6-49" fmla="*/ 0 w 1324964"/>
              <a:gd name="connsiteY6-50" fmla="*/ 1468980 h 1468983"/>
              <a:gd name="connsiteX7-51" fmla="*/ 555795 w 1324964"/>
              <a:gd name="connsiteY7-52" fmla="*/ 734490 h 1468983"/>
              <a:gd name="connsiteX8-53" fmla="*/ 0 w 1324964"/>
              <a:gd name="connsiteY8-54" fmla="*/ 0 h 1468983"/>
              <a:gd name="connsiteX0-55" fmla="*/ 0 w 1324964"/>
              <a:gd name="connsiteY0-56" fmla="*/ 0 h 1468983"/>
              <a:gd name="connsiteX1-57" fmla="*/ 769166 w 1324964"/>
              <a:gd name="connsiteY1-58" fmla="*/ 0 h 1468983"/>
              <a:gd name="connsiteX2-59" fmla="*/ 1324961 w 1324964"/>
              <a:gd name="connsiteY2-60" fmla="*/ 2 h 1468983"/>
              <a:gd name="connsiteX3-61" fmla="*/ 1324961 w 1324964"/>
              <a:gd name="connsiteY3-62" fmla="*/ 734490 h 1468983"/>
              <a:gd name="connsiteX4-63" fmla="*/ 1324964 w 1324964"/>
              <a:gd name="connsiteY4-64" fmla="*/ 1324961 h 1468983"/>
              <a:gd name="connsiteX5-65" fmla="*/ 1324963 w 1324964"/>
              <a:gd name="connsiteY5-66" fmla="*/ 1468983 h 1468983"/>
              <a:gd name="connsiteX6-67" fmla="*/ 0 w 1324964"/>
              <a:gd name="connsiteY6-68" fmla="*/ 1468980 h 1468983"/>
              <a:gd name="connsiteX7-69" fmla="*/ 403253 w 1324964"/>
              <a:gd name="connsiteY7-70" fmla="*/ 734492 h 1468983"/>
              <a:gd name="connsiteX8-71" fmla="*/ 0 w 1324964"/>
              <a:gd name="connsiteY8-72" fmla="*/ 0 h 14689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54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6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0" name="Straight Connector 29"/>
          <p:cNvCxnSpPr/>
          <p:nvPr/>
        </p:nvCxnSpPr>
        <p:spPr>
          <a:xfrm flipH="1">
            <a:off x="979885" y="2190750"/>
            <a:ext cx="6990159" cy="0"/>
          </a:xfrm>
          <a:prstGeom prst="line">
            <a:avLst/>
          </a:prstGeom>
          <a:ln w="19050">
            <a:solidFill>
              <a:srgbClr val="ADBACA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44"/>
          <p:cNvSpPr/>
          <p:nvPr/>
        </p:nvSpPr>
        <p:spPr>
          <a:xfrm rot="16200000">
            <a:off x="1341199" y="1662986"/>
            <a:ext cx="1170385" cy="1058466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-1" fmla="*/ 0 w 1324961"/>
              <a:gd name="connsiteY0-2" fmla="*/ 0 h 1468980"/>
              <a:gd name="connsiteX1-3" fmla="*/ 769166 w 1324961"/>
              <a:gd name="connsiteY1-4" fmla="*/ 0 h 1468980"/>
              <a:gd name="connsiteX2-5" fmla="*/ 1324961 w 1324961"/>
              <a:gd name="connsiteY2-6" fmla="*/ 2 h 1468980"/>
              <a:gd name="connsiteX3-7" fmla="*/ 1324961 w 1324961"/>
              <a:gd name="connsiteY3-8" fmla="*/ 734490 h 1468980"/>
              <a:gd name="connsiteX4-9" fmla="*/ 769166 w 1324961"/>
              <a:gd name="connsiteY4-10" fmla="*/ 1468980 h 1468980"/>
              <a:gd name="connsiteX5-11" fmla="*/ 769166 w 1324961"/>
              <a:gd name="connsiteY5-12" fmla="*/ 1468980 h 1468980"/>
              <a:gd name="connsiteX6-13" fmla="*/ 0 w 1324961"/>
              <a:gd name="connsiteY6-14" fmla="*/ 1468980 h 1468980"/>
              <a:gd name="connsiteX7-15" fmla="*/ 555795 w 1324961"/>
              <a:gd name="connsiteY7-16" fmla="*/ 734490 h 1468980"/>
              <a:gd name="connsiteX8-17" fmla="*/ 0 w 1324961"/>
              <a:gd name="connsiteY8-18" fmla="*/ 0 h 1468980"/>
              <a:gd name="connsiteX0-19" fmla="*/ 0 w 1324963"/>
              <a:gd name="connsiteY0-20" fmla="*/ 0 h 1468983"/>
              <a:gd name="connsiteX1-21" fmla="*/ 769166 w 1324963"/>
              <a:gd name="connsiteY1-22" fmla="*/ 0 h 1468983"/>
              <a:gd name="connsiteX2-23" fmla="*/ 1324961 w 1324963"/>
              <a:gd name="connsiteY2-24" fmla="*/ 2 h 1468983"/>
              <a:gd name="connsiteX3-25" fmla="*/ 1324961 w 1324963"/>
              <a:gd name="connsiteY3-26" fmla="*/ 734490 h 1468983"/>
              <a:gd name="connsiteX4-27" fmla="*/ 769166 w 1324963"/>
              <a:gd name="connsiteY4-28" fmla="*/ 1468980 h 1468983"/>
              <a:gd name="connsiteX5-29" fmla="*/ 1324963 w 1324963"/>
              <a:gd name="connsiteY5-30" fmla="*/ 1468983 h 1468983"/>
              <a:gd name="connsiteX6-31" fmla="*/ 0 w 1324963"/>
              <a:gd name="connsiteY6-32" fmla="*/ 1468980 h 1468983"/>
              <a:gd name="connsiteX7-33" fmla="*/ 555795 w 1324963"/>
              <a:gd name="connsiteY7-34" fmla="*/ 734490 h 1468983"/>
              <a:gd name="connsiteX8-35" fmla="*/ 0 w 1324963"/>
              <a:gd name="connsiteY8-36" fmla="*/ 0 h 1468983"/>
              <a:gd name="connsiteX0-37" fmla="*/ 0 w 1324964"/>
              <a:gd name="connsiteY0-38" fmla="*/ 0 h 1468983"/>
              <a:gd name="connsiteX1-39" fmla="*/ 769166 w 1324964"/>
              <a:gd name="connsiteY1-40" fmla="*/ 0 h 1468983"/>
              <a:gd name="connsiteX2-41" fmla="*/ 1324961 w 1324964"/>
              <a:gd name="connsiteY2-42" fmla="*/ 2 h 1468983"/>
              <a:gd name="connsiteX3-43" fmla="*/ 1324961 w 1324964"/>
              <a:gd name="connsiteY3-44" fmla="*/ 734490 h 1468983"/>
              <a:gd name="connsiteX4-45" fmla="*/ 1324964 w 1324964"/>
              <a:gd name="connsiteY4-46" fmla="*/ 1324961 h 1468983"/>
              <a:gd name="connsiteX5-47" fmla="*/ 1324963 w 1324964"/>
              <a:gd name="connsiteY5-48" fmla="*/ 1468983 h 1468983"/>
              <a:gd name="connsiteX6-49" fmla="*/ 0 w 1324964"/>
              <a:gd name="connsiteY6-50" fmla="*/ 1468980 h 1468983"/>
              <a:gd name="connsiteX7-51" fmla="*/ 555795 w 1324964"/>
              <a:gd name="connsiteY7-52" fmla="*/ 734490 h 1468983"/>
              <a:gd name="connsiteX8-53" fmla="*/ 0 w 1324964"/>
              <a:gd name="connsiteY8-54" fmla="*/ 0 h 1468983"/>
              <a:gd name="connsiteX0-55" fmla="*/ 0 w 1324964"/>
              <a:gd name="connsiteY0-56" fmla="*/ 0 h 1468983"/>
              <a:gd name="connsiteX1-57" fmla="*/ 769166 w 1324964"/>
              <a:gd name="connsiteY1-58" fmla="*/ 0 h 1468983"/>
              <a:gd name="connsiteX2-59" fmla="*/ 1324961 w 1324964"/>
              <a:gd name="connsiteY2-60" fmla="*/ 2 h 1468983"/>
              <a:gd name="connsiteX3-61" fmla="*/ 1324961 w 1324964"/>
              <a:gd name="connsiteY3-62" fmla="*/ 734490 h 1468983"/>
              <a:gd name="connsiteX4-63" fmla="*/ 1324964 w 1324964"/>
              <a:gd name="connsiteY4-64" fmla="*/ 1324961 h 1468983"/>
              <a:gd name="connsiteX5-65" fmla="*/ 1324963 w 1324964"/>
              <a:gd name="connsiteY5-66" fmla="*/ 1468983 h 1468983"/>
              <a:gd name="connsiteX6-67" fmla="*/ 0 w 1324964"/>
              <a:gd name="connsiteY6-68" fmla="*/ 1468980 h 1468983"/>
              <a:gd name="connsiteX7-69" fmla="*/ 403253 w 1324964"/>
              <a:gd name="connsiteY7-70" fmla="*/ 734492 h 1468983"/>
              <a:gd name="connsiteX8-71" fmla="*/ 0 w 1324964"/>
              <a:gd name="connsiteY8-72" fmla="*/ 0 h 14689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rgbClr val="EDC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54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6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Freeform 53"/>
          <p:cNvSpPr/>
          <p:nvPr/>
        </p:nvSpPr>
        <p:spPr>
          <a:xfrm rot="16200000">
            <a:off x="3875325" y="1661081"/>
            <a:ext cx="1170385" cy="1058466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-1" fmla="*/ 0 w 1324961"/>
              <a:gd name="connsiteY0-2" fmla="*/ 0 h 1468980"/>
              <a:gd name="connsiteX1-3" fmla="*/ 769166 w 1324961"/>
              <a:gd name="connsiteY1-4" fmla="*/ 0 h 1468980"/>
              <a:gd name="connsiteX2-5" fmla="*/ 1324961 w 1324961"/>
              <a:gd name="connsiteY2-6" fmla="*/ 2 h 1468980"/>
              <a:gd name="connsiteX3-7" fmla="*/ 1324961 w 1324961"/>
              <a:gd name="connsiteY3-8" fmla="*/ 734490 h 1468980"/>
              <a:gd name="connsiteX4-9" fmla="*/ 769166 w 1324961"/>
              <a:gd name="connsiteY4-10" fmla="*/ 1468980 h 1468980"/>
              <a:gd name="connsiteX5-11" fmla="*/ 769166 w 1324961"/>
              <a:gd name="connsiteY5-12" fmla="*/ 1468980 h 1468980"/>
              <a:gd name="connsiteX6-13" fmla="*/ 0 w 1324961"/>
              <a:gd name="connsiteY6-14" fmla="*/ 1468980 h 1468980"/>
              <a:gd name="connsiteX7-15" fmla="*/ 555795 w 1324961"/>
              <a:gd name="connsiteY7-16" fmla="*/ 734490 h 1468980"/>
              <a:gd name="connsiteX8-17" fmla="*/ 0 w 1324961"/>
              <a:gd name="connsiteY8-18" fmla="*/ 0 h 1468980"/>
              <a:gd name="connsiteX0-19" fmla="*/ 0 w 1324963"/>
              <a:gd name="connsiteY0-20" fmla="*/ 0 h 1468983"/>
              <a:gd name="connsiteX1-21" fmla="*/ 769166 w 1324963"/>
              <a:gd name="connsiteY1-22" fmla="*/ 0 h 1468983"/>
              <a:gd name="connsiteX2-23" fmla="*/ 1324961 w 1324963"/>
              <a:gd name="connsiteY2-24" fmla="*/ 2 h 1468983"/>
              <a:gd name="connsiteX3-25" fmla="*/ 1324961 w 1324963"/>
              <a:gd name="connsiteY3-26" fmla="*/ 734490 h 1468983"/>
              <a:gd name="connsiteX4-27" fmla="*/ 769166 w 1324963"/>
              <a:gd name="connsiteY4-28" fmla="*/ 1468980 h 1468983"/>
              <a:gd name="connsiteX5-29" fmla="*/ 1324963 w 1324963"/>
              <a:gd name="connsiteY5-30" fmla="*/ 1468983 h 1468983"/>
              <a:gd name="connsiteX6-31" fmla="*/ 0 w 1324963"/>
              <a:gd name="connsiteY6-32" fmla="*/ 1468980 h 1468983"/>
              <a:gd name="connsiteX7-33" fmla="*/ 555795 w 1324963"/>
              <a:gd name="connsiteY7-34" fmla="*/ 734490 h 1468983"/>
              <a:gd name="connsiteX8-35" fmla="*/ 0 w 1324963"/>
              <a:gd name="connsiteY8-36" fmla="*/ 0 h 1468983"/>
              <a:gd name="connsiteX0-37" fmla="*/ 0 w 1324964"/>
              <a:gd name="connsiteY0-38" fmla="*/ 0 h 1468983"/>
              <a:gd name="connsiteX1-39" fmla="*/ 769166 w 1324964"/>
              <a:gd name="connsiteY1-40" fmla="*/ 0 h 1468983"/>
              <a:gd name="connsiteX2-41" fmla="*/ 1324961 w 1324964"/>
              <a:gd name="connsiteY2-42" fmla="*/ 2 h 1468983"/>
              <a:gd name="connsiteX3-43" fmla="*/ 1324961 w 1324964"/>
              <a:gd name="connsiteY3-44" fmla="*/ 734490 h 1468983"/>
              <a:gd name="connsiteX4-45" fmla="*/ 1324964 w 1324964"/>
              <a:gd name="connsiteY4-46" fmla="*/ 1324961 h 1468983"/>
              <a:gd name="connsiteX5-47" fmla="*/ 1324963 w 1324964"/>
              <a:gd name="connsiteY5-48" fmla="*/ 1468983 h 1468983"/>
              <a:gd name="connsiteX6-49" fmla="*/ 0 w 1324964"/>
              <a:gd name="connsiteY6-50" fmla="*/ 1468980 h 1468983"/>
              <a:gd name="connsiteX7-51" fmla="*/ 555795 w 1324964"/>
              <a:gd name="connsiteY7-52" fmla="*/ 734490 h 1468983"/>
              <a:gd name="connsiteX8-53" fmla="*/ 0 w 1324964"/>
              <a:gd name="connsiteY8-54" fmla="*/ 0 h 1468983"/>
              <a:gd name="connsiteX0-55" fmla="*/ 0 w 1324964"/>
              <a:gd name="connsiteY0-56" fmla="*/ 0 h 1468983"/>
              <a:gd name="connsiteX1-57" fmla="*/ 769166 w 1324964"/>
              <a:gd name="connsiteY1-58" fmla="*/ 0 h 1468983"/>
              <a:gd name="connsiteX2-59" fmla="*/ 1324961 w 1324964"/>
              <a:gd name="connsiteY2-60" fmla="*/ 2 h 1468983"/>
              <a:gd name="connsiteX3-61" fmla="*/ 1324961 w 1324964"/>
              <a:gd name="connsiteY3-62" fmla="*/ 734490 h 1468983"/>
              <a:gd name="connsiteX4-63" fmla="*/ 1324964 w 1324964"/>
              <a:gd name="connsiteY4-64" fmla="*/ 1324961 h 1468983"/>
              <a:gd name="connsiteX5-65" fmla="*/ 1324963 w 1324964"/>
              <a:gd name="connsiteY5-66" fmla="*/ 1468983 h 1468983"/>
              <a:gd name="connsiteX6-67" fmla="*/ 0 w 1324964"/>
              <a:gd name="connsiteY6-68" fmla="*/ 1468980 h 1468983"/>
              <a:gd name="connsiteX7-69" fmla="*/ 403253 w 1324964"/>
              <a:gd name="connsiteY7-70" fmla="*/ 734492 h 1468983"/>
              <a:gd name="connsiteX8-71" fmla="*/ 0 w 1324964"/>
              <a:gd name="connsiteY8-72" fmla="*/ 0 h 14689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rgbClr val="B5B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54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6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Freeform 68"/>
          <p:cNvSpPr/>
          <p:nvPr/>
        </p:nvSpPr>
        <p:spPr>
          <a:xfrm rot="16200000">
            <a:off x="6516290" y="1664256"/>
            <a:ext cx="1170385" cy="1058466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-1" fmla="*/ 0 w 1324961"/>
              <a:gd name="connsiteY0-2" fmla="*/ 0 h 1468980"/>
              <a:gd name="connsiteX1-3" fmla="*/ 769166 w 1324961"/>
              <a:gd name="connsiteY1-4" fmla="*/ 0 h 1468980"/>
              <a:gd name="connsiteX2-5" fmla="*/ 1324961 w 1324961"/>
              <a:gd name="connsiteY2-6" fmla="*/ 2 h 1468980"/>
              <a:gd name="connsiteX3-7" fmla="*/ 1324961 w 1324961"/>
              <a:gd name="connsiteY3-8" fmla="*/ 734490 h 1468980"/>
              <a:gd name="connsiteX4-9" fmla="*/ 769166 w 1324961"/>
              <a:gd name="connsiteY4-10" fmla="*/ 1468980 h 1468980"/>
              <a:gd name="connsiteX5-11" fmla="*/ 769166 w 1324961"/>
              <a:gd name="connsiteY5-12" fmla="*/ 1468980 h 1468980"/>
              <a:gd name="connsiteX6-13" fmla="*/ 0 w 1324961"/>
              <a:gd name="connsiteY6-14" fmla="*/ 1468980 h 1468980"/>
              <a:gd name="connsiteX7-15" fmla="*/ 555795 w 1324961"/>
              <a:gd name="connsiteY7-16" fmla="*/ 734490 h 1468980"/>
              <a:gd name="connsiteX8-17" fmla="*/ 0 w 1324961"/>
              <a:gd name="connsiteY8-18" fmla="*/ 0 h 1468980"/>
              <a:gd name="connsiteX0-19" fmla="*/ 0 w 1324963"/>
              <a:gd name="connsiteY0-20" fmla="*/ 0 h 1468983"/>
              <a:gd name="connsiteX1-21" fmla="*/ 769166 w 1324963"/>
              <a:gd name="connsiteY1-22" fmla="*/ 0 h 1468983"/>
              <a:gd name="connsiteX2-23" fmla="*/ 1324961 w 1324963"/>
              <a:gd name="connsiteY2-24" fmla="*/ 2 h 1468983"/>
              <a:gd name="connsiteX3-25" fmla="*/ 1324961 w 1324963"/>
              <a:gd name="connsiteY3-26" fmla="*/ 734490 h 1468983"/>
              <a:gd name="connsiteX4-27" fmla="*/ 769166 w 1324963"/>
              <a:gd name="connsiteY4-28" fmla="*/ 1468980 h 1468983"/>
              <a:gd name="connsiteX5-29" fmla="*/ 1324963 w 1324963"/>
              <a:gd name="connsiteY5-30" fmla="*/ 1468983 h 1468983"/>
              <a:gd name="connsiteX6-31" fmla="*/ 0 w 1324963"/>
              <a:gd name="connsiteY6-32" fmla="*/ 1468980 h 1468983"/>
              <a:gd name="connsiteX7-33" fmla="*/ 555795 w 1324963"/>
              <a:gd name="connsiteY7-34" fmla="*/ 734490 h 1468983"/>
              <a:gd name="connsiteX8-35" fmla="*/ 0 w 1324963"/>
              <a:gd name="connsiteY8-36" fmla="*/ 0 h 1468983"/>
              <a:gd name="connsiteX0-37" fmla="*/ 0 w 1324964"/>
              <a:gd name="connsiteY0-38" fmla="*/ 0 h 1468983"/>
              <a:gd name="connsiteX1-39" fmla="*/ 769166 w 1324964"/>
              <a:gd name="connsiteY1-40" fmla="*/ 0 h 1468983"/>
              <a:gd name="connsiteX2-41" fmla="*/ 1324961 w 1324964"/>
              <a:gd name="connsiteY2-42" fmla="*/ 2 h 1468983"/>
              <a:gd name="connsiteX3-43" fmla="*/ 1324961 w 1324964"/>
              <a:gd name="connsiteY3-44" fmla="*/ 734490 h 1468983"/>
              <a:gd name="connsiteX4-45" fmla="*/ 1324964 w 1324964"/>
              <a:gd name="connsiteY4-46" fmla="*/ 1324961 h 1468983"/>
              <a:gd name="connsiteX5-47" fmla="*/ 1324963 w 1324964"/>
              <a:gd name="connsiteY5-48" fmla="*/ 1468983 h 1468983"/>
              <a:gd name="connsiteX6-49" fmla="*/ 0 w 1324964"/>
              <a:gd name="connsiteY6-50" fmla="*/ 1468980 h 1468983"/>
              <a:gd name="connsiteX7-51" fmla="*/ 555795 w 1324964"/>
              <a:gd name="connsiteY7-52" fmla="*/ 734490 h 1468983"/>
              <a:gd name="connsiteX8-53" fmla="*/ 0 w 1324964"/>
              <a:gd name="connsiteY8-54" fmla="*/ 0 h 1468983"/>
              <a:gd name="connsiteX0-55" fmla="*/ 0 w 1324964"/>
              <a:gd name="connsiteY0-56" fmla="*/ 0 h 1468983"/>
              <a:gd name="connsiteX1-57" fmla="*/ 769166 w 1324964"/>
              <a:gd name="connsiteY1-58" fmla="*/ 0 h 1468983"/>
              <a:gd name="connsiteX2-59" fmla="*/ 1324961 w 1324964"/>
              <a:gd name="connsiteY2-60" fmla="*/ 2 h 1468983"/>
              <a:gd name="connsiteX3-61" fmla="*/ 1324961 w 1324964"/>
              <a:gd name="connsiteY3-62" fmla="*/ 734490 h 1468983"/>
              <a:gd name="connsiteX4-63" fmla="*/ 1324964 w 1324964"/>
              <a:gd name="connsiteY4-64" fmla="*/ 1324961 h 1468983"/>
              <a:gd name="connsiteX5-65" fmla="*/ 1324963 w 1324964"/>
              <a:gd name="connsiteY5-66" fmla="*/ 1468983 h 1468983"/>
              <a:gd name="connsiteX6-67" fmla="*/ 0 w 1324964"/>
              <a:gd name="connsiteY6-68" fmla="*/ 1468980 h 1468983"/>
              <a:gd name="connsiteX7-69" fmla="*/ 403253 w 1324964"/>
              <a:gd name="connsiteY7-70" fmla="*/ 734492 h 1468983"/>
              <a:gd name="connsiteX8-71" fmla="*/ 0 w 1324964"/>
              <a:gd name="connsiteY8-72" fmla="*/ 0 h 14689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rgbClr val="618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54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6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 Placeholder 3"/>
          <p:cNvSpPr txBox="1"/>
          <p:nvPr/>
        </p:nvSpPr>
        <p:spPr bwMode="auto">
          <a:xfrm>
            <a:off x="1790700" y="1988979"/>
            <a:ext cx="270510" cy="32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100" b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</a:p>
        </p:txBody>
      </p:sp>
      <p:sp>
        <p:nvSpPr>
          <p:cNvPr id="16" name="Text Placeholder 3"/>
          <p:cNvSpPr txBox="1"/>
          <p:nvPr/>
        </p:nvSpPr>
        <p:spPr bwMode="auto">
          <a:xfrm>
            <a:off x="3401616" y="1988979"/>
            <a:ext cx="270510" cy="32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100" b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</a:p>
        </p:txBody>
      </p:sp>
      <p:sp>
        <p:nvSpPr>
          <p:cNvPr id="17" name="Text Placeholder 3"/>
          <p:cNvSpPr txBox="1"/>
          <p:nvPr/>
        </p:nvSpPr>
        <p:spPr bwMode="auto">
          <a:xfrm>
            <a:off x="6966347" y="2031524"/>
            <a:ext cx="270510" cy="32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100" b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03</a:t>
            </a:r>
          </a:p>
        </p:txBody>
      </p:sp>
      <p:sp>
        <p:nvSpPr>
          <p:cNvPr id="18" name="Text Placeholder 3"/>
          <p:cNvSpPr txBox="1"/>
          <p:nvPr/>
        </p:nvSpPr>
        <p:spPr bwMode="auto">
          <a:xfrm>
            <a:off x="4339908" y="1988979"/>
            <a:ext cx="270510" cy="32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793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79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100" b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</a:p>
        </p:txBody>
      </p:sp>
      <p:sp>
        <p:nvSpPr>
          <p:cNvPr id="2" name="MH_Entry_1"/>
          <p:cNvSpPr/>
          <p:nvPr>
            <p:custDataLst>
              <p:tags r:id="rId2"/>
            </p:custDataLst>
          </p:nvPr>
        </p:nvSpPr>
        <p:spPr>
          <a:xfrm>
            <a:off x="965646" y="201452"/>
            <a:ext cx="2196339" cy="373961"/>
          </a:xfrm>
          <a:prstGeom prst="roundRect">
            <a:avLst>
              <a:gd name="adj" fmla="val 9124"/>
            </a:avLst>
          </a:prstGeom>
          <a:noFill/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7500" lnSpcReduction="10000"/>
          </a:bodyPr>
          <a:lstStyle/>
          <a:p>
            <a:pPr algn="ctr"/>
            <a:r>
              <a:rPr lang="zh-CN" altLang="en-US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教师发展</a:t>
            </a:r>
            <a:r>
              <a:rPr lang="zh-CN" altLang="en-US" dirty="0">
                <a:sym typeface="+mn-ea"/>
              </a:rPr>
              <a:t>建设：</a:t>
            </a:r>
            <a:endParaRPr lang="zh-CN" altLang="en-US" spc="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830580" y="2963545"/>
            <a:ext cx="219710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理论学习优教师底蕴 </a:t>
            </a:r>
          </a:p>
          <a:p>
            <a:pPr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    </a:t>
            </a: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3401695" y="2963545"/>
            <a:ext cx="2197100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教材解读优教学技能    </a:t>
            </a:r>
          </a:p>
        </p:txBody>
      </p:sp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6089015" y="2963545"/>
            <a:ext cx="2197100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>
                <a:solidFill>
                  <a:srgbClr val="445469"/>
                </a:solidFill>
                <a:latin typeface="+mn-lt"/>
                <a:ea typeface="+mn-ea"/>
                <a:cs typeface="+mn-ea"/>
                <a:sym typeface="+mn-lt"/>
              </a:rPr>
              <a:t>反复磨课优教学水平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" name="Rectangle 41" descr="001e90bc453a118d6b4237"/>
          <p:cNvSpPr>
            <a:spLocks noChangeArrowheads="1"/>
          </p:cNvSpPr>
          <p:nvPr/>
        </p:nvSpPr>
        <p:spPr bwMode="auto">
          <a:xfrm>
            <a:off x="560070" y="591820"/>
            <a:ext cx="3388360" cy="2764155"/>
          </a:xfrm>
          <a:prstGeom prst="rect">
            <a:avLst/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14" name="Rectangle 42" descr="160621-20121008053042-5"/>
          <p:cNvSpPr>
            <a:spLocks noChangeArrowheads="1"/>
          </p:cNvSpPr>
          <p:nvPr/>
        </p:nvSpPr>
        <p:spPr bwMode="auto">
          <a:xfrm>
            <a:off x="4800600" y="591820"/>
            <a:ext cx="3502660" cy="2873375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27" name="Rectangle 55"/>
          <p:cNvSpPr>
            <a:spLocks noChangeArrowheads="1"/>
          </p:cNvSpPr>
          <p:nvPr/>
        </p:nvSpPr>
        <p:spPr bwMode="auto">
          <a:xfrm>
            <a:off x="1109664" y="3624298"/>
            <a:ext cx="1368425" cy="33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rgbClr val="7030A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学理论书籍</a:t>
            </a:r>
          </a:p>
        </p:txBody>
      </p:sp>
      <p:sp>
        <p:nvSpPr>
          <p:cNvPr id="3128" name="Rectangle 56"/>
          <p:cNvSpPr>
            <a:spLocks noChangeArrowheads="1"/>
          </p:cNvSpPr>
          <p:nvPr/>
        </p:nvSpPr>
        <p:spPr bwMode="auto">
          <a:xfrm>
            <a:off x="6205856" y="3587468"/>
            <a:ext cx="136842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rgbClr val="7030A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学习笔记</a:t>
            </a:r>
          </a:p>
        </p:txBody>
      </p:sp>
      <p:pic>
        <p:nvPicPr>
          <p:cNvPr id="24" name="Picture 2" descr="D:\1稻壳模板\ppt\2016.4\小清新水彩花卉毕业答辩模板\未标题-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-136971" y="-98774"/>
            <a:ext cx="911574" cy="9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06177"/>
  <p:tag name="KSO_WM_TEMPLATE_OUTLINE_ID" val="15"/>
  <p:tag name="KSO_WM_TEMPLATE_SCENE_ID" val="1"/>
  <p:tag name="KSO_WM_TEMPLATE_JOB_ID" val="2"/>
  <p:tag name="KSO_WM_TEMPLATE_TOPIC_DEFAULT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第一PPT，www.1ppt.com">
  <a:themeElements>
    <a:clrScheme name="自定义 1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B386BA"/>
      </a:accent1>
      <a:accent2>
        <a:srgbClr val="EF93A4"/>
      </a:accent2>
      <a:accent3>
        <a:srgbClr val="A8D2C7"/>
      </a:accent3>
      <a:accent4>
        <a:srgbClr val="9EBBE2"/>
      </a:accent4>
      <a:accent5>
        <a:srgbClr val="AB7D89"/>
      </a:accent5>
      <a:accent6>
        <a:srgbClr val="DCAFC1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 cstate="screen"/>
          <a:srcRect/>
          <a:stretch>
            <a:fillRect/>
          </a:stretch>
        </a:blipFill>
        <a:ln>
          <a:noFill/>
        </a:ln>
      </a:spPr>
      <a:bodyPr/>
      <a:lstStyle>
        <a:defPPr>
          <a:defRPr lang="zh-CN" altLang="en-US">
            <a:solidFill>
              <a:prstClr val="black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s4tbw10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539</Words>
  <Application>WPS 演示</Application>
  <PresentationFormat>全屏显示(16:9)</PresentationFormat>
  <Paragraphs>91</Paragraphs>
  <Slides>21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23" baseType="lpstr">
      <vt:lpstr>第一PPT，www.1ppt.com</vt:lpstr>
      <vt:lpstr>1_第一PPT，www.1ppt.com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</vt:vector>
  </TitlesOfParts>
  <Company>China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www.1ppt.com</dc:title>
  <dc:subject>PPTS</dc:subject>
  <dc:creator>www.1ppt.com</dc:creator>
  <cp:keywords>PPTS</cp:keywords>
  <dc:description>PPTS</dc:description>
  <cp:lastModifiedBy>HP</cp:lastModifiedBy>
  <cp:revision>69</cp:revision>
  <dcterms:created xsi:type="dcterms:W3CDTF">2016-04-19T08:08:00Z</dcterms:created>
  <dcterms:modified xsi:type="dcterms:W3CDTF">2020-01-08T07:27:16Z</dcterms:modified>
  <cp:category>PPTS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  <property fmtid="{D5CDD505-2E9C-101B-9397-08002B2CF9AE}" pid="3" name="KSORubyTemplateID">
    <vt:lpwstr>2</vt:lpwstr>
  </property>
</Properties>
</file>