
<file path=[Content_Types].xml><?xml version="1.0" encoding="utf-8"?>
<Types xmlns="http://schemas.openxmlformats.org/package/2006/content-types">
  <Default Extension="jpeg" ContentType="image/jpeg"/>
  <Default Extension="wav" ContentType="audio/x-wav"/>
  <Default Extension="png" ContentType="image/png"/>
  <Default Extension="mp3" ContentType="audio/mp3"/>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10"/>
  </p:notesMasterIdLst>
  <p:sldIdLst>
    <p:sldId id="256" r:id="rId9"/>
    <p:sldId id="263" r:id="rId11"/>
    <p:sldId id="264" r:id="rId12"/>
    <p:sldId id="265" r:id="rId13"/>
    <p:sldId id="267" r:id="rId14"/>
    <p:sldId id="266" r:id="rId15"/>
    <p:sldId id="269" r:id="rId16"/>
    <p:sldId id="268" r:id="rId17"/>
    <p:sldId id="272" r:id="rId18"/>
    <p:sldId id="271" r:id="rId19"/>
    <p:sldId id="270" r:id="rId20"/>
    <p:sldId id="274" r:id="rId21"/>
    <p:sldId id="276" r:id="rId22"/>
    <p:sldId id="277" r:id="rId23"/>
    <p:sldId id="281" r:id="rId24"/>
    <p:sldId id="279" r:id="rId25"/>
    <p:sldId id="280" r:id="rId26"/>
    <p:sldId id="278" r:id="rId27"/>
    <p:sldId id="284" r:id="rId28"/>
    <p:sldId id="283" r:id="rId29"/>
    <p:sldId id="282" r:id="rId30"/>
    <p:sldId id="296" r:id="rId31"/>
    <p:sldId id="295" r:id="rId32"/>
    <p:sldId id="298" r:id="rId33"/>
    <p:sldId id="299" r:id="rId34"/>
    <p:sldId id="297" r:id="rId35"/>
    <p:sldId id="307" r:id="rId36"/>
    <p:sldId id="285" r:id="rId37"/>
    <p:sldId id="314" r:id="rId38"/>
    <p:sldId id="316" r:id="rId39"/>
    <p:sldId id="286" r:id="rId40"/>
    <p:sldId id="262" r:id="rId41"/>
    <p:sldId id="313" r:id="rId42"/>
    <p:sldId id="315" r:id="rId43"/>
    <p:sldId id="312" r:id="rId4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p:restoredTop sz="94585"/>
  </p:normalViewPr>
  <p:slideViewPr>
    <p:cSldViewPr showGuides="1">
      <p:cViewPr>
        <p:scale>
          <a:sx n="50" d="100"/>
          <a:sy n="50" d="100"/>
        </p:scale>
        <p:origin x="-1932" y="-594"/>
      </p:cViewPr>
      <p:guideLst>
        <p:guide orient="horz" pos="2160"/>
        <p:guide pos="287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页眉占位符 11265"/>
          <p:cNvSpPr>
            <a:spLocks noGrp="1"/>
          </p:cNvSpPr>
          <p:nvPr>
            <p:ph type="hdr" sz="quarter"/>
          </p:nvPr>
        </p:nvSpPr>
        <p:spPr>
          <a:xfrm>
            <a:off x="0" y="0"/>
            <a:ext cx="2971800" cy="457200"/>
          </a:xfrm>
          <a:prstGeom prst="rect">
            <a:avLst/>
          </a:prstGeom>
          <a:noFill/>
          <a:ln w="9525">
            <a:noFill/>
          </a:ln>
        </p:spPr>
        <p:txBody>
          <a:bodyPr/>
          <a:p>
            <a:pPr lvl="0"/>
            <a:endParaRPr lang="zh-CN" altLang="en-US" sz="1200" dirty="0">
              <a:ea typeface="宋体" panose="02010600030101010101" pitchFamily="2" charset="-122"/>
            </a:endParaRPr>
          </a:p>
        </p:txBody>
      </p:sp>
      <p:sp>
        <p:nvSpPr>
          <p:cNvPr id="11267" name="日期占位符 11266"/>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ea typeface="宋体" panose="02010600030101010101" pitchFamily="2" charset="-122"/>
            </a:endParaRPr>
          </a:p>
        </p:txBody>
      </p:sp>
      <p:sp>
        <p:nvSpPr>
          <p:cNvPr id="11268" name="幻灯片图像占位符 11267"/>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1269" name="文本占位符 11268"/>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270" name="页脚占位符 11269"/>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ea typeface="宋体" panose="02010600030101010101" pitchFamily="2" charset="-122"/>
            </a:endParaRPr>
          </a:p>
        </p:txBody>
      </p:sp>
      <p:sp>
        <p:nvSpPr>
          <p:cNvPr id="11271" name="灯片编号占位符 11270"/>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2289"/>
          <p:cNvSpPr>
            <a:spLocks noRot="1" noTextEdit="1"/>
          </p:cNvSpPr>
          <p:nvPr>
            <p:ph type="sldImg"/>
          </p:nvPr>
        </p:nvSpPr>
        <p:spPr/>
      </p:sp>
      <p:sp>
        <p:nvSpPr>
          <p:cNvPr id="12291" name="文本占位符 12290"/>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p:cNvSpPr>
          <p:nvPr>
            <p:ph type="ctrTitle"/>
          </p:nvPr>
        </p:nvSpPr>
        <p:spPr>
          <a:xfrm>
            <a:off x="990600" y="4343400"/>
            <a:ext cx="7772400" cy="1143000"/>
          </a:xfrm>
          <a:prstGeom prst="rect">
            <a:avLst/>
          </a:prstGeom>
          <a:noFill/>
          <a:ln w="9525">
            <a:noFill/>
          </a:ln>
          <a:effectLst>
            <a:outerShdw dist="53882" dir="2699999" algn="ctr" rotWithShape="0">
              <a:schemeClr val="tx1"/>
            </a:outerShdw>
          </a:effectLst>
        </p:spPr>
        <p:txBody>
          <a:bodyPr anchor="b"/>
          <a:lstStyle>
            <a:lvl1pPr lvl="0" algn="r">
              <a:defRPr>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2362200" y="5334000"/>
            <a:ext cx="6400800" cy="685800"/>
          </a:xfrm>
          <a:prstGeom prst="rect">
            <a:avLst/>
          </a:prstGeom>
          <a:noFill/>
          <a:ln w="9525">
            <a:noFill/>
          </a:ln>
          <a:effectLst>
            <a:outerShdw dist="53882" dir="2699999" algn="ctr" rotWithShape="0">
              <a:schemeClr val="tx1"/>
            </a:outerShdw>
          </a:effectLst>
        </p:spPr>
        <p:txBody>
          <a:bodyPr anchor="t"/>
          <a:lstStyle>
            <a:lvl1pPr marL="0" lvl="0" indent="0" algn="r">
              <a:buNone/>
              <a:defRPr>
                <a:solidFill>
                  <a:schemeClr val="bg1"/>
                </a:solidFill>
              </a:defRPr>
            </a:lvl1pPr>
            <a:lvl2pPr marL="457200" lvl="1" indent="0" algn="ctr">
              <a:buNone/>
              <a:defRPr>
                <a:solidFill>
                  <a:schemeClr val="bg1"/>
                </a:solidFill>
              </a:defRPr>
            </a:lvl2pPr>
            <a:lvl3pPr marL="914400" lvl="2" indent="0" algn="ctr">
              <a:buNone/>
              <a:defRPr>
                <a:solidFill>
                  <a:schemeClr val="bg1"/>
                </a:solidFill>
              </a:defRPr>
            </a:lvl3pPr>
            <a:lvl4pPr marL="1371600" lvl="3" indent="0" algn="ctr">
              <a:buNone/>
              <a:defRPr>
                <a:solidFill>
                  <a:schemeClr val="bg1"/>
                </a:solidFill>
              </a:defRPr>
            </a:lvl4pPr>
            <a:lvl5pPr marL="1828800" lvl="4" indent="0" algn="ctr">
              <a:buNone/>
              <a:defRPr>
                <a:solidFill>
                  <a:schemeClr val="bg1"/>
                </a:solidFill>
              </a:defRPr>
            </a:lvl5pPr>
          </a:lstStyle>
          <a:p>
            <a:pPr lvl="0"/>
            <a:r>
              <a:rPr lang="en-US" altLang="zh-CN" dirty="0"/>
              <a:t>Click to edit Master subtitle style</a:t>
            </a:r>
            <a:endParaRPr lang="en-US" altLang="zh-CN" dirty="0"/>
          </a:p>
        </p:txBody>
      </p:sp>
      <p:sp>
        <p:nvSpPr>
          <p:cNvPr id="3076" name="日期占位符 3075"/>
          <p:cNvSpPr>
            <a:spLocks noGrp="1"/>
          </p:cNvSpPr>
          <p:nvPr>
            <p:ph type="dt" sz="half" idx="2"/>
          </p:nvPr>
        </p:nvSpPr>
        <p:spPr>
          <a:xfrm>
            <a:off x="685800" y="6248400"/>
            <a:ext cx="1905000" cy="457200"/>
          </a:xfrm>
          <a:prstGeom prst="rect">
            <a:avLst/>
          </a:prstGeom>
          <a:noFill/>
          <a:ln w="9525">
            <a:noFill/>
          </a:ln>
        </p:spPr>
        <p:txBody>
          <a:bodyPr anchor="t"/>
          <a:lstStyle>
            <a:lvl1pPr>
              <a:defRPr sz="1400">
                <a:ea typeface="宋体" panose="02010600030101010101" pitchFamily="2" charset="-122"/>
              </a:defRPr>
            </a:lvl1pPr>
          </a:lstStyle>
          <a:p>
            <a:endParaRPr lang="zh-CN" altLang="en-US" dirty="0">
              <a:latin typeface="Times New Roman" panose="02020603050405020304" pitchFamily="18" charset="0"/>
              <a:ea typeface="宋体" panose="02010600030101010101" pitchFamily="2" charset="-122"/>
            </a:endParaRPr>
          </a:p>
        </p:txBody>
      </p:sp>
      <p:sp>
        <p:nvSpPr>
          <p:cNvPr id="3077" name="页脚占位符 307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ea typeface="宋体" panose="02010600030101010101" pitchFamily="2" charset="-122"/>
              </a:defRPr>
            </a:lvl1pPr>
          </a:lstStyle>
          <a:p>
            <a:endParaRPr lang="zh-CN" altLang="en-US" dirty="0">
              <a:latin typeface="Times New Roman" panose="02020603050405020304" pitchFamily="18" charset="0"/>
            </a:endParaRPr>
          </a:p>
        </p:txBody>
      </p:sp>
      <p:sp>
        <p:nvSpPr>
          <p:cNvPr id="3078" name="灯片编号占位符 307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ea typeface="宋体" panose="02010600030101010101" pitchFamily="2" charset="-122"/>
              </a:defRPr>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268724" y="1752600"/>
            <a:ext cx="3808476"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15050" y="990600"/>
            <a:ext cx="1962150" cy="464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990600"/>
            <a:ext cx="5772702" cy="464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4" Type="http://schemas.openxmlformats.org/officeDocument/2006/relationships/theme" Target="../theme/theme5.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4" Type="http://schemas.openxmlformats.org/officeDocument/2006/relationships/theme" Target="../theme/theme6.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4" Type="http://schemas.openxmlformats.org/officeDocument/2006/relationships/theme" Target="../theme/theme7.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228600" y="990600"/>
            <a:ext cx="7772400" cy="762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304800" y="1752600"/>
            <a:ext cx="7772400" cy="3886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ea typeface="宋体" panose="02010600030101010101" pitchFamily="2" charset="-122"/>
              </a:defRPr>
            </a:lvl1pPr>
          </a:lstStyle>
          <a:p>
            <a:pPr lvl="0"/>
            <a:endParaRPr lang="zh-CN" altLang="en-US" dirty="0">
              <a:latin typeface="Times New Roman" panose="02020603050405020304" pitchFamily="18" charset="0"/>
              <a:ea typeface="宋体" panose="02010600030101010101" pitchFamily="2" charset="-122"/>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ea typeface="宋体" panose="02010600030101010101" pitchFamily="2" charset="-122"/>
              </a:defRPr>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ea typeface="宋体" panose="02010600030101010101" pitchFamily="2" charset="-122"/>
              </a:defRPr>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Blip>
          <a:blip r:embed="rId13"/>
        </a:buBlip>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Blip>
          <a:blip r:embed="rId13"/>
        </a:buBlip>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Blip>
          <a:blip r:embed="rId13"/>
        </a:buBlip>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4.wav"/><Relationship Id="rId2" Type="http://schemas.openxmlformats.org/officeDocument/2006/relationships/audio" Target="../media/audio4.wav"/><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audio5.wav"/><Relationship Id="rId3" Type="http://schemas.openxmlformats.org/officeDocument/2006/relationships/audio" Target="../media/audio5.wav"/><Relationship Id="rId2" Type="http://schemas.openxmlformats.org/officeDocument/2006/relationships/image" Target="../media/image12.jpe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6.wav"/><Relationship Id="rId2" Type="http://schemas.openxmlformats.org/officeDocument/2006/relationships/audio" Target="../media/audio6.wav"/><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7.wav"/><Relationship Id="rId2" Type="http://schemas.openxmlformats.org/officeDocument/2006/relationships/audio" Target="../media/audio7.wav"/><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8.wav"/><Relationship Id="rId2" Type="http://schemas.openxmlformats.org/officeDocument/2006/relationships/audio" Target="../media/audio8.wav"/><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audio9.wav"/><Relationship Id="rId3" Type="http://schemas.openxmlformats.org/officeDocument/2006/relationships/audio" Target="../media/audio9.wav"/><Relationship Id="rId2" Type="http://schemas.openxmlformats.org/officeDocument/2006/relationships/hyperlink" Target="file:///I:\&#31532;&#22235;&#21333;&#20803;\&#24358;&#20048;&#31649;&#20048;&#25991;&#20214;\&#38271;&#21495;&#65288;&#26597;&#23572;&#36798;&#20160;&#33310;&#26354;&#65289;.mp4" TargetMode="Externa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10.wav"/><Relationship Id="rId2" Type="http://schemas.openxmlformats.org/officeDocument/2006/relationships/audio" Target="../media/audio10.wav"/><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audio11.wav"/><Relationship Id="rId3" Type="http://schemas.openxmlformats.org/officeDocument/2006/relationships/audio" Target="../media/audio11.wav"/><Relationship Id="rId2" Type="http://schemas.openxmlformats.org/officeDocument/2006/relationships/image" Target="../media/image18.jpeg"/><Relationship Id="rId1" Type="http://schemas.openxmlformats.org/officeDocument/2006/relationships/hyperlink" Target="&#38108;&#31649;\&#22823;&#21495;&#28436;&#22863;.mp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12.wav"/><Relationship Id="rId2" Type="http://schemas.openxmlformats.org/officeDocument/2006/relationships/audio" Target="../media/audio12.wav"/><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hyperlink" Target="&#25171;&#20987;\&#23567;&#20891;&#40723;&#22522;&#26412;&#21151;_&#39640;&#28165;.mp4"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2.png"/><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4.png"/><Relationship Id="rId5" Type="http://schemas.microsoft.com/office/2007/relationships/media" Target="../media/media4.mp3"/><Relationship Id="rId4" Type="http://schemas.openxmlformats.org/officeDocument/2006/relationships/audio" Target="../media/media4.mp3"/><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image" Target="../media/image4.png"/><Relationship Id="rId4" Type="http://schemas.microsoft.com/office/2007/relationships/media" Target="file:///C:\Users\slj\Desktop\&#19971;&#19978;\&#35199;&#26041;&#20132;&#21709;&#20048;&#22120;&#20171;&#32461;\&#25171;&#20987;\44&#26408;&#29748;.MP3" TargetMode="External"/><Relationship Id="rId3" Type="http://schemas.openxmlformats.org/officeDocument/2006/relationships/audio" Target="file:///C:\Users\slj\Desktop\&#19971;&#19978;\&#35199;&#26041;&#20132;&#21709;&#20048;&#22120;&#20171;&#32461;\&#25171;&#20987;\44&#26408;&#29748;.MP3" TargetMode="External"/><Relationship Id="rId2" Type="http://schemas.openxmlformats.org/officeDocument/2006/relationships/image" Target="../media/image25.png"/><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62.xml"/><Relationship Id="rId5" Type="http://schemas.openxmlformats.org/officeDocument/2006/relationships/image" Target="../media/image4.png"/><Relationship Id="rId4" Type="http://schemas.microsoft.com/office/2007/relationships/media" Target="../media/audio13.wav"/><Relationship Id="rId3" Type="http://schemas.openxmlformats.org/officeDocument/2006/relationships/audio" Target="../media/audio13.wav"/><Relationship Id="rId2" Type="http://schemas.openxmlformats.org/officeDocument/2006/relationships/image" Target="../media/image26.png"/><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image" Target="../media/image4.png"/><Relationship Id="rId5" Type="http://schemas.microsoft.com/office/2007/relationships/media" Target="../media/media5.mp3"/><Relationship Id="rId4" Type="http://schemas.openxmlformats.org/officeDocument/2006/relationships/audio" Target="../media/media5.mp3"/><Relationship Id="rId3" Type="http://schemas.openxmlformats.org/officeDocument/2006/relationships/image" Target="../media/image27.png"/><Relationship Id="rId2" Type="http://schemas.openxmlformats.org/officeDocument/2006/relationships/hyperlink" Target="&#25171;&#20987;\&#38073;%20&#28436;&#22863;&#25216;&#24039;%202_&#26631;&#28165;.mp4" TargetMode="Externa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tags" Target="../tags/tag1.xml"/><Relationship Id="rId2" Type="http://schemas.microsoft.com/office/2007/relationships/media" Target="../media/media7.mp4"/><Relationship Id="rId1" Type="http://schemas.openxmlformats.org/officeDocument/2006/relationships/video" Target="../media/media7.mp4"/></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hyperlink" Target="http://photo.blog.sina.com.cn/showpic.html" TargetMode="External"/></Relationships>
</file>

<file path=ppt/slides/_rels/slide32.xml.rels><?xml version="1.0" encoding="UTF-8" standalone="yes"?>
<Relationships xmlns="http://schemas.openxmlformats.org/package/2006/relationships"><Relationship Id="rId9" Type="http://schemas.openxmlformats.org/officeDocument/2006/relationships/image" Target="../media/image4.png"/><Relationship Id="rId8" Type="http://schemas.microsoft.com/office/2007/relationships/media" Target="../media/media8.mp3"/><Relationship Id="rId7" Type="http://schemas.openxmlformats.org/officeDocument/2006/relationships/audio" Target="../media/media8.mp3"/><Relationship Id="rId6" Type="http://schemas.openxmlformats.org/officeDocument/2006/relationships/image" Target="../media/image3.pn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21.jpeg"/><Relationship Id="rId25" Type="http://schemas.openxmlformats.org/officeDocument/2006/relationships/notesSlide" Target="../notesSlides/notesSlide4.xml"/><Relationship Id="rId24" Type="http://schemas.openxmlformats.org/officeDocument/2006/relationships/slideLayout" Target="../slideLayouts/slideLayout7.xml"/><Relationship Id="rId23" Type="http://schemas.microsoft.com/office/2007/relationships/media" Target="../media/audio15.wav"/><Relationship Id="rId22" Type="http://schemas.openxmlformats.org/officeDocument/2006/relationships/audio" Target="../media/audio15.wav"/><Relationship Id="rId21" Type="http://schemas.microsoft.com/office/2007/relationships/media" Target="../media/audio10.wav"/><Relationship Id="rId20" Type="http://schemas.openxmlformats.org/officeDocument/2006/relationships/audio" Target="../media/audio10.wav"/><Relationship Id="rId2" Type="http://schemas.openxmlformats.org/officeDocument/2006/relationships/image" Target="../media/image2.jpeg"/><Relationship Id="rId19" Type="http://schemas.microsoft.com/office/2007/relationships/media" Target="../media/audio14.wav"/><Relationship Id="rId18" Type="http://schemas.openxmlformats.org/officeDocument/2006/relationships/audio" Target="../media/audio14.wav"/><Relationship Id="rId17" Type="http://schemas.microsoft.com/office/2007/relationships/media" Target="../media/audio8.wav"/><Relationship Id="rId16" Type="http://schemas.openxmlformats.org/officeDocument/2006/relationships/audio" Target="../media/audio8.wav"/><Relationship Id="rId15" Type="http://schemas.microsoft.com/office/2007/relationships/media" Target="../media/audio6.wav"/><Relationship Id="rId14" Type="http://schemas.openxmlformats.org/officeDocument/2006/relationships/audio" Target="../media/audio6.wav"/><Relationship Id="rId13" Type="http://schemas.microsoft.com/office/2007/relationships/media" Target="../media/audio5.wav"/><Relationship Id="rId12" Type="http://schemas.openxmlformats.org/officeDocument/2006/relationships/audio" Target="../media/audio5.wav"/><Relationship Id="rId11" Type="http://schemas.microsoft.com/office/2007/relationships/media" Target="../media/audio1.wav"/><Relationship Id="rId10" Type="http://schemas.openxmlformats.org/officeDocument/2006/relationships/audio" Target="../media/audio1.wav"/><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3.png"/><Relationship Id="rId3" Type="http://schemas.openxmlformats.org/officeDocument/2006/relationships/tags" Target="../tags/tag2.xml"/><Relationship Id="rId2" Type="http://schemas.microsoft.com/office/2007/relationships/media" Target="../media/media9.mp4"/><Relationship Id="rId1" Type="http://schemas.openxmlformats.org/officeDocument/2006/relationships/video" Target="../media/media9.mp4"/></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2.wav"/><Relationship Id="rId2" Type="http://schemas.openxmlformats.org/officeDocument/2006/relationships/audio" Target="../media/audio2.wav"/><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audio3.wav"/><Relationship Id="rId2" Type="http://schemas.openxmlformats.org/officeDocument/2006/relationships/audio" Target="../media/audio3.wav"/><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flipV="1">
            <a:off x="990600" y="-1323975"/>
            <a:ext cx="7772400" cy="1323975"/>
          </a:xfrm>
        </p:spPr>
        <p:txBody>
          <a:bodyPr anchor="b"/>
          <a:p>
            <a:pPr algn="ctr" defTabSz="914400">
              <a:buSzPct val="100000"/>
            </a:pPr>
            <a:endParaRPr lang="zh-CN" altLang="en-US" kern="1200" baseline="0" dirty="0">
              <a:latin typeface="Impact" panose="020B0806030902050204" pitchFamily="34" charset="0"/>
              <a:ea typeface="宋体" panose="02010600030101010101" pitchFamily="2" charset="-122"/>
            </a:endParaRPr>
          </a:p>
        </p:txBody>
      </p:sp>
      <p:sp>
        <p:nvSpPr>
          <p:cNvPr id="4099" name="副标题 4098"/>
          <p:cNvSpPr>
            <a:spLocks noGrp="1"/>
          </p:cNvSpPr>
          <p:nvPr>
            <p:ph type="subTitle" idx="1"/>
          </p:nvPr>
        </p:nvSpPr>
        <p:spPr>
          <a:xfrm>
            <a:off x="2339975" y="5373688"/>
            <a:ext cx="6400800" cy="685800"/>
          </a:xfrm>
        </p:spPr>
        <p:txBody>
          <a:bodyPr anchor="t"/>
          <a:p>
            <a:pPr defTabSz="914400">
              <a:buSzPct val="100000"/>
            </a:pPr>
            <a:endParaRPr lang="zh-CN" altLang="en-US" kern="1200" baseline="0" dirty="0">
              <a:latin typeface="Impact" panose="020B0806030902050204" pitchFamily="34" charset="0"/>
              <a:ea typeface="宋体" panose="02010600030101010101" pitchFamily="2" charset="-122"/>
            </a:endParaRPr>
          </a:p>
        </p:txBody>
      </p:sp>
      <p:sp>
        <p:nvSpPr>
          <p:cNvPr id="4100" name="矩形 4099"/>
          <p:cNvSpPr/>
          <p:nvPr/>
        </p:nvSpPr>
        <p:spPr>
          <a:xfrm>
            <a:off x="2916238" y="333375"/>
            <a:ext cx="5616575" cy="3024188"/>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认识交响乐及乐器</a:t>
            </a:r>
            <a:endPar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pic>
        <p:nvPicPr>
          <p:cNvPr id="2" name="猫截">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914005" y="537400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linds(horizontal)">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8"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410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p:txBody>
          <a:bodyPr anchor="ctr"/>
          <a:p>
            <a:r>
              <a:rPr lang="zh-CN" altLang="en-US" dirty="0">
                <a:ea typeface="宋体" panose="02010600030101010101" pitchFamily="2" charset="-122"/>
              </a:rPr>
              <a:t>                                    短笛</a:t>
            </a:r>
            <a:endParaRPr lang="zh-CN" altLang="en-US" dirty="0">
              <a:ea typeface="宋体" panose="02010600030101010101" pitchFamily="2" charset="-122"/>
            </a:endParaRPr>
          </a:p>
        </p:txBody>
      </p:sp>
      <p:sp>
        <p:nvSpPr>
          <p:cNvPr id="23555" name="文本占位符 23554"/>
          <p:cNvSpPr>
            <a:spLocks noGrp="1"/>
          </p:cNvSpPr>
          <p:nvPr>
            <p:ph type="body" idx="1"/>
          </p:nvPr>
        </p:nvSpPr>
        <p:spPr>
          <a:xfrm>
            <a:off x="3204210" y="1752600"/>
            <a:ext cx="4463415" cy="4269105"/>
          </a:xfrm>
        </p:spPr>
        <p:txBody>
          <a:bodyPr/>
          <a:p>
            <a:r>
              <a:rPr lang="zh-CN" altLang="en-US" b="1" dirty="0">
                <a:solidFill>
                  <a:srgbClr val="FF0000"/>
                </a:solidFill>
                <a:ea typeface="宋体" panose="02010600030101010101" pitchFamily="2" charset="-122"/>
              </a:rPr>
              <a:t>最高音域</a:t>
            </a:r>
            <a:r>
              <a:rPr lang="zh-CN" altLang="en-US" b="1" dirty="0">
                <a:ea typeface="宋体" panose="02010600030101010101" pitchFamily="2" charset="-122"/>
              </a:rPr>
              <a:t>的木管乐器，比长笛体积短一倍，发音锐利而明亮，富有穿透力。常用来表现胜利凯旋、热烈欢舞或描写暴风雨中的风声呼啸。 </a:t>
            </a:r>
            <a:endParaRPr lang="zh-CN" altLang="en-US" b="1" dirty="0">
              <a:ea typeface="宋体" panose="02010600030101010101" pitchFamily="2" charset="-122"/>
            </a:endParaRPr>
          </a:p>
        </p:txBody>
      </p:sp>
      <p:pic>
        <p:nvPicPr>
          <p:cNvPr id="2" name="图片 1" descr="短笛"/>
          <p:cNvPicPr>
            <a:picLocks noChangeAspect="1"/>
          </p:cNvPicPr>
          <p:nvPr/>
        </p:nvPicPr>
        <p:blipFill>
          <a:blip r:embed="rId1"/>
          <a:stretch>
            <a:fillRect/>
          </a:stretch>
        </p:blipFill>
        <p:spPr>
          <a:xfrm>
            <a:off x="41275" y="990600"/>
            <a:ext cx="3162935" cy="4133215"/>
          </a:xfrm>
          <a:prstGeom prst="rect">
            <a:avLst/>
          </a:prstGeom>
        </p:spPr>
      </p:pic>
      <p:pic>
        <p:nvPicPr>
          <p:cNvPr id="3" name="短笛">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5804535" y="106235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charRg st="0" end="61"/>
                                            </p:txEl>
                                          </p:spTgt>
                                        </p:tgtEl>
                                        <p:attrNameLst>
                                          <p:attrName>style.visibility</p:attrName>
                                        </p:attrNameLst>
                                      </p:cBhvr>
                                      <p:to>
                                        <p:strVal val="visible"/>
                                      </p:to>
                                    </p:set>
                                    <p:anim calcmode="lin" valueType="num">
                                      <p:cBhvr additive="base">
                                        <p:cTn id="7" dur="500" fill="hold"/>
                                        <p:tgtEl>
                                          <p:spTgt spid="23555">
                                            <p:txEl>
                                              <p:charRg st="0" end="6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charRg st="0" end="6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3554"/>
                                        </p:tgtEl>
                                        <p:attrNameLst>
                                          <p:attrName>style.visibility</p:attrName>
                                        </p:attrNameLst>
                                      </p:cBhvr>
                                      <p:to>
                                        <p:strVal val="visible"/>
                                      </p:to>
                                    </p:set>
                                    <p:animEffect transition="in" filter="blinds(horizontal)">
                                      <p:cBhvr>
                                        <p:cTn id="13"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235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p:txBody>
          <a:bodyPr anchor="ctr"/>
          <a:p>
            <a:r>
              <a:rPr lang="zh-CN" altLang="en-US" dirty="0">
                <a:ea typeface="宋体" panose="02010600030101010101" pitchFamily="2" charset="-122"/>
              </a:rPr>
              <a:t>                            单簧管</a:t>
            </a:r>
            <a:r>
              <a:rPr lang="en-US" altLang="zh-CN">
                <a:ea typeface="宋体" panose="02010600030101010101" pitchFamily="2" charset="-122"/>
              </a:rPr>
              <a:t>(</a:t>
            </a:r>
            <a:r>
              <a:rPr lang="zh-CN" altLang="en-US" dirty="0">
                <a:ea typeface="宋体" panose="02010600030101010101" pitchFamily="2" charset="-122"/>
              </a:rPr>
              <a:t>黑管</a:t>
            </a:r>
            <a:r>
              <a:rPr lang="en-US" altLang="zh-CN">
                <a:ea typeface="宋体" panose="02010600030101010101" pitchFamily="2" charset="-122"/>
              </a:rPr>
              <a:t>)</a:t>
            </a:r>
            <a:endParaRPr lang="en-US" altLang="zh-CN">
              <a:ea typeface="宋体" panose="02010600030101010101" pitchFamily="2" charset="-122"/>
            </a:endParaRPr>
          </a:p>
        </p:txBody>
      </p:sp>
      <p:sp>
        <p:nvSpPr>
          <p:cNvPr id="22531" name="文本占位符 22530"/>
          <p:cNvSpPr>
            <a:spLocks noGrp="1"/>
          </p:cNvSpPr>
          <p:nvPr>
            <p:ph type="body" idx="1"/>
          </p:nvPr>
        </p:nvSpPr>
        <p:spPr>
          <a:xfrm>
            <a:off x="2593975" y="1752600"/>
            <a:ext cx="5218430" cy="4845050"/>
          </a:xfrm>
        </p:spPr>
        <p:txBody>
          <a:bodyPr/>
          <a:p>
            <a:pPr>
              <a:lnSpc>
                <a:spcPct val="90000"/>
              </a:lnSpc>
              <a:buBlip>
                <a:blip r:embed="rId1"/>
              </a:buBlip>
            </a:pPr>
            <a:r>
              <a:rPr lang="zh-CN" altLang="en-US" sz="2800" b="1" dirty="0">
                <a:ea typeface="宋体" panose="02010600030101010101" pitchFamily="2" charset="-122"/>
              </a:rPr>
              <a:t>音色圆润富丽，是木管组最富有表情性的乐器，。它的</a:t>
            </a:r>
            <a:r>
              <a:rPr lang="zh-CN" altLang="en-US" sz="2800" b="1" dirty="0">
                <a:solidFill>
                  <a:srgbClr val="FF0000"/>
                </a:solidFill>
                <a:ea typeface="宋体" panose="02010600030101010101" pitchFamily="2" charset="-122"/>
              </a:rPr>
              <a:t>高音</a:t>
            </a:r>
            <a:r>
              <a:rPr lang="zh-CN" altLang="en-US" sz="2800" b="1" dirty="0">
                <a:ea typeface="宋体" panose="02010600030101010101" pitchFamily="2" charset="-122"/>
              </a:rPr>
              <a:t>区</a:t>
            </a:r>
            <a:r>
              <a:rPr lang="zh-CN" altLang="en-US" b="1" dirty="0">
                <a:ea typeface="宋体" panose="02010600030101010101" pitchFamily="2" charset="-122"/>
              </a:rPr>
              <a:t>纯净、</a:t>
            </a:r>
            <a:r>
              <a:rPr lang="zh-CN" altLang="en-US" sz="2800" b="1" dirty="0">
                <a:ea typeface="宋体" panose="02010600030101010101" pitchFamily="2" charset="-122"/>
              </a:rPr>
              <a:t>明亮有力、</a:t>
            </a:r>
            <a:r>
              <a:rPr lang="zh-CN" altLang="en-US" b="1" dirty="0">
                <a:ea typeface="宋体" panose="02010600030101010101" pitchFamily="2" charset="-122"/>
              </a:rPr>
              <a:t>富丽而圆润</a:t>
            </a:r>
            <a:r>
              <a:rPr lang="zh-CN" altLang="en-US" dirty="0">
                <a:ea typeface="宋体" panose="02010600030101010101" pitchFamily="2" charset="-122"/>
              </a:rPr>
              <a:t> </a:t>
            </a:r>
            <a:r>
              <a:rPr lang="zh-CN" altLang="en-US" sz="2800" b="1" dirty="0">
                <a:ea typeface="宋体" panose="02010600030101010101" pitchFamily="2" charset="-122"/>
              </a:rPr>
              <a:t>，善于表现喜悦激情乐句；</a:t>
            </a:r>
            <a:r>
              <a:rPr lang="zh-CN" altLang="en-US" sz="2800" b="1" dirty="0">
                <a:solidFill>
                  <a:srgbClr val="FF0000"/>
                </a:solidFill>
                <a:ea typeface="宋体" panose="02010600030101010101" pitchFamily="2" charset="-122"/>
              </a:rPr>
              <a:t>最高音区</a:t>
            </a:r>
            <a:r>
              <a:rPr lang="zh-CN" altLang="en-US" sz="2800" b="1" dirty="0">
                <a:ea typeface="宋体" panose="02010600030101010101" pitchFamily="2" charset="-122"/>
              </a:rPr>
              <a:t>尖锐、粗野。</a:t>
            </a:r>
            <a:r>
              <a:rPr lang="zh-CN" altLang="en-US" sz="2800" b="1" dirty="0">
                <a:solidFill>
                  <a:srgbClr val="FF0000"/>
                </a:solidFill>
                <a:ea typeface="宋体" panose="02010600030101010101" pitchFamily="2" charset="-122"/>
              </a:rPr>
              <a:t>中音区</a:t>
            </a:r>
            <a:r>
              <a:rPr lang="zh-CN" altLang="en-US" sz="2800" b="1" dirty="0">
                <a:ea typeface="宋体" panose="02010600030101010101" pitchFamily="2" charset="-122"/>
              </a:rPr>
              <a:t>音色柔和、含蓄</a:t>
            </a:r>
            <a:r>
              <a:rPr lang="en-US" altLang="zh-CN" sz="2800" b="1">
                <a:ea typeface="宋体" panose="02010600030101010101" pitchFamily="2" charset="-122"/>
              </a:rPr>
              <a:t>,</a:t>
            </a:r>
            <a:r>
              <a:rPr lang="zh-CN" altLang="en-US" sz="2800" b="1" dirty="0">
                <a:solidFill>
                  <a:srgbClr val="FF0000"/>
                </a:solidFill>
                <a:ea typeface="宋体" panose="02010600030101010101" pitchFamily="2" charset="-122"/>
              </a:rPr>
              <a:t>低音区</a:t>
            </a:r>
            <a:r>
              <a:rPr lang="zh-CN" altLang="en-US" sz="2800" b="1" dirty="0">
                <a:ea typeface="宋体" panose="02010600030101010101" pitchFamily="2" charset="-122"/>
              </a:rPr>
              <a:t>音色丰厚，常表现出庄严、阴沉，哀愁或凶险的戏剧性效果；</a:t>
            </a:r>
            <a:endParaRPr lang="zh-CN" altLang="en-US" sz="2800" b="1" dirty="0">
              <a:ea typeface="宋体" panose="02010600030101010101" pitchFamily="2" charset="-122"/>
            </a:endParaRPr>
          </a:p>
          <a:p>
            <a:pPr>
              <a:lnSpc>
                <a:spcPct val="90000"/>
              </a:lnSpc>
              <a:buBlip>
                <a:blip r:embed="rId1"/>
              </a:buBlip>
            </a:pPr>
            <a:r>
              <a:rPr lang="zh-CN" altLang="en-US" sz="2800" b="1" dirty="0">
                <a:ea typeface="宋体" panose="02010600030101010101" pitchFamily="2" charset="-122"/>
              </a:rPr>
              <a:t>“演说家”和戏剧女高音之称。 </a:t>
            </a:r>
            <a:endParaRPr lang="zh-CN" altLang="en-US" sz="2800" b="1" dirty="0">
              <a:ea typeface="宋体" panose="02010600030101010101" pitchFamily="2" charset="-122"/>
            </a:endParaRPr>
          </a:p>
          <a:p>
            <a:pPr>
              <a:lnSpc>
                <a:spcPct val="90000"/>
              </a:lnSpc>
            </a:pPr>
            <a:endParaRPr lang="zh-CN" altLang="en-US" sz="2800" dirty="0">
              <a:ea typeface="宋体" panose="02010600030101010101" pitchFamily="2" charset="-122"/>
            </a:endParaRPr>
          </a:p>
        </p:txBody>
      </p:sp>
      <p:pic>
        <p:nvPicPr>
          <p:cNvPr id="22533" name="图片 22532" descr="8718367adab44aedd3d486f5b31c8701a08b87d6277fc335"/>
          <p:cNvPicPr>
            <a:picLocks noChangeAspect="1"/>
          </p:cNvPicPr>
          <p:nvPr/>
        </p:nvPicPr>
        <p:blipFill>
          <a:blip r:embed="rId2"/>
          <a:stretch>
            <a:fillRect/>
          </a:stretch>
        </p:blipFill>
        <p:spPr>
          <a:xfrm>
            <a:off x="0" y="836613"/>
            <a:ext cx="2771775" cy="5040312"/>
          </a:xfrm>
          <a:prstGeom prst="rect">
            <a:avLst/>
          </a:prstGeom>
          <a:noFill/>
          <a:ln w="9525">
            <a:noFill/>
          </a:ln>
        </p:spPr>
      </p:pic>
      <p:pic>
        <p:nvPicPr>
          <p:cNvPr id="2" name="单簧管">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6316345" y="99060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charRg st="0" end="122"/>
                                            </p:txEl>
                                          </p:spTgt>
                                        </p:tgtEl>
                                        <p:attrNameLst>
                                          <p:attrName>style.visibility</p:attrName>
                                        </p:attrNameLst>
                                      </p:cBhvr>
                                      <p:to>
                                        <p:strVal val="visible"/>
                                      </p:to>
                                    </p:set>
                                    <p:anim calcmode="lin" valueType="num">
                                      <p:cBhvr additive="base">
                                        <p:cTn id="7" dur="500" fill="hold"/>
                                        <p:tgtEl>
                                          <p:spTgt spid="22531">
                                            <p:txEl>
                                              <p:charRg st="0" end="1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charRg st="0" end="1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charRg st="1" end="1"/>
                                            </p:txEl>
                                          </p:spTgt>
                                        </p:tgtEl>
                                        <p:attrNameLst>
                                          <p:attrName>style.visibility</p:attrName>
                                        </p:attrNameLst>
                                      </p:cBhvr>
                                      <p:to>
                                        <p:strVal val="visible"/>
                                      </p:to>
                                    </p:set>
                                    <p:anim calcmode="lin" valueType="num">
                                      <p:cBhvr additive="base">
                                        <p:cTn id="13" dur="500" fill="hold"/>
                                        <p:tgtEl>
                                          <p:spTgt spid="22531">
                                            <p:txEl>
                                              <p:char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char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p:txBody>
          <a:bodyPr anchor="ctr"/>
          <a:p>
            <a:r>
              <a:rPr lang="zh-CN" altLang="en-US" dirty="0">
                <a:ea typeface="宋体" panose="02010600030101010101" pitchFamily="2" charset="-122"/>
              </a:rPr>
              <a:t>                                        双簧管</a:t>
            </a:r>
            <a:endParaRPr lang="zh-CN" altLang="en-US" dirty="0">
              <a:ea typeface="宋体" panose="02010600030101010101" pitchFamily="2" charset="-122"/>
            </a:endParaRPr>
          </a:p>
        </p:txBody>
      </p:sp>
      <p:sp>
        <p:nvSpPr>
          <p:cNvPr id="26627" name="文本占位符 26626"/>
          <p:cNvSpPr>
            <a:spLocks noGrp="1"/>
          </p:cNvSpPr>
          <p:nvPr>
            <p:ph type="body" idx="1"/>
          </p:nvPr>
        </p:nvSpPr>
        <p:spPr>
          <a:xfrm>
            <a:off x="3492500" y="1752600"/>
            <a:ext cx="4248150" cy="4197350"/>
          </a:xfrm>
        </p:spPr>
        <p:txBody>
          <a:bodyPr/>
          <a:p>
            <a:pPr>
              <a:lnSpc>
                <a:spcPct val="90000"/>
              </a:lnSpc>
            </a:pPr>
            <a:r>
              <a:rPr lang="zh-CN" altLang="en-US" sz="2800" b="1" dirty="0">
                <a:ea typeface="宋体" panose="02010600030101010101" pitchFamily="2" charset="-122"/>
              </a:rPr>
              <a:t>是一种具有</a:t>
            </a:r>
            <a:r>
              <a:rPr lang="zh-CN" altLang="en-US" sz="2800" b="1" dirty="0">
                <a:solidFill>
                  <a:srgbClr val="FF0000"/>
                </a:solidFill>
                <a:ea typeface="宋体" panose="02010600030101010101" pitchFamily="2" charset="-122"/>
              </a:rPr>
              <a:t>田园风味</a:t>
            </a:r>
            <a:r>
              <a:rPr lang="zh-CN" altLang="en-US" sz="2800" b="1" dirty="0">
                <a:ea typeface="宋体" panose="02010600030101010101" pitchFamily="2" charset="-122"/>
              </a:rPr>
              <a:t>或</a:t>
            </a:r>
            <a:r>
              <a:rPr lang="zh-CN" altLang="en-US" sz="2800" b="1" dirty="0">
                <a:solidFill>
                  <a:srgbClr val="FF0000"/>
                </a:solidFill>
                <a:ea typeface="宋体" panose="02010600030101010101" pitchFamily="2" charset="-122"/>
              </a:rPr>
              <a:t>牧歌风味</a:t>
            </a:r>
            <a:r>
              <a:rPr lang="zh-CN" altLang="en-US" sz="2800" b="1" dirty="0">
                <a:ea typeface="宋体" panose="02010600030101010101" pitchFamily="2" charset="-122"/>
              </a:rPr>
              <a:t>的木管乐器 ，音色略带鼻音、明晰、清新、响亮 。它在乐队里常吹奏抒情如歌的旋律，故有</a:t>
            </a:r>
            <a:r>
              <a:rPr lang="en-US" altLang="zh-CN" sz="2800" b="1">
                <a:ea typeface="宋体" panose="02010600030101010101" pitchFamily="2" charset="-122"/>
              </a:rPr>
              <a:t>"</a:t>
            </a:r>
            <a:r>
              <a:rPr lang="zh-CN" altLang="en-US" sz="2800" b="1" dirty="0">
                <a:ea typeface="宋体" panose="02010600030101010101" pitchFamily="2" charset="-122"/>
              </a:rPr>
              <a:t>抒情女高音</a:t>
            </a:r>
            <a:r>
              <a:rPr lang="en-US" altLang="zh-CN" sz="2800" b="1">
                <a:ea typeface="宋体" panose="02010600030101010101" pitchFamily="2" charset="-122"/>
              </a:rPr>
              <a:t>"</a:t>
            </a:r>
            <a:r>
              <a:rPr lang="zh-CN" altLang="en-US" sz="2800" b="1" dirty="0">
                <a:ea typeface="宋体" panose="02010600030101010101" pitchFamily="2" charset="-122"/>
              </a:rPr>
              <a:t>之称。它的音乐是清丽而鲜明动人的，由于音色甜美，更被称为“公主”。  </a:t>
            </a:r>
            <a:endParaRPr lang="zh-CN" altLang="en-US" sz="2800" b="1" dirty="0">
              <a:ea typeface="宋体" panose="02010600030101010101" pitchFamily="2" charset="-122"/>
            </a:endParaRPr>
          </a:p>
        </p:txBody>
      </p:sp>
      <p:pic>
        <p:nvPicPr>
          <p:cNvPr id="26629" name="图片 26628" descr="14ce36d3d539b600d9e44b99eb50352ac75c1038534397ca"/>
          <p:cNvPicPr>
            <a:picLocks noChangeAspect="1"/>
          </p:cNvPicPr>
          <p:nvPr/>
        </p:nvPicPr>
        <p:blipFill>
          <a:blip r:embed="rId1"/>
          <a:stretch>
            <a:fillRect/>
          </a:stretch>
        </p:blipFill>
        <p:spPr>
          <a:xfrm>
            <a:off x="0" y="765175"/>
            <a:ext cx="3779838" cy="5111750"/>
          </a:xfrm>
          <a:prstGeom prst="rect">
            <a:avLst/>
          </a:prstGeom>
          <a:noFill/>
          <a:ln w="9525">
            <a:noFill/>
          </a:ln>
        </p:spPr>
      </p:pic>
      <p:sp>
        <p:nvSpPr>
          <p:cNvPr id="26631" name="文本框 26630"/>
          <p:cNvSpPr txBox="1"/>
          <p:nvPr/>
        </p:nvSpPr>
        <p:spPr>
          <a:xfrm>
            <a:off x="3492183" y="6129655"/>
            <a:ext cx="5010785" cy="460375"/>
          </a:xfrm>
          <a:prstGeom prst="rect">
            <a:avLst/>
          </a:prstGeom>
          <a:noFill/>
          <a:ln w="9525">
            <a:noFill/>
          </a:ln>
        </p:spPr>
        <p:txBody>
          <a:bodyPr wrap="none" anchor="t">
            <a:spAutoFit/>
          </a:bodyPr>
          <a:p>
            <a:r>
              <a:rPr lang="zh-CN" altLang="en-US" b="1" dirty="0">
                <a:latin typeface="Times New Roman" panose="02020603050405020304" pitchFamily="18" charset="0"/>
                <a:ea typeface="宋体" panose="02010600030101010101" pitchFamily="2" charset="-122"/>
              </a:rPr>
              <a:t>推荐曲目</a:t>
            </a:r>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莫扎特</a:t>
            </a:r>
            <a:r>
              <a:rPr lang="en-US" altLang="zh-CN" b="1">
                <a:latin typeface="Times New Roman" panose="02020603050405020304" pitchFamily="18" charset="0"/>
                <a:ea typeface="宋体" panose="02010600030101010101" pitchFamily="2" charset="-122"/>
              </a:rPr>
              <a:t>c</a:t>
            </a:r>
            <a:r>
              <a:rPr lang="zh-CN" altLang="en-US" b="1" dirty="0">
                <a:latin typeface="Times New Roman" panose="02020603050405020304" pitchFamily="18" charset="0"/>
                <a:ea typeface="宋体" panose="02010600030101010101" pitchFamily="2" charset="-122"/>
              </a:rPr>
              <a:t>大调双簧管协奏曲</a:t>
            </a:r>
            <a:endParaRPr lang="zh-CN" altLang="en-US" b="1" dirty="0">
              <a:latin typeface="Times New Roman" panose="02020603050405020304" pitchFamily="18" charset="0"/>
              <a:ea typeface="宋体" panose="02010600030101010101" pitchFamily="2" charset="-122"/>
            </a:endParaRPr>
          </a:p>
        </p:txBody>
      </p:sp>
      <p:pic>
        <p:nvPicPr>
          <p:cNvPr id="2" name="双簧管">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135370" y="113347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charRg st="0" end="99"/>
                                            </p:txEl>
                                          </p:spTgt>
                                        </p:tgtEl>
                                        <p:attrNameLst>
                                          <p:attrName>style.visibility</p:attrName>
                                        </p:attrNameLst>
                                      </p:cBhvr>
                                      <p:to>
                                        <p:strVal val="visible"/>
                                      </p:to>
                                    </p:set>
                                    <p:anim calcmode="lin" valueType="num">
                                      <p:cBhvr additive="base">
                                        <p:cTn id="7" dur="500" fill="hold"/>
                                        <p:tgtEl>
                                          <p:spTgt spid="26627">
                                            <p:txEl>
                                              <p:charRg st="0" end="9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charRg st="0" end="9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xfrm>
            <a:off x="0" y="1052513"/>
            <a:ext cx="7772400" cy="762000"/>
          </a:xfrm>
        </p:spPr>
        <p:txBody>
          <a:bodyPr anchor="ctr"/>
          <a:p>
            <a:r>
              <a:rPr lang="zh-CN" altLang="en-US" dirty="0">
                <a:ea typeface="宋体" panose="02010600030101010101" pitchFamily="2" charset="-122"/>
              </a:rPr>
              <a:t>                                 大管（巴松）</a:t>
            </a:r>
            <a:endParaRPr lang="zh-CN" altLang="en-US" dirty="0">
              <a:ea typeface="宋体" panose="02010600030101010101" pitchFamily="2" charset="-122"/>
            </a:endParaRPr>
          </a:p>
        </p:txBody>
      </p:sp>
      <p:sp>
        <p:nvSpPr>
          <p:cNvPr id="28675" name="文本占位符 28674"/>
          <p:cNvSpPr>
            <a:spLocks noGrp="1"/>
          </p:cNvSpPr>
          <p:nvPr>
            <p:ph type="body" idx="1"/>
          </p:nvPr>
        </p:nvSpPr>
        <p:spPr>
          <a:xfrm>
            <a:off x="3132138" y="1752600"/>
            <a:ext cx="4824412" cy="4340225"/>
          </a:xfrm>
        </p:spPr>
        <p:txBody>
          <a:bodyPr/>
          <a:p>
            <a:r>
              <a:rPr lang="zh-CN" altLang="en-US" b="1" dirty="0">
                <a:ea typeface="宋体" panose="02010600030101010101" pitchFamily="2" charset="-122"/>
              </a:rPr>
              <a:t>低音区音色阴沉庄严，中音区音色柔和甘美而饱满，高音富于戏剧性、哀伤痛楚  ，适于表现严肃迟钝的感情，也适于表现诙谐情趣和塑造丑角形象。有</a:t>
            </a:r>
            <a:r>
              <a:rPr lang="en-US" altLang="zh-CN" b="1">
                <a:ea typeface="宋体" panose="02010600030101010101" pitchFamily="2" charset="-122"/>
              </a:rPr>
              <a:t>"</a:t>
            </a:r>
            <a:r>
              <a:rPr lang="zh-CN" altLang="en-US" b="1" dirty="0">
                <a:ea typeface="宋体" panose="02010600030101010101" pitchFamily="2" charset="-122"/>
              </a:rPr>
              <a:t>幽默小丑</a:t>
            </a:r>
            <a:r>
              <a:rPr lang="en-US" altLang="zh-CN" b="1">
                <a:ea typeface="宋体" panose="02010600030101010101" pitchFamily="2" charset="-122"/>
              </a:rPr>
              <a:t>"</a:t>
            </a:r>
            <a:r>
              <a:rPr lang="zh-CN" altLang="en-US" b="1" dirty="0">
                <a:ea typeface="宋体" panose="02010600030101010101" pitchFamily="2" charset="-122"/>
              </a:rPr>
              <a:t>之称。</a:t>
            </a:r>
            <a:endParaRPr lang="zh-CN" altLang="en-US" b="1" dirty="0">
              <a:ea typeface="宋体" panose="02010600030101010101" pitchFamily="2" charset="-122"/>
            </a:endParaRPr>
          </a:p>
        </p:txBody>
      </p:sp>
      <p:pic>
        <p:nvPicPr>
          <p:cNvPr id="28677" name="图片 28676" descr="6a600c338744ebf8e91403f7d8f9d72a6159252dd52a87ad"/>
          <p:cNvPicPr>
            <a:picLocks noChangeAspect="1"/>
          </p:cNvPicPr>
          <p:nvPr/>
        </p:nvPicPr>
        <p:blipFill>
          <a:blip r:embed="rId1"/>
          <a:stretch>
            <a:fillRect/>
          </a:stretch>
        </p:blipFill>
        <p:spPr>
          <a:xfrm>
            <a:off x="0" y="908050"/>
            <a:ext cx="3143250" cy="5041900"/>
          </a:xfrm>
          <a:prstGeom prst="rect">
            <a:avLst/>
          </a:prstGeom>
          <a:noFill/>
          <a:ln w="9525">
            <a:noFill/>
          </a:ln>
        </p:spPr>
      </p:pic>
      <p:pic>
        <p:nvPicPr>
          <p:cNvPr id="2" name="巴松管">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487795" y="112395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charRg st="0" end="78"/>
                                            </p:txEl>
                                          </p:spTgt>
                                        </p:tgtEl>
                                        <p:attrNameLst>
                                          <p:attrName>style.visibility</p:attrName>
                                        </p:attrNameLst>
                                      </p:cBhvr>
                                      <p:to>
                                        <p:strVal val="visible"/>
                                      </p:to>
                                    </p:set>
                                    <p:anim calcmode="lin" valueType="num">
                                      <p:cBhvr additive="base">
                                        <p:cTn id="7" dur="500" fill="hold"/>
                                        <p:tgtEl>
                                          <p:spTgt spid="28675">
                                            <p:txEl>
                                              <p:charRg st="0" end="7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charRg st="0" end="7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p:txBody>
          <a:bodyPr anchor="ctr"/>
          <a:p>
            <a:r>
              <a:rPr lang="zh-CN" altLang="en-US" dirty="0">
                <a:ea typeface="宋体" panose="02010600030101010101" pitchFamily="2" charset="-122"/>
              </a:rPr>
              <a:t>铜管乐</a:t>
            </a:r>
            <a:endParaRPr lang="zh-CN" altLang="en-US" dirty="0">
              <a:ea typeface="宋体" panose="02010600030101010101" pitchFamily="2" charset="-122"/>
            </a:endParaRPr>
          </a:p>
        </p:txBody>
      </p:sp>
      <p:sp>
        <p:nvSpPr>
          <p:cNvPr id="29699" name="文本占位符 29698"/>
          <p:cNvSpPr>
            <a:spLocks noGrp="1"/>
          </p:cNvSpPr>
          <p:nvPr>
            <p:ph type="body" idx="1"/>
          </p:nvPr>
        </p:nvSpPr>
        <p:spPr>
          <a:xfrm>
            <a:off x="304800" y="1752600"/>
            <a:ext cx="7219950" cy="3886200"/>
          </a:xfrm>
        </p:spPr>
        <p:txBody>
          <a:bodyPr/>
          <a:p>
            <a:pPr>
              <a:buNone/>
            </a:pPr>
            <a:r>
              <a:rPr lang="zh-CN" altLang="en-US" sz="2800" dirty="0">
                <a:ea typeface="宋体" panose="02010600030101010101" pitchFamily="2" charset="-122"/>
              </a:rPr>
              <a:t>              </a:t>
            </a:r>
            <a:r>
              <a:rPr lang="zh-CN" altLang="en-US" sz="2800" b="1" dirty="0">
                <a:ea typeface="宋体" panose="02010600030101010101" pitchFamily="2" charset="-122"/>
              </a:rPr>
              <a:t>铜管乐器的声音强烈宏大，表现力丰富：强奏时光辉灿烂，震撼人心；弱奏时又显得温厚、亲切。</a:t>
            </a:r>
            <a:br>
              <a:rPr lang="zh-CN" altLang="en-US" sz="2800" b="1" dirty="0">
                <a:ea typeface="宋体" panose="02010600030101010101" pitchFamily="2" charset="-122"/>
              </a:rPr>
            </a:br>
            <a:endParaRPr lang="zh-CN" altLang="en-US" sz="2800" b="1" dirty="0">
              <a:ea typeface="宋体" panose="02010600030101010101" pitchFamily="2" charset="-122"/>
            </a:endParaRPr>
          </a:p>
          <a:p>
            <a:r>
              <a:rPr lang="zh-CN" altLang="en-US" sz="2800" dirty="0">
                <a:ea typeface="宋体" panose="02010600030101010101" pitchFamily="2" charset="-122"/>
              </a:rPr>
              <a:t>小号</a:t>
            </a:r>
            <a:endParaRPr lang="zh-CN" altLang="en-US" sz="2800" dirty="0">
              <a:ea typeface="宋体" panose="02010600030101010101" pitchFamily="2" charset="-122"/>
            </a:endParaRPr>
          </a:p>
          <a:p>
            <a:r>
              <a:rPr lang="zh-CN" altLang="en-US" sz="2800" dirty="0">
                <a:ea typeface="宋体" panose="02010600030101010101" pitchFamily="2" charset="-122"/>
              </a:rPr>
              <a:t>长号</a:t>
            </a:r>
            <a:endParaRPr lang="zh-CN" altLang="en-US" sz="2800" dirty="0">
              <a:ea typeface="宋体" panose="02010600030101010101" pitchFamily="2" charset="-122"/>
            </a:endParaRPr>
          </a:p>
          <a:p>
            <a:r>
              <a:rPr lang="zh-CN" altLang="en-US" sz="2800" dirty="0">
                <a:ea typeface="宋体" panose="02010600030101010101" pitchFamily="2" charset="-122"/>
              </a:rPr>
              <a:t>圆号</a:t>
            </a:r>
            <a:endParaRPr lang="zh-CN" altLang="en-US" sz="2800" dirty="0">
              <a:ea typeface="宋体" panose="02010600030101010101" pitchFamily="2" charset="-122"/>
            </a:endParaRPr>
          </a:p>
          <a:p>
            <a:r>
              <a:rPr lang="zh-CN" altLang="en-US" sz="2800" dirty="0">
                <a:ea typeface="宋体" panose="02010600030101010101" pitchFamily="2" charset="-122"/>
              </a:rPr>
              <a:t>大号</a:t>
            </a:r>
            <a:endParaRPr lang="zh-CN" altLang="en-US" sz="2800" dirty="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a:xfrm>
            <a:off x="4643438" y="990600"/>
            <a:ext cx="3357562" cy="762000"/>
          </a:xfrm>
        </p:spPr>
        <p:txBody>
          <a:bodyPr anchor="ctr"/>
          <a:p>
            <a:r>
              <a:rPr lang="zh-CN" altLang="en-US" dirty="0">
                <a:ea typeface="宋体" panose="02010600030101010101" pitchFamily="2" charset="-122"/>
              </a:rPr>
              <a:t>小号</a:t>
            </a:r>
            <a:endParaRPr lang="zh-CN" altLang="en-US" dirty="0">
              <a:ea typeface="宋体" panose="02010600030101010101" pitchFamily="2" charset="-122"/>
            </a:endParaRPr>
          </a:p>
        </p:txBody>
      </p:sp>
      <p:sp>
        <p:nvSpPr>
          <p:cNvPr id="33795" name="文本占位符 33794"/>
          <p:cNvSpPr>
            <a:spLocks noGrp="1"/>
          </p:cNvSpPr>
          <p:nvPr>
            <p:ph type="body" idx="1"/>
          </p:nvPr>
        </p:nvSpPr>
        <p:spPr>
          <a:xfrm>
            <a:off x="3132138" y="1773238"/>
            <a:ext cx="4535487" cy="3886200"/>
          </a:xfrm>
        </p:spPr>
        <p:txBody>
          <a:bodyPr/>
          <a:p>
            <a:r>
              <a:rPr lang="zh-CN" altLang="en-US" dirty="0">
                <a:ea typeface="宋体" panose="02010600030101010101" pitchFamily="2" charset="-122"/>
              </a:rPr>
              <a:t>     </a:t>
            </a:r>
            <a:r>
              <a:rPr lang="zh-CN" altLang="en-US" b="1" dirty="0">
                <a:ea typeface="宋体" panose="02010600030101010101" pitchFamily="2" charset="-122"/>
              </a:rPr>
              <a:t>音色强烈、锐利、极富辉煌感，声音嘹亮、清脆、高亢</a:t>
            </a:r>
            <a:r>
              <a:rPr lang="zh-CN" altLang="en-US" dirty="0">
                <a:ea typeface="宋体" panose="02010600030101010101" pitchFamily="2" charset="-122"/>
              </a:rPr>
              <a:t> </a:t>
            </a:r>
            <a:r>
              <a:rPr lang="zh-CN" altLang="en-US" b="1" dirty="0">
                <a:ea typeface="宋体" panose="02010600030101010101" pitchFamily="2" charset="-122"/>
              </a:rPr>
              <a:t>。它擅长表现激烈果敢的斗争、喜悦及胜利凯旋等效果。 　　</a:t>
            </a:r>
            <a:br>
              <a:rPr lang="zh-CN" altLang="en-US" b="1" dirty="0">
                <a:ea typeface="宋体" panose="02010600030101010101" pitchFamily="2" charset="-122"/>
              </a:rPr>
            </a:br>
            <a:endParaRPr lang="zh-CN" altLang="en-US" b="1" dirty="0">
              <a:ea typeface="宋体" panose="02010600030101010101" pitchFamily="2" charset="-122"/>
            </a:endParaRPr>
          </a:p>
        </p:txBody>
      </p:sp>
      <p:pic>
        <p:nvPicPr>
          <p:cNvPr id="33797" name="图片 33796" descr="8601a18b87d6277f3f3a774c28381f30e824b899a901dca6"/>
          <p:cNvPicPr>
            <a:picLocks noChangeAspect="1"/>
          </p:cNvPicPr>
          <p:nvPr/>
        </p:nvPicPr>
        <p:blipFill>
          <a:blip r:embed="rId1"/>
          <a:stretch>
            <a:fillRect/>
          </a:stretch>
        </p:blipFill>
        <p:spPr>
          <a:xfrm>
            <a:off x="0" y="836613"/>
            <a:ext cx="3492500" cy="5040312"/>
          </a:xfrm>
          <a:prstGeom prst="rect">
            <a:avLst/>
          </a:prstGeom>
          <a:noFill/>
          <a:ln w="9525">
            <a:noFill/>
          </a:ln>
        </p:spPr>
      </p:pic>
      <p:pic>
        <p:nvPicPr>
          <p:cNvPr id="2" name="39小号">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5920105" y="106235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charRg st="0" end="60"/>
                                            </p:txEl>
                                          </p:spTgt>
                                        </p:tgtEl>
                                        <p:attrNameLst>
                                          <p:attrName>style.visibility</p:attrName>
                                        </p:attrNameLst>
                                      </p:cBhvr>
                                      <p:to>
                                        <p:strVal val="visible"/>
                                      </p:to>
                                    </p:set>
                                    <p:anim calcmode="lin" valueType="num">
                                      <p:cBhvr additive="base">
                                        <p:cTn id="7" dur="500" fill="hold"/>
                                        <p:tgtEl>
                                          <p:spTgt spid="33795">
                                            <p:txEl>
                                              <p:charRg st="0" end="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xfrm>
            <a:off x="5003800" y="990600"/>
            <a:ext cx="2997200" cy="762000"/>
          </a:xfrm>
        </p:spPr>
        <p:txBody>
          <a:bodyPr anchor="ctr"/>
          <a:p>
            <a:r>
              <a:rPr lang="zh-CN" altLang="en-US" dirty="0">
                <a:ea typeface="宋体" panose="02010600030101010101" pitchFamily="2" charset="-122"/>
              </a:rPr>
              <a:t>长号</a:t>
            </a:r>
            <a:endParaRPr lang="zh-CN" altLang="en-US" dirty="0">
              <a:ea typeface="宋体" panose="02010600030101010101" pitchFamily="2" charset="-122"/>
            </a:endParaRPr>
          </a:p>
        </p:txBody>
      </p:sp>
      <p:sp>
        <p:nvSpPr>
          <p:cNvPr id="31747" name="文本占位符 31746"/>
          <p:cNvSpPr>
            <a:spLocks noGrp="1"/>
          </p:cNvSpPr>
          <p:nvPr>
            <p:ph type="body" idx="1"/>
          </p:nvPr>
        </p:nvSpPr>
        <p:spPr>
          <a:xfrm>
            <a:off x="3851275" y="1752600"/>
            <a:ext cx="3600450" cy="3886200"/>
          </a:xfrm>
        </p:spPr>
        <p:txBody>
          <a:bodyPr/>
          <a:p>
            <a:r>
              <a:rPr lang="zh-CN" altLang="en-US" b="1" dirty="0">
                <a:ea typeface="宋体" panose="02010600030101010101" pitchFamily="2" charset="-122"/>
              </a:rPr>
              <a:t>强奏时辉煌，嘹亮、旷达，壮丽，显示出巨大的威力；弱奏对柔和丰厚。</a:t>
            </a:r>
            <a:br>
              <a:rPr lang="zh-CN" altLang="en-US" b="1" dirty="0">
                <a:ea typeface="宋体" panose="02010600030101010101" pitchFamily="2" charset="-122"/>
              </a:rPr>
            </a:br>
            <a:endParaRPr lang="zh-CN" altLang="en-US" b="1" dirty="0">
              <a:ea typeface="宋体" panose="02010600030101010101" pitchFamily="2" charset="-122"/>
            </a:endParaRPr>
          </a:p>
        </p:txBody>
      </p:sp>
      <p:pic>
        <p:nvPicPr>
          <p:cNvPr id="31751" name="图片 31750" descr="01300000167306121367742958915"/>
          <p:cNvPicPr>
            <a:picLocks noChangeAspect="1"/>
          </p:cNvPicPr>
          <p:nvPr/>
        </p:nvPicPr>
        <p:blipFill>
          <a:blip r:embed="rId1"/>
          <a:stretch>
            <a:fillRect/>
          </a:stretch>
        </p:blipFill>
        <p:spPr>
          <a:xfrm>
            <a:off x="0" y="908050"/>
            <a:ext cx="3851910" cy="4895850"/>
          </a:xfrm>
          <a:prstGeom prst="rect">
            <a:avLst/>
          </a:prstGeom>
          <a:noFill/>
          <a:ln w="9525">
            <a:noFill/>
          </a:ln>
        </p:spPr>
      </p:pic>
      <p:sp>
        <p:nvSpPr>
          <p:cNvPr id="31752" name="文本框 31751"/>
          <p:cNvSpPr txBox="1"/>
          <p:nvPr/>
        </p:nvSpPr>
        <p:spPr>
          <a:xfrm>
            <a:off x="519113" y="6092825"/>
            <a:ext cx="2012950" cy="457200"/>
          </a:xfrm>
          <a:prstGeom prst="rect">
            <a:avLst/>
          </a:prstGeom>
          <a:noFill/>
          <a:ln w="9525">
            <a:noFill/>
          </a:ln>
        </p:spPr>
        <p:txBody>
          <a:bodyPr wrap="none" anchor="t">
            <a:spAutoFit/>
          </a:bodyPr>
          <a:p>
            <a:r>
              <a:rPr lang="zh-CN" altLang="en-US" dirty="0">
                <a:latin typeface="Times New Roman" panose="02020603050405020304" pitchFamily="18" charset="0"/>
                <a:ea typeface="宋体" panose="02010600030101010101" pitchFamily="2" charset="-122"/>
                <a:hlinkClick r:id="rId2" action="ppaction://hlinkfile"/>
              </a:rPr>
              <a:t>查尔达什舞曲</a:t>
            </a:r>
            <a:endParaRPr lang="zh-CN" altLang="en-US" dirty="0">
              <a:latin typeface="Times New Roman" panose="02020603050405020304" pitchFamily="18" charset="0"/>
              <a:ea typeface="宋体" panose="02010600030101010101" pitchFamily="2" charset="-122"/>
            </a:endParaRPr>
          </a:p>
        </p:txBody>
      </p:sp>
      <p:pic>
        <p:nvPicPr>
          <p:cNvPr id="3" name="41长号">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6403975" y="106235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charRg st="0" end="34"/>
                                            </p:txEl>
                                          </p:spTgt>
                                        </p:tgtEl>
                                        <p:attrNameLst>
                                          <p:attrName>style.visibility</p:attrName>
                                        </p:attrNameLst>
                                      </p:cBhvr>
                                      <p:to>
                                        <p:strVal val="visible"/>
                                      </p:to>
                                    </p:set>
                                    <p:anim calcmode="lin" valueType="num">
                                      <p:cBhvr additive="base">
                                        <p:cTn id="7" dur="500" fill="hold"/>
                                        <p:tgtEl>
                                          <p:spTgt spid="31747">
                                            <p:txEl>
                                              <p:charRg st="0" end="3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charRg st="0" end="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xfrm>
            <a:off x="3492500" y="981075"/>
            <a:ext cx="4292600" cy="762000"/>
          </a:xfrm>
        </p:spPr>
        <p:txBody>
          <a:bodyPr anchor="ctr"/>
          <a:p>
            <a:r>
              <a:rPr lang="zh-CN" altLang="en-US" sz="4000" b="1" dirty="0">
                <a:ea typeface="宋体" panose="02010600030101010101" pitchFamily="2" charset="-122"/>
              </a:rPr>
              <a:t>圆号（法国号）</a:t>
            </a:r>
            <a:endParaRPr lang="zh-CN" altLang="en-US" sz="4000" b="1" dirty="0">
              <a:ea typeface="宋体" panose="02010600030101010101" pitchFamily="2" charset="-122"/>
            </a:endParaRPr>
          </a:p>
        </p:txBody>
      </p:sp>
      <p:sp>
        <p:nvSpPr>
          <p:cNvPr id="32771" name="文本占位符 32770"/>
          <p:cNvSpPr>
            <a:spLocks noGrp="1"/>
          </p:cNvSpPr>
          <p:nvPr>
            <p:ph type="body" idx="1"/>
          </p:nvPr>
        </p:nvSpPr>
        <p:spPr>
          <a:xfrm>
            <a:off x="3132138" y="1752600"/>
            <a:ext cx="4679950" cy="4413250"/>
          </a:xfrm>
        </p:spPr>
        <p:txBody>
          <a:bodyPr/>
          <a:p>
            <a:pPr>
              <a:lnSpc>
                <a:spcPct val="80000"/>
              </a:lnSpc>
            </a:pPr>
            <a:r>
              <a:rPr lang="zh-CN" altLang="en-US" b="1" dirty="0">
                <a:ea typeface="宋体" panose="02010600030101010101" pitchFamily="2" charset="-122"/>
              </a:rPr>
              <a:t>它是一种</a:t>
            </a:r>
            <a:r>
              <a:rPr lang="zh-CN" altLang="en-US" b="1" dirty="0">
                <a:solidFill>
                  <a:srgbClr val="FF0000"/>
                </a:solidFill>
                <a:ea typeface="宋体" panose="02010600030101010101" pitchFamily="2" charset="-122"/>
              </a:rPr>
              <a:t>富有诗意</a:t>
            </a:r>
            <a:r>
              <a:rPr lang="zh-CN" altLang="en-US" b="1" dirty="0">
                <a:ea typeface="宋体" panose="02010600030101010101" pitchFamily="2" charset="-122"/>
              </a:rPr>
              <a:t>的乐器，表现力很丰富。强奏时壮丽、激越，弱奏时柔和艳丽。它的</a:t>
            </a:r>
            <a:r>
              <a:rPr lang="zh-CN" altLang="en-US" b="1" dirty="0">
                <a:solidFill>
                  <a:srgbClr val="FF0000"/>
                </a:solidFill>
                <a:ea typeface="宋体" panose="02010600030101010101" pitchFamily="2" charset="-122"/>
              </a:rPr>
              <a:t>阻塞音（把手塞进喇叭口内或加弱音器</a:t>
            </a:r>
            <a:r>
              <a:rPr lang="zh-CN" altLang="en-US" b="1" dirty="0">
                <a:ea typeface="宋体" panose="02010600030101010101" pitchFamily="2" charset="-122"/>
              </a:rPr>
              <a:t>）强奏会产生阴暗恐怖、紧张破裂的戏剧牲效果；弱奏则能表现悲哀的感情。</a:t>
            </a:r>
            <a:br>
              <a:rPr lang="zh-CN" altLang="en-US" dirty="0">
                <a:ea typeface="宋体" panose="02010600030101010101" pitchFamily="2" charset="-122"/>
              </a:rPr>
            </a:br>
            <a:endParaRPr lang="zh-CN" altLang="en-US" dirty="0">
              <a:ea typeface="宋体" panose="02010600030101010101" pitchFamily="2" charset="-122"/>
            </a:endParaRPr>
          </a:p>
        </p:txBody>
      </p:sp>
      <p:pic>
        <p:nvPicPr>
          <p:cNvPr id="32773" name="图片 32772" descr="6a63f6246b600c33159759c71a4c510fd8f9d72a615989ef"/>
          <p:cNvPicPr>
            <a:picLocks noChangeAspect="1"/>
          </p:cNvPicPr>
          <p:nvPr/>
        </p:nvPicPr>
        <p:blipFill>
          <a:blip r:embed="rId1"/>
          <a:stretch>
            <a:fillRect/>
          </a:stretch>
        </p:blipFill>
        <p:spPr>
          <a:xfrm>
            <a:off x="0" y="908050"/>
            <a:ext cx="3492500" cy="5040313"/>
          </a:xfrm>
          <a:prstGeom prst="rect">
            <a:avLst/>
          </a:prstGeom>
          <a:noFill/>
          <a:ln w="9525">
            <a:noFill/>
          </a:ln>
        </p:spPr>
      </p:pic>
      <p:pic>
        <p:nvPicPr>
          <p:cNvPr id="3" name="40法国圆号">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047230" y="90805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charRg st="0" end="91"/>
                                            </p:txEl>
                                          </p:spTgt>
                                        </p:tgtEl>
                                        <p:attrNameLst>
                                          <p:attrName>style.visibility</p:attrName>
                                        </p:attrNameLst>
                                      </p:cBhvr>
                                      <p:to>
                                        <p:strVal val="visible"/>
                                      </p:to>
                                    </p:set>
                                    <p:anim calcmode="lin" valueType="num">
                                      <p:cBhvr additive="base">
                                        <p:cTn id="7" dur="500" fill="hold"/>
                                        <p:tgtEl>
                                          <p:spTgt spid="32771">
                                            <p:txEl>
                                              <p:charRg st="0" end="9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charRg st="0" end="9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xfrm>
            <a:off x="5076825" y="981075"/>
            <a:ext cx="3284538" cy="762000"/>
          </a:xfrm>
        </p:spPr>
        <p:txBody>
          <a:bodyPr anchor="ctr"/>
          <a:p>
            <a:r>
              <a:rPr lang="zh-CN" altLang="en-US" dirty="0">
                <a:ea typeface="宋体" panose="02010600030101010101" pitchFamily="2" charset="-122"/>
              </a:rPr>
              <a:t>大号</a:t>
            </a:r>
            <a:endParaRPr lang="zh-CN" altLang="en-US" dirty="0">
              <a:ea typeface="宋体" panose="02010600030101010101" pitchFamily="2" charset="-122"/>
            </a:endParaRPr>
          </a:p>
        </p:txBody>
      </p:sp>
      <p:sp>
        <p:nvSpPr>
          <p:cNvPr id="30723" name="文本占位符 30722"/>
          <p:cNvSpPr>
            <a:spLocks noGrp="1"/>
          </p:cNvSpPr>
          <p:nvPr>
            <p:ph type="body" idx="1"/>
          </p:nvPr>
        </p:nvSpPr>
        <p:spPr>
          <a:xfrm>
            <a:off x="3995738" y="1752600"/>
            <a:ext cx="3600450" cy="3886200"/>
          </a:xfrm>
        </p:spPr>
        <p:txBody>
          <a:bodyPr/>
          <a:p>
            <a:r>
              <a:rPr lang="zh-CN" altLang="en-US" sz="3600" b="1" dirty="0">
                <a:ea typeface="宋体" panose="02010600030101010101" pitchFamily="2" charset="-122"/>
              </a:rPr>
              <a:t>音色</a:t>
            </a:r>
            <a:r>
              <a:rPr lang="zh-CN" altLang="en-US" b="1" dirty="0">
                <a:ea typeface="宋体" panose="02010600030101010101" pitchFamily="2" charset="-122"/>
              </a:rPr>
              <a:t>低沉、浑厚、饱满</a:t>
            </a:r>
            <a:r>
              <a:rPr lang="zh-CN" altLang="en-US" dirty="0">
                <a:ea typeface="宋体" panose="02010600030101010101" pitchFamily="2" charset="-122"/>
              </a:rPr>
              <a:t> </a:t>
            </a:r>
            <a:r>
              <a:rPr lang="zh-CN" altLang="en-US" sz="3600" b="1" dirty="0">
                <a:ea typeface="宋体" panose="02010600030101010101" pitchFamily="2" charset="-122"/>
              </a:rPr>
              <a:t>，是铜管组最低音乐器 </a:t>
            </a:r>
            <a:endParaRPr lang="zh-CN" altLang="en-US" sz="3600" b="1" dirty="0">
              <a:ea typeface="宋体" panose="02010600030101010101" pitchFamily="2" charset="-122"/>
            </a:endParaRPr>
          </a:p>
        </p:txBody>
      </p:sp>
      <p:pic>
        <p:nvPicPr>
          <p:cNvPr id="30725" name="图片 30724" descr="fcfaaf51f3deb48fc754d6aff01f3a292cf5e0fe992540bd">
            <a:hlinkClick r:id="rId1" action="ppaction://hlinkfile"/>
          </p:cNvPr>
          <p:cNvPicPr>
            <a:picLocks noChangeAspect="1"/>
          </p:cNvPicPr>
          <p:nvPr/>
        </p:nvPicPr>
        <p:blipFill>
          <a:blip r:embed="rId2"/>
          <a:stretch>
            <a:fillRect/>
          </a:stretch>
        </p:blipFill>
        <p:spPr>
          <a:xfrm>
            <a:off x="0" y="908050"/>
            <a:ext cx="4356100" cy="4897438"/>
          </a:xfrm>
          <a:prstGeom prst="rect">
            <a:avLst/>
          </a:prstGeom>
          <a:noFill/>
          <a:ln w="9525">
            <a:noFill/>
          </a:ln>
        </p:spPr>
      </p:pic>
      <p:pic>
        <p:nvPicPr>
          <p:cNvPr id="2" name="42低音大号">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6825615" y="112395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charRg st="0" end="23"/>
                                            </p:txEl>
                                          </p:spTgt>
                                        </p:tgtEl>
                                        <p:attrNameLst>
                                          <p:attrName>style.visibility</p:attrName>
                                        </p:attrNameLst>
                                      </p:cBhvr>
                                      <p:to>
                                        <p:strVal val="visible"/>
                                      </p:to>
                                    </p:set>
                                    <p:anim calcmode="lin" valueType="num">
                                      <p:cBhvr additive="base">
                                        <p:cTn id="7" dur="500" fill="hold"/>
                                        <p:tgtEl>
                                          <p:spTgt spid="30723">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p:txBody>
          <a:bodyPr anchor="ctr"/>
          <a:p>
            <a:r>
              <a:rPr lang="zh-CN" altLang="en-US" dirty="0">
                <a:ea typeface="宋体" panose="02010600030101010101" pitchFamily="2" charset="-122"/>
              </a:rPr>
              <a:t>打击乐</a:t>
            </a:r>
            <a:endParaRPr lang="zh-CN" altLang="en-US" dirty="0">
              <a:ea typeface="宋体" panose="02010600030101010101" pitchFamily="2" charset="-122"/>
            </a:endParaRPr>
          </a:p>
        </p:txBody>
      </p:sp>
      <p:sp>
        <p:nvSpPr>
          <p:cNvPr id="36867" name="文本占位符 36866"/>
          <p:cNvSpPr>
            <a:spLocks noGrp="1"/>
          </p:cNvSpPr>
          <p:nvPr>
            <p:ph type="body" idx="1"/>
          </p:nvPr>
        </p:nvSpPr>
        <p:spPr>
          <a:xfrm>
            <a:off x="304800" y="1752600"/>
            <a:ext cx="7435850" cy="4484688"/>
          </a:xfrm>
        </p:spPr>
        <p:txBody>
          <a:bodyPr/>
          <a:p>
            <a:pPr>
              <a:lnSpc>
                <a:spcPct val="80000"/>
              </a:lnSpc>
            </a:pPr>
            <a:r>
              <a:rPr lang="zh-CN" altLang="en-US" sz="2400" b="1" dirty="0">
                <a:ea typeface="宋体" panose="02010600030101010101" pitchFamily="2" charset="-122"/>
              </a:rPr>
              <a:t>两种：一类是有</a:t>
            </a:r>
            <a:r>
              <a:rPr lang="zh-CN" altLang="en-US" sz="2400" b="1" dirty="0">
                <a:solidFill>
                  <a:srgbClr val="FF0000"/>
                </a:solidFill>
                <a:ea typeface="宋体" panose="02010600030101010101" pitchFamily="2" charset="-122"/>
              </a:rPr>
              <a:t>固定音高</a:t>
            </a:r>
            <a:r>
              <a:rPr lang="zh-CN" altLang="en-US" sz="2400" b="1" dirty="0">
                <a:ea typeface="宋体" panose="02010600030101010101" pitchFamily="2" charset="-122"/>
              </a:rPr>
              <a:t>的打击乐器，另一类是</a:t>
            </a:r>
            <a:r>
              <a:rPr lang="zh-CN" altLang="en-US" sz="2400" b="1" dirty="0">
                <a:solidFill>
                  <a:srgbClr val="FF0000"/>
                </a:solidFill>
                <a:ea typeface="宋体" panose="02010600030101010101" pitchFamily="2" charset="-122"/>
              </a:rPr>
              <a:t>无固定音高</a:t>
            </a:r>
            <a:r>
              <a:rPr lang="zh-CN" altLang="en-US" sz="2400" b="1" dirty="0">
                <a:ea typeface="宋体" panose="02010600030101010101" pitchFamily="2" charset="-122"/>
              </a:rPr>
              <a:t>的打击乐器。</a:t>
            </a:r>
            <a:br>
              <a:rPr lang="zh-CN" altLang="en-US" sz="2400" b="1" dirty="0">
                <a:ea typeface="宋体" panose="02010600030101010101" pitchFamily="2" charset="-122"/>
              </a:rPr>
            </a:br>
            <a:endParaRPr lang="zh-CN" altLang="en-US" sz="2400" b="1" dirty="0">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定音鼓</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小军鼓</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大军鼓</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三角铁</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钹 </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木琴</a:t>
            </a:r>
            <a:endParaRPr lang="zh-CN" altLang="en-US" sz="2400" b="1" dirty="0">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响板等（贝壳形的乌木）</a:t>
            </a:r>
            <a:endParaRPr lang="zh-CN" altLang="en-US" sz="2400" b="1" dirty="0">
              <a:latin typeface="宋体" panose="02010600030101010101" pitchFamily="2" charset="-122"/>
              <a:ea typeface="宋体" panose="02010600030101010101" pitchFamily="2" charset="-122"/>
            </a:endParaRPr>
          </a:p>
          <a:p>
            <a:pPr marL="0" indent="0">
              <a:lnSpc>
                <a:spcPct val="80000"/>
              </a:lnSpc>
              <a:buNone/>
            </a:pPr>
            <a:endParaRPr lang="zh-CN" altLang="en-US" sz="2400" b="1" dirty="0">
              <a:latin typeface="宋体" panose="02010600030101010101" pitchFamily="2" charset="-122"/>
              <a:ea typeface="宋体" panose="02010600030101010101" pitchFamily="2" charset="-122"/>
            </a:endParaRPr>
          </a:p>
          <a:p>
            <a:pPr>
              <a:lnSpc>
                <a:spcPct val="80000"/>
              </a:lnSpc>
            </a:pPr>
            <a:endParaRPr lang="zh-CN" altLang="en-US" sz="2400" b="1" dirty="0">
              <a:latin typeface="宋体" panose="02010600030101010101" pitchFamily="2" charset="-122"/>
              <a:ea typeface="宋体" panose="02010600030101010101" pitchFamily="2" charset="-122"/>
            </a:endParaRPr>
          </a:p>
          <a:p>
            <a:pPr>
              <a:lnSpc>
                <a:spcPct val="80000"/>
              </a:lnSpc>
            </a:pPr>
            <a:endParaRPr lang="zh-CN" altLang="en-US" sz="2400" b="1" dirty="0">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xfrm>
            <a:off x="228600" y="1289685"/>
            <a:ext cx="7772400" cy="340995"/>
          </a:xfrm>
        </p:spPr>
        <p:txBody>
          <a:bodyPr anchor="ctr"/>
          <a:p>
            <a:r>
              <a:rPr lang="zh-CN" altLang="en-US" b="1" dirty="0">
                <a:latin typeface="楷体" panose="02010609060101010101" pitchFamily="49" charset="-122"/>
                <a:ea typeface="楷体" panose="02010609060101010101" pitchFamily="49" charset="-122"/>
              </a:rPr>
              <a:t>交响乐</a:t>
            </a:r>
            <a:r>
              <a:rPr lang="zh-CN" altLang="en-US" b="1" dirty="0">
                <a:solidFill>
                  <a:srgbClr val="FF0000"/>
                </a:solidFill>
                <a:latin typeface="楷体" panose="02010609060101010101" pitchFamily="49" charset="-122"/>
                <a:ea typeface="楷体" panose="02010609060101010101" pitchFamily="49" charset="-122"/>
              </a:rPr>
              <a:t>（</a:t>
            </a:r>
            <a:r>
              <a:rPr lang="zh-CN" altLang="en-US" b="1" dirty="0">
                <a:solidFill>
                  <a:srgbClr val="FF0000"/>
                </a:solidFill>
                <a:latin typeface="宋体" panose="02010600030101010101" pitchFamily="2" charset="-122"/>
                <a:ea typeface="宋体" panose="02010600030101010101" pitchFamily="2" charset="-122"/>
                <a:sym typeface="+mn-ea"/>
              </a:rPr>
              <a:t>器乐演出体裁的总称）</a:t>
            </a:r>
            <a:br>
              <a:rPr lang="zh-CN" altLang="en-US" b="1" dirty="0">
                <a:latin typeface="宋体" panose="02010600030101010101" pitchFamily="2" charset="-122"/>
                <a:ea typeface="宋体" panose="02010600030101010101" pitchFamily="2" charset="-122"/>
              </a:rPr>
            </a:br>
            <a:endParaRPr lang="zh-CN" altLang="en-US" b="1" dirty="0">
              <a:latin typeface="宋体" panose="02010600030101010101" pitchFamily="2" charset="-122"/>
              <a:ea typeface="宋体" panose="02010600030101010101" pitchFamily="2" charset="-122"/>
            </a:endParaRPr>
          </a:p>
        </p:txBody>
      </p:sp>
      <p:sp>
        <p:nvSpPr>
          <p:cNvPr id="13315" name="文本占位符 13314"/>
          <p:cNvSpPr>
            <a:spLocks noGrp="1"/>
          </p:cNvSpPr>
          <p:nvPr>
            <p:ph type="body" idx="1"/>
          </p:nvPr>
        </p:nvSpPr>
        <p:spPr>
          <a:xfrm>
            <a:off x="228600" y="1564005"/>
            <a:ext cx="7772400" cy="4197350"/>
          </a:xfrm>
        </p:spPr>
        <p:txBody>
          <a:bodyPr/>
          <a:p>
            <a:pPr marL="0" indent="0">
              <a:lnSpc>
                <a:spcPct val="90000"/>
              </a:lnSpc>
              <a:buNone/>
            </a:pPr>
            <a:r>
              <a:rPr lang="zh-CN" altLang="en-US" sz="3600" b="1" dirty="0">
                <a:latin typeface="楷体" panose="02010609060101010101" pitchFamily="49" charset="-122"/>
                <a:ea typeface="楷体" panose="02010609060101010101" pitchFamily="49" charset="-122"/>
              </a:rPr>
              <a:t>特征</a:t>
            </a:r>
            <a:r>
              <a:rPr lang="zh-CN" altLang="en-US" sz="3600" b="1" dirty="0">
                <a:ea typeface="宋体" panose="02010600030101010101" pitchFamily="2" charset="-122"/>
              </a:rPr>
              <a:t>：</a:t>
            </a:r>
            <a:endParaRPr lang="zh-CN" altLang="en-US" sz="3600" b="1" dirty="0">
              <a:ea typeface="宋体" panose="02010600030101010101" pitchFamily="2" charset="-122"/>
            </a:endParaRPr>
          </a:p>
          <a:p>
            <a:pPr>
              <a:lnSpc>
                <a:spcPct val="90000"/>
              </a:lnSpc>
            </a:pPr>
            <a:r>
              <a:rPr lang="en-US" altLang="zh-CN" sz="2800">
                <a:ea typeface="宋体" panose="02010600030101010101" pitchFamily="2" charset="-122"/>
              </a:rPr>
              <a:t>1</a:t>
            </a:r>
            <a:r>
              <a:rPr lang="zh-CN" altLang="en-US" sz="2800" dirty="0">
                <a:ea typeface="宋体" panose="02010600030101010101" pitchFamily="2" charset="-122"/>
              </a:rPr>
              <a:t>、</a:t>
            </a:r>
            <a:r>
              <a:rPr lang="zh-CN" altLang="en-US" sz="2800" b="1" dirty="0">
                <a:ea typeface="宋体" panose="02010600030101010101" pitchFamily="2" charset="-122"/>
              </a:rPr>
              <a:t>由大型管弦乐队演奏 ，</a:t>
            </a:r>
            <a:r>
              <a:rPr lang="zh-CN" altLang="en-US" sz="2800" b="1" dirty="0">
                <a:ea typeface="宋体" panose="02010600030101010101" pitchFamily="2" charset="-122"/>
                <a:sym typeface="+mn-ea"/>
              </a:rPr>
              <a:t>包含多个乐章的大型管弦乐曲（通常四乐章）。</a:t>
            </a:r>
            <a:endParaRPr lang="zh-CN" altLang="en-US" sz="2800" b="1" dirty="0">
              <a:ea typeface="宋体" panose="02010600030101010101" pitchFamily="2" charset="-122"/>
            </a:endParaRPr>
          </a:p>
          <a:p>
            <a:pPr>
              <a:lnSpc>
                <a:spcPct val="90000"/>
              </a:lnSpc>
            </a:pPr>
            <a:r>
              <a:rPr lang="en-US" altLang="zh-CN" sz="2800" b="1">
                <a:ea typeface="宋体" panose="02010600030101010101" pitchFamily="2" charset="-122"/>
              </a:rPr>
              <a:t>2</a:t>
            </a:r>
            <a:r>
              <a:rPr lang="zh-CN" altLang="en-US" sz="2800" b="1" dirty="0">
                <a:ea typeface="宋体" panose="02010600030101010101" pitchFamily="2" charset="-122"/>
              </a:rPr>
              <a:t>、音乐内涵深刻，具有戏剧性，史诗性，悲剧性、英雄性，或者音乐格调庄重，具有叙事性描写性、抒情性、风俗性等。</a:t>
            </a:r>
            <a:endParaRPr lang="zh-CN" altLang="en-US" sz="2800" b="1" dirty="0">
              <a:ea typeface="宋体" panose="02010600030101010101" pitchFamily="2" charset="-122"/>
            </a:endParaRPr>
          </a:p>
          <a:p>
            <a:pPr>
              <a:lnSpc>
                <a:spcPct val="90000"/>
              </a:lnSpc>
            </a:pPr>
            <a:r>
              <a:rPr lang="en-US" altLang="zh-CN" sz="2800" b="1" dirty="0">
                <a:ea typeface="宋体" panose="02010600030101010101" pitchFamily="2" charset="-122"/>
              </a:rPr>
              <a:t>3</a:t>
            </a:r>
            <a:r>
              <a:rPr lang="zh-CN" altLang="en-US" sz="2800" b="1" dirty="0">
                <a:ea typeface="宋体" panose="02010600030101010101" pitchFamily="2" charset="-122"/>
              </a:rPr>
              <a:t>、有较严谨的结构和丰富的表现手段</a:t>
            </a:r>
            <a:endParaRPr lang="zh-CN" altLang="en-US" sz="2800" b="1" dirty="0">
              <a:ea typeface="宋体" panose="02010600030101010101" pitchFamily="2" charset="-122"/>
            </a:endParaRPr>
          </a:p>
          <a:p>
            <a:pPr>
              <a:lnSpc>
                <a:spcPct val="90000"/>
              </a:lnSpc>
            </a:pPr>
            <a:r>
              <a:rPr lang="en-US" altLang="zh-CN" sz="2800" b="1">
                <a:ea typeface="宋体" panose="02010600030101010101" pitchFamily="2" charset="-122"/>
              </a:rPr>
              <a:t>4</a:t>
            </a:r>
            <a:r>
              <a:rPr lang="zh-CN" altLang="en-US" sz="2800" b="1" dirty="0">
                <a:ea typeface="宋体" panose="02010600030101010101" pitchFamily="2" charset="-122"/>
              </a:rPr>
              <a:t>、表现手法，顿挫分明，把听众带入音乐意境和想象空间</a:t>
            </a:r>
            <a:endParaRPr lang="zh-CN" altLang="en-US" sz="2800" b="1" dirty="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4009073" y="990600"/>
            <a:ext cx="3141662" cy="762000"/>
          </a:xfrm>
        </p:spPr>
        <p:txBody>
          <a:bodyPr anchor="ctr"/>
          <a:p>
            <a:r>
              <a:rPr lang="zh-CN" altLang="en-US" dirty="0">
                <a:ea typeface="宋体" panose="02010600030101010101" pitchFamily="2" charset="-122"/>
              </a:rPr>
              <a:t>定音鼓</a:t>
            </a:r>
            <a:endParaRPr lang="zh-CN" altLang="en-US" dirty="0">
              <a:ea typeface="宋体" panose="02010600030101010101" pitchFamily="2" charset="-122"/>
            </a:endParaRPr>
          </a:p>
        </p:txBody>
      </p:sp>
      <p:sp>
        <p:nvSpPr>
          <p:cNvPr id="35843" name="文本占位符 35842"/>
          <p:cNvSpPr>
            <a:spLocks noGrp="1"/>
          </p:cNvSpPr>
          <p:nvPr>
            <p:ph type="body" idx="1"/>
          </p:nvPr>
        </p:nvSpPr>
        <p:spPr>
          <a:xfrm>
            <a:off x="3059113" y="1752600"/>
            <a:ext cx="5041900" cy="4340225"/>
          </a:xfrm>
        </p:spPr>
        <p:txBody>
          <a:bodyPr/>
          <a:p>
            <a:pPr>
              <a:lnSpc>
                <a:spcPct val="90000"/>
              </a:lnSpc>
            </a:pPr>
            <a:r>
              <a:rPr lang="zh-CN" altLang="en-US" dirty="0">
                <a:ea typeface="宋体" panose="02010600030101010101" pitchFamily="2" charset="-122"/>
              </a:rPr>
              <a:t>一套定音鼓，是由数个各种尺寸的金属锅结构组成的，锅上蒙以鞣制皮革，用特制的螺丝调整它的紧张度。鼓皮的不同紧张度使乐器发合产生高低变化。定音鼓弱奏时具有神秘成不祥预兆的效果，强奏时咆哮如雷。</a:t>
            </a:r>
            <a:br>
              <a:rPr lang="zh-CN" altLang="en-US" dirty="0">
                <a:ea typeface="宋体" panose="02010600030101010101" pitchFamily="2" charset="-122"/>
              </a:rPr>
            </a:br>
            <a:endParaRPr lang="zh-CN" altLang="en-US" dirty="0">
              <a:ea typeface="宋体" panose="02010600030101010101" pitchFamily="2" charset="-122"/>
            </a:endParaRPr>
          </a:p>
        </p:txBody>
      </p:sp>
      <p:pic>
        <p:nvPicPr>
          <p:cNvPr id="35845" name="图片 35844" descr="1ad5ad6eddc451da17270478b6fd5266d1160924aa181a73"/>
          <p:cNvPicPr>
            <a:picLocks noChangeAspect="1"/>
          </p:cNvPicPr>
          <p:nvPr/>
        </p:nvPicPr>
        <p:blipFill>
          <a:blip r:embed="rId1"/>
          <a:stretch>
            <a:fillRect/>
          </a:stretch>
        </p:blipFill>
        <p:spPr>
          <a:xfrm>
            <a:off x="0" y="908050"/>
            <a:ext cx="3314700" cy="4897438"/>
          </a:xfrm>
          <a:prstGeom prst="rect">
            <a:avLst/>
          </a:prstGeom>
          <a:noFill/>
          <a:ln w="9525">
            <a:noFill/>
          </a:ln>
        </p:spPr>
      </p:pic>
      <p:pic>
        <p:nvPicPr>
          <p:cNvPr id="3" name="43定音鼓">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137275" y="990600"/>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xfrm>
            <a:off x="4318635" y="1076325"/>
            <a:ext cx="3321050" cy="762000"/>
          </a:xfrm>
        </p:spPr>
        <p:txBody>
          <a:bodyPr anchor="ctr"/>
          <a:p>
            <a:r>
              <a:rPr lang="zh-CN" altLang="en-US" dirty="0">
                <a:ea typeface="宋体" panose="02010600030101010101" pitchFamily="2" charset="-122"/>
              </a:rPr>
              <a:t>小军鼓</a:t>
            </a:r>
            <a:endParaRPr lang="zh-CN" altLang="en-US" dirty="0">
              <a:ea typeface="宋体" panose="02010600030101010101" pitchFamily="2" charset="-122"/>
            </a:endParaRPr>
          </a:p>
        </p:txBody>
      </p:sp>
      <p:pic>
        <p:nvPicPr>
          <p:cNvPr id="2" name="图片 1" descr="小军鼓">
            <a:hlinkClick r:id="rId1" action="ppaction://hlinkfile"/>
          </p:cNvPr>
          <p:cNvPicPr>
            <a:picLocks noChangeAspect="1"/>
          </p:cNvPicPr>
          <p:nvPr/>
        </p:nvPicPr>
        <p:blipFill>
          <a:blip r:embed="rId2"/>
          <a:stretch>
            <a:fillRect/>
          </a:stretch>
        </p:blipFill>
        <p:spPr>
          <a:xfrm>
            <a:off x="69215" y="1134745"/>
            <a:ext cx="3688080" cy="4720590"/>
          </a:xfrm>
          <a:prstGeom prst="rect">
            <a:avLst/>
          </a:prstGeom>
        </p:spPr>
      </p:pic>
      <p:sp>
        <p:nvSpPr>
          <p:cNvPr id="100" name="文本框 99"/>
          <p:cNvSpPr txBox="1"/>
          <p:nvPr/>
        </p:nvSpPr>
        <p:spPr>
          <a:xfrm>
            <a:off x="3756660" y="1701165"/>
            <a:ext cx="4063365" cy="4154170"/>
          </a:xfrm>
          <a:prstGeom prst="rect">
            <a:avLst/>
          </a:prstGeom>
          <a:noFill/>
          <a:ln w="9525">
            <a:noFill/>
          </a:ln>
        </p:spPr>
        <p:txBody>
          <a:bodyPr wrap="square">
            <a:spAutoFit/>
          </a:bodyPr>
          <a:p>
            <a:r>
              <a:rPr lang="zh-CN">
                <a:solidFill>
                  <a:srgbClr val="000000"/>
                </a:solidFill>
                <a:ea typeface="宋体" panose="02010600030101010101" pitchFamily="2" charset="-122"/>
              </a:rPr>
              <a:t>小军鼓又称为小鼓，比较常用的乐器，和大军鼓经常一起使用。但是它并不像大军鼓那样用以加强节拍，而是起到贴合音色的作用，来增进乐器的节奏感。小军鼓并无固定音高，但是其发音频率比大军鼓要高，其穿透力强，力度变化大，声音清晰明朗，并带有独具特色的沙沙声，可用于表现各种气氛。</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descr="大军鼓"/>
          <p:cNvPicPr>
            <a:picLocks noChangeAspect="1"/>
          </p:cNvPicPr>
          <p:nvPr/>
        </p:nvPicPr>
        <p:blipFill>
          <a:blip r:embed="rId2"/>
          <a:stretch>
            <a:fillRect/>
          </a:stretch>
        </p:blipFill>
        <p:spPr>
          <a:xfrm>
            <a:off x="97790" y="1183640"/>
            <a:ext cx="4248150" cy="3647440"/>
          </a:xfrm>
          <a:prstGeom prst="rect">
            <a:avLst/>
          </a:prstGeom>
        </p:spPr>
      </p:pic>
      <p:sp>
        <p:nvSpPr>
          <p:cNvPr id="3" name="文本框 2"/>
          <p:cNvSpPr txBox="1"/>
          <p:nvPr/>
        </p:nvSpPr>
        <p:spPr>
          <a:xfrm>
            <a:off x="1322705" y="5031105"/>
            <a:ext cx="1097280" cy="460375"/>
          </a:xfrm>
          <a:prstGeom prst="rect">
            <a:avLst/>
          </a:prstGeom>
          <a:noFill/>
        </p:spPr>
        <p:txBody>
          <a:bodyPr wrap="none" rtlCol="0">
            <a:spAutoFit/>
          </a:bodyPr>
          <a:p>
            <a:r>
              <a:rPr lang="zh-CN" altLang="en-US"/>
              <a:t>大军鼓</a:t>
            </a:r>
            <a:endParaRPr lang="zh-CN" altLang="en-US"/>
          </a:p>
        </p:txBody>
      </p:sp>
      <p:sp>
        <p:nvSpPr>
          <p:cNvPr id="100" name="文本框 99"/>
          <p:cNvSpPr txBox="1"/>
          <p:nvPr/>
        </p:nvSpPr>
        <p:spPr>
          <a:xfrm>
            <a:off x="4402455" y="3502660"/>
            <a:ext cx="3710305" cy="1568450"/>
          </a:xfrm>
          <a:prstGeom prst="rect">
            <a:avLst/>
          </a:prstGeom>
          <a:noFill/>
          <a:ln w="9525">
            <a:noFill/>
          </a:ln>
        </p:spPr>
        <p:txBody>
          <a:bodyPr wrap="square">
            <a:spAutoFit/>
          </a:bodyPr>
          <a:p>
            <a:r>
              <a:rPr lang="en-US">
                <a:solidFill>
                  <a:srgbClr val="000000"/>
                </a:solidFill>
                <a:latin typeface="宋体" panose="02010600030101010101" pitchFamily="2" charset="-122"/>
                <a:ea typeface="宋体" panose="02010600030101010101" pitchFamily="2" charset="-122"/>
              </a:rPr>
              <a:t> </a:t>
            </a:r>
            <a:r>
              <a:rPr lang="zh-CN">
                <a:solidFill>
                  <a:srgbClr val="000000"/>
                </a:solidFill>
                <a:ea typeface="宋体" panose="02010600030101010101" pitchFamily="2" charset="-122"/>
              </a:rPr>
              <a:t>大军鼓也是军乐主要使用的乐器之一，并且在交响乐中拥有重要的作用，营造各种气氛。</a:t>
            </a:r>
            <a:endParaRPr lang="zh-CN">
              <a:solidFill>
                <a:srgbClr val="000000"/>
              </a:solidFill>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descr="三角铁"/>
          <p:cNvPicPr>
            <a:picLocks noChangeAspect="1"/>
          </p:cNvPicPr>
          <p:nvPr/>
        </p:nvPicPr>
        <p:blipFill>
          <a:blip r:embed="rId2"/>
          <a:stretch>
            <a:fillRect/>
          </a:stretch>
        </p:blipFill>
        <p:spPr>
          <a:xfrm>
            <a:off x="97790" y="1049655"/>
            <a:ext cx="3592195" cy="3380740"/>
          </a:xfrm>
          <a:prstGeom prst="rect">
            <a:avLst/>
          </a:prstGeom>
        </p:spPr>
      </p:pic>
      <p:pic>
        <p:nvPicPr>
          <p:cNvPr id="3" name="图片 2" descr="铃鼓"/>
          <p:cNvPicPr>
            <a:picLocks noChangeAspect="1"/>
          </p:cNvPicPr>
          <p:nvPr/>
        </p:nvPicPr>
        <p:blipFill>
          <a:blip r:embed="rId3"/>
          <a:stretch>
            <a:fillRect/>
          </a:stretch>
        </p:blipFill>
        <p:spPr>
          <a:xfrm>
            <a:off x="3909695" y="920115"/>
            <a:ext cx="3449320" cy="3380740"/>
          </a:xfrm>
          <a:prstGeom prst="rect">
            <a:avLst/>
          </a:prstGeom>
        </p:spPr>
      </p:pic>
      <p:sp>
        <p:nvSpPr>
          <p:cNvPr id="4" name="文本框 3"/>
          <p:cNvSpPr txBox="1"/>
          <p:nvPr/>
        </p:nvSpPr>
        <p:spPr>
          <a:xfrm>
            <a:off x="-6350" y="3774440"/>
            <a:ext cx="1097280" cy="460375"/>
          </a:xfrm>
          <a:prstGeom prst="rect">
            <a:avLst/>
          </a:prstGeom>
          <a:noFill/>
        </p:spPr>
        <p:txBody>
          <a:bodyPr wrap="none" rtlCol="0">
            <a:spAutoFit/>
          </a:bodyPr>
          <a:p>
            <a:r>
              <a:rPr lang="zh-CN" altLang="en-US"/>
              <a:t>三角铁</a:t>
            </a:r>
            <a:endParaRPr lang="zh-CN" altLang="en-US"/>
          </a:p>
        </p:txBody>
      </p:sp>
      <p:sp>
        <p:nvSpPr>
          <p:cNvPr id="5" name="文本框 4"/>
          <p:cNvSpPr txBox="1"/>
          <p:nvPr/>
        </p:nvSpPr>
        <p:spPr>
          <a:xfrm>
            <a:off x="3909695" y="3840480"/>
            <a:ext cx="792480" cy="460375"/>
          </a:xfrm>
          <a:prstGeom prst="rect">
            <a:avLst/>
          </a:prstGeom>
          <a:noFill/>
        </p:spPr>
        <p:txBody>
          <a:bodyPr wrap="none" rtlCol="0">
            <a:spAutoFit/>
          </a:bodyPr>
          <a:p>
            <a:r>
              <a:rPr lang="zh-CN" altLang="en-US"/>
              <a:t>铃鼓</a:t>
            </a:r>
            <a:endParaRPr lang="zh-CN" altLang="en-US"/>
          </a:p>
        </p:txBody>
      </p:sp>
      <p:sp>
        <p:nvSpPr>
          <p:cNvPr id="100" name="文本框 99"/>
          <p:cNvSpPr txBox="1"/>
          <p:nvPr/>
        </p:nvSpPr>
        <p:spPr>
          <a:xfrm>
            <a:off x="3692525" y="4496435"/>
            <a:ext cx="4481830" cy="1322070"/>
          </a:xfrm>
          <a:prstGeom prst="rect">
            <a:avLst/>
          </a:prstGeom>
          <a:noFill/>
          <a:ln w="9525">
            <a:noFill/>
          </a:ln>
        </p:spPr>
        <p:txBody>
          <a:bodyPr wrap="square">
            <a:spAutoFit/>
          </a:bodyPr>
          <a:p>
            <a:r>
              <a:rPr lang="zh-CN" sz="2000">
                <a:solidFill>
                  <a:srgbClr val="000000"/>
                </a:solidFill>
                <a:sym typeface="+mn-ea"/>
              </a:rPr>
              <a:t>又称手鼓，</a:t>
            </a:r>
            <a:r>
              <a:rPr lang="zh-CN" sz="2000">
                <a:solidFill>
                  <a:srgbClr val="000000"/>
                </a:solidFill>
                <a:ea typeface="宋体" panose="02010600030101010101" pitchFamily="2" charset="-122"/>
              </a:rPr>
              <a:t>是一件色彩性很强的打击乐器，在维吾尔族、朝鲜、塔吉克等地区比较流行，也是古典管弦乐团中的重要打击乐器之一。</a:t>
            </a:r>
            <a:endParaRPr lang="zh-CN" altLang="en-US" sz="2000"/>
          </a:p>
        </p:txBody>
      </p:sp>
      <p:sp>
        <p:nvSpPr>
          <p:cNvPr id="6" name="文本框 5"/>
          <p:cNvSpPr txBox="1"/>
          <p:nvPr/>
        </p:nvSpPr>
        <p:spPr>
          <a:xfrm>
            <a:off x="97790" y="4373245"/>
            <a:ext cx="3178810" cy="1568450"/>
          </a:xfrm>
          <a:prstGeom prst="rect">
            <a:avLst/>
          </a:prstGeom>
          <a:noFill/>
          <a:ln w="9525">
            <a:noFill/>
          </a:ln>
        </p:spPr>
        <p:txBody>
          <a:bodyPr wrap="square">
            <a:spAutoFit/>
          </a:bodyPr>
          <a:p>
            <a:r>
              <a:rPr lang="en-US">
                <a:solidFill>
                  <a:srgbClr val="000000"/>
                </a:solidFill>
                <a:latin typeface="宋体" panose="02010600030101010101" pitchFamily="2" charset="-122"/>
                <a:ea typeface="宋体" panose="02010600030101010101" pitchFamily="2" charset="-122"/>
              </a:rPr>
              <a:t> </a:t>
            </a:r>
            <a:r>
              <a:rPr lang="zh-CN">
                <a:solidFill>
                  <a:srgbClr val="000000"/>
                </a:solidFill>
                <a:ea typeface="宋体" panose="02010600030101010101" pitchFamily="2" charset="-122"/>
              </a:rPr>
              <a:t>又称三角铃，是一件用于营造和增强气氛的必不可少的打击乐器。</a:t>
            </a:r>
            <a:endParaRPr lang="zh-CN" altLang="en-US"/>
          </a:p>
        </p:txBody>
      </p:sp>
      <p:pic>
        <p:nvPicPr>
          <p:cNvPr id="7" name="铃鼓、三角铁">
            <a:hlinkClick r:id="" action="ppaction://media"/>
          </p:cNvPr>
          <p:cNvPicPr/>
          <p:nvPr>
            <a:audioFile r:link="rId4"/>
            <p:extLst>
              <p:ext uri="{DAA4B4D4-6D71-4841-9C94-3DE7FCFB9230}">
                <p14:media xmlns:p14="http://schemas.microsoft.com/office/powerpoint/2010/main" r:embed="rId5"/>
              </p:ext>
            </p:extLst>
          </p:nvPr>
        </p:nvPicPr>
        <p:blipFill>
          <a:blip r:embed="rId6"/>
          <a:stretch>
            <a:fillRect/>
          </a:stretch>
        </p:blipFill>
        <p:spPr>
          <a:xfrm>
            <a:off x="3163570" y="4705985"/>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7"/>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descr="木琴"/>
          <p:cNvPicPr>
            <a:picLocks noChangeAspect="1"/>
          </p:cNvPicPr>
          <p:nvPr/>
        </p:nvPicPr>
        <p:blipFill>
          <a:blip r:embed="rId2"/>
          <a:stretch>
            <a:fillRect/>
          </a:stretch>
        </p:blipFill>
        <p:spPr>
          <a:xfrm>
            <a:off x="12700" y="1111250"/>
            <a:ext cx="4171950" cy="4454525"/>
          </a:xfrm>
          <a:prstGeom prst="rect">
            <a:avLst/>
          </a:prstGeom>
        </p:spPr>
      </p:pic>
      <p:sp>
        <p:nvSpPr>
          <p:cNvPr id="100" name="文本框 99"/>
          <p:cNvSpPr txBox="1"/>
          <p:nvPr/>
        </p:nvSpPr>
        <p:spPr>
          <a:xfrm>
            <a:off x="4599940" y="1672590"/>
            <a:ext cx="2778125" cy="4092575"/>
          </a:xfrm>
          <a:prstGeom prst="rect">
            <a:avLst/>
          </a:prstGeom>
          <a:noFill/>
          <a:ln w="9525">
            <a:noFill/>
          </a:ln>
        </p:spPr>
        <p:txBody>
          <a:bodyPr wrap="square">
            <a:spAutoFit/>
          </a:bodyPr>
          <a:p>
            <a:r>
              <a:rPr lang="zh-CN" sz="2000">
                <a:solidFill>
                  <a:srgbClr val="000000"/>
                </a:solidFill>
                <a:ea typeface="宋体" panose="02010600030101010101" pitchFamily="2" charset="-122"/>
              </a:rPr>
              <a:t>木琴是完完全全的体鸣乐器，并且是</a:t>
            </a:r>
            <a:r>
              <a:rPr lang="zh-CN" sz="2000">
                <a:solidFill>
                  <a:srgbClr val="FF0000"/>
                </a:solidFill>
                <a:ea typeface="宋体" panose="02010600030101010101" pitchFamily="2" charset="-122"/>
              </a:rPr>
              <a:t>有固定音高的变音打击乐器</a:t>
            </a:r>
            <a:r>
              <a:rPr lang="zh-CN" sz="2000">
                <a:solidFill>
                  <a:srgbClr val="000000"/>
                </a:solidFill>
                <a:ea typeface="宋体" panose="02010600030101010101" pitchFamily="2" charset="-122"/>
              </a:rPr>
              <a:t>。它可以用于独奏旋律。木琴的琴键排列方式和钢琴类似，其发音清脆而短促，所以在演奏持续音时必须使用两个打棰快速度交替敲击来获得连续的效果，但木琴可以走出滑音和震音，拥有其他乐器所难以达到的独特魅力。</a:t>
            </a:r>
            <a:endParaRPr lang="zh-CN" altLang="en-US" sz="2000"/>
          </a:p>
        </p:txBody>
      </p:sp>
      <p:sp>
        <p:nvSpPr>
          <p:cNvPr id="3" name="文本框 2"/>
          <p:cNvSpPr txBox="1"/>
          <p:nvPr/>
        </p:nvSpPr>
        <p:spPr>
          <a:xfrm>
            <a:off x="4719320" y="1111250"/>
            <a:ext cx="1391920" cy="460375"/>
          </a:xfrm>
          <a:prstGeom prst="rect">
            <a:avLst/>
          </a:prstGeom>
          <a:noFill/>
        </p:spPr>
        <p:txBody>
          <a:bodyPr wrap="square" rtlCol="0">
            <a:spAutoFit/>
          </a:bodyPr>
          <a:p>
            <a:r>
              <a:rPr lang="zh-CN" altLang="en-US" b="1"/>
              <a:t>木 琴</a:t>
            </a:r>
            <a:endParaRPr lang="zh-CN" altLang="en-US" b="1"/>
          </a:p>
        </p:txBody>
      </p:sp>
      <p:pic>
        <p:nvPicPr>
          <p:cNvPr id="5" name="44木琴">
            <a:hlinkClick r:id="" action="ppaction://media"/>
          </p:cNvPr>
          <p:cNvPicPr/>
          <p:nvPr>
            <a:audioFile r:link="rId3"/>
            <p:extLst>
              <p:ext uri="{DAA4B4D4-6D71-4841-9C94-3DE7FCFB9230}">
                <p14:media xmlns:p14="http://schemas.microsoft.com/office/powerpoint/2010/main" r:link="rId4"/>
              </p:ext>
            </p:extLst>
          </p:nvPr>
        </p:nvPicPr>
        <p:blipFill>
          <a:blip r:embed="rId5"/>
          <a:stretch>
            <a:fillRect/>
          </a:stretch>
        </p:blipFill>
        <p:spPr>
          <a:xfrm>
            <a:off x="6111240" y="1053465"/>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descr="钢片琴"/>
          <p:cNvPicPr>
            <a:picLocks noChangeAspect="1"/>
          </p:cNvPicPr>
          <p:nvPr/>
        </p:nvPicPr>
        <p:blipFill>
          <a:blip r:embed="rId2"/>
          <a:stretch>
            <a:fillRect/>
          </a:stretch>
        </p:blipFill>
        <p:spPr>
          <a:xfrm>
            <a:off x="88900" y="1043940"/>
            <a:ext cx="4143375" cy="3913505"/>
          </a:xfrm>
          <a:prstGeom prst="rect">
            <a:avLst/>
          </a:prstGeom>
        </p:spPr>
      </p:pic>
      <p:sp>
        <p:nvSpPr>
          <p:cNvPr id="100" name="文本框 99"/>
          <p:cNvSpPr txBox="1"/>
          <p:nvPr/>
        </p:nvSpPr>
        <p:spPr>
          <a:xfrm>
            <a:off x="4232275" y="3145790"/>
            <a:ext cx="4005580" cy="1568450"/>
          </a:xfrm>
          <a:prstGeom prst="rect">
            <a:avLst/>
          </a:prstGeom>
          <a:noFill/>
          <a:ln w="9525">
            <a:noFill/>
          </a:ln>
        </p:spPr>
        <p:txBody>
          <a:bodyPr wrap="square">
            <a:spAutoFit/>
          </a:bodyPr>
          <a:p>
            <a:r>
              <a:rPr lang="zh-CN">
                <a:solidFill>
                  <a:srgbClr val="000000"/>
                </a:solidFill>
                <a:ea typeface="宋体" panose="02010600030101010101" pitchFamily="2" charset="-122"/>
              </a:rPr>
              <a:t>诞生于法国，在1886年才被正式命名为钢片琴。钢片琴的外观犹如小型簧风琴一般，用锤子敲击金属钢条来演奏</a:t>
            </a:r>
            <a:endParaRPr lang="zh-CN" altLang="en-US"/>
          </a:p>
        </p:txBody>
      </p:sp>
      <p:sp>
        <p:nvSpPr>
          <p:cNvPr id="3" name="文本框 2"/>
          <p:cNvSpPr txBox="1"/>
          <p:nvPr/>
        </p:nvSpPr>
        <p:spPr>
          <a:xfrm>
            <a:off x="1713865" y="5269865"/>
            <a:ext cx="1101090" cy="460375"/>
          </a:xfrm>
          <a:prstGeom prst="rect">
            <a:avLst/>
          </a:prstGeom>
          <a:noFill/>
        </p:spPr>
        <p:txBody>
          <a:bodyPr wrap="none" rtlCol="0">
            <a:spAutoFit/>
          </a:bodyPr>
          <a:p>
            <a:r>
              <a:rPr lang="zh-CN" altLang="en-US" b="1"/>
              <a:t>钢片琴</a:t>
            </a:r>
            <a:endParaRPr lang="zh-CN" altLang="en-US" b="1"/>
          </a:p>
        </p:txBody>
      </p:sp>
      <p:pic>
        <p:nvPicPr>
          <p:cNvPr id="5" name="45钢片琴">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3485515" y="5190490"/>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descr="钹">
            <a:hlinkClick r:id="rId2" action="ppaction://hlinkfile"/>
          </p:cNvPr>
          <p:cNvPicPr>
            <a:picLocks noChangeAspect="1"/>
          </p:cNvPicPr>
          <p:nvPr/>
        </p:nvPicPr>
        <p:blipFill>
          <a:blip r:embed="rId3"/>
          <a:stretch>
            <a:fillRect/>
          </a:stretch>
        </p:blipFill>
        <p:spPr>
          <a:xfrm>
            <a:off x="151130" y="901700"/>
            <a:ext cx="4191635" cy="3495040"/>
          </a:xfrm>
          <a:prstGeom prst="rect">
            <a:avLst/>
          </a:prstGeom>
        </p:spPr>
      </p:pic>
      <p:sp>
        <p:nvSpPr>
          <p:cNvPr id="100" name="文本框 99"/>
          <p:cNvSpPr txBox="1"/>
          <p:nvPr/>
        </p:nvSpPr>
        <p:spPr>
          <a:xfrm>
            <a:off x="4342765" y="3174365"/>
            <a:ext cx="4043045" cy="2306955"/>
          </a:xfrm>
          <a:prstGeom prst="rect">
            <a:avLst/>
          </a:prstGeom>
          <a:noFill/>
          <a:ln w="9525">
            <a:noFill/>
          </a:ln>
        </p:spPr>
        <p:txBody>
          <a:bodyPr wrap="square">
            <a:spAutoFit/>
          </a:bodyPr>
          <a:p>
            <a:r>
              <a:rPr lang="zh-CN">
                <a:solidFill>
                  <a:srgbClr val="000000"/>
                </a:solidFill>
                <a:ea typeface="宋体" panose="02010600030101010101" pitchFamily="2" charset="-122"/>
              </a:rPr>
              <a:t>在我们中国就非常常见，虽然不是发源于中国，但是传入中国的时间较早，在中国很多民间音乐中就经常使用，当然，它在交响音乐中也是需要应用的。</a:t>
            </a:r>
            <a:endParaRPr lang="zh-CN" altLang="en-US"/>
          </a:p>
        </p:txBody>
      </p:sp>
      <p:sp>
        <p:nvSpPr>
          <p:cNvPr id="3" name="文本框 2"/>
          <p:cNvSpPr txBox="1"/>
          <p:nvPr/>
        </p:nvSpPr>
        <p:spPr>
          <a:xfrm>
            <a:off x="1304925" y="4708525"/>
            <a:ext cx="488950" cy="460375"/>
          </a:xfrm>
          <a:prstGeom prst="rect">
            <a:avLst/>
          </a:prstGeom>
          <a:noFill/>
        </p:spPr>
        <p:txBody>
          <a:bodyPr wrap="none" rtlCol="0">
            <a:spAutoFit/>
          </a:bodyPr>
          <a:p>
            <a:r>
              <a:rPr lang="zh-CN" altLang="en-US" b="1"/>
              <a:t>钹</a:t>
            </a:r>
            <a:endParaRPr lang="zh-CN" altLang="en-US" b="1"/>
          </a:p>
        </p:txBody>
      </p:sp>
      <p:pic>
        <p:nvPicPr>
          <p:cNvPr id="4" name="钹">
            <a:hlinkClick r:id="" action="ppaction://media"/>
          </p:cNvPr>
          <p:cNvPicPr/>
          <p:nvPr>
            <a:audioFile r:link="rId4"/>
            <p:extLst>
              <p:ext uri="{DAA4B4D4-6D71-4841-9C94-3DE7FCFB9230}">
                <p14:media xmlns:p14="http://schemas.microsoft.com/office/powerpoint/2010/main" r:embed="rId5"/>
              </p:ext>
            </p:extLst>
          </p:nvPr>
        </p:nvPicPr>
        <p:blipFill>
          <a:blip r:embed="rId6"/>
          <a:stretch>
            <a:fillRect/>
          </a:stretch>
        </p:blipFill>
        <p:spPr>
          <a:xfrm>
            <a:off x="2985770" y="4708525"/>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20" y="832485"/>
            <a:ext cx="2705100" cy="1106805"/>
          </a:xfrm>
          <a:prstGeom prst="rect">
            <a:avLst/>
          </a:prstGeom>
          <a:noFill/>
        </p:spPr>
        <p:txBody>
          <a:bodyPr wrap="none" rtlCol="0">
            <a:spAutoFit/>
          </a:bodyPr>
          <a:p>
            <a:r>
              <a:rPr lang="zh-CN" altLang="en-US" sz="6600" b="1"/>
              <a:t>钢    琴</a:t>
            </a:r>
            <a:endParaRPr lang="zh-CN" altLang="en-US" sz="6600" b="1"/>
          </a:p>
        </p:txBody>
      </p:sp>
      <p:sp>
        <p:nvSpPr>
          <p:cNvPr id="100" name="文本框 99"/>
          <p:cNvSpPr txBox="1"/>
          <p:nvPr/>
        </p:nvSpPr>
        <p:spPr>
          <a:xfrm>
            <a:off x="1784985" y="1675765"/>
            <a:ext cx="5080000" cy="583565"/>
          </a:xfrm>
          <a:prstGeom prst="rect">
            <a:avLst/>
          </a:prstGeom>
          <a:noFill/>
          <a:ln w="9525">
            <a:noFill/>
          </a:ln>
        </p:spPr>
        <p:txBody>
          <a:bodyPr>
            <a:spAutoFit/>
          </a:bodyPr>
          <a:p>
            <a:r>
              <a:rPr lang="en-US" altLang="zh-CN" sz="1050" b="1">
                <a:solidFill>
                  <a:srgbClr val="000000"/>
                </a:solidFill>
                <a:ea typeface="宋体" panose="02010600030101010101" pitchFamily="2" charset="-122"/>
              </a:rPr>
              <a:t>————————</a:t>
            </a:r>
            <a:r>
              <a:rPr lang="zh-CN" sz="3200">
                <a:solidFill>
                  <a:srgbClr val="000000"/>
                </a:solidFill>
                <a:ea typeface="宋体" panose="02010600030101010101" pitchFamily="2" charset="-122"/>
              </a:rPr>
              <a:t>乐器之王</a:t>
            </a:r>
            <a:endParaRPr lang="zh-CN" altLang="en-US" sz="3200"/>
          </a:p>
        </p:txBody>
      </p:sp>
      <p:sp>
        <p:nvSpPr>
          <p:cNvPr id="4" name="文本框 3"/>
          <p:cNvSpPr txBox="1"/>
          <p:nvPr/>
        </p:nvSpPr>
        <p:spPr>
          <a:xfrm>
            <a:off x="134620" y="2620645"/>
            <a:ext cx="6906260" cy="2676525"/>
          </a:xfrm>
          <a:prstGeom prst="rect">
            <a:avLst/>
          </a:prstGeom>
          <a:noFill/>
          <a:ln w="9525">
            <a:noFill/>
          </a:ln>
        </p:spPr>
        <p:txBody>
          <a:bodyPr wrap="square">
            <a:spAutoFit/>
          </a:bodyPr>
          <a:p>
            <a:r>
              <a:rPr lang="en-US" altLang="zh-CN" sz="2000">
                <a:solidFill>
                  <a:srgbClr val="000000"/>
                </a:solidFill>
                <a:ea typeface="宋体" panose="02010600030101010101" pitchFamily="2" charset="-122"/>
              </a:rPr>
              <a:t>    </a:t>
            </a:r>
            <a:r>
              <a:rPr lang="zh-CN" b="1">
                <a:solidFill>
                  <a:srgbClr val="000000"/>
                </a:solidFill>
                <a:ea typeface="宋体" panose="02010600030101010101" pitchFamily="2" charset="-122"/>
              </a:rPr>
              <a:t>钢琴的历史并不悠久，它是由古钢琴发展而来的，而古钢琴和现代的钢琴则完全不是一码事，现代钢琴产生至今也不过两三百年的时间。</a:t>
            </a:r>
            <a:endParaRPr lang="zh-CN" b="1">
              <a:solidFill>
                <a:srgbClr val="000000"/>
              </a:solidFill>
              <a:ea typeface="宋体" panose="02010600030101010101" pitchFamily="2" charset="-122"/>
            </a:endParaRPr>
          </a:p>
          <a:p>
            <a:r>
              <a:rPr lang="zh-CN" b="1">
                <a:solidFill>
                  <a:srgbClr val="000000"/>
                </a:solidFill>
                <a:ea typeface="宋体" panose="02010600030101010101" pitchFamily="2" charset="-122"/>
              </a:rPr>
              <a:t>     在交响音乐中，钢琴不一定是必须的乐器，但很多交响音乐都是需要使用钢琴的，并且专门为钢琴独奏所写作的钢琴协奏曲则发挥了钢琴最有魅力的一面。</a:t>
            </a:r>
            <a:endParaRPr lang="zh-CN" b="1">
              <a:solidFill>
                <a:srgbClr val="000000"/>
              </a:solidFill>
              <a:ea typeface="宋体" panose="02010600030101010101" pitchFamily="2" charset="-122"/>
            </a:endParaRPr>
          </a:p>
        </p:txBody>
      </p:sp>
      <p:sp>
        <p:nvSpPr>
          <p:cNvPr id="5" name="文本框 4"/>
          <p:cNvSpPr txBox="1"/>
          <p:nvPr/>
        </p:nvSpPr>
        <p:spPr>
          <a:xfrm>
            <a:off x="1742440" y="6154420"/>
            <a:ext cx="2908300" cy="460375"/>
          </a:xfrm>
          <a:prstGeom prst="rect">
            <a:avLst/>
          </a:prstGeom>
          <a:noFill/>
        </p:spPr>
        <p:txBody>
          <a:bodyPr wrap="none" rtlCol="0">
            <a:spAutoFit/>
          </a:bodyPr>
          <a:p>
            <a:r>
              <a:rPr lang="zh-CN" altLang="en-US" b="1"/>
              <a:t>肖 邦</a:t>
            </a:r>
            <a:r>
              <a:rPr lang="en-US" altLang="zh-CN" b="1"/>
              <a:t>-----“</a:t>
            </a:r>
            <a:r>
              <a:rPr lang="zh-CN" altLang="en-US" b="1"/>
              <a:t>钢琴诗人</a:t>
            </a:r>
            <a:r>
              <a:rPr lang="en-US" altLang="zh-CN" b="1"/>
              <a:t>”</a:t>
            </a:r>
            <a:endParaRPr lang="en-US" altLang="zh-CN" b="1"/>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4284663" y="990600"/>
            <a:ext cx="3716337" cy="762000"/>
          </a:xfrm>
        </p:spPr>
        <p:txBody>
          <a:bodyPr anchor="ctr"/>
          <a:p>
            <a:r>
              <a:rPr lang="zh-CN" altLang="en-US" dirty="0">
                <a:ea typeface="宋体" panose="02010600030101010101" pitchFamily="2" charset="-122"/>
              </a:rPr>
              <a:t>竖琴</a:t>
            </a:r>
            <a:endParaRPr lang="zh-CN" altLang="en-US" dirty="0">
              <a:ea typeface="宋体" panose="02010600030101010101" pitchFamily="2" charset="-122"/>
            </a:endParaRPr>
          </a:p>
        </p:txBody>
      </p:sp>
      <p:sp>
        <p:nvSpPr>
          <p:cNvPr id="39939" name="文本占位符 39938"/>
          <p:cNvSpPr>
            <a:spLocks noGrp="1"/>
          </p:cNvSpPr>
          <p:nvPr>
            <p:ph type="body" idx="1"/>
          </p:nvPr>
        </p:nvSpPr>
        <p:spPr>
          <a:xfrm>
            <a:off x="2700338" y="1752600"/>
            <a:ext cx="5376862" cy="4197350"/>
          </a:xfrm>
        </p:spPr>
        <p:txBody>
          <a:bodyPr/>
          <a:p>
            <a:pPr>
              <a:lnSpc>
                <a:spcPct val="90000"/>
              </a:lnSpc>
            </a:pPr>
            <a:r>
              <a:rPr lang="zh-CN" altLang="en-US" sz="2800" dirty="0">
                <a:ea typeface="宋体" panose="02010600030101010101" pitchFamily="2" charset="-122"/>
              </a:rPr>
              <a:t>它具有无与伦比的美妙音色，尤其在演奏琶音音阶时更有行云流水之境界，音量虽不算大，但柔如彩虹，诗意盎然，时而温存时而神秘，是自然美景的集中体现，由于它的丰富的内涵和美丽的音质，竖琴成为交响乐队以及歌舞剧中特殊的色彩性乐器，每每奏出画龙点睛之笔，令听众难以忘怀 </a:t>
            </a:r>
            <a:endParaRPr lang="zh-CN" altLang="en-US" sz="2800" dirty="0">
              <a:ea typeface="宋体" panose="02010600030101010101" pitchFamily="2" charset="-122"/>
            </a:endParaRPr>
          </a:p>
        </p:txBody>
      </p:sp>
      <p:pic>
        <p:nvPicPr>
          <p:cNvPr id="39940" name="图片 39939" descr="79f0f736afc379317f4acd0feac4b74542a98226cffc39c9"/>
          <p:cNvPicPr>
            <a:picLocks noChangeAspect="1"/>
          </p:cNvPicPr>
          <p:nvPr/>
        </p:nvPicPr>
        <p:blipFill>
          <a:blip r:embed="rId1"/>
          <a:stretch>
            <a:fillRect/>
          </a:stretch>
        </p:blipFill>
        <p:spPr>
          <a:xfrm>
            <a:off x="0" y="836613"/>
            <a:ext cx="3059113" cy="5113337"/>
          </a:xfrm>
          <a:prstGeom prst="rect">
            <a:avLst/>
          </a:prstGeom>
          <a:noFill/>
          <a:ln w="9525">
            <a:noFill/>
          </a:ln>
        </p:spPr>
      </p:pic>
      <p:pic>
        <p:nvPicPr>
          <p:cNvPr id="3" name="竖琴 绿袖子">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5915660" y="990600"/>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猫和老鼠》的交响乐版。乐师们虽然竭力保持严肃, 还是笑场_高清">
            <a:hlinkClick r:id="" action="ppaction://media"/>
          </p:cNvPr>
          <p:cNvPicPr/>
          <p:nvPr>
            <p:ph idx="1"/>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37465" y="144145"/>
            <a:ext cx="9060815" cy="659257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xfrm>
            <a:off x="250825" y="981075"/>
            <a:ext cx="7772400" cy="762000"/>
          </a:xfrm>
        </p:spPr>
        <p:txBody>
          <a:bodyPr anchor="ctr"/>
          <a:p>
            <a:r>
              <a:rPr lang="zh-CN" altLang="en-US" b="1" dirty="0">
                <a:ea typeface="宋体" panose="02010600030101010101" pitchFamily="2" charset="-122"/>
              </a:rPr>
              <a:t>弦乐组</a:t>
            </a:r>
            <a:endParaRPr lang="zh-CN" altLang="en-US" b="1" dirty="0">
              <a:ea typeface="宋体" panose="02010600030101010101" pitchFamily="2" charset="-122"/>
            </a:endParaRPr>
          </a:p>
        </p:txBody>
      </p:sp>
      <p:sp>
        <p:nvSpPr>
          <p:cNvPr id="14339" name="文本占位符 14338"/>
          <p:cNvSpPr>
            <a:spLocks noGrp="1"/>
          </p:cNvSpPr>
          <p:nvPr>
            <p:ph type="body" idx="1"/>
          </p:nvPr>
        </p:nvSpPr>
        <p:spPr/>
        <p:txBody>
          <a:bodyPr/>
          <a:p>
            <a:pPr>
              <a:buNone/>
            </a:pPr>
            <a:r>
              <a:rPr lang="zh-CN" altLang="en-US" dirty="0">
                <a:ea typeface="宋体" panose="02010600030101010101" pitchFamily="2" charset="-122"/>
              </a:rPr>
              <a:t>              </a:t>
            </a:r>
            <a:r>
              <a:rPr lang="zh-CN" altLang="en-US" b="1" dirty="0">
                <a:ea typeface="宋体" panose="02010600030101010101" pitchFamily="2" charset="-122"/>
              </a:rPr>
              <a:t>弦乐组由提琴类乐器组成，是交响乐队中最富于</a:t>
            </a:r>
            <a:r>
              <a:rPr lang="zh-CN" altLang="en-US" b="1" dirty="0">
                <a:solidFill>
                  <a:srgbClr val="FF0000"/>
                </a:solidFill>
                <a:ea typeface="宋体" panose="02010600030101010101" pitchFamily="2" charset="-122"/>
              </a:rPr>
              <a:t>表现力</a:t>
            </a:r>
            <a:r>
              <a:rPr lang="zh-CN" altLang="en-US" b="1" dirty="0">
                <a:ea typeface="宋体" panose="02010600030101010101" pitchFamily="2" charset="-122"/>
              </a:rPr>
              <a:t>的一组乐器 </a:t>
            </a:r>
            <a:endParaRPr lang="zh-CN" altLang="en-US" b="1" dirty="0">
              <a:ea typeface="宋体" panose="02010600030101010101" pitchFamily="2" charset="-122"/>
            </a:endParaRPr>
          </a:p>
          <a:p>
            <a:r>
              <a:rPr lang="zh-CN" altLang="en-US" b="1" dirty="0">
                <a:ea typeface="宋体" panose="02010600030101010101" pitchFamily="2" charset="-122"/>
              </a:rPr>
              <a:t>小提琴</a:t>
            </a:r>
            <a:endParaRPr lang="zh-CN" altLang="en-US" b="1" dirty="0">
              <a:ea typeface="宋体" panose="02010600030101010101" pitchFamily="2" charset="-122"/>
            </a:endParaRPr>
          </a:p>
          <a:p>
            <a:r>
              <a:rPr lang="zh-CN" altLang="en-US" b="1" dirty="0">
                <a:ea typeface="宋体" panose="02010600030101010101" pitchFamily="2" charset="-122"/>
              </a:rPr>
              <a:t>中提琴</a:t>
            </a:r>
            <a:endParaRPr lang="zh-CN" altLang="en-US" b="1" dirty="0">
              <a:ea typeface="宋体" panose="02010600030101010101" pitchFamily="2" charset="-122"/>
            </a:endParaRPr>
          </a:p>
          <a:p>
            <a:r>
              <a:rPr lang="zh-CN" altLang="en-US" b="1" dirty="0">
                <a:ea typeface="宋体" panose="02010600030101010101" pitchFamily="2" charset="-122"/>
              </a:rPr>
              <a:t>大提琴</a:t>
            </a:r>
            <a:endParaRPr lang="zh-CN" altLang="en-US" b="1" dirty="0">
              <a:ea typeface="宋体" panose="02010600030101010101" pitchFamily="2" charset="-122"/>
            </a:endParaRPr>
          </a:p>
          <a:p>
            <a:r>
              <a:rPr lang="zh-CN" altLang="en-US" b="1" dirty="0">
                <a:ea typeface="宋体" panose="02010600030101010101" pitchFamily="2" charset="-122"/>
              </a:rPr>
              <a:t>低音提琴</a:t>
            </a:r>
            <a:endParaRPr lang="zh-CN" altLang="en-US" b="1" dirty="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交响乐队乐器</a:t>
            </a:r>
            <a:endParaRPr lang="zh-CN" altLang="en-US"/>
          </a:p>
        </p:txBody>
      </p:sp>
      <p:sp>
        <p:nvSpPr>
          <p:cNvPr id="3" name="内容占位符 2"/>
          <p:cNvSpPr>
            <a:spLocks noGrp="1"/>
          </p:cNvSpPr>
          <p:nvPr>
            <p:ph idx="1"/>
          </p:nvPr>
        </p:nvSpPr>
        <p:spPr/>
        <p:txBody>
          <a:bodyPr/>
          <a:p>
            <a:r>
              <a:rPr lang="zh-CN" altLang="en-US"/>
              <a:t>弦乐组</a:t>
            </a:r>
            <a:endParaRPr lang="zh-CN" altLang="en-US"/>
          </a:p>
          <a:p>
            <a:r>
              <a:rPr lang="zh-CN" altLang="en-US"/>
              <a:t>木管组</a:t>
            </a:r>
            <a:endParaRPr lang="zh-CN" altLang="en-US"/>
          </a:p>
          <a:p>
            <a:r>
              <a:rPr lang="zh-CN" altLang="en-US"/>
              <a:t>铜管组</a:t>
            </a:r>
            <a:endParaRPr lang="zh-CN" altLang="en-US"/>
          </a:p>
          <a:p>
            <a:r>
              <a:rPr lang="zh-CN" altLang="en-US"/>
              <a:t>打击乐组</a:t>
            </a:r>
            <a:endParaRPr lang="zh-CN" altLang="en-US"/>
          </a:p>
          <a:p>
            <a:r>
              <a:rPr lang="zh-CN" altLang="en-US"/>
              <a:t>钢琴</a:t>
            </a:r>
            <a:endParaRPr lang="zh-CN" altLang="en-US"/>
          </a:p>
          <a:p>
            <a:r>
              <a:rPr lang="zh-CN" altLang="en-US"/>
              <a:t>竖琴</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xfrm flipV="1">
            <a:off x="1763713" y="5013325"/>
            <a:ext cx="4824412" cy="1079500"/>
          </a:xfrm>
        </p:spPr>
        <p:txBody>
          <a:bodyPr anchor="ctr"/>
          <a:p>
            <a:endParaRPr lang="zh-CN" altLang="en-US" dirty="0">
              <a:ea typeface="宋体" panose="02010600030101010101" pitchFamily="2" charset="-122"/>
            </a:endParaRPr>
          </a:p>
        </p:txBody>
      </p:sp>
      <p:sp>
        <p:nvSpPr>
          <p:cNvPr id="40963" name="文本占位符 40962"/>
          <p:cNvSpPr>
            <a:spLocks noGrp="1"/>
          </p:cNvSpPr>
          <p:nvPr>
            <p:ph type="body" idx="1"/>
          </p:nvPr>
        </p:nvSpPr>
        <p:spPr/>
        <p:txBody>
          <a:bodyPr/>
          <a:p>
            <a:endParaRPr lang="zh-CN" altLang="en-US" dirty="0">
              <a:ea typeface="宋体" panose="02010600030101010101" pitchFamily="2" charset="-122"/>
            </a:endParaRPr>
          </a:p>
        </p:txBody>
      </p:sp>
      <p:pic>
        <p:nvPicPr>
          <p:cNvPr id="40965" name="图片 40964" descr="交响乐团乐器识别">
            <a:hlinkClick r:id="rId1"/>
          </p:cNvPr>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p:pic>
        <p:nvPicPr>
          <p:cNvPr id="10242" name="图片 10241" descr="STAFF"/>
          <p:cNvPicPr>
            <a:picLocks noChangeAspect="1"/>
          </p:cNvPicPr>
          <p:nvPr/>
        </p:nvPicPr>
        <p:blipFill>
          <a:blip r:embed="rId1"/>
          <a:stretch>
            <a:fillRect/>
          </a:stretch>
        </p:blipFill>
        <p:spPr>
          <a:xfrm>
            <a:off x="647700" y="530225"/>
            <a:ext cx="2314575" cy="1736725"/>
          </a:xfrm>
          <a:prstGeom prst="rect">
            <a:avLst/>
          </a:prstGeom>
          <a:noFill/>
          <a:ln w="9525">
            <a:noFill/>
          </a:ln>
        </p:spPr>
      </p:pic>
      <p:pic>
        <p:nvPicPr>
          <p:cNvPr id="10243" name="图片 10242" descr="STAFF2"/>
          <p:cNvPicPr>
            <a:picLocks noChangeAspect="1"/>
          </p:cNvPicPr>
          <p:nvPr/>
        </p:nvPicPr>
        <p:blipFill>
          <a:blip r:embed="rId2"/>
          <a:stretch>
            <a:fillRect/>
          </a:stretch>
        </p:blipFill>
        <p:spPr>
          <a:xfrm>
            <a:off x="5772150" y="530225"/>
            <a:ext cx="2314575" cy="1736725"/>
          </a:xfrm>
          <a:prstGeom prst="rect">
            <a:avLst/>
          </a:prstGeom>
          <a:noFill/>
          <a:ln w="9525">
            <a:noFill/>
          </a:ln>
        </p:spPr>
      </p:pic>
      <p:pic>
        <p:nvPicPr>
          <p:cNvPr id="10244" name="图片 10243" descr="STAFF3"/>
          <p:cNvPicPr>
            <a:picLocks noChangeAspect="1"/>
          </p:cNvPicPr>
          <p:nvPr/>
        </p:nvPicPr>
        <p:blipFill>
          <a:blip r:embed="rId3"/>
          <a:stretch>
            <a:fillRect/>
          </a:stretch>
        </p:blipFill>
        <p:spPr>
          <a:xfrm>
            <a:off x="3252470" y="4657725"/>
            <a:ext cx="2314575" cy="1736725"/>
          </a:xfrm>
          <a:prstGeom prst="rect">
            <a:avLst/>
          </a:prstGeom>
          <a:noFill/>
          <a:ln w="9525">
            <a:noFill/>
          </a:ln>
        </p:spPr>
      </p:pic>
      <p:pic>
        <p:nvPicPr>
          <p:cNvPr id="10245" name="图片 10244" descr="STAFF4"/>
          <p:cNvPicPr>
            <a:picLocks noChangeAspect="1"/>
          </p:cNvPicPr>
          <p:nvPr/>
        </p:nvPicPr>
        <p:blipFill>
          <a:blip r:embed="rId4"/>
          <a:stretch>
            <a:fillRect/>
          </a:stretch>
        </p:blipFill>
        <p:spPr>
          <a:xfrm>
            <a:off x="3186430" y="530225"/>
            <a:ext cx="2314575" cy="1736725"/>
          </a:xfrm>
          <a:prstGeom prst="rect">
            <a:avLst/>
          </a:prstGeom>
          <a:noFill/>
          <a:ln w="9525">
            <a:noFill/>
          </a:ln>
        </p:spPr>
      </p:pic>
      <p:pic>
        <p:nvPicPr>
          <p:cNvPr id="10246" name="图片 10245" descr="STAFF5"/>
          <p:cNvPicPr>
            <a:picLocks noChangeAspect="1"/>
          </p:cNvPicPr>
          <p:nvPr/>
        </p:nvPicPr>
        <p:blipFill>
          <a:blip r:embed="rId5"/>
          <a:stretch>
            <a:fillRect/>
          </a:stretch>
        </p:blipFill>
        <p:spPr>
          <a:xfrm>
            <a:off x="704850" y="2595245"/>
            <a:ext cx="2314575" cy="1736725"/>
          </a:xfrm>
          <a:prstGeom prst="rect">
            <a:avLst/>
          </a:prstGeom>
          <a:noFill/>
          <a:ln w="9525">
            <a:noFill/>
          </a:ln>
        </p:spPr>
      </p:pic>
      <p:pic>
        <p:nvPicPr>
          <p:cNvPr id="10248" name="图片 10247" descr="NOTES"/>
          <p:cNvPicPr>
            <a:picLocks noChangeAspect="1"/>
          </p:cNvPicPr>
          <p:nvPr/>
        </p:nvPicPr>
        <p:blipFill>
          <a:blip r:embed="rId6"/>
          <a:stretch>
            <a:fillRect/>
          </a:stretch>
        </p:blipFill>
        <p:spPr>
          <a:xfrm>
            <a:off x="4124325" y="3137535"/>
            <a:ext cx="571500" cy="582613"/>
          </a:xfrm>
          <a:prstGeom prst="rect">
            <a:avLst/>
          </a:prstGeom>
          <a:noFill/>
          <a:ln w="9525">
            <a:noFill/>
          </a:ln>
        </p:spPr>
      </p:pic>
      <p:pic>
        <p:nvPicPr>
          <p:cNvPr id="2" name="图片 1" descr="STAFF5"/>
          <p:cNvPicPr>
            <a:picLocks noChangeAspect="1"/>
          </p:cNvPicPr>
          <p:nvPr/>
        </p:nvPicPr>
        <p:blipFill>
          <a:blip r:embed="rId5"/>
          <a:stretch>
            <a:fillRect/>
          </a:stretch>
        </p:blipFill>
        <p:spPr>
          <a:xfrm>
            <a:off x="5772150" y="4657725"/>
            <a:ext cx="2314575" cy="1736725"/>
          </a:xfrm>
          <a:prstGeom prst="rect">
            <a:avLst/>
          </a:prstGeom>
          <a:noFill/>
          <a:ln w="9525">
            <a:noFill/>
          </a:ln>
        </p:spPr>
      </p:pic>
      <p:pic>
        <p:nvPicPr>
          <p:cNvPr id="3" name="图片 2" descr="STAFF2"/>
          <p:cNvPicPr>
            <a:picLocks noChangeAspect="1"/>
          </p:cNvPicPr>
          <p:nvPr/>
        </p:nvPicPr>
        <p:blipFill>
          <a:blip r:embed="rId2"/>
          <a:stretch>
            <a:fillRect/>
          </a:stretch>
        </p:blipFill>
        <p:spPr>
          <a:xfrm>
            <a:off x="704850" y="4657725"/>
            <a:ext cx="2314575" cy="1736725"/>
          </a:xfrm>
          <a:prstGeom prst="rect">
            <a:avLst/>
          </a:prstGeom>
          <a:noFill/>
          <a:ln w="9525">
            <a:noFill/>
          </a:ln>
        </p:spPr>
      </p:pic>
      <p:pic>
        <p:nvPicPr>
          <p:cNvPr id="4" name="图片 3" descr="STAFF"/>
          <p:cNvPicPr>
            <a:picLocks noChangeAspect="1"/>
          </p:cNvPicPr>
          <p:nvPr/>
        </p:nvPicPr>
        <p:blipFill>
          <a:blip r:embed="rId1"/>
          <a:stretch>
            <a:fillRect/>
          </a:stretch>
        </p:blipFill>
        <p:spPr>
          <a:xfrm>
            <a:off x="5772150" y="2595245"/>
            <a:ext cx="2314575" cy="1736725"/>
          </a:xfrm>
          <a:prstGeom prst="rect">
            <a:avLst/>
          </a:prstGeom>
          <a:noFill/>
          <a:ln w="9525">
            <a:noFill/>
          </a:ln>
        </p:spPr>
      </p:pic>
      <p:pic>
        <p:nvPicPr>
          <p:cNvPr id="5" name="小提琴">
            <a:hlinkClick r:id="" action="ppaction://media"/>
          </p:cNvPr>
          <p:cNvPicPr/>
          <p:nvPr>
            <a:audioFile r:link="rId7"/>
            <p:extLst>
              <p:ext uri="{DAA4B4D4-6D71-4841-9C94-3DE7FCFB9230}">
                <p14:media xmlns:p14="http://schemas.microsoft.com/office/powerpoint/2010/main" r:embed="rId8"/>
              </p:ext>
            </p:extLst>
          </p:nvPr>
        </p:nvPicPr>
        <p:blipFill>
          <a:blip r:embed="rId9"/>
          <a:stretch>
            <a:fillRect/>
          </a:stretch>
        </p:blipFill>
        <p:spPr>
          <a:xfrm>
            <a:off x="1788795" y="1089025"/>
            <a:ext cx="619125" cy="619125"/>
          </a:xfrm>
          <a:prstGeom prst="rect">
            <a:avLst/>
          </a:prstGeom>
        </p:spPr>
      </p:pic>
      <p:pic>
        <p:nvPicPr>
          <p:cNvPr id="6" name="大提琴">
            <a:hlinkClick r:id="" action="ppaction://media"/>
          </p:cNvPr>
          <p:cNvPicPr/>
          <p:nvPr>
            <a:audioFile r:link="rId10"/>
            <p:extLst>
              <p:ext uri="{DAA4B4D4-6D71-4841-9C94-3DE7FCFB9230}">
                <p14:media xmlns:p14="http://schemas.microsoft.com/office/powerpoint/2010/main" r:embed="rId11"/>
              </p:ext>
            </p:extLst>
          </p:nvPr>
        </p:nvPicPr>
        <p:blipFill>
          <a:blip r:embed="rId9"/>
          <a:stretch>
            <a:fillRect/>
          </a:stretch>
        </p:blipFill>
        <p:spPr>
          <a:xfrm>
            <a:off x="4556760" y="1089025"/>
            <a:ext cx="619125" cy="619125"/>
          </a:xfrm>
          <a:prstGeom prst="rect">
            <a:avLst/>
          </a:prstGeom>
        </p:spPr>
      </p:pic>
      <p:pic>
        <p:nvPicPr>
          <p:cNvPr id="7" name="单簧管">
            <a:hlinkClick r:id="" action="ppaction://media"/>
          </p:cNvPr>
          <p:cNvPicPr/>
          <p:nvPr>
            <a:audioFile r:link="rId12"/>
            <p:extLst>
              <p:ext uri="{DAA4B4D4-6D71-4841-9C94-3DE7FCFB9230}">
                <p14:media xmlns:p14="http://schemas.microsoft.com/office/powerpoint/2010/main" r:embed="rId13"/>
              </p:ext>
            </p:extLst>
          </p:nvPr>
        </p:nvPicPr>
        <p:blipFill>
          <a:blip r:embed="rId9"/>
          <a:stretch>
            <a:fillRect/>
          </a:stretch>
        </p:blipFill>
        <p:spPr>
          <a:xfrm>
            <a:off x="6820535" y="931545"/>
            <a:ext cx="619125" cy="619125"/>
          </a:xfrm>
          <a:prstGeom prst="rect">
            <a:avLst/>
          </a:prstGeom>
        </p:spPr>
      </p:pic>
      <p:pic>
        <p:nvPicPr>
          <p:cNvPr id="8" name="双簧管">
            <a:hlinkClick r:id="" action="ppaction://media"/>
          </p:cNvPr>
          <p:cNvPicPr/>
          <p:nvPr>
            <a:audioFile r:link="rId14"/>
            <p:extLst>
              <p:ext uri="{DAA4B4D4-6D71-4841-9C94-3DE7FCFB9230}">
                <p14:media xmlns:p14="http://schemas.microsoft.com/office/powerpoint/2010/main" r:embed="rId15"/>
              </p:ext>
            </p:extLst>
          </p:nvPr>
        </p:nvPicPr>
        <p:blipFill>
          <a:blip r:embed="rId9"/>
          <a:stretch>
            <a:fillRect/>
          </a:stretch>
        </p:blipFill>
        <p:spPr>
          <a:xfrm>
            <a:off x="1303655" y="3101340"/>
            <a:ext cx="619125" cy="619125"/>
          </a:xfrm>
          <a:prstGeom prst="rect">
            <a:avLst/>
          </a:prstGeom>
        </p:spPr>
      </p:pic>
      <p:pic>
        <p:nvPicPr>
          <p:cNvPr id="10" name="39小号">
            <a:hlinkClick r:id="" action="ppaction://media"/>
          </p:cNvPr>
          <p:cNvPicPr/>
          <p:nvPr>
            <a:audioFile r:link="rId16"/>
            <p:extLst>
              <p:ext uri="{DAA4B4D4-6D71-4841-9C94-3DE7FCFB9230}">
                <p14:media xmlns:p14="http://schemas.microsoft.com/office/powerpoint/2010/main" r:embed="rId17"/>
              </p:ext>
            </p:extLst>
          </p:nvPr>
        </p:nvPicPr>
        <p:blipFill>
          <a:blip r:embed="rId9"/>
          <a:stretch>
            <a:fillRect/>
          </a:stretch>
        </p:blipFill>
        <p:spPr>
          <a:xfrm>
            <a:off x="1303655" y="5116195"/>
            <a:ext cx="619125" cy="619125"/>
          </a:xfrm>
          <a:prstGeom prst="rect">
            <a:avLst/>
          </a:prstGeom>
        </p:spPr>
      </p:pic>
      <p:pic>
        <p:nvPicPr>
          <p:cNvPr id="13" name="44木琴">
            <a:hlinkClick r:id="" action="ppaction://media"/>
          </p:cNvPr>
          <p:cNvPicPr/>
          <p:nvPr>
            <a:audioFile r:link="rId18"/>
            <p:extLst>
              <p:ext uri="{DAA4B4D4-6D71-4841-9C94-3DE7FCFB9230}">
                <p14:media xmlns:p14="http://schemas.microsoft.com/office/powerpoint/2010/main" r:embed="rId19"/>
              </p:ext>
            </p:extLst>
          </p:nvPr>
        </p:nvPicPr>
        <p:blipFill>
          <a:blip r:embed="rId9"/>
          <a:stretch>
            <a:fillRect/>
          </a:stretch>
        </p:blipFill>
        <p:spPr>
          <a:xfrm>
            <a:off x="6619875" y="3101340"/>
            <a:ext cx="619125" cy="619125"/>
          </a:xfrm>
          <a:prstGeom prst="rect">
            <a:avLst/>
          </a:prstGeom>
        </p:spPr>
      </p:pic>
      <p:pic>
        <p:nvPicPr>
          <p:cNvPr id="14" name="40法国圆号">
            <a:hlinkClick r:id="" action="ppaction://media"/>
          </p:cNvPr>
          <p:cNvPicPr/>
          <p:nvPr>
            <a:audioFile r:link="rId20"/>
            <p:extLst>
              <p:ext uri="{DAA4B4D4-6D71-4841-9C94-3DE7FCFB9230}">
                <p14:media xmlns:p14="http://schemas.microsoft.com/office/powerpoint/2010/main" r:embed="rId21"/>
              </p:ext>
            </p:extLst>
          </p:nvPr>
        </p:nvPicPr>
        <p:blipFill>
          <a:blip r:embed="rId9"/>
          <a:stretch>
            <a:fillRect/>
          </a:stretch>
        </p:blipFill>
        <p:spPr>
          <a:xfrm>
            <a:off x="4124325" y="5116195"/>
            <a:ext cx="619125" cy="619125"/>
          </a:xfrm>
          <a:prstGeom prst="rect">
            <a:avLst/>
          </a:prstGeom>
        </p:spPr>
      </p:pic>
      <p:pic>
        <p:nvPicPr>
          <p:cNvPr id="15" name="萨克斯管">
            <a:hlinkClick r:id="" action="ppaction://media"/>
          </p:cNvPr>
          <p:cNvPicPr/>
          <p:nvPr>
            <a:audioFile r:link="rId22"/>
            <p:extLst>
              <p:ext uri="{DAA4B4D4-6D71-4841-9C94-3DE7FCFB9230}">
                <p14:media xmlns:p14="http://schemas.microsoft.com/office/powerpoint/2010/main" r:embed="rId23"/>
              </p:ext>
            </p:extLst>
          </p:nvPr>
        </p:nvPicPr>
        <p:blipFill>
          <a:blip r:embed="rId9"/>
          <a:stretch>
            <a:fillRect/>
          </a:stretch>
        </p:blipFill>
        <p:spPr>
          <a:xfrm>
            <a:off x="6619875" y="5216525"/>
            <a:ext cx="619125" cy="619125"/>
          </a:xfrm>
          <a:prstGeom prst="rect">
            <a:avLst/>
          </a:prstGeom>
        </p:spPr>
      </p:pic>
    </p:spTree>
  </p:cSld>
  <p:clrMapOvr>
    <a:masterClrMapping/>
  </p:clrMapOvr>
  <p:timing>
    <p:tnLst>
      <p:par>
        <p:cTn id="1" dur="indefinite" restart="never" nodeType="tmRoot">
          <p:childTnLst>
            <p:audio>
              <p:cMediaNode>
                <p:cTn id="2" fill="hold" display="1">
                  <p:stCondLst>
                    <p:cond delay="indefinite"/>
                  </p:stCondLst>
                  <p:endCondLst>
                    <p:cond evt="onNext">
                      <p:tgtEl>
                        <p:sldTgt/>
                      </p:tgtEl>
                    </p:cond>
                    <p:cond evt="onPrev">
                      <p:tgtEl>
                        <p:sldTgt/>
                      </p:tgtEl>
                    </p:cond>
                    <p:cond evt="onStopAudio">
                      <p:tgtEl>
                        <p:sldTgt/>
                      </p:tgtEl>
                    </p:cond>
                  </p:endCondLst>
                </p:cTn>
                <p:tgtEl>
                  <p:spTgt spid="5"/>
                </p:tgtEl>
              </p:cMediaNode>
            </p:audio>
            <p:audio>
              <p:cMediaNode>
                <p:cTn id="3" fill="hold" display="1">
                  <p:stCondLst>
                    <p:cond delay="indefinite"/>
                  </p:stCondLst>
                  <p:endCondLst>
                    <p:cond evt="onNext">
                      <p:tgtEl>
                        <p:sldTgt/>
                      </p:tgtEl>
                    </p:cond>
                    <p:cond evt="onPrev">
                      <p:tgtEl>
                        <p:sldTgt/>
                      </p:tgtEl>
                    </p:cond>
                    <p:cond evt="onStopAudio">
                      <p:tgtEl>
                        <p:sldTgt/>
                      </p:tgtEl>
                    </p:cond>
                  </p:endCondLst>
                </p:cTn>
                <p:tgtEl>
                  <p:spTgt spid="6"/>
                </p:tgtEl>
              </p:cMediaNode>
            </p:audio>
            <p:audio>
              <p:cMediaNode>
                <p:cTn id="4" fill="hold" display="1">
                  <p:stCondLst>
                    <p:cond delay="indefinite"/>
                  </p:stCondLst>
                  <p:endCondLst>
                    <p:cond evt="onNext">
                      <p:tgtEl>
                        <p:sldTgt/>
                      </p:tgtEl>
                    </p:cond>
                    <p:cond evt="onPrev">
                      <p:tgtEl>
                        <p:sldTgt/>
                      </p:tgtEl>
                    </p:cond>
                    <p:cond evt="onStopAudio">
                      <p:tgtEl>
                        <p:sldTgt/>
                      </p:tgtEl>
                    </p:cond>
                  </p:endCondLst>
                </p:cTn>
                <p:tgtEl>
                  <p:spTgt spid="7"/>
                </p:tgtEl>
              </p:cMediaNode>
            </p:audio>
            <p:audio>
              <p:cMediaNode>
                <p:cTn id="5" fill="hold" display="1">
                  <p:stCondLst>
                    <p:cond delay="indefinite"/>
                  </p:stCondLst>
                  <p:endCondLst>
                    <p:cond evt="onNext">
                      <p:tgtEl>
                        <p:sldTgt/>
                      </p:tgtEl>
                    </p:cond>
                    <p:cond evt="onPrev">
                      <p:tgtEl>
                        <p:sldTgt/>
                      </p:tgtEl>
                    </p:cond>
                    <p:cond evt="onStopAudio">
                      <p:tgtEl>
                        <p:sldTgt/>
                      </p:tgtEl>
                    </p:cond>
                  </p:endCondLst>
                </p:cTn>
                <p:tgtEl>
                  <p:spTgt spid="8"/>
                </p:tgtEl>
              </p:cMediaNode>
            </p:audio>
            <p:audio>
              <p:cMediaNode>
                <p:cTn id="6" fill="hold" display="1">
                  <p:stCondLst>
                    <p:cond delay="indefinite"/>
                  </p:stCondLst>
                  <p:endCondLst>
                    <p:cond evt="onNext">
                      <p:tgtEl>
                        <p:sldTgt/>
                      </p:tgtEl>
                    </p:cond>
                    <p:cond evt="onPrev">
                      <p:tgtEl>
                        <p:sldTgt/>
                      </p:tgtEl>
                    </p:cond>
                    <p:cond evt="onStopAudio">
                      <p:tgtEl>
                        <p:sldTgt/>
                      </p:tgtEl>
                    </p:cond>
                  </p:endCondLst>
                </p:cTn>
                <p:tgtEl>
                  <p:spTgt spid="10"/>
                </p:tgtEl>
              </p:cMediaNode>
            </p:audio>
            <p:audio>
              <p:cMediaNode>
                <p:cTn id="7" fill="hold" display="1">
                  <p:stCondLst>
                    <p:cond delay="indefinite"/>
                  </p:stCondLst>
                  <p:endCondLst>
                    <p:cond evt="onNext">
                      <p:tgtEl>
                        <p:sldTgt/>
                      </p:tgtEl>
                    </p:cond>
                    <p:cond evt="onPrev">
                      <p:tgtEl>
                        <p:sldTgt/>
                      </p:tgtEl>
                    </p:cond>
                    <p:cond evt="onStopAudio">
                      <p:tgtEl>
                        <p:sldTgt/>
                      </p:tgtEl>
                    </p:cond>
                  </p:endCondLst>
                </p:cTn>
                <p:tgtEl>
                  <p:spTgt spid="13"/>
                </p:tgtEl>
              </p:cMediaNode>
            </p:audio>
            <p:audio>
              <p:cMediaNode>
                <p:cTn id="8" fill="hold" display="1">
                  <p:stCondLst>
                    <p:cond delay="indefinite"/>
                  </p:stCondLst>
                  <p:endCondLst>
                    <p:cond evt="onNext">
                      <p:tgtEl>
                        <p:sldTgt/>
                      </p:tgtEl>
                    </p:cond>
                    <p:cond evt="onPrev">
                      <p:tgtEl>
                        <p:sldTgt/>
                      </p:tgtEl>
                    </p:cond>
                    <p:cond evt="onStopAudio">
                      <p:tgtEl>
                        <p:sldTgt/>
                      </p:tgtEl>
                    </p:cond>
                  </p:endCondLst>
                </p:cTn>
                <p:tgtEl>
                  <p:spTgt spid="14"/>
                </p:tgtEl>
              </p:cMediaNode>
            </p:audio>
            <p:audio>
              <p:cMediaNode>
                <p:cTn id="9" fill="hold" display="1">
                  <p:stCondLst>
                    <p:cond delay="indefinite"/>
                  </p:stCondLst>
                  <p:endCondLst>
                    <p:cond evt="onNext">
                      <p:tgtEl>
                        <p:sldTgt/>
                      </p:tgtEl>
                    </p:cond>
                    <p:cond evt="onPrev">
                      <p:tgtEl>
                        <p:sldTgt/>
                      </p:tgtEl>
                    </p:cond>
                    <p:cond evt="onStopAudio">
                      <p:tgtEl>
                        <p:sldTgt/>
                      </p:tgtEl>
                    </p:cond>
                  </p:endCondLst>
                </p:cTn>
                <p:tgtEl>
                  <p:spTgt spid="1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王片段">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247650"/>
            <a:ext cx="9144000" cy="608647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580" y="798830"/>
            <a:ext cx="4836160" cy="1137285"/>
          </a:xfrm>
          <a:prstGeom prst="rect">
            <a:avLst/>
          </a:prstGeom>
          <a:noFill/>
        </p:spPr>
        <p:txBody>
          <a:bodyPr wrap="none" rtlCol="0">
            <a:spAutoFit/>
          </a:bodyPr>
          <a:p>
            <a:r>
              <a:rPr lang="zh-CN" altLang="en-US" sz="4400" b="1"/>
              <a:t>交响乐</a:t>
            </a:r>
            <a:r>
              <a:rPr lang="zh-CN" altLang="en-US" sz="4400" b="1"/>
              <a:t>推 荐 曲 目</a:t>
            </a:r>
            <a:r>
              <a:rPr lang="zh-CN" altLang="en-US"/>
              <a:t>：</a:t>
            </a:r>
            <a:endParaRPr lang="zh-CN" altLang="en-US"/>
          </a:p>
          <a:p>
            <a:endParaRPr lang="zh-CN" altLang="en-US"/>
          </a:p>
        </p:txBody>
      </p:sp>
      <p:sp>
        <p:nvSpPr>
          <p:cNvPr id="3" name="文本框 2"/>
          <p:cNvSpPr txBox="1"/>
          <p:nvPr/>
        </p:nvSpPr>
        <p:spPr>
          <a:xfrm>
            <a:off x="429260" y="1614805"/>
            <a:ext cx="3840480" cy="1568450"/>
          </a:xfrm>
          <a:prstGeom prst="rect">
            <a:avLst/>
          </a:prstGeom>
          <a:noFill/>
        </p:spPr>
        <p:txBody>
          <a:bodyPr wrap="square" rtlCol="0">
            <a:spAutoFit/>
          </a:bodyPr>
          <a:p>
            <a:pPr algn="l"/>
            <a:r>
              <a:rPr lang="zh-CN" altLang="en-US"/>
              <a:t>海顿《四季》、</a:t>
            </a:r>
            <a:endParaRPr lang="zh-CN" altLang="en-US"/>
          </a:p>
          <a:p>
            <a:pPr algn="l"/>
            <a:r>
              <a:rPr lang="zh-CN" altLang="en-US">
                <a:sym typeface="+mn-ea"/>
              </a:rPr>
              <a:t>贝多芬《第九合唱交响曲》</a:t>
            </a:r>
            <a:endParaRPr lang="zh-CN" altLang="en-US"/>
          </a:p>
          <a:p>
            <a:pPr algn="l"/>
            <a:r>
              <a:rPr lang="zh-CN" altLang="en-US"/>
              <a:t>李斯特《但丁交响曲》</a:t>
            </a:r>
            <a:endParaRPr lang="zh-CN" altLang="en-US"/>
          </a:p>
          <a:p>
            <a:pPr algn="l"/>
            <a:r>
              <a:rPr lang="zh-CN" altLang="en-US"/>
              <a:t>柏辽兹《幻想交响曲</a:t>
            </a:r>
            <a:r>
              <a:rPr lang="zh-CN" altLang="en-US"/>
              <a:t>》</a:t>
            </a:r>
            <a:r>
              <a:rPr lang="zh-CN" altLang="en-US"/>
              <a:t>等</a:t>
            </a:r>
            <a:endParaRPr lang="zh-CN" altLang="en-US"/>
          </a:p>
        </p:txBody>
      </p:sp>
      <p:sp>
        <p:nvSpPr>
          <p:cNvPr id="5" name="文本框 4"/>
          <p:cNvSpPr txBox="1"/>
          <p:nvPr/>
        </p:nvSpPr>
        <p:spPr>
          <a:xfrm>
            <a:off x="562610" y="3552825"/>
            <a:ext cx="7193280" cy="1198880"/>
          </a:xfrm>
          <a:prstGeom prst="rect">
            <a:avLst/>
          </a:prstGeom>
          <a:noFill/>
        </p:spPr>
        <p:txBody>
          <a:bodyPr wrap="none" rtlCol="0">
            <a:spAutoFit/>
          </a:bodyPr>
          <a:p>
            <a:pPr algn="l"/>
            <a:r>
              <a:rPr lang="zh-CN" altLang="en-US"/>
              <a:t>我国的交响音乐创作开始于二十世纪20年代。黄自</a:t>
            </a:r>
            <a:endParaRPr lang="zh-CN" altLang="en-US"/>
          </a:p>
          <a:p>
            <a:pPr algn="l"/>
            <a:r>
              <a:rPr lang="zh-CN" altLang="en-US"/>
              <a:t>以其交响序曲《怀旧》和《都市风光幻想曲》的创作</a:t>
            </a:r>
            <a:endParaRPr lang="zh-CN" altLang="en-US"/>
          </a:p>
          <a:p>
            <a:pPr algn="l"/>
            <a:r>
              <a:rPr lang="zh-CN" altLang="en-US"/>
              <a:t>成为我国交响乐创作的奠基者。</a:t>
            </a:r>
            <a:r>
              <a:rPr lang="en-US" altLang="zh-CN"/>
              <a:t>(</a:t>
            </a:r>
            <a:r>
              <a:rPr lang="zh-CN" altLang="en-US"/>
              <a:t>冼星海</a:t>
            </a:r>
            <a:r>
              <a:rPr lang="en-US" altLang="zh-CN"/>
              <a:t>)</a:t>
            </a:r>
            <a:endParaRPr lang="en-US" altLang="zh-CN"/>
          </a:p>
        </p:txBody>
      </p:sp>
      <p:sp>
        <p:nvSpPr>
          <p:cNvPr id="7" name="文本框 6"/>
          <p:cNvSpPr txBox="1"/>
          <p:nvPr/>
        </p:nvSpPr>
        <p:spPr>
          <a:xfrm>
            <a:off x="739775" y="5117465"/>
            <a:ext cx="6888480" cy="460375"/>
          </a:xfrm>
          <a:prstGeom prst="rect">
            <a:avLst/>
          </a:prstGeom>
          <a:noFill/>
        </p:spPr>
        <p:txBody>
          <a:bodyPr wrap="none" rtlCol="0">
            <a:spAutoFit/>
          </a:bodyPr>
          <a:p>
            <a:pPr algn="l"/>
            <a:r>
              <a:rPr lang="zh-CN" altLang="en-US"/>
              <a:t>《春节序曲》、《梁祝》、《春祭》、《离骚》等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xfrm>
            <a:off x="228600" y="990600"/>
            <a:ext cx="7772400" cy="1358900"/>
          </a:xfrm>
        </p:spPr>
        <p:txBody>
          <a:bodyPr anchor="ctr"/>
          <a:p>
            <a:r>
              <a:rPr lang="zh-CN" altLang="en-US" sz="5400" b="1" dirty="0">
                <a:ea typeface="楷体" panose="02010609060101010101" pitchFamily="49" charset="-122"/>
              </a:rPr>
              <a:t>学习目标</a:t>
            </a:r>
            <a:r>
              <a:rPr lang="zh-CN" altLang="en-US" sz="5400" dirty="0">
                <a:ea typeface="宋体" panose="02010600030101010101" pitchFamily="2" charset="-122"/>
              </a:rPr>
              <a:t>：</a:t>
            </a:r>
            <a:endParaRPr lang="zh-CN" altLang="en-US" sz="5400" dirty="0">
              <a:ea typeface="宋体" panose="02010600030101010101" pitchFamily="2" charset="-122"/>
            </a:endParaRPr>
          </a:p>
        </p:txBody>
      </p:sp>
      <p:sp>
        <p:nvSpPr>
          <p:cNvPr id="6147" name="文本占位符 6146"/>
          <p:cNvSpPr>
            <a:spLocks noGrp="1"/>
          </p:cNvSpPr>
          <p:nvPr>
            <p:ph type="body" idx="1"/>
          </p:nvPr>
        </p:nvSpPr>
        <p:spPr>
          <a:xfrm>
            <a:off x="250825" y="2349500"/>
            <a:ext cx="8893175" cy="3289300"/>
          </a:xfrm>
        </p:spPr>
        <p:txBody>
          <a:bodyPr/>
          <a:p>
            <a:r>
              <a:rPr lang="en-US" altLang="zh-CN" sz="4000" b="1">
                <a:ea typeface="宋体" panose="02010600030101010101" pitchFamily="2" charset="-122"/>
              </a:rPr>
              <a:t>1</a:t>
            </a:r>
            <a:r>
              <a:rPr lang="zh-CN" altLang="en-US" sz="4000" b="1" dirty="0">
                <a:ea typeface="宋体" panose="02010600030101010101" pitchFamily="2" charset="-122"/>
              </a:rPr>
              <a:t>、识别交响乐的基本乐器</a:t>
            </a:r>
            <a:endParaRPr lang="zh-CN" altLang="en-US" sz="4000" b="1" dirty="0">
              <a:ea typeface="宋体" panose="02010600030101010101" pitchFamily="2" charset="-122"/>
            </a:endParaRPr>
          </a:p>
          <a:p>
            <a:pPr lvl="1"/>
            <a:r>
              <a:rPr lang="en-US" altLang="zh-CN" sz="4000" b="1">
                <a:ea typeface="宋体" panose="02010600030101010101" pitchFamily="2" charset="-122"/>
              </a:rPr>
              <a:t>2</a:t>
            </a:r>
            <a:r>
              <a:rPr lang="zh-CN" altLang="en-US" sz="4000" b="1" dirty="0">
                <a:ea typeface="宋体" panose="02010600030101010101" pitchFamily="2" charset="-122"/>
              </a:rPr>
              <a:t>、了解各乐器的音色特点</a:t>
            </a:r>
            <a:endParaRPr lang="zh-CN" altLang="en-US" sz="4000" b="1" dirty="0">
              <a:ea typeface="宋体" panose="02010600030101010101" pitchFamily="2" charset="-122"/>
            </a:endParaRPr>
          </a:p>
          <a:p>
            <a:pPr lvl="1"/>
            <a:r>
              <a:rPr lang="en-US" altLang="zh-CN" sz="4000" b="1">
                <a:ea typeface="宋体" panose="02010600030101010101" pitchFamily="2" charset="-122"/>
              </a:rPr>
              <a:t>3</a:t>
            </a:r>
            <a:r>
              <a:rPr lang="zh-CN" altLang="en-US" sz="4000" b="1" dirty="0">
                <a:ea typeface="宋体" panose="02010600030101010101" pitchFamily="2" charset="-122"/>
              </a:rPr>
              <a:t>、能够正确听辨各乐器的音色 </a:t>
            </a:r>
            <a:endParaRPr lang="zh-CN" altLang="en-US" sz="4000" b="1" dirty="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anchor="ctr"/>
          <a:p>
            <a:r>
              <a:rPr lang="zh-CN" altLang="en-US" dirty="0">
                <a:ea typeface="宋体" panose="02010600030101010101" pitchFamily="2" charset="-122"/>
              </a:rPr>
              <a:t>                                             </a:t>
            </a:r>
            <a:r>
              <a:rPr lang="zh-CN" altLang="en-US" b="1" i="1" dirty="0">
                <a:ea typeface="宋体" panose="02010600030101010101" pitchFamily="2" charset="-122"/>
              </a:rPr>
              <a:t>小提琴</a:t>
            </a:r>
            <a:endParaRPr lang="zh-CN" altLang="en-US" b="1" i="1" dirty="0">
              <a:ea typeface="宋体" panose="02010600030101010101" pitchFamily="2" charset="-122"/>
            </a:endParaRPr>
          </a:p>
        </p:txBody>
      </p:sp>
      <p:sp>
        <p:nvSpPr>
          <p:cNvPr id="17411" name="文本占位符 17410"/>
          <p:cNvSpPr>
            <a:spLocks noGrp="1"/>
          </p:cNvSpPr>
          <p:nvPr>
            <p:ph type="body" idx="1"/>
          </p:nvPr>
        </p:nvSpPr>
        <p:spPr>
          <a:xfrm>
            <a:off x="3924300" y="1752600"/>
            <a:ext cx="3888105" cy="3442335"/>
          </a:xfrm>
        </p:spPr>
        <p:txBody>
          <a:bodyPr/>
          <a:p>
            <a:pPr>
              <a:lnSpc>
                <a:spcPct val="90000"/>
              </a:lnSpc>
            </a:pPr>
            <a:r>
              <a:rPr lang="zh-CN" altLang="en-US" sz="3600" b="1" dirty="0">
                <a:ea typeface="宋体" panose="02010600030101010101" pitchFamily="2" charset="-122"/>
              </a:rPr>
              <a:t>弦乐组的高音乐器。高音区明亮秀美，中音区柔和温丽，低音区丰满厚实。</a:t>
            </a:r>
            <a:endParaRPr lang="zh-CN" altLang="en-US" sz="3600" b="1" dirty="0">
              <a:ea typeface="宋体" panose="02010600030101010101" pitchFamily="2" charset="-122"/>
            </a:endParaRPr>
          </a:p>
        </p:txBody>
      </p:sp>
      <p:pic>
        <p:nvPicPr>
          <p:cNvPr id="17413" name="图片 17412" descr="c8ea15ce36d3d5399b79125b3a87e950342ac65c113898dd"/>
          <p:cNvPicPr>
            <a:picLocks noChangeAspect="1"/>
          </p:cNvPicPr>
          <p:nvPr/>
        </p:nvPicPr>
        <p:blipFill>
          <a:blip r:embed="rId1"/>
          <a:stretch>
            <a:fillRect/>
          </a:stretch>
        </p:blipFill>
        <p:spPr>
          <a:xfrm>
            <a:off x="0" y="836613"/>
            <a:ext cx="3851275" cy="5040312"/>
          </a:xfrm>
          <a:prstGeom prst="rect">
            <a:avLst/>
          </a:prstGeom>
          <a:noFill/>
          <a:ln w="9525">
            <a:noFill/>
          </a:ln>
        </p:spPr>
      </p:pic>
      <p:sp>
        <p:nvSpPr>
          <p:cNvPr id="3" name="文本框 2"/>
          <p:cNvSpPr txBox="1"/>
          <p:nvPr/>
        </p:nvSpPr>
        <p:spPr>
          <a:xfrm>
            <a:off x="3924300" y="5416550"/>
            <a:ext cx="3535680" cy="460375"/>
          </a:xfrm>
          <a:prstGeom prst="rect">
            <a:avLst/>
          </a:prstGeom>
          <a:noFill/>
        </p:spPr>
        <p:txBody>
          <a:bodyPr wrap="none" rtlCol="0" anchor="t">
            <a:spAutoFit/>
          </a:bodyPr>
          <a:p>
            <a:r>
              <a:rPr lang="zh-CN" altLang="en-US" dirty="0">
                <a:sym typeface="+mn-ea"/>
              </a:rPr>
              <a:t>推荐曲目：《霍拉舞曲》</a:t>
            </a:r>
            <a:endParaRPr lang="zh-CN" altLang="en-US"/>
          </a:p>
        </p:txBody>
      </p:sp>
      <p:pic>
        <p:nvPicPr>
          <p:cNvPr id="4" name="小提琴 截">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736715" y="113347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charRg st="0" end="34"/>
                                            </p:txEl>
                                          </p:spTgt>
                                        </p:tgtEl>
                                        <p:attrNameLst>
                                          <p:attrName>style.visibility</p:attrName>
                                        </p:attrNameLst>
                                      </p:cBhvr>
                                      <p:to>
                                        <p:strVal val="visible"/>
                                      </p:to>
                                    </p:set>
                                    <p:anim calcmode="lin" valueType="num">
                                      <p:cBhvr additive="base">
                                        <p:cTn id="7" dur="500" fill="hold"/>
                                        <p:tgtEl>
                                          <p:spTgt spid="17411">
                                            <p:txEl>
                                              <p:charRg st="0" end="3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charRg st="0" end="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4067175" y="1773238"/>
            <a:ext cx="3457575" cy="3886200"/>
          </a:xfrm>
        </p:spPr>
        <p:txBody>
          <a:bodyPr/>
          <a:p>
            <a:r>
              <a:rPr lang="zh-CN" altLang="en-US" sz="3600" b="1" dirty="0">
                <a:ea typeface="宋体" panose="02010600030101010101" pitchFamily="2" charset="-122"/>
              </a:rPr>
              <a:t>不及小提琴明亮灿烂，但它的音质圆润含蓄、深邃内在而温和。</a:t>
            </a:r>
            <a:br>
              <a:rPr lang="zh-CN" altLang="en-US" sz="3600" b="1" dirty="0">
                <a:ea typeface="宋体" panose="02010600030101010101" pitchFamily="2" charset="-122"/>
              </a:rPr>
            </a:br>
            <a:endParaRPr lang="zh-CN" altLang="en-US" sz="3600" b="1" dirty="0">
              <a:ea typeface="宋体" panose="02010600030101010101" pitchFamily="2" charset="-122"/>
            </a:endParaRPr>
          </a:p>
        </p:txBody>
      </p:sp>
      <p:pic>
        <p:nvPicPr>
          <p:cNvPr id="19461" name="图片 19460" descr="4e4a20a4462309f7d80276c7730e0cf3d6ca7bcb0b46f6ca"/>
          <p:cNvPicPr>
            <a:picLocks noChangeAspect="1"/>
          </p:cNvPicPr>
          <p:nvPr/>
        </p:nvPicPr>
        <p:blipFill>
          <a:blip r:embed="rId1"/>
          <a:stretch>
            <a:fillRect/>
          </a:stretch>
        </p:blipFill>
        <p:spPr>
          <a:xfrm>
            <a:off x="0" y="908050"/>
            <a:ext cx="4067175" cy="5041900"/>
          </a:xfrm>
          <a:prstGeom prst="rect">
            <a:avLst/>
          </a:prstGeom>
          <a:noFill/>
          <a:ln w="9525">
            <a:noFill/>
          </a:ln>
        </p:spPr>
      </p:pic>
      <p:sp>
        <p:nvSpPr>
          <p:cNvPr id="3" name="文本框 2"/>
          <p:cNvSpPr txBox="1"/>
          <p:nvPr/>
        </p:nvSpPr>
        <p:spPr>
          <a:xfrm>
            <a:off x="4638675" y="1087755"/>
            <a:ext cx="1701800" cy="521970"/>
          </a:xfrm>
          <a:prstGeom prst="rect">
            <a:avLst/>
          </a:prstGeom>
          <a:noFill/>
        </p:spPr>
        <p:txBody>
          <a:bodyPr wrap="none" rtlCol="0">
            <a:spAutoFit/>
          </a:bodyPr>
          <a:p>
            <a:r>
              <a:rPr lang="zh-CN" altLang="en-US" sz="2800" b="1"/>
              <a:t>《牧 歌》</a:t>
            </a:r>
            <a:endParaRPr lang="zh-CN" altLang="en-US" sz="2800" b="1"/>
          </a:p>
        </p:txBody>
      </p:sp>
      <p:sp>
        <p:nvSpPr>
          <p:cNvPr id="5" name="文本框 4"/>
          <p:cNvSpPr txBox="1"/>
          <p:nvPr/>
        </p:nvSpPr>
        <p:spPr>
          <a:xfrm>
            <a:off x="2759075" y="5061585"/>
            <a:ext cx="1101090" cy="460375"/>
          </a:xfrm>
          <a:prstGeom prst="rect">
            <a:avLst/>
          </a:prstGeom>
          <a:noFill/>
        </p:spPr>
        <p:txBody>
          <a:bodyPr wrap="none" rtlCol="0">
            <a:spAutoFit/>
          </a:bodyPr>
          <a:p>
            <a:r>
              <a:rPr lang="zh-CN" altLang="en-US" b="1"/>
              <a:t>中提琴</a:t>
            </a:r>
            <a:endParaRPr lang="zh-CN" altLang="en-US" b="1"/>
          </a:p>
        </p:txBody>
      </p:sp>
      <p:pic>
        <p:nvPicPr>
          <p:cNvPr id="6" name="何荣 - 牧歌（中提琴） 截">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426200" y="99060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charRg st="0" end="30"/>
                                            </p:txEl>
                                          </p:spTgt>
                                        </p:tgtEl>
                                        <p:attrNameLst>
                                          <p:attrName>style.visibility</p:attrName>
                                        </p:attrNameLst>
                                      </p:cBhvr>
                                      <p:to>
                                        <p:strVal val="visible"/>
                                      </p:to>
                                    </p:set>
                                    <p:anim calcmode="lin" valueType="num">
                                      <p:cBhvr additive="base">
                                        <p:cTn id="7" dur="500" fill="hold"/>
                                        <p:tgtEl>
                                          <p:spTgt spid="19459">
                                            <p:txEl>
                                              <p:charRg st="0" end="3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1">
                  <p:stCondLst>
                    <p:cond delay="indefinite"/>
                  </p:stCondLst>
                  <p:endCondLst>
                    <p:cond evt="onNext">
                      <p:tgtEl>
                        <p:sldTgt/>
                      </p:tgtEl>
                    </p:cond>
                    <p:cond evt="onPrev">
                      <p:tgtEl>
                        <p:sldTgt/>
                      </p:tgtEl>
                    </p:cond>
                    <p:cond evt="onStopAudio">
                      <p:tgtEl>
                        <p:sldTgt/>
                      </p:tgtEl>
                    </p:cond>
                  </p:endCondLst>
                </p:cTn>
                <p:tgtEl>
                  <p:spTgt spid="6"/>
                </p:tgtEl>
              </p:cMediaNode>
            </p:audio>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xfrm>
            <a:off x="4067175" y="990600"/>
            <a:ext cx="3933825" cy="422275"/>
          </a:xfrm>
        </p:spPr>
        <p:txBody>
          <a:bodyPr anchor="ctr"/>
          <a:p>
            <a:r>
              <a:rPr lang="zh-CN" altLang="en-US" sz="4000" dirty="0">
                <a:ea typeface="宋体" panose="02010600030101010101" pitchFamily="2" charset="-122"/>
              </a:rPr>
              <a:t>                                             </a:t>
            </a:r>
            <a:r>
              <a:rPr lang="zh-CN" altLang="en-US" sz="4000" b="1" i="1" dirty="0">
                <a:ea typeface="宋体" panose="02010600030101010101" pitchFamily="2" charset="-122"/>
              </a:rPr>
              <a:t>大提琴</a:t>
            </a:r>
            <a:endParaRPr lang="zh-CN" altLang="en-US" sz="4000" b="1" i="1" dirty="0">
              <a:ea typeface="宋体" panose="02010600030101010101" pitchFamily="2" charset="-122"/>
            </a:endParaRPr>
          </a:p>
        </p:txBody>
      </p:sp>
      <p:sp>
        <p:nvSpPr>
          <p:cNvPr id="18435" name="文本占位符 18434"/>
          <p:cNvSpPr>
            <a:spLocks noGrp="1"/>
          </p:cNvSpPr>
          <p:nvPr>
            <p:ph type="body" idx="1"/>
          </p:nvPr>
        </p:nvSpPr>
        <p:spPr>
          <a:xfrm>
            <a:off x="3708400" y="1752600"/>
            <a:ext cx="4368800" cy="3475355"/>
          </a:xfrm>
        </p:spPr>
        <p:txBody>
          <a:bodyPr/>
          <a:p>
            <a:pPr>
              <a:lnSpc>
                <a:spcPct val="90000"/>
              </a:lnSpc>
            </a:pPr>
            <a:r>
              <a:rPr lang="zh-CN" altLang="en-US" b="1" dirty="0">
                <a:ea typeface="宋体" panose="02010600030101010101" pitchFamily="2" charset="-122"/>
              </a:rPr>
              <a:t>音色雄浑深厚。高音区清澈开朗带胸声特征，好象是男高音歌唱，激情而富有诗意，中音区丰满温和，低音区较深沉</a:t>
            </a:r>
            <a:r>
              <a:rPr lang="zh-CN" altLang="en-US" dirty="0">
                <a:ea typeface="宋体" panose="02010600030101010101" pitchFamily="2" charset="-122"/>
              </a:rPr>
              <a:t>。</a:t>
            </a:r>
            <a:endParaRPr lang="zh-CN" altLang="en-US" dirty="0">
              <a:ea typeface="宋体" panose="02010600030101010101" pitchFamily="2" charset="-122"/>
            </a:endParaRPr>
          </a:p>
          <a:p>
            <a:pPr>
              <a:lnSpc>
                <a:spcPct val="90000"/>
              </a:lnSpc>
              <a:buNone/>
            </a:pPr>
            <a:r>
              <a:rPr lang="zh-CN" altLang="en-US" dirty="0">
                <a:ea typeface="宋体" panose="02010600030101010101" pitchFamily="2" charset="-122"/>
              </a:rPr>
              <a:t>    </a:t>
            </a:r>
            <a:r>
              <a:rPr lang="zh-CN" altLang="en-US" b="1" dirty="0">
                <a:ea typeface="宋体" panose="02010600030101010101" pitchFamily="2" charset="-122"/>
              </a:rPr>
              <a:t>有</a:t>
            </a:r>
            <a:r>
              <a:rPr lang="en-US" altLang="zh-CN" b="1">
                <a:ea typeface="宋体" panose="02010600030101010101" pitchFamily="2" charset="-122"/>
              </a:rPr>
              <a:t>"</a:t>
            </a:r>
            <a:r>
              <a:rPr lang="zh-CN" altLang="en-US" b="1" dirty="0">
                <a:ea typeface="宋体" panose="02010600030101010101" pitchFamily="2" charset="-122"/>
              </a:rPr>
              <a:t>音乐贵妇</a:t>
            </a:r>
            <a:r>
              <a:rPr lang="en-US" altLang="zh-CN" b="1">
                <a:ea typeface="宋体" panose="02010600030101010101" pitchFamily="2" charset="-122"/>
              </a:rPr>
              <a:t>"</a:t>
            </a:r>
            <a:r>
              <a:rPr lang="zh-CN" altLang="en-US" b="1" dirty="0">
                <a:ea typeface="宋体" panose="02010600030101010101" pitchFamily="2" charset="-122"/>
              </a:rPr>
              <a:t>之称</a:t>
            </a:r>
            <a:r>
              <a:rPr lang="zh-CN" altLang="en-US" dirty="0">
                <a:ea typeface="宋体" panose="02010600030101010101" pitchFamily="2" charset="-122"/>
              </a:rPr>
              <a:t> </a:t>
            </a:r>
            <a:br>
              <a:rPr lang="zh-CN" altLang="en-US" dirty="0">
                <a:ea typeface="宋体" panose="02010600030101010101" pitchFamily="2" charset="-122"/>
              </a:rPr>
            </a:br>
            <a:endParaRPr lang="zh-CN" altLang="en-US" dirty="0">
              <a:ea typeface="宋体" panose="02010600030101010101" pitchFamily="2" charset="-122"/>
            </a:endParaRPr>
          </a:p>
        </p:txBody>
      </p:sp>
      <p:pic>
        <p:nvPicPr>
          <p:cNvPr id="18437" name="图片 18436" descr="f3d3572c11dfa9ecf9f1d2e662d0f703908fa0ec09fae958"/>
          <p:cNvPicPr>
            <a:picLocks noChangeAspect="1"/>
          </p:cNvPicPr>
          <p:nvPr/>
        </p:nvPicPr>
        <p:blipFill>
          <a:blip r:embed="rId1"/>
          <a:stretch>
            <a:fillRect/>
          </a:stretch>
        </p:blipFill>
        <p:spPr>
          <a:xfrm>
            <a:off x="0" y="908050"/>
            <a:ext cx="3779838" cy="4897438"/>
          </a:xfrm>
          <a:prstGeom prst="rect">
            <a:avLst/>
          </a:prstGeom>
          <a:noFill/>
          <a:ln w="9525">
            <a:noFill/>
          </a:ln>
        </p:spPr>
      </p:pic>
      <p:pic>
        <p:nvPicPr>
          <p:cNvPr id="2" name="大提琴">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325870" y="1133475"/>
            <a:ext cx="619125" cy="619125"/>
          </a:xfrm>
          <a:prstGeom prst="rect">
            <a:avLst/>
          </a:prstGeom>
        </p:spPr>
      </p:pic>
      <p:sp>
        <p:nvSpPr>
          <p:cNvPr id="3" name="文本框 2"/>
          <p:cNvSpPr txBox="1"/>
          <p:nvPr/>
        </p:nvSpPr>
        <p:spPr>
          <a:xfrm>
            <a:off x="3985260" y="5345430"/>
            <a:ext cx="3840480" cy="460375"/>
          </a:xfrm>
          <a:prstGeom prst="rect">
            <a:avLst/>
          </a:prstGeom>
          <a:noFill/>
        </p:spPr>
        <p:txBody>
          <a:bodyPr wrap="none" rtlCol="0" anchor="t">
            <a:spAutoFit/>
          </a:bodyPr>
          <a:p>
            <a:r>
              <a:rPr lang="zh-CN" altLang="en-US" dirty="0">
                <a:sym typeface="+mn-ea"/>
              </a:rPr>
              <a:t>推荐曲目：</a:t>
            </a:r>
            <a:r>
              <a:rPr lang="zh-CN" altLang="en-US" dirty="0">
                <a:sym typeface="+mn-ea"/>
              </a:rPr>
              <a:t>《西西里舞曲》</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charRg st="0" end="53"/>
                                            </p:txEl>
                                          </p:spTgt>
                                        </p:tgtEl>
                                        <p:attrNameLst>
                                          <p:attrName>style.visibility</p:attrName>
                                        </p:attrNameLst>
                                      </p:cBhvr>
                                      <p:to>
                                        <p:strVal val="visible"/>
                                      </p:to>
                                    </p:set>
                                    <p:anim calcmode="lin" valueType="num">
                                      <p:cBhvr additive="base">
                                        <p:cTn id="7" dur="500" fill="hold"/>
                                        <p:tgtEl>
                                          <p:spTgt spid="18435">
                                            <p:txEl>
                                              <p:charRg st="0" end="5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charRg st="0" end="5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charRg st="53" end="69"/>
                                            </p:txEl>
                                          </p:spTgt>
                                        </p:tgtEl>
                                        <p:attrNameLst>
                                          <p:attrName>style.visibility</p:attrName>
                                        </p:attrNameLst>
                                      </p:cBhvr>
                                      <p:to>
                                        <p:strVal val="visible"/>
                                      </p:to>
                                    </p:set>
                                    <p:anim calcmode="lin" valueType="num">
                                      <p:cBhvr additive="base">
                                        <p:cTn id="13" dur="500" fill="hold"/>
                                        <p:tgtEl>
                                          <p:spTgt spid="18435">
                                            <p:txEl>
                                              <p:charRg st="53" end="6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charRg st="53" end="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p:txBody>
          <a:bodyPr anchor="ctr"/>
          <a:p>
            <a:r>
              <a:rPr lang="zh-CN" altLang="en-US" dirty="0">
                <a:ea typeface="宋体" panose="02010600030101010101" pitchFamily="2" charset="-122"/>
              </a:rPr>
              <a:t>                                         低音提琴</a:t>
            </a:r>
            <a:endParaRPr lang="zh-CN" altLang="en-US" dirty="0">
              <a:ea typeface="宋体" panose="02010600030101010101" pitchFamily="2" charset="-122"/>
            </a:endParaRPr>
          </a:p>
        </p:txBody>
      </p:sp>
      <p:sp>
        <p:nvSpPr>
          <p:cNvPr id="21507" name="文本占位符 21506"/>
          <p:cNvSpPr>
            <a:spLocks noGrp="1"/>
          </p:cNvSpPr>
          <p:nvPr>
            <p:ph type="body" idx="1"/>
          </p:nvPr>
        </p:nvSpPr>
        <p:spPr>
          <a:xfrm>
            <a:off x="3987165" y="1752600"/>
            <a:ext cx="4090035" cy="3886200"/>
          </a:xfrm>
        </p:spPr>
        <p:txBody>
          <a:bodyPr/>
          <a:p>
            <a:r>
              <a:rPr lang="zh-CN" altLang="en-US" b="1" dirty="0">
                <a:ea typeface="宋体" panose="02010600030101010101" pitchFamily="2" charset="-122"/>
              </a:rPr>
              <a:t>音色低沉、深厚。常担任和声低音基础，有时也演奏旋律。 </a:t>
            </a:r>
            <a:endParaRPr lang="zh-CN" altLang="en-US" b="1" dirty="0">
              <a:ea typeface="宋体" panose="02010600030101010101" pitchFamily="2" charset="-122"/>
            </a:endParaRPr>
          </a:p>
        </p:txBody>
      </p:sp>
      <p:pic>
        <p:nvPicPr>
          <p:cNvPr id="21511" name="图片 21510" descr="eaf81a4c510fd9f9bede801a252dd42a2934349b023b84c4"/>
          <p:cNvPicPr>
            <a:picLocks noChangeAspect="1"/>
          </p:cNvPicPr>
          <p:nvPr/>
        </p:nvPicPr>
        <p:blipFill>
          <a:blip r:embed="rId1"/>
          <a:stretch>
            <a:fillRect/>
          </a:stretch>
        </p:blipFill>
        <p:spPr>
          <a:xfrm>
            <a:off x="0" y="836930"/>
            <a:ext cx="4091940" cy="5039995"/>
          </a:xfrm>
          <a:prstGeom prst="rect">
            <a:avLst/>
          </a:prstGeom>
          <a:noFill/>
          <a:ln w="9525">
            <a:noFill/>
          </a:ln>
        </p:spPr>
      </p:pic>
      <p:pic>
        <p:nvPicPr>
          <p:cNvPr id="2" name="低音提琴">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725285" y="113347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charRg st="0" end="28"/>
                                            </p:txEl>
                                          </p:spTgt>
                                        </p:tgtEl>
                                        <p:attrNameLst>
                                          <p:attrName>style.visibility</p:attrName>
                                        </p:attrNameLst>
                                      </p:cBhvr>
                                      <p:to>
                                        <p:strVal val="visible"/>
                                      </p:to>
                                    </p:set>
                                    <p:anim calcmode="lin" valueType="num">
                                      <p:cBhvr additive="base">
                                        <p:cTn id="7" dur="500" fill="hold"/>
                                        <p:tgtEl>
                                          <p:spTgt spid="21507">
                                            <p:txEl>
                                              <p:charRg st="0"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1506"/>
                                        </p:tgtEl>
                                        <p:attrNameLst>
                                          <p:attrName>style.visibility</p:attrName>
                                        </p:attrNameLst>
                                      </p:cBhvr>
                                      <p:to>
                                        <p:strVal val="visible"/>
                                      </p:to>
                                    </p:set>
                                    <p:anim calcmode="lin" valueType="num">
                                      <p:cBhvr additive="base">
                                        <p:cTn id="13" dur="500" fill="hold"/>
                                        <p:tgtEl>
                                          <p:spTgt spid="21506"/>
                                        </p:tgtEl>
                                        <p:attrNameLst>
                                          <p:attrName>ppt_x</p:attrName>
                                        </p:attrNameLst>
                                      </p:cBhvr>
                                      <p:tavLst>
                                        <p:tav tm="0">
                                          <p:val>
                                            <p:strVal val="#ppt_x"/>
                                          </p:val>
                                        </p:tav>
                                        <p:tav tm="100000">
                                          <p:val>
                                            <p:strVal val="#ppt_x"/>
                                          </p:val>
                                        </p:tav>
                                      </p:tavLst>
                                    </p:anim>
                                    <p:anim calcmode="lin" valueType="num">
                                      <p:cBhvr additive="base">
                                        <p:cTn id="14" dur="500" fill="hold"/>
                                        <p:tgtEl>
                                          <p:spTgt spid="2150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2150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p:txBody>
          <a:bodyPr anchor="ctr"/>
          <a:p>
            <a:r>
              <a:rPr lang="zh-CN" altLang="en-US" dirty="0">
                <a:ea typeface="宋体" panose="02010600030101010101" pitchFamily="2" charset="-122"/>
              </a:rPr>
              <a:t>木管组</a:t>
            </a:r>
            <a:endParaRPr lang="zh-CN" altLang="en-US" dirty="0">
              <a:ea typeface="宋体" panose="02010600030101010101" pitchFamily="2" charset="-122"/>
            </a:endParaRPr>
          </a:p>
        </p:txBody>
      </p:sp>
      <p:sp>
        <p:nvSpPr>
          <p:cNvPr id="20483" name="文本占位符 20482"/>
          <p:cNvSpPr>
            <a:spLocks noGrp="1"/>
          </p:cNvSpPr>
          <p:nvPr>
            <p:ph type="body" idx="1"/>
          </p:nvPr>
        </p:nvSpPr>
        <p:spPr>
          <a:xfrm>
            <a:off x="250825" y="1773238"/>
            <a:ext cx="7772400" cy="3886200"/>
          </a:xfrm>
        </p:spPr>
        <p:txBody>
          <a:bodyPr/>
          <a:p>
            <a:pPr>
              <a:lnSpc>
                <a:spcPct val="90000"/>
              </a:lnSpc>
              <a:buNone/>
            </a:pPr>
            <a:r>
              <a:rPr lang="zh-CN" altLang="en-US" dirty="0">
                <a:ea typeface="宋体" panose="02010600030101010101" pitchFamily="2" charset="-122"/>
              </a:rPr>
              <a:t>木管是</a:t>
            </a:r>
            <a:r>
              <a:rPr lang="zh-CN" altLang="en-US" b="1" dirty="0">
                <a:solidFill>
                  <a:srgbClr val="FF0000"/>
                </a:solidFill>
                <a:ea typeface="宋体" panose="02010600030101010101" pitchFamily="2" charset="-122"/>
              </a:rPr>
              <a:t>色彩性</a:t>
            </a:r>
            <a:r>
              <a:rPr lang="zh-CN" altLang="en-US" dirty="0">
                <a:ea typeface="宋体" panose="02010600030101010101" pitchFamily="2" charset="-122"/>
              </a:rPr>
              <a:t>极富丽的一组乐器 </a:t>
            </a:r>
            <a:endParaRPr lang="zh-CN" altLang="en-US" dirty="0">
              <a:ea typeface="宋体" panose="02010600030101010101" pitchFamily="2" charset="-122"/>
            </a:endParaRPr>
          </a:p>
          <a:p>
            <a:pPr>
              <a:lnSpc>
                <a:spcPct val="90000"/>
              </a:lnSpc>
            </a:pPr>
            <a:endParaRPr lang="zh-CN" altLang="en-US" dirty="0">
              <a:ea typeface="宋体" panose="02010600030101010101" pitchFamily="2" charset="-122"/>
            </a:endParaRPr>
          </a:p>
          <a:p>
            <a:pPr>
              <a:lnSpc>
                <a:spcPct val="90000"/>
              </a:lnSpc>
            </a:pPr>
            <a:r>
              <a:rPr lang="zh-CN" altLang="en-US" b="1" dirty="0">
                <a:ea typeface="宋体" panose="02010600030101010101" pitchFamily="2" charset="-122"/>
              </a:rPr>
              <a:t>长笛</a:t>
            </a:r>
            <a:endParaRPr lang="zh-CN" altLang="en-US" b="1" dirty="0">
              <a:ea typeface="宋体" panose="02010600030101010101" pitchFamily="2" charset="-122"/>
            </a:endParaRPr>
          </a:p>
          <a:p>
            <a:pPr>
              <a:lnSpc>
                <a:spcPct val="90000"/>
              </a:lnSpc>
            </a:pPr>
            <a:r>
              <a:rPr lang="zh-CN" altLang="en-US" b="1" dirty="0">
                <a:ea typeface="宋体" panose="02010600030101010101" pitchFamily="2" charset="-122"/>
              </a:rPr>
              <a:t>短笛</a:t>
            </a:r>
            <a:endParaRPr lang="zh-CN" altLang="en-US" b="1" dirty="0">
              <a:ea typeface="宋体" panose="02010600030101010101" pitchFamily="2" charset="-122"/>
            </a:endParaRPr>
          </a:p>
          <a:p>
            <a:pPr>
              <a:lnSpc>
                <a:spcPct val="90000"/>
              </a:lnSpc>
            </a:pPr>
            <a:r>
              <a:rPr lang="zh-CN" altLang="en-US" b="1" dirty="0">
                <a:ea typeface="宋体" panose="02010600030101010101" pitchFamily="2" charset="-122"/>
              </a:rPr>
              <a:t>单簧管</a:t>
            </a:r>
            <a:endParaRPr lang="zh-CN" altLang="en-US" b="1" dirty="0">
              <a:ea typeface="宋体" panose="02010600030101010101" pitchFamily="2" charset="-122"/>
            </a:endParaRPr>
          </a:p>
          <a:p>
            <a:pPr>
              <a:lnSpc>
                <a:spcPct val="90000"/>
              </a:lnSpc>
            </a:pPr>
            <a:r>
              <a:rPr lang="zh-CN" altLang="en-US" b="1" dirty="0">
                <a:ea typeface="宋体" panose="02010600030101010101" pitchFamily="2" charset="-122"/>
              </a:rPr>
              <a:t>双簧管</a:t>
            </a:r>
            <a:endParaRPr lang="zh-CN" altLang="en-US" b="1" dirty="0">
              <a:ea typeface="宋体" panose="02010600030101010101" pitchFamily="2" charset="-122"/>
            </a:endParaRPr>
          </a:p>
          <a:p>
            <a:pPr>
              <a:lnSpc>
                <a:spcPct val="90000"/>
              </a:lnSpc>
            </a:pPr>
            <a:r>
              <a:rPr lang="zh-CN" altLang="en-US" b="1" dirty="0">
                <a:ea typeface="宋体" panose="02010600030101010101" pitchFamily="2" charset="-122"/>
              </a:rPr>
              <a:t>大管</a:t>
            </a:r>
            <a:endParaRPr lang="zh-CN" altLang="en-US" b="1" dirty="0">
              <a:ea typeface="宋体" panose="02010600030101010101" pitchFamily="2" charset="-122"/>
            </a:endParaRPr>
          </a:p>
          <a:p>
            <a:pPr>
              <a:lnSpc>
                <a:spcPct val="90000"/>
              </a:lnSpc>
              <a:buNone/>
            </a:pPr>
            <a:endParaRPr lang="zh-CN" altLang="en-US" b="1" dirty="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p:txBody>
          <a:bodyPr anchor="ctr"/>
          <a:p>
            <a:r>
              <a:rPr lang="zh-CN" altLang="en-US" dirty="0">
                <a:ea typeface="宋体" panose="02010600030101010101" pitchFamily="2" charset="-122"/>
              </a:rPr>
              <a:t>                                          长笛</a:t>
            </a:r>
            <a:endParaRPr lang="zh-CN" altLang="en-US" dirty="0">
              <a:ea typeface="宋体" panose="02010600030101010101" pitchFamily="2" charset="-122"/>
            </a:endParaRPr>
          </a:p>
        </p:txBody>
      </p:sp>
      <p:sp>
        <p:nvSpPr>
          <p:cNvPr id="24579" name="文本占位符 24578"/>
          <p:cNvSpPr>
            <a:spLocks noGrp="1"/>
          </p:cNvSpPr>
          <p:nvPr>
            <p:ph type="body" idx="1"/>
          </p:nvPr>
        </p:nvSpPr>
        <p:spPr>
          <a:xfrm>
            <a:off x="3059113" y="1752600"/>
            <a:ext cx="4608512" cy="3886200"/>
          </a:xfrm>
        </p:spPr>
        <p:txBody>
          <a:bodyPr/>
          <a:p>
            <a:r>
              <a:rPr lang="zh-CN" altLang="en-US" b="1" dirty="0">
                <a:solidFill>
                  <a:srgbClr val="FF0000"/>
                </a:solidFill>
                <a:ea typeface="宋体" panose="02010600030101010101" pitchFamily="2" charset="-122"/>
              </a:rPr>
              <a:t>高音木管乐器</a:t>
            </a:r>
            <a:r>
              <a:rPr lang="zh-CN" altLang="en-US" b="1" dirty="0">
                <a:ea typeface="宋体" panose="02010600030101010101" pitchFamily="2" charset="-122"/>
              </a:rPr>
              <a:t>。它的高音区音色明快而有力，中音区优雅清丽，低音区的音色优美悦耳，婉约如冰澈的月光 。有</a:t>
            </a:r>
            <a:r>
              <a:rPr lang="en-US" altLang="zh-CN" b="1">
                <a:ea typeface="宋体" panose="02010600030101010101" pitchFamily="2" charset="-122"/>
              </a:rPr>
              <a:t>"</a:t>
            </a:r>
            <a:r>
              <a:rPr lang="zh-CN" altLang="en-US" b="1" dirty="0">
                <a:ea typeface="宋体" panose="02010600030101010101" pitchFamily="2" charset="-122"/>
              </a:rPr>
              <a:t>花腔女高音</a:t>
            </a:r>
            <a:r>
              <a:rPr lang="en-US" altLang="zh-CN" b="1">
                <a:ea typeface="宋体" panose="02010600030101010101" pitchFamily="2" charset="-122"/>
              </a:rPr>
              <a:t>"</a:t>
            </a:r>
            <a:r>
              <a:rPr lang="zh-CN" altLang="en-US" b="1" dirty="0">
                <a:ea typeface="宋体" panose="02010600030101010101" pitchFamily="2" charset="-122"/>
              </a:rPr>
              <a:t>之称</a:t>
            </a:r>
            <a:r>
              <a:rPr lang="zh-CN" altLang="en-US" dirty="0">
                <a:ea typeface="宋体" panose="02010600030101010101" pitchFamily="2" charset="-122"/>
              </a:rPr>
              <a:t>。</a:t>
            </a:r>
            <a:br>
              <a:rPr lang="zh-CN" altLang="en-US" dirty="0">
                <a:ea typeface="宋体" panose="02010600030101010101" pitchFamily="2" charset="-122"/>
              </a:rPr>
            </a:br>
            <a:endParaRPr lang="zh-CN" altLang="en-US" dirty="0">
              <a:ea typeface="宋体" panose="02010600030101010101" pitchFamily="2" charset="-122"/>
            </a:endParaRPr>
          </a:p>
        </p:txBody>
      </p:sp>
      <p:pic>
        <p:nvPicPr>
          <p:cNvPr id="24581" name="图片 24580" descr="0bd162d9f2d3572c52e074eb8813632763d0f703918febbb"/>
          <p:cNvPicPr>
            <a:picLocks noChangeAspect="1"/>
          </p:cNvPicPr>
          <p:nvPr/>
        </p:nvPicPr>
        <p:blipFill>
          <a:blip r:embed="rId1"/>
          <a:stretch>
            <a:fillRect/>
          </a:stretch>
        </p:blipFill>
        <p:spPr>
          <a:xfrm>
            <a:off x="0" y="836613"/>
            <a:ext cx="3348038" cy="5040312"/>
          </a:xfrm>
          <a:prstGeom prst="rect">
            <a:avLst/>
          </a:prstGeom>
          <a:noFill/>
          <a:ln w="9525">
            <a:noFill/>
          </a:ln>
        </p:spPr>
      </p:pic>
      <p:pic>
        <p:nvPicPr>
          <p:cNvPr id="2" name="长笛">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5888355" y="106235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579">
                                            <p:txEl>
                                              <p:charRg st="0" end="62"/>
                                            </p:txEl>
                                          </p:spTgt>
                                        </p:tgtEl>
                                        <p:attrNameLst>
                                          <p:attrName>style.visibility</p:attrName>
                                        </p:attrNameLst>
                                      </p:cBhvr>
                                      <p:to>
                                        <p:strVal val="visible"/>
                                      </p:to>
                                    </p:set>
                                    <p:anim calcmode="lin" valueType="num">
                                      <p:cBhvr additive="base">
                                        <p:cTn id="12" dur="500" fill="hold"/>
                                        <p:tgtEl>
                                          <p:spTgt spid="24579">
                                            <p:txEl>
                                              <p:charRg st="0" end="6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579">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24578" grpId="0"/>
    </p:bldLst>
  </p:timing>
</p:sld>
</file>

<file path=ppt/tags/tag1.xml><?xml version="1.0" encoding="utf-8"?>
<p:tagLst xmlns:p="http://schemas.openxmlformats.org/presentationml/2006/main">
  <p:tag name="KSO_WM_MEDIACOVER_FLAG" val="1"/>
  <p:tag name="KSO_WM_UNIT_MEDIACOVER_BTN_STATE" val="1"/>
  <p:tag name="KSO_WM_UNIT_MEDIACOVER_BTNRECT" val="6858*4915*552*55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MEDIACOVER_FLAG" val="1"/>
  <p:tag name="KSO_WM_UNIT_MEDIACOVER_BTN_STATE" val="1"/>
  <p:tag name="KSO_WM_UNIT_MEDIACOVER_BTNRECT" val="6798*4780*803*80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2688</Words>
  <Application>WPS 演示</Application>
  <PresentationFormat>在屏幕上显示</PresentationFormat>
  <Paragraphs>190</Paragraphs>
  <Slides>35</Slides>
  <Notes>1</Notes>
  <HiddenSlides>0</HiddenSlides>
  <MMClips>0</MMClips>
  <ScaleCrop>false</ScaleCrop>
  <HeadingPairs>
    <vt:vector size="6" baseType="variant">
      <vt:variant>
        <vt:lpstr>已用的字体</vt:lpstr>
      </vt:variant>
      <vt:variant>
        <vt:i4>8</vt:i4>
      </vt:variant>
      <vt:variant>
        <vt:lpstr>主题</vt:lpstr>
      </vt:variant>
      <vt:variant>
        <vt:i4>7</vt:i4>
      </vt:variant>
      <vt:variant>
        <vt:lpstr>幻灯片标题</vt:lpstr>
      </vt:variant>
      <vt:variant>
        <vt:i4>35</vt:i4>
      </vt:variant>
    </vt:vector>
  </HeadingPairs>
  <TitlesOfParts>
    <vt:vector size="50" baseType="lpstr">
      <vt:lpstr>Arial</vt:lpstr>
      <vt:lpstr>宋体</vt:lpstr>
      <vt:lpstr>Wingdings</vt:lpstr>
      <vt:lpstr>Times New Roman</vt:lpstr>
      <vt:lpstr>Impact</vt:lpstr>
      <vt:lpstr>楷体</vt:lpstr>
      <vt:lpstr>微软雅黑</vt:lpstr>
      <vt:lpstr>Arial Unicode MS</vt:lpstr>
      <vt:lpstr>默认设计模板</vt:lpstr>
      <vt:lpstr>1_默认设计模板</vt:lpstr>
      <vt:lpstr>2_默认设计模板</vt:lpstr>
      <vt:lpstr>3_默认设计模板</vt:lpstr>
      <vt:lpstr>4_默认设计模板</vt:lpstr>
      <vt:lpstr>5_默认设计模板</vt:lpstr>
      <vt:lpstr>6_默认设计模板</vt:lpstr>
      <vt:lpstr>PowerPoint 演示文稿</vt:lpstr>
      <vt:lpstr>交响乐（器乐演出体裁的总称） </vt:lpstr>
      <vt:lpstr>弦乐组</vt:lpstr>
      <vt:lpstr>                                             小提琴</vt:lpstr>
      <vt:lpstr>PowerPoint 演示文稿</vt:lpstr>
      <vt:lpstr>                                             大提琴</vt:lpstr>
      <vt:lpstr>                                         低音提琴</vt:lpstr>
      <vt:lpstr>木管组</vt:lpstr>
      <vt:lpstr>                                          长笛</vt:lpstr>
      <vt:lpstr>                                    短笛</vt:lpstr>
      <vt:lpstr>                            单簧管(黑管)</vt:lpstr>
      <vt:lpstr>                                        双簧管</vt:lpstr>
      <vt:lpstr>                                 大管（巴松）</vt:lpstr>
      <vt:lpstr>铜管乐</vt:lpstr>
      <vt:lpstr>小号</vt:lpstr>
      <vt:lpstr>长号</vt:lpstr>
      <vt:lpstr>圆号（法国号）</vt:lpstr>
      <vt:lpstr>大号</vt:lpstr>
      <vt:lpstr>打击乐</vt:lpstr>
      <vt:lpstr>定音鼓</vt:lpstr>
      <vt:lpstr>小军鼓</vt:lpstr>
      <vt:lpstr>PowerPoint 演示文稿</vt:lpstr>
      <vt:lpstr>PowerPoint 演示文稿</vt:lpstr>
      <vt:lpstr>PowerPoint 演示文稿</vt:lpstr>
      <vt:lpstr>PowerPoint 演示文稿</vt:lpstr>
      <vt:lpstr>PowerPoint 演示文稿</vt:lpstr>
      <vt:lpstr>PowerPoint 演示文稿</vt:lpstr>
      <vt:lpstr>竖琴</vt:lpstr>
      <vt:lpstr>PowerPoint 演示文稿</vt:lpstr>
      <vt:lpstr>交响乐队乐器</vt:lpstr>
      <vt:lpstr>PowerPoint 演示文稿</vt:lpstr>
      <vt:lpstr>PowerPoint 演示文稿</vt:lpstr>
      <vt:lpstr>PowerPoint 演示文稿</vt:lpstr>
      <vt:lpstr>PowerPoint 演示文稿</vt:lpstr>
      <vt:lpstr>学习目标：</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www.glzy8.com提供海量PPT模板免费下载！</dc:title>
  <dc:creator/>
  <cp:lastModifiedBy>slj</cp:lastModifiedBy>
  <cp:revision>137</cp:revision>
  <dcterms:created xsi:type="dcterms:W3CDTF">2002-05-07T01:44:00Z</dcterms:created>
  <dcterms:modified xsi:type="dcterms:W3CDTF">2019-12-20T06:07:08Z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