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324" r:id="rId3"/>
    <p:sldId id="325" r:id="rId4"/>
    <p:sldId id="358" r:id="rId5"/>
    <p:sldId id="259" r:id="rId6"/>
    <p:sldId id="296" r:id="rId7"/>
    <p:sldId id="283" r:id="rId8"/>
    <p:sldId id="359" r:id="rId9"/>
    <p:sldId id="360" r:id="rId10"/>
    <p:sldId id="361" r:id="rId11"/>
    <p:sldId id="317" r:id="rId12"/>
    <p:sldId id="293" r:id="rId13"/>
  </p:sldIdLst>
  <p:sldSz cx="9144000" cy="6858000" type="screen4x3"/>
  <p:notesSz cx="7104063" cy="102346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仿宋" panose="02010609060101010101" pitchFamily="49" charset="-122"/>
      <p:regular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4"/>
    <a:srgbClr val="0000FF"/>
    <a:srgbClr val="9A24BA"/>
    <a:srgbClr val="E5D0FC"/>
    <a:srgbClr val="FF00FF"/>
    <a:srgbClr val="FD83B7"/>
    <a:srgbClr val="FFB9FF"/>
    <a:srgbClr val="C9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>
        <p:guide orient="horz" pos="28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F400EB-8EC6-47D8-8425-24EC153A488D}" type="datetimeFigureOut">
              <a:rPr lang="zh-CN" altLang="en-US"/>
              <a:t>2019/10/28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0C998BE-EAB2-4EE0-9BBF-1D52E9E893A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49363" y="1279525"/>
            <a:ext cx="4605337" cy="3454400"/>
          </a:xfrm>
          <a:ln>
            <a:miter lim="800000"/>
          </a:ln>
        </p:spPr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920468"/>
            <a:ext cx="8140700" cy="6477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2019/10/28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15177EA-3C26-4FBF-8AEB-1A82A4FB75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 bwMode="auto">
          <a:xfrm>
            <a:off x="511175" y="920468"/>
            <a:ext cx="814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4"/>
            </p:custDataLst>
          </p:nvPr>
        </p:nvSpPr>
        <p:spPr bwMode="auto">
          <a:xfrm>
            <a:off x="501650" y="1295400"/>
            <a:ext cx="8140700" cy="50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60401" y="6350001"/>
            <a:ext cx="2024063" cy="31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/>
              <a:t>2019/10/28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689" y="6350001"/>
            <a:ext cx="2968625" cy="31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6350001"/>
            <a:ext cx="2025650" cy="317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C3D297C-BA7D-4A13-A989-938B975DDB75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fontAlgn="base">
        <a:spcBef>
          <a:spcPct val="0"/>
        </a:spcBef>
        <a:spcAft>
          <a:spcPct val="0"/>
        </a:spcAft>
        <a:defRPr sz="21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/>
        </p:nvGrpSpPr>
        <p:grpSpPr bwMode="auto">
          <a:xfrm>
            <a:off x="5697220" y="4758658"/>
            <a:ext cx="2997200" cy="1035051"/>
            <a:chOff x="3515" y="3613"/>
            <a:chExt cx="4718" cy="1224"/>
          </a:xfrm>
        </p:grpSpPr>
        <p:sp>
          <p:nvSpPr>
            <p:cNvPr id="19" name="椭圆 18"/>
            <p:cNvSpPr/>
            <p:nvPr/>
          </p:nvSpPr>
          <p:spPr>
            <a:xfrm>
              <a:off x="3570" y="3641"/>
              <a:ext cx="1467" cy="1019"/>
            </a:xfrm>
            <a:prstGeom prst="ellipse">
              <a:avLst/>
            </a:prstGeom>
            <a:solidFill>
              <a:srgbClr val="AF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100" name="标题 1"/>
            <p:cNvSpPr txBox="1">
              <a:spLocks noChangeArrowheads="1"/>
            </p:cNvSpPr>
            <p:nvPr/>
          </p:nvSpPr>
          <p:spPr bwMode="auto">
            <a:xfrm>
              <a:off x="3515" y="3613"/>
              <a:ext cx="4718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</a:t>
              </a:r>
              <a:r>
                <a:rPr lang="zh-CN" altLang="en-US" sz="4400" b="1" baseline="30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*</a:t>
              </a:r>
              <a:r>
                <a:rPr lang="en-US" altLang="zh-CN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小 岛</a:t>
              </a:r>
            </a:p>
          </p:txBody>
        </p:sp>
      </p:grpSp>
      <p:pic>
        <p:nvPicPr>
          <p:cNvPr id="4101" name="图片 16"/>
          <p:cNvPicPr>
            <a:picLocks noChangeAspect="1" noChangeArrowheads="1"/>
          </p:cNvPicPr>
          <p:nvPr/>
        </p:nvPicPr>
        <p:blipFill>
          <a:blip r:embed="rId3" cstate="email"/>
          <a:srcRect b="-2846"/>
          <a:stretch>
            <a:fillRect/>
          </a:stretch>
        </p:blipFill>
        <p:spPr bwMode="auto">
          <a:xfrm>
            <a:off x="571500" y="715010"/>
            <a:ext cx="2173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600" y="920468"/>
            <a:ext cx="8140700" cy="250853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600" dirty="0"/>
              <a:t>     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他是想，要是这里种菜的法子真能推广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那对这一带守岛部队的作用可太大了。这种问题看起来很小，却直接关系到部队的战斗力。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3922395"/>
            <a:ext cx="7792720" cy="27158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522754" y="1908749"/>
            <a:ext cx="7823200" cy="1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spc="-120" dirty="0">
                <a:latin typeface="宋体" panose="02010600030101010101" pitchFamily="2" charset="-122"/>
              </a:rPr>
              <a:t>清晨，将军乘快艇离开了小岛。回望小岛，他看到那片绿色上面，</a:t>
            </a:r>
            <a:r>
              <a:rPr lang="zh-CN" altLang="en-US" sz="3200" b="1" dirty="0">
                <a:latin typeface="宋体" panose="02010600030101010101" pitchFamily="2" charset="-122"/>
              </a:rPr>
              <a:t>一轮鲜红的太阳正在升起。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141073" y="-95970"/>
            <a:ext cx="2530369" cy="1983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415494" y="3787227"/>
            <a:ext cx="889718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他向着太阳，向着那片绿色，也向着小岛，行了一个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标准的军礼。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017" y="4944386"/>
            <a:ext cx="1173162" cy="185631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36215" y="4432417"/>
            <a:ext cx="2601787" cy="2478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组合 11"/>
          <p:cNvGrpSpPr/>
          <p:nvPr/>
        </p:nvGrpSpPr>
        <p:grpSpPr bwMode="auto">
          <a:xfrm>
            <a:off x="104775" y="23495"/>
            <a:ext cx="2928620" cy="897255"/>
            <a:chOff x="228606" y="68175"/>
            <a:chExt cx="2628373" cy="672350"/>
          </a:xfrm>
        </p:grpSpPr>
        <p:sp>
          <p:nvSpPr>
            <p:cNvPr id="14" name="文本框 7"/>
            <p:cNvSpPr txBox="1">
              <a:spLocks noChangeArrowheads="1"/>
            </p:cNvSpPr>
            <p:nvPr/>
          </p:nvSpPr>
          <p:spPr bwMode="auto">
            <a:xfrm>
              <a:off x="755267" y="190443"/>
              <a:ext cx="2101712" cy="43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总结提升</a:t>
              </a:r>
            </a:p>
          </p:txBody>
        </p:sp>
        <p:pic>
          <p:nvPicPr>
            <p:cNvPr id="15" name="图片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8606" y="68175"/>
              <a:ext cx="782304" cy="67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图片 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8300" y="1250951"/>
            <a:ext cx="3028950" cy="331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14" y="1773767"/>
            <a:ext cx="687387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02870" y="713105"/>
            <a:ext cx="8949055" cy="51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Rot="1" noChangeArrowheads="1"/>
          </p:cNvSpPr>
          <p:nvPr/>
        </p:nvSpPr>
        <p:spPr bwMode="auto">
          <a:xfrm>
            <a:off x="1627505" y="1250315"/>
            <a:ext cx="588200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25000"/>
              </a:lnSpc>
              <a:spcBef>
                <a:spcPts val="1400"/>
              </a:spcBef>
              <a:buClr>
                <a:schemeClr val="folHlink"/>
              </a:buClr>
              <a:buSzPct val="85000"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有感情地朗读课文，用自己的语言复述课文内容。 </a:t>
            </a:r>
          </a:p>
          <a:p>
            <a:pPr eaLnBrk="0" hangingPunct="0">
              <a:lnSpc>
                <a:spcPct val="125000"/>
              </a:lnSpc>
              <a:spcBef>
                <a:spcPts val="1400"/>
              </a:spcBef>
              <a:buClr>
                <a:schemeClr val="folHlink"/>
              </a:buClr>
              <a:buSzPct val="85000"/>
            </a:pPr>
            <a:r>
              <a:rPr lang="en-US" altLang="zh-CN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   2.</a:t>
            </a: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如果你是海岛上的一名战士，你想对将军说些什么？将你想说的话写下来。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3655" y="88265"/>
            <a:ext cx="2928620" cy="897255"/>
            <a:chOff x="228606" y="68175"/>
            <a:chExt cx="2628373" cy="672350"/>
          </a:xfrm>
        </p:grpSpPr>
        <p:sp>
          <p:nvSpPr>
            <p:cNvPr id="9" name="文本框 7"/>
            <p:cNvSpPr txBox="1">
              <a:spLocks noChangeArrowheads="1"/>
            </p:cNvSpPr>
            <p:nvPr/>
          </p:nvSpPr>
          <p:spPr bwMode="auto">
            <a:xfrm>
              <a:off x="755267" y="190443"/>
              <a:ext cx="2101712" cy="43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</a:p>
          </p:txBody>
        </p:sp>
        <p:pic>
          <p:nvPicPr>
            <p:cNvPr id="10" name="图片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8606" y="68175"/>
              <a:ext cx="782304" cy="67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60242">
            <a:off x="4679187" y="1496754"/>
            <a:ext cx="4063732" cy="29884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23" y="292963"/>
            <a:ext cx="3407334" cy="27690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23" y="3138020"/>
            <a:ext cx="4588718" cy="371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187829" y="163167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8" name="矩形 7"/>
          <p:cNvSpPr/>
          <p:nvPr/>
        </p:nvSpPr>
        <p:spPr>
          <a:xfrm>
            <a:off x="736919" y="1354880"/>
            <a:ext cx="7723187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kern="1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陆颖墨</a:t>
            </a:r>
            <a:r>
              <a:rPr lang="en-US" altLang="zh-CN" sz="3200" b="1" kern="1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江苏常州人。著有小说集《寻找我的海魂影》《白手绢，黑飘带》，电影文学剧本</a:t>
            </a:r>
            <a:r>
              <a:rPr lang="zh-CN" altLang="zh-CN" sz="2800" b="1" kern="100" spc="-12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《中国月亮》，小说《军法，已在战前执行》等</a:t>
            </a:r>
            <a:r>
              <a:rPr lang="zh-CN" altLang="zh-CN" sz="28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。话剧剧本《远岛之光》获第六届全军文艺汇演剧本一等奖，短篇小说《海军往事》获第五届鲁迅</a:t>
            </a:r>
            <a:r>
              <a:rPr lang="zh-CN" altLang="zh-CN" sz="2800" b="1" kern="100" spc="12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文学奖。作品共获奖</a:t>
            </a:r>
            <a:r>
              <a:rPr lang="en-US" altLang="zh-CN" sz="2800" b="1" kern="100" spc="12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2800" b="1" kern="100" spc="12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余项，选入各种选集数十种。</a:t>
            </a:r>
          </a:p>
        </p:txBody>
      </p:sp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354" y="5483226"/>
            <a:ext cx="974725" cy="11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53671" y="353695"/>
            <a:ext cx="2486025" cy="897467"/>
            <a:chOff x="171450" y="133349"/>
            <a:chExt cx="2486305" cy="672350"/>
          </a:xfrm>
        </p:grpSpPr>
        <p:sp>
          <p:nvSpPr>
            <p:cNvPr id="3" name="文本框 7"/>
            <p:cNvSpPr txBox="1">
              <a:spLocks noChangeArrowheads="1"/>
            </p:cNvSpPr>
            <p:nvPr/>
          </p:nvSpPr>
          <p:spPr bwMode="auto">
            <a:xfrm>
              <a:off x="755051" y="190499"/>
              <a:ext cx="1902704" cy="43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作者简介</a:t>
              </a:r>
            </a:p>
          </p:txBody>
        </p:sp>
        <p:pic>
          <p:nvPicPr>
            <p:cNvPr id="4" name="图片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1450" y="133349"/>
              <a:ext cx="782304" cy="67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545" y="4824095"/>
            <a:ext cx="207391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组合 1"/>
          <p:cNvGrpSpPr/>
          <p:nvPr/>
        </p:nvGrpSpPr>
        <p:grpSpPr bwMode="auto">
          <a:xfrm>
            <a:off x="47626" y="110490"/>
            <a:ext cx="2486025" cy="897467"/>
            <a:chOff x="171450" y="133349"/>
            <a:chExt cx="2486305" cy="672350"/>
          </a:xfrm>
        </p:grpSpPr>
        <p:sp>
          <p:nvSpPr>
            <p:cNvPr id="8200" name="文本框 7"/>
            <p:cNvSpPr txBox="1">
              <a:spLocks noChangeArrowheads="1"/>
            </p:cNvSpPr>
            <p:nvPr/>
          </p:nvSpPr>
          <p:spPr bwMode="auto">
            <a:xfrm>
              <a:off x="755051" y="190499"/>
              <a:ext cx="1902704" cy="43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小组交流</a:t>
              </a:r>
            </a:p>
          </p:txBody>
        </p:sp>
        <p:pic>
          <p:nvPicPr>
            <p:cNvPr id="8201" name="图片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1450" y="133349"/>
              <a:ext cx="782304" cy="67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文本框 3"/>
          <p:cNvSpPr txBox="1"/>
          <p:nvPr/>
        </p:nvSpPr>
        <p:spPr>
          <a:xfrm>
            <a:off x="408373" y="1316355"/>
            <a:ext cx="8806648" cy="324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/>
              <a:t>  </a:t>
            </a: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交流要求：  </a:t>
            </a: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(1)读准音——读读课文，注意生字的读音。</a:t>
            </a: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(2)晓词义——说说词语的意思。 </a:t>
            </a: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latin typeface="宋体" panose="02010600030101010101" pitchFamily="2" charset="-122"/>
                <a:cs typeface="宋体" panose="02010600030101010101" pitchFamily="2" charset="-122"/>
              </a:rPr>
              <a:t>(3)讲内容——讲讲课文的主要内容。 </a:t>
            </a:r>
          </a:p>
        </p:txBody>
      </p:sp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09" y="5483226"/>
            <a:ext cx="974725" cy="11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545" y="4824095"/>
            <a:ext cx="207391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组合 1"/>
          <p:cNvGrpSpPr/>
          <p:nvPr/>
        </p:nvGrpSpPr>
        <p:grpSpPr bwMode="auto">
          <a:xfrm>
            <a:off x="47626" y="110490"/>
            <a:ext cx="2486025" cy="897467"/>
            <a:chOff x="171450" y="133349"/>
            <a:chExt cx="2486305" cy="672350"/>
          </a:xfrm>
        </p:grpSpPr>
        <p:sp>
          <p:nvSpPr>
            <p:cNvPr id="8200" name="文本框 7"/>
            <p:cNvSpPr txBox="1">
              <a:spLocks noChangeArrowheads="1"/>
            </p:cNvSpPr>
            <p:nvPr/>
          </p:nvSpPr>
          <p:spPr bwMode="auto">
            <a:xfrm>
              <a:off x="755051" y="190499"/>
              <a:ext cx="1902704" cy="43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学习字词</a:t>
              </a:r>
            </a:p>
          </p:txBody>
        </p:sp>
        <p:pic>
          <p:nvPicPr>
            <p:cNvPr id="8201" name="图片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1450" y="133349"/>
              <a:ext cx="782304" cy="67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09" y="5483226"/>
            <a:ext cx="974725" cy="11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235" y="5012690"/>
            <a:ext cx="2066290" cy="16795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06116" y="1364170"/>
            <a:ext cx="7359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/>
              <a:t>摄氏度    牙龈    瞒着    海域   </a:t>
            </a:r>
            <a:endParaRPr lang="en-US" altLang="zh-CN" sz="3600" b="1" dirty="0"/>
          </a:p>
          <a:p>
            <a:r>
              <a:rPr lang="zh-CN" altLang="en-US" sz="3600" b="1" dirty="0"/>
              <a:t> </a:t>
            </a:r>
            <a:endParaRPr lang="en-US" altLang="zh-CN" sz="3600" b="1" dirty="0"/>
          </a:p>
          <a:p>
            <a:r>
              <a:rPr lang="zh-CN" altLang="en-US" sz="3600" b="1" dirty="0"/>
              <a:t>快艇        矛 盾    筷子    炊事员</a:t>
            </a:r>
          </a:p>
          <a:p>
            <a:endParaRPr lang="en-US" altLang="zh-CN" sz="3600" b="1" dirty="0"/>
          </a:p>
          <a:p>
            <a:r>
              <a:rPr lang="zh-CN" altLang="en-US" sz="3600" b="1" dirty="0"/>
              <a:t>哼             怔住     喉 咙     哽咽    </a:t>
            </a:r>
            <a:endParaRPr lang="en-US" altLang="zh-CN" sz="3600" b="1" dirty="0"/>
          </a:p>
          <a:p>
            <a:endParaRPr lang="en-US" altLang="zh-CN" sz="3600" b="1" dirty="0"/>
          </a:p>
          <a:p>
            <a:r>
              <a:rPr lang="zh-CN" altLang="en-US" sz="3600" b="1" dirty="0"/>
              <a:t>汤勺         搅拌     礁石     舀起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1214" y="2846918"/>
            <a:ext cx="7881937" cy="13709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</a:t>
            </a:r>
          </a:p>
          <a:p>
            <a:pPr eaLnBrk="0" hangingPunct="0">
              <a:lnSpc>
                <a:spcPct val="130000"/>
              </a:lnSpc>
              <a:defRPr/>
            </a:pP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9218" name="文本框 5"/>
          <p:cNvSpPr txBox="1">
            <a:spLocks noChangeArrowheads="1"/>
          </p:cNvSpPr>
          <p:nvPr/>
        </p:nvSpPr>
        <p:spPr bwMode="auto">
          <a:xfrm>
            <a:off x="829945" y="1282700"/>
            <a:ext cx="786384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18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、默读课文，思考：这篇课文主要写了一件什么事情？</a:t>
            </a:r>
          </a:p>
          <a:p>
            <a:pPr eaLnBrk="0" hangingPunct="0">
              <a:lnSpc>
                <a:spcPct val="120000"/>
              </a:lnSpc>
              <a:spcBef>
                <a:spcPts val="18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、说一说介绍一件事我们要交代清楚哪些要素？ </a:t>
            </a:r>
          </a:p>
          <a:p>
            <a:pPr eaLnBrk="0" hangingPunct="0">
              <a:lnSpc>
                <a:spcPct val="120000"/>
              </a:lnSpc>
              <a:spcBef>
                <a:spcPts val="18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、结合板书，说说这篇课文的主要内容。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7626" y="110490"/>
            <a:ext cx="2486025" cy="897467"/>
            <a:chOff x="171450" y="133349"/>
            <a:chExt cx="2486305" cy="672350"/>
          </a:xfrm>
        </p:grpSpPr>
        <p:sp>
          <p:nvSpPr>
            <p:cNvPr id="3" name="文本框 7"/>
            <p:cNvSpPr txBox="1">
              <a:spLocks noChangeArrowheads="1"/>
            </p:cNvSpPr>
            <p:nvPr/>
          </p:nvSpPr>
          <p:spPr bwMode="auto">
            <a:xfrm>
              <a:off x="755051" y="190499"/>
              <a:ext cx="1902704" cy="43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整体感知</a:t>
              </a:r>
            </a:p>
          </p:txBody>
        </p:sp>
        <p:pic>
          <p:nvPicPr>
            <p:cNvPr id="4" name="图片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1450" y="133349"/>
              <a:ext cx="782304" cy="67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09" y="5483226"/>
            <a:ext cx="974725" cy="11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630" y="5067300"/>
            <a:ext cx="1774825" cy="1442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7626" y="110490"/>
            <a:ext cx="2486025" cy="897467"/>
            <a:chOff x="171450" y="133349"/>
            <a:chExt cx="2486305" cy="672350"/>
          </a:xfrm>
        </p:grpSpPr>
        <p:sp>
          <p:nvSpPr>
            <p:cNvPr id="9" name="文本框 7"/>
            <p:cNvSpPr txBox="1">
              <a:spLocks noChangeArrowheads="1"/>
            </p:cNvSpPr>
            <p:nvPr/>
          </p:nvSpPr>
          <p:spPr bwMode="auto">
            <a:xfrm>
              <a:off x="755051" y="190499"/>
              <a:ext cx="1902704" cy="43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了解小岛</a:t>
              </a:r>
            </a:p>
          </p:txBody>
        </p:sp>
        <p:pic>
          <p:nvPicPr>
            <p:cNvPr id="10" name="图片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1450" y="133349"/>
              <a:ext cx="782304" cy="67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5112385"/>
            <a:ext cx="1302385" cy="154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文本框 5"/>
          <p:cNvSpPr txBox="1">
            <a:spLocks noChangeArrowheads="1"/>
          </p:cNvSpPr>
          <p:nvPr/>
        </p:nvSpPr>
        <p:spPr bwMode="auto">
          <a:xfrm>
            <a:off x="459740" y="1697355"/>
            <a:ext cx="8562340" cy="25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70000"/>
              </a:lnSpc>
              <a:spcBef>
                <a:spcPts val="18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快速浏览课文，圈画出与小岛相关的句子，思考：小岛是一座什么样的岛？</a:t>
            </a:r>
          </a:p>
          <a:p>
            <a:pPr eaLnBrk="0" hangingPunct="0">
              <a:lnSpc>
                <a:spcPct val="120000"/>
              </a:lnSpc>
              <a:spcBef>
                <a:spcPts val="1800"/>
              </a:spcBef>
            </a:pP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5" y="4171950"/>
            <a:ext cx="2757170" cy="41649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1650" y="1727429"/>
            <a:ext cx="8140700" cy="647700"/>
          </a:xfrm>
        </p:spPr>
        <p:txBody>
          <a:bodyPr/>
          <a:lstStyle/>
          <a:p>
            <a:r>
              <a:rPr lang="zh-CN" altLang="en-US" b="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br>
              <a:rPr lang="en-US" altLang="zh-CN" b="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b="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b="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b="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无边无际的的大海上，有一座小岛，远远望去，像一片云在天边无边无际的大海上，有一座小岛，远远望去，像一片云在天边浮着。这里树少，草少，土也很少，却驻扎着一群海军士兵。</a:t>
            </a:r>
            <a:b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将军上岛时正是这儿比较凉快的时候，但也有二十多摄氏度。没法子，谁叫这儿离赤道近呢。小岛转一圈也用不了 十分钟，所以，到第五分钟时，将军就发现了问题。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275858" y="4342753"/>
            <a:ext cx="2868142" cy="2541881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3" name="文本框 2"/>
          <p:cNvSpPr txBox="1"/>
          <p:nvPr/>
        </p:nvSpPr>
        <p:spPr>
          <a:xfrm>
            <a:off x="470516" y="5042516"/>
            <a:ext cx="5805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在这个地方，蔬菜是很难生长的。因为主要吃罐头，有的战士上岛一段时间后，就会牙龈溃烂，嘴里起泡。从大陆上运来的蔬菜，还没上岛，就要烂掉大半。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850" y="1995170"/>
            <a:ext cx="7988300" cy="647700"/>
          </a:xfrm>
        </p:spPr>
        <p:txBody>
          <a:bodyPr/>
          <a:lstStyle/>
          <a:p>
            <a:pPr>
              <a:lnSpc>
                <a:spcPct val="180000"/>
              </a:lnSpc>
            </a:pPr>
            <a:br>
              <a:rPr lang="zh-CN" altLang="en-US" dirty="0"/>
            </a:br>
            <a:br>
              <a:rPr lang="zh-CN" altLang="en-US" sz="2800" dirty="0"/>
            </a:br>
            <a:r>
              <a:rPr lang="en-US" altLang="zh-CN" sz="3200" b="0" dirty="0"/>
              <a:t>1</a:t>
            </a:r>
            <a:r>
              <a:rPr lang="zh-CN" altLang="en-US" sz="3200" b="0" dirty="0"/>
              <a:t>、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默读课文，找一找令你感动的语句。</a:t>
            </a:r>
            <a:b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、同桌互相说说令你感动的语句及理由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b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br>
              <a:rPr lang="zh-CN" altLang="en-US" sz="2800" dirty="0"/>
            </a:br>
            <a:endParaRPr lang="zh-CN" altLang="en-US" sz="2800" dirty="0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04775" y="23495"/>
            <a:ext cx="2928620" cy="897255"/>
            <a:chOff x="228606" y="68175"/>
            <a:chExt cx="2628373" cy="672350"/>
          </a:xfrm>
        </p:grpSpPr>
        <p:sp>
          <p:nvSpPr>
            <p:cNvPr id="9" name="文本框 7"/>
            <p:cNvSpPr txBox="1">
              <a:spLocks noChangeArrowheads="1"/>
            </p:cNvSpPr>
            <p:nvPr/>
          </p:nvSpPr>
          <p:spPr bwMode="auto">
            <a:xfrm>
              <a:off x="755267" y="190443"/>
              <a:ext cx="2101712" cy="43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感悟军人情</a:t>
              </a:r>
            </a:p>
          </p:txBody>
        </p:sp>
        <p:pic>
          <p:nvPicPr>
            <p:cNvPr id="10" name="图片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8606" y="68175"/>
              <a:ext cx="782304" cy="67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80441" y="3701324"/>
            <a:ext cx="2448668" cy="227998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60" y="3701415"/>
            <a:ext cx="3023235" cy="3799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610</Words>
  <Application>Microsoft Office PowerPoint</Application>
  <PresentationFormat>全屏显示(4:3)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楷体</vt:lpstr>
      <vt:lpstr>Calibri</vt:lpstr>
      <vt:lpstr>Arial</vt:lpstr>
      <vt:lpstr>宋体</vt:lpstr>
      <vt:lpstr>微软雅黑</vt:lpstr>
      <vt:lpstr>仿宋</vt:lpstr>
      <vt:lpstr>黑体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无边无际的的大海上，有一座小岛，远远望去，像一片云在天边无边无际的大海上，有一座小岛，远远望去，像一片云在天边浮着。这里树少，草少，土也很少，却驻扎着一群海军士兵。   将军上岛时正是这儿比较凉快的时候，但也有二十多摄氏度。没法子，谁叫这儿离赤道近呢。小岛转一圈也用不了 十分钟，所以，到第五分钟时，将军就发现了问题。</vt:lpstr>
      <vt:lpstr>  1、默读课文，找一找令你感动的语句。 2、同桌互相说说令你感动的语句及理由。  </vt:lpstr>
      <vt:lpstr>      他是想，要是这里种菜的法子真能推广,那对这一带守岛部队的作用可太大了。这种问题看起来很小，却直接关系到部队的战斗力。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 </cp:lastModifiedBy>
  <cp:revision>145</cp:revision>
  <dcterms:created xsi:type="dcterms:W3CDTF">2018-12-29T03:20:00Z</dcterms:created>
  <dcterms:modified xsi:type="dcterms:W3CDTF">2019-10-28T01:48:39Z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