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5"/>
  </p:handoutMasterIdLst>
  <p:sldIdLst>
    <p:sldId id="256" r:id="rId3"/>
    <p:sldId id="264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6" r:id="rId13"/>
    <p:sldId id="265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34315" y="2550160"/>
            <a:ext cx="11700510" cy="899160"/>
          </a:xfrm>
        </p:spPr>
        <p:txBody>
          <a:bodyPr/>
          <a:lstStyle/>
          <a:p>
            <a:r>
              <a:rPr lang="zh-CN" altLang="en-US" sz="8000" b="1"/>
              <a:t>五绝十首的欣赏和背诵</a:t>
            </a:r>
            <a:br>
              <a:rPr lang="zh-CN" altLang="en-US" sz="8000" b="1"/>
            </a:br>
            <a:r>
              <a:rPr lang="zh-CN" altLang="en-US" sz="8000" b="1"/>
              <a:t>以及声律的注意事项</a:t>
            </a:r>
            <a:endParaRPr lang="zh-CN" altLang="en-US" sz="8000" b="1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262" y="144110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3600">
                <a:solidFill>
                  <a:srgbClr val="FF0000"/>
                </a:solidFill>
              </a:rPr>
              <a:t>格律诗声律的注意事项</a:t>
            </a:r>
            <a:endParaRPr lang="zh-CN" altLang="en-US" sz="3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/>
              <a:t>4、一句诗中</a:t>
            </a:r>
            <a:r>
              <a:rPr lang="zh-CN" altLang="en-US" sz="2800" b="1">
                <a:solidFill>
                  <a:srgbClr val="FF0000"/>
                </a:solidFill>
              </a:rPr>
              <a:t>后3字三连仄，这个要尽量避免</a:t>
            </a:r>
            <a:r>
              <a:rPr lang="zh-CN" altLang="en-US" sz="2800" b="1"/>
              <a:t>，比如：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【独坐敬亭山】唐•李白　　 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众鸟高飞尽，孤云独去闲。相看两不厌，只有敬亭山。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5、一句诗中的</a:t>
            </a:r>
            <a:r>
              <a:rPr lang="zh-CN" altLang="en-US" sz="2800" b="1">
                <a:solidFill>
                  <a:srgbClr val="FF0000"/>
                </a:solidFill>
              </a:rPr>
              <a:t>后3字不允许出现三连平</a:t>
            </a:r>
            <a:r>
              <a:rPr lang="zh-CN" altLang="en-US" sz="2800" b="1"/>
              <a:t>，比如：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感君恩义重，一掷轻鸿毛。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6、</a:t>
            </a:r>
            <a:r>
              <a:rPr lang="zh-CN" altLang="en-US" sz="2800" b="1">
                <a:solidFill>
                  <a:srgbClr val="FF0000"/>
                </a:solidFill>
              </a:rPr>
              <a:t>不允许失粘，即第三句第二字的平仄和第二句第二字的平仄要相同：</a:t>
            </a:r>
            <a:endParaRPr lang="zh-CN" altLang="en-US" sz="28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b="1"/>
              <a:t>漠漠秋云起，稍稍夜寒生。但觉衣裳湿，无点亦无声。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7、</a:t>
            </a:r>
            <a:r>
              <a:rPr lang="zh-CN" altLang="en-US" sz="2800" b="1">
                <a:solidFill>
                  <a:srgbClr val="FF0000"/>
                </a:solidFill>
              </a:rPr>
              <a:t>孤平是格律诗的大忌。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577" y="766645"/>
            <a:ext cx="10852237" cy="648000"/>
          </a:xfrm>
        </p:spPr>
        <p:txBody>
          <a:bodyPr/>
          <a:p>
            <a:r>
              <a:rPr lang="zh-CN" altLang="en-US" sz="4800"/>
              <a:t>逢雪宿芙蓉山主人</a:t>
            </a:r>
            <a:br>
              <a:rPr lang="zh-CN" altLang="en-US" sz="4800"/>
            </a:br>
            <a:r>
              <a:rPr lang="zh-CN" altLang="en-US" sz="4800"/>
              <a:t>                          唐·刘长卿　</a:t>
            </a:r>
            <a:endParaRPr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4602" y="1596990"/>
            <a:ext cx="10852237" cy="5041355"/>
          </a:xfrm>
        </p:spPr>
        <p:txBody>
          <a:bodyPr/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72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日暮苍山远，</a:t>
            </a:r>
            <a:endParaRPr lang="zh-CN" altLang="en-US" sz="72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72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天寒白屋贫。</a:t>
            </a:r>
            <a:endParaRPr lang="zh-CN" altLang="en-US" sz="72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72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柴门闻犬吠，</a:t>
            </a:r>
            <a:endParaRPr lang="zh-CN" altLang="en-US" sz="72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72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风雪夜归人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6537960" y="3232785"/>
            <a:ext cx="5080000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3200" b="1">
                <a:solidFill>
                  <a:srgbClr val="333333"/>
                </a:solidFill>
                <a:ea typeface="宋体" panose="02010600030101010101" pitchFamily="2" charset="-122"/>
              </a:rPr>
              <a:t>注释：白屋：穷人家用白茅草盖屋顶，</a:t>
            </a:r>
            <a:endParaRPr lang="zh-CN" sz="3200" b="1">
              <a:solidFill>
                <a:srgbClr val="333333"/>
              </a:solidFill>
              <a:ea typeface="宋体" panose="02010600030101010101" pitchFamily="2" charset="-122"/>
            </a:endParaRPr>
          </a:p>
          <a:p>
            <a:pPr indent="0"/>
            <a:r>
              <a:rPr lang="zh-CN" sz="3200" b="1">
                <a:solidFill>
                  <a:srgbClr val="333333"/>
                </a:solidFill>
                <a:ea typeface="宋体" panose="02010600030101010101" pitchFamily="2" charset="-122"/>
              </a:rPr>
              <a:t>墙壁用木板做材料，不涂漆。　</a:t>
            </a:r>
            <a:endParaRPr lang="zh-CN" altLang="en-US" sz="3200" b="1">
              <a:solidFill>
                <a:srgbClr val="333333"/>
              </a:solidFill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" y="763905"/>
            <a:ext cx="12741910" cy="647700"/>
          </a:xfrm>
        </p:spPr>
        <p:txBody>
          <a:bodyPr/>
          <a:p>
            <a:r>
              <a:rPr lang="zh-CN" altLang="en-US" sz="4400"/>
              <a:t>和张仆射塞下曲·其二   </a:t>
            </a:r>
            <a:r>
              <a:rPr lang="zh-CN" altLang="en-US" sz="4800"/>
              <a:t>   </a:t>
            </a:r>
            <a:r>
              <a:rPr lang="zh-CN" altLang="en-US" sz="4000"/>
              <a:t>和张仆射塞下曲·其三</a:t>
            </a:r>
            <a:br>
              <a:rPr lang="zh-CN" altLang="en-US" sz="4000"/>
            </a:br>
            <a:r>
              <a:rPr lang="zh-CN" altLang="en-US" sz="4800"/>
              <a:t>                     </a:t>
            </a:r>
            <a:r>
              <a:rPr lang="zh-CN" altLang="en-US" sz="4000"/>
              <a:t>唐·卢纶                    </a:t>
            </a:r>
            <a:r>
              <a:rPr sz="4000">
                <a:sym typeface="+mn-ea"/>
              </a:rPr>
              <a:t>唐·卢纶</a:t>
            </a:r>
            <a:br>
              <a:rPr lang="zh-CN" altLang="en-US" sz="4000"/>
            </a:b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60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林暗草惊风，</a:t>
            </a:r>
            <a:endParaRPr lang="zh-CN" altLang="en-US" sz="60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60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将军夜引弓。</a:t>
            </a:r>
            <a:endParaRPr lang="zh-CN" altLang="en-US" sz="60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60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平明寻白羽，</a:t>
            </a:r>
            <a:endParaRPr lang="zh-CN" altLang="en-US" sz="60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60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没在石棱中。</a:t>
            </a:r>
            <a:endParaRPr lang="zh-CN" altLang="en-US" sz="60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447155" y="1484630"/>
            <a:ext cx="1132840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7200" b="1" spc="200">
                <a:uFillTx/>
                <a:latin typeface="+mj-lt"/>
                <a:ea typeface="+mj-ea"/>
                <a:cs typeface="+mj-cs"/>
              </a:rPr>
              <a:t>月黑雁飞高，</a:t>
            </a:r>
            <a:endParaRPr lang="zh-CN" altLang="en-US" sz="7200" b="1" spc="200">
              <a:uFillTx/>
              <a:latin typeface="+mj-lt"/>
              <a:ea typeface="+mj-ea"/>
              <a:cs typeface="+mj-cs"/>
            </a:endParaRPr>
          </a:p>
          <a:p>
            <a:pPr indent="0"/>
            <a:r>
              <a:rPr lang="zh-CN" altLang="en-US" sz="7200" b="1" spc="200">
                <a:uFillTx/>
                <a:latin typeface="+mj-lt"/>
                <a:ea typeface="+mj-ea"/>
                <a:cs typeface="+mj-cs"/>
              </a:rPr>
              <a:t>单于夜遁逃。</a:t>
            </a:r>
            <a:endParaRPr lang="zh-CN" altLang="en-US" sz="7200" b="1" spc="200">
              <a:uFillTx/>
              <a:latin typeface="+mj-lt"/>
              <a:ea typeface="+mj-ea"/>
              <a:cs typeface="+mj-cs"/>
            </a:endParaRPr>
          </a:p>
          <a:p>
            <a:pPr indent="0"/>
            <a:r>
              <a:rPr lang="zh-CN" altLang="en-US" sz="7200" b="1" spc="200">
                <a:uFillTx/>
                <a:latin typeface="+mj-lt"/>
                <a:ea typeface="+mj-ea"/>
                <a:cs typeface="+mj-cs"/>
              </a:rPr>
              <a:t>欲将轻骑逐，</a:t>
            </a:r>
            <a:endParaRPr lang="zh-CN" altLang="en-US" sz="7200" b="1" spc="200">
              <a:uFillTx/>
              <a:latin typeface="+mj-lt"/>
              <a:ea typeface="+mj-ea"/>
              <a:cs typeface="+mj-cs"/>
            </a:endParaRPr>
          </a:p>
          <a:p>
            <a:pPr indent="0"/>
            <a:r>
              <a:rPr lang="zh-CN" altLang="en-US" sz="7200" b="1" spc="200">
                <a:uFillTx/>
                <a:latin typeface="+mj-lt"/>
                <a:ea typeface="+mj-ea"/>
                <a:cs typeface="+mj-cs"/>
              </a:rPr>
              <a:t>大雪满弓刀。</a:t>
            </a:r>
            <a:endParaRPr lang="zh-CN" altLang="en-US" sz="7200" b="1" spc="200">
              <a:solidFill>
                <a:srgbClr val="333333"/>
              </a:solidFill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沅湘流不尽，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屈子怨何深。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日暮秋风起，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萧萧枫树林。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标题 3"/>
          <p:cNvSpPr/>
          <p:nvPr>
            <p:ph type="title"/>
          </p:nvPr>
        </p:nvSpPr>
        <p:spPr/>
        <p:txBody>
          <a:bodyPr/>
          <a:p>
            <a:r>
              <a:rPr lang="zh-CN" altLang="en-US" sz="4400"/>
              <a:t>过三闾庙</a:t>
            </a:r>
            <a:br>
              <a:rPr lang="zh-CN" altLang="en-US" sz="4400"/>
            </a:br>
            <a:r>
              <a:rPr lang="zh-CN" altLang="en-US" sz="4400"/>
              <a:t>              唐·戴叔伦　</a:t>
            </a:r>
            <a:endParaRPr lang="zh-CN" altLang="en-US" sz="4400"/>
          </a:p>
        </p:txBody>
      </p:sp>
      <p:sp>
        <p:nvSpPr>
          <p:cNvPr id="100" name="文本框 99"/>
          <p:cNvSpPr txBox="1"/>
          <p:nvPr/>
        </p:nvSpPr>
        <p:spPr>
          <a:xfrm>
            <a:off x="-1905" y="5566410"/>
            <a:ext cx="564705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20650"/>
            <a:r>
              <a:rPr lang="zh-CN" sz="2400" b="1">
                <a:solidFill>
                  <a:srgbClr val="333333"/>
                </a:solidFill>
                <a:ea typeface="宋体" panose="02010600030101010101" pitchFamily="2" charset="-122"/>
              </a:rPr>
              <a:t>注释：沅湘：湖南省的沅水和湘水，代指湖南省的江河；</a:t>
            </a:r>
            <a:endParaRPr lang="zh-CN" sz="2400" b="1">
              <a:solidFill>
                <a:srgbClr val="333333"/>
              </a:solidFill>
              <a:ea typeface="宋体" panose="02010600030101010101" pitchFamily="2" charset="-122"/>
            </a:endParaRPr>
          </a:p>
          <a:p>
            <a:pPr indent="120650"/>
            <a:r>
              <a:rPr lang="zh-CN" sz="2400" b="1">
                <a:solidFill>
                  <a:srgbClr val="333333"/>
                </a:solidFill>
                <a:ea typeface="宋体" panose="02010600030101010101" pitchFamily="2" charset="-122"/>
              </a:rPr>
              <a:t>屈子：屈原，子是对成年男子的尊称。</a:t>
            </a:r>
            <a:endParaRPr lang="zh-CN" altLang="en-US" sz="2400" b="1">
              <a:solidFill>
                <a:srgbClr val="333333"/>
              </a:solidFill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782" y="388820"/>
            <a:ext cx="10852237" cy="648000"/>
          </a:xfrm>
        </p:spPr>
        <p:txBody>
          <a:bodyPr/>
          <a:p>
            <a:r>
              <a:rPr lang="en-US" altLang="zh-CN"/>
              <a:t> </a:t>
            </a:r>
            <a:r>
              <a:rPr lang="zh-CN" altLang="en-US"/>
              <a:t>从军行二首·其一                        宿建德江</a:t>
            </a:r>
            <a:br>
              <a:rPr lang="zh-CN" altLang="en-US"/>
            </a:br>
            <a:r>
              <a:rPr lang="zh-CN" altLang="en-US"/>
              <a:t>                  唐·王昌龄　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大将军出战，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白日暗榆关。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三面黄金甲，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单于破胆还。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algn="l">
              <a:lnSpc>
                <a:spcPct val="100000"/>
              </a:lnSpc>
              <a:buClrTx/>
              <a:buSzTx/>
              <a:buFontTx/>
              <a:buNone/>
            </a:pPr>
            <a:r>
              <a:rPr lang="zh-CN" altLang="en-US" sz="28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注释：榆关，山海关。　</a:t>
            </a:r>
            <a:endParaRPr lang="zh-CN" altLang="en-US" sz="28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85330" y="864235"/>
            <a:ext cx="21805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indent="0">
              <a:buNone/>
            </a:pPr>
            <a:r>
              <a:rPr lang="zh-CN" altLang="en-US" sz="2800">
                <a:sym typeface="+mn-ea"/>
              </a:rPr>
              <a:t>唐·孟浩然</a:t>
            </a:r>
            <a:r>
              <a:rPr lang="zh-CN" altLang="en-US">
                <a:sym typeface="+mn-ea"/>
              </a:rPr>
              <a:t>　　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6040120" y="1393825"/>
            <a:ext cx="5080000" cy="3415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120650"/>
            <a:r>
              <a:rPr lang="zh-CN" sz="5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宋体" panose="02010600030101010101" pitchFamily="2" charset="-122"/>
              </a:rPr>
              <a:t>移舟泊烟渚，</a:t>
            </a:r>
            <a:endParaRPr lang="zh-CN" sz="54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宋体" panose="02010600030101010101" pitchFamily="2" charset="-122"/>
            </a:endParaRPr>
          </a:p>
          <a:p>
            <a:pPr indent="120650"/>
            <a:r>
              <a:rPr lang="zh-CN" sz="5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宋体" panose="02010600030101010101" pitchFamily="2" charset="-122"/>
              </a:rPr>
              <a:t>日暮客愁新。</a:t>
            </a:r>
            <a:endParaRPr lang="zh-CN" sz="54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宋体" panose="02010600030101010101" pitchFamily="2" charset="-122"/>
            </a:endParaRPr>
          </a:p>
          <a:p>
            <a:pPr indent="120650"/>
            <a:r>
              <a:rPr lang="zh-CN" sz="5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宋体" panose="02010600030101010101" pitchFamily="2" charset="-122"/>
              </a:rPr>
              <a:t>野旷天低树，</a:t>
            </a:r>
            <a:endParaRPr lang="zh-CN" sz="54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宋体" panose="02010600030101010101" pitchFamily="2" charset="-122"/>
            </a:endParaRPr>
          </a:p>
          <a:p>
            <a:pPr indent="120650"/>
            <a:r>
              <a:rPr lang="zh-CN" sz="5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宋体" panose="02010600030101010101" pitchFamily="2" charset="-122"/>
              </a:rPr>
              <a:t>江清月近人。</a:t>
            </a:r>
            <a:endParaRPr lang="zh-CN" altLang="en-US" sz="54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502" y="5838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2800" b="1"/>
              <a:t>独坐敬亭山唐·李白　　 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众鸟高飞尽，孤云独去闲。相看两不厌，只有敬亭山。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/>
              <a:t>注释：敬亭山，在安徽省宣城市。</a:t>
            </a:r>
            <a:endParaRPr lang="zh-CN" altLang="en-US"/>
          </a:p>
          <a:p>
            <a:pPr marL="0" indent="0">
              <a:buNone/>
            </a:pPr>
            <a:r>
              <a:rPr lang="zh-CN" altLang="en-US" sz="2800" b="1"/>
              <a:t>问刘十九唐·白居易　　 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绿蚁新醅酒，红泥小火炉。晚来天欲雪，能饮一杯无？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/>
              <a:t>注释：绿蚁，民间做的米酒没有过滤时，飘在上面的微绿色的米粒，借指新醸的浊酒。</a:t>
            </a:r>
            <a:endParaRPr lang="zh-CN" altLang="en-US"/>
          </a:p>
          <a:p>
            <a:pPr marL="0" indent="0">
              <a:buNone/>
            </a:pPr>
            <a:r>
              <a:rPr lang="zh-CN" altLang="en-US" sz="2400" b="1"/>
              <a:t>题诗后   唐·贾岛　　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两句三年得，一吟双泪流。知音如不赏，归卧故山秋。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渡汉江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唐·宋之问　　 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岭外音书断，经冬复历春。近乡情更怯，不敢问来人。</a:t>
            </a:r>
            <a:endParaRPr lang="zh-CN" altLang="en-US" sz="2400" b="1"/>
          </a:p>
          <a:p>
            <a:pPr marL="0" indent="0">
              <a:buNone/>
            </a:pPr>
            <a:endParaRPr lang="zh-CN" altLang="en-US" sz="2400" b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80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怎样看待古代不合声律的五绝？</a:t>
            </a:r>
            <a:endParaRPr lang="zh-CN" altLang="en-US" sz="480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4602" y="116709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唐代以前的格律诗，对声律要求不严格，有的只能算格律不严格的古体五绝，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比如：</a:t>
            </a:r>
            <a:endParaRPr lang="zh-CN" altLang="en-US" sz="4400" b="1" spc="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唐-李白-静夜思</a:t>
            </a:r>
            <a:endParaRPr lang="zh-CN" altLang="en-US" sz="4400" b="1" spc="2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zh-CN" altLang="en-US" sz="4400" b="1" spc="20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床前明月光，疑是地上霜。举头望明月，低头思故乡。</a:t>
            </a:r>
            <a:endParaRPr lang="zh-CN" altLang="en-US" sz="4400" b="1" spc="2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227" y="13585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3600" b="1"/>
              <a:t>古代诗人们的习惯用法，成为特殊句式，比如：</a:t>
            </a:r>
            <a:endParaRPr lang="zh-CN" altLang="en-US" sz="3600" b="1"/>
          </a:p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【宿建德江】唐•孟浩然　　</a:t>
            </a:r>
            <a:endParaRPr lang="zh-CN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>
                <a:solidFill>
                  <a:srgbClr val="FF0000"/>
                </a:solidFill>
              </a:rPr>
              <a:t> 移舟泊烟渚，日暮客愁新。野旷天低树，江清月近人。</a:t>
            </a:r>
            <a:endParaRPr lang="zh-CN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600" b="1"/>
              <a:t>移舟泊烟渚：正确的声律是：平平平仄仄，有的诗人习惯变化一下，成为：平平仄平仄，由于很多著名诗人喜欢，所以慢慢就成为特殊句式，大家也认为不算错误了。</a:t>
            </a:r>
            <a:endParaRPr lang="zh-CN" altLang="en-US" sz="3600" b="1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2087" y="3105350"/>
            <a:ext cx="10852237" cy="648000"/>
          </a:xfrm>
        </p:spPr>
        <p:txBody>
          <a:bodyPr/>
          <a:p>
            <a:r>
              <a:rPr sz="4400">
                <a:sym typeface="+mn-ea"/>
              </a:rPr>
              <a:t>有的诗人故意突破声律规定，认为不这样写，否则就没法最好地表达自己的思想感情或者描写情景和细节，比如：</a:t>
            </a:r>
            <a:br>
              <a:rPr lang="zh-CN" altLang="en-US" sz="4400"/>
            </a:br>
            <a:r>
              <a:rPr sz="4400">
                <a:solidFill>
                  <a:srgbClr val="FF0000"/>
                </a:solidFill>
                <a:sym typeface="+mn-ea"/>
              </a:rPr>
              <a:t>清-袁枚</a:t>
            </a:r>
            <a:br>
              <a:rPr lang="zh-CN" altLang="en-US" sz="4400">
                <a:solidFill>
                  <a:srgbClr val="FF0000"/>
                </a:solidFill>
              </a:rPr>
            </a:br>
            <a:r>
              <a:rPr sz="4400">
                <a:solidFill>
                  <a:srgbClr val="FF0000"/>
                </a:solidFill>
                <a:sym typeface="+mn-ea"/>
              </a:rPr>
              <a:t>白日不到处，青春恰自来。苔花如米小，也学牡丹开。</a:t>
            </a:r>
            <a:br>
              <a:rPr lang="zh-CN" altLang="en-US" sz="4400"/>
            </a:br>
            <a:r>
              <a:rPr sz="4400">
                <a:sym typeface="+mn-ea"/>
              </a:rPr>
              <a:t>这首诗明显不合律，但因为诗的意境非常好，思想性很高，被中央电视台的诗词比赛大会选用了，因而流行开来。</a:t>
            </a:r>
            <a:br>
              <a:rPr lang="zh-CN" altLang="en-US" sz="4400"/>
            </a:b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107" y="3281010"/>
            <a:ext cx="10852237" cy="5041355"/>
          </a:xfrm>
        </p:spPr>
        <p:txBody>
          <a:bodyPr/>
          <a:p>
            <a:pPr marL="0" indent="0">
              <a:buNone/>
            </a:pP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WPS 演示</Application>
  <PresentationFormat>宽屏</PresentationFormat>
  <Paragraphs>87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Arial</vt:lpstr>
      <vt:lpstr>宋体</vt:lpstr>
      <vt:lpstr>Wingdings</vt:lpstr>
      <vt:lpstr>Microsoft YaHei</vt:lpstr>
      <vt:lpstr>Arial Unicode MS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52</cp:revision>
  <dcterms:created xsi:type="dcterms:W3CDTF">2019-06-19T02:08:00Z</dcterms:created>
  <dcterms:modified xsi:type="dcterms:W3CDTF">2019-12-10T10:46:17Z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