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Microsoft YaHei" panose="020B0503020204020204" charset="-122"/>
                <a:ea typeface="Microsoft YaHei" panose="020B0503020204020204" charset="-122"/>
              </a:rPr>
            </a:fld>
            <a:endParaRPr lang="zh-CN" altLang="en-US" smtClean="0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" panose="020B0503020204020204" charset="-122"/>
              <a:ea typeface="Microsoft YaHei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Microsoft YaHei" panose="020B0503020204020204" charset="-122"/>
                <a:ea typeface="Microsoft YaHei" panose="020B0503020204020204" charset="-122"/>
              </a:rPr>
            </a:fld>
            <a:endParaRPr lang="zh-CN" altLang="en-US" smtClean="0">
              <a:latin typeface="Microsoft YaHei" panose="020B0503020204020204" charset="-122"/>
              <a:ea typeface="Microsoft YaHei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" panose="020B0503020204020204" charset="-122"/>
        <a:ea typeface="Microsoft YaHei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 sz="9600"/>
              <a:t>     </a:t>
            </a:r>
            <a:r>
              <a:rPr lang="zh-CN" altLang="en-US" sz="9600" b="1"/>
              <a:t>词的基本常识</a:t>
            </a:r>
            <a:endParaRPr lang="zh-CN" altLang="en-US" sz="9600" b="1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0962" y="299685"/>
            <a:ext cx="10852237" cy="5041355"/>
          </a:xfrm>
        </p:spPr>
        <p:txBody>
          <a:bodyPr/>
          <a:p>
            <a:pPr marL="0" indent="0">
              <a:buNone/>
            </a:pPr>
            <a:r>
              <a:rPr lang="en-US" altLang="zh-CN" sz="2800"/>
              <a:t>    </a:t>
            </a:r>
            <a:r>
              <a:rPr lang="en-US" altLang="zh-CN" sz="2800" b="1"/>
              <a:t> 1</a:t>
            </a:r>
            <a:r>
              <a:rPr sz="2800" b="1"/>
              <a:t>、</a:t>
            </a:r>
            <a:r>
              <a:rPr lang="zh-CN" altLang="en-US" sz="2800" b="1"/>
              <a:t>词是诗的别体，是配合宴乐乐曲而填写的歌诗，又叫长短句，格律非常严格。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    </a:t>
            </a:r>
            <a:r>
              <a:rPr lang="en-US" altLang="zh-CN" sz="2800" b="1"/>
              <a:t>2</a:t>
            </a:r>
            <a:r>
              <a:rPr sz="2800" b="1"/>
              <a:t>、</a:t>
            </a:r>
            <a:r>
              <a:rPr lang="zh-CN" altLang="en-US" sz="2800" b="1"/>
              <a:t>词牌是词的曲调的名称，也是词的格式，不同的词牌在总句数、句数，每句的字数、平仄上都有规定。现在每个词牌都有词谱，今人只要按照词谱的要求填词就行了。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    </a:t>
            </a:r>
            <a:r>
              <a:rPr lang="en-US" altLang="zh-CN" sz="2800" b="1"/>
              <a:t>3</a:t>
            </a:r>
            <a:r>
              <a:rPr sz="2800" b="1"/>
              <a:t>、</a:t>
            </a:r>
            <a:r>
              <a:rPr lang="zh-CN" altLang="en-US" sz="2800" b="1"/>
              <a:t>词根据字数，五十八字以内为小令，五十九至九十字为中调，九十一字以外为长调。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  </a:t>
            </a:r>
            <a:r>
              <a:rPr lang="en-US" altLang="zh-CN" sz="2800" b="1"/>
              <a:t>4</a:t>
            </a:r>
            <a:r>
              <a:rPr sz="2800" b="1"/>
              <a:t>、</a:t>
            </a:r>
            <a:r>
              <a:rPr lang="zh-CN" altLang="en-US" sz="2800" b="1"/>
              <a:t> 词和诗的一个显著区别是词可以分段。段也叫片或阙，阙就是一段曲子结束的意思，所以也叫上阙、下阙；前阙、中阙、后阙；第1阙、第2阙、第3阙、第4阙等等，就像现代歌曲一段一段那样。</a:t>
            </a:r>
            <a:endParaRPr lang="zh-CN" altLang="en-US" sz="2800" b="1"/>
          </a:p>
          <a:p>
            <a:pPr marL="0" indent="0">
              <a:buNone/>
            </a:pPr>
            <a:endParaRPr lang="zh-CN" altLang="en-US" sz="2800" b="1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0962" y="174590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2000" b="1"/>
              <a:t>小令、中调、长调举例：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（一）：小令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平（韵）。中仄平平仄仄平（韵）。平平仄，中仄仄平平（韵）。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1、《》十六字令-山-作者：毛泽东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山，倒海翻江卷巨澜。奔腾急，万马战犹酣。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2、《十六字令-愁》-作者：（清代）张书友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愁，底事依人不去休。难抛却，心上与眉头。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3、《十六字令-天》-作者：（北宋）蔡伸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天,休使圆蟾照客眠。人何在,桂影自婵娟。”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4、《渔歌子-西塞山下白鹭飞》-作者：（唐代）张志和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中仄平平仄仄平（韵），中平平仄仄平平（韵）。平仄仄，仄平平（韵），平平仄仄仄平平（韵）。</a:t>
            </a:r>
            <a:endParaRPr lang="zh-CN" altLang="en-US" sz="2000" b="1"/>
          </a:p>
          <a:p>
            <a:pPr marL="0" indent="0">
              <a:buNone/>
            </a:pPr>
            <a:r>
              <a:rPr lang="zh-CN" altLang="en-US" sz="2000" b="1"/>
              <a:t>西塞山前白鹭飞，桃花流水鳜鱼肥。青箬笠，绿蓑衣，斜风细雨不须归。</a:t>
            </a:r>
            <a:endParaRPr lang="zh-CN" altLang="en-US" sz="2000" b="1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837" y="470500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2800" b="1"/>
              <a:t>（二）：中调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《定风波·莫听穿林打叶声》-作者：（北宋）苏东坡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中仄平平仄仄平（韵），中平中仄仄平平（韵）。中仄中平平仄仄，平仄，中平中仄仄平平（韵）。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中仄中平平仄仄，平仄，中平中仄仄平平（韵）。中仄中平平仄仄，平仄，中平中仄仄平平（韵）。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莫听穿林打叶声，何妨吟啸且徐行。竹杖芒鞋轻胜马，谁怕？一蓑烟雨任平生。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料峭春风吹酒醒，微冷，山头斜照却相迎。回首向来萧瑟处，归去，也无风雨也无晴。</a:t>
            </a:r>
            <a:endParaRPr lang="zh-CN" altLang="en-US" sz="2800" b="1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8097" y="346040"/>
            <a:ext cx="10852237" cy="5041355"/>
          </a:xfrm>
        </p:spPr>
        <p:txBody>
          <a:bodyPr/>
          <a:p>
            <a:pPr marL="0" indent="0">
              <a:buNone/>
            </a:pPr>
            <a:r>
              <a:rPr lang="zh-CN" altLang="en-US" sz="2400" b="1"/>
              <a:t>（三）、长调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    中仄平平，中中仄、中平中仄（韵）。中中中、中平中仄，中平平仄（韵）。中仄中平平仄仄，中平中仄平平仄（韵）。仄中中、中仄仄平平，平平仄（韵）。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    平中仄，平中仄（韵）。平中仄，平平仄（韵）。中中中中中，中中平仄（韵）。中仄中平平仄仄，中平中仄平平仄（韵）。中中中、中仄仄平平，平平仄（韵）。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　《满江红•怒发冲冠》-作者：（南宋）岳飞　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     怒发冲冠，凭阑处、潇潇雨歇。抬望眼，仰天长啸，壮怀激烈。三十功名尘与土，八千里路云和月。莫等闲，白了少年头，空悲切。</a:t>
            </a:r>
            <a:endParaRPr lang="zh-CN" altLang="en-US" sz="2400" b="1"/>
          </a:p>
          <a:p>
            <a:pPr marL="0" indent="0">
              <a:buNone/>
            </a:pPr>
            <a:r>
              <a:rPr lang="zh-CN" altLang="en-US" sz="2400" b="1"/>
              <a:t>     靖康耻，犹未雪；臣子恨，何时灭？驾长车，踏破贺兰山缺。壮志饥餐胡虏肉，笑谈渴饮匈奴血。待从头，收拾旧山河，朝天阙。</a:t>
            </a:r>
            <a:endParaRPr lang="zh-CN" altLang="en-US" sz="2400" b="1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1027</Words>
  <Application>WPS 演示</Application>
  <PresentationFormat>宽屏</PresentationFormat>
  <Paragraphs>35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Arial</vt:lpstr>
      <vt:lpstr>宋体</vt:lpstr>
      <vt:lpstr>Wingdings</vt:lpstr>
      <vt:lpstr>Microsoft YaHei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30</cp:revision>
  <dcterms:created xsi:type="dcterms:W3CDTF">2019-06-19T02:08:00Z</dcterms:created>
  <dcterms:modified xsi:type="dcterms:W3CDTF">2019-10-16T11:48:24Z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