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10"/>
  </p:handoutMasterIdLst>
  <p:sldIdLst>
    <p:sldId id="257" r:id="rId3"/>
    <p:sldId id="258" r:id="rId4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0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Microsoft YaHei" panose="020B0503020204020204" charset="-122"/>
              <a:ea typeface="Microsoft YaHei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Microsoft YaHei" panose="020B0503020204020204" charset="-122"/>
                <a:ea typeface="Microsoft YaHei" panose="020B0503020204020204" charset="-122"/>
              </a:rPr>
            </a:fld>
            <a:endParaRPr lang="zh-CN" altLang="en-US" smtClean="0">
              <a:latin typeface="Microsoft YaHei" panose="020B0503020204020204" charset="-122"/>
              <a:ea typeface="Microsoft YaHei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Microsoft YaHei" panose="020B0503020204020204" charset="-122"/>
              <a:ea typeface="Microsoft YaHei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Microsoft YaHei" panose="020B0503020204020204" charset="-122"/>
                <a:ea typeface="Microsoft YaHei" panose="020B0503020204020204" charset="-122"/>
              </a:rPr>
            </a:fld>
            <a:endParaRPr lang="zh-CN" altLang="en-US" smtClean="0">
              <a:latin typeface="Microsoft YaHei" panose="020B0503020204020204" charset="-122"/>
              <a:ea typeface="Microsoft YaHei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" panose="020B0503020204020204" charset="-122"/>
                <a:ea typeface="Microsoft YaHei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" panose="020B0503020204020204" charset="-122"/>
                <a:ea typeface="Microsoft YaHei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" panose="020B0503020204020204" charset="-122"/>
                <a:ea typeface="Microsoft YaHei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" panose="020B0503020204020204" charset="-122"/>
                <a:ea typeface="Microsoft YaHei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Microsoft YaHei" panose="020B0503020204020204" charset="-122"/>
        <a:ea typeface="Microsoft YaHei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" panose="020B0503020204020204" charset="-122"/>
        <a:ea typeface="Microsoft YaHei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" panose="020B0503020204020204" charset="-122"/>
        <a:ea typeface="Microsoft YaHei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" panose="020B0503020204020204" charset="-122"/>
        <a:ea typeface="Microsoft YaHei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" panose="020B0503020204020204" charset="-122"/>
        <a:ea typeface="Microsoft YaHei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                          </a:t>
            </a:r>
            <a:r>
              <a:rPr lang="zh-CN" altLang="en-US" sz="5400"/>
              <a:t>诗词的欣赏与创作</a:t>
            </a:r>
            <a:endParaRPr lang="zh-CN" altLang="en-US" sz="54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 sz="4400"/>
              <a:t>诗词的格律：</a:t>
            </a:r>
            <a:endParaRPr lang="zh-CN" altLang="en-US" sz="4400"/>
          </a:p>
          <a:p>
            <a:pPr marL="0" indent="0">
              <a:buNone/>
            </a:pPr>
            <a:r>
              <a:rPr lang="zh-CN" altLang="en-US" sz="4400"/>
              <a:t>格律，就是格式和韵律。</a:t>
            </a:r>
            <a:endParaRPr lang="zh-CN" altLang="en-US" sz="4400"/>
          </a:p>
          <a:p>
            <a:pPr marL="0" indent="0">
              <a:buNone/>
            </a:pPr>
            <a:r>
              <a:rPr lang="zh-CN" altLang="en-US" sz="4400"/>
              <a:t>格就是格式。</a:t>
            </a:r>
            <a:endParaRPr lang="zh-CN" altLang="en-US" sz="4400"/>
          </a:p>
          <a:p>
            <a:pPr marL="0" indent="0">
              <a:buNone/>
            </a:pPr>
            <a:r>
              <a:rPr lang="zh-CN" altLang="en-US" sz="4400"/>
              <a:t>律就是韵律。</a:t>
            </a:r>
            <a:endParaRPr lang="zh-CN" altLang="en-US" sz="440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47" y="37665"/>
            <a:ext cx="10852237" cy="648000"/>
          </a:xfrm>
        </p:spPr>
        <p:txBody>
          <a:bodyPr/>
          <a:p>
            <a:r>
              <a:rPr lang="zh-CN" altLang="en-US"/>
              <a:t>近体诗的格式主要是4种：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660" y="598805"/>
            <a:ext cx="12045315" cy="5659755"/>
          </a:xfrm>
        </p:spPr>
        <p:txBody>
          <a:bodyPr/>
          <a:p>
            <a:pPr marL="0" indent="0">
              <a:buNone/>
            </a:pPr>
            <a:r>
              <a:rPr lang="zh-CN" altLang="en-US" sz="2800" b="1">
                <a:solidFill>
                  <a:srgbClr val="FF0000"/>
                </a:solidFill>
              </a:rPr>
              <a:t>五绝4句，每句4个字，共20个字，隔句押平声韵，首句可以入韵，但一般首句不入韵；不要求对仗。</a:t>
            </a:r>
            <a:r>
              <a:rPr lang="zh-CN" altLang="en-US" sz="1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例：</a:t>
            </a:r>
            <a:r>
              <a:rPr lang="zh-CN" altLang="en-US" sz="1400"/>
              <a:t>白日依山尽，黄河入海流。欲穷千里目，更上一层楼。</a:t>
            </a:r>
            <a:endParaRPr lang="zh-CN" altLang="en-US" sz="1400"/>
          </a:p>
          <a:p>
            <a:pPr marL="0" indent="0">
              <a:buNone/>
            </a:pPr>
            <a:r>
              <a:rPr lang="zh-CN" altLang="en-US" sz="2800" b="1">
                <a:solidFill>
                  <a:srgbClr val="FF0000"/>
                </a:solidFill>
              </a:rPr>
              <a:t>七绝4句，每句7个字，共28个字，隔句押平声韵，以首句入韵为多；不要求对仗。</a:t>
            </a:r>
            <a:r>
              <a:rPr lang="zh-CN" altLang="en-US" sz="1400"/>
              <a:t>例：京口瓜洲一水间，钟山只隔数重山。春风又绿江南岸，明月何时照我还。</a:t>
            </a:r>
            <a:endParaRPr lang="zh-CN" altLang="en-US" sz="1400"/>
          </a:p>
          <a:p>
            <a:pPr marL="0" indent="0">
              <a:buNone/>
            </a:pPr>
            <a:r>
              <a:rPr lang="zh-CN" altLang="en-US" sz="2800" b="1">
                <a:solidFill>
                  <a:srgbClr val="FF0000"/>
                </a:solidFill>
              </a:rPr>
              <a:t>五律8句，每句5个字，共40个字，中间2联必须对仗；隔句押平声韵，但一般首句不入韵为多；</a:t>
            </a:r>
            <a:r>
              <a:rPr lang="zh-CN" altLang="en-US" sz="1400"/>
              <a:t>例：青山横北郭，白水绕东城。此地一为别，孤蓬万里征。浮云游子意，落日故人情。挥手自兹去，萧萧班马鸣。</a:t>
            </a:r>
            <a:endParaRPr lang="zh-CN" altLang="en-US" sz="2000"/>
          </a:p>
          <a:p>
            <a:pPr marL="0" indent="0">
              <a:buNone/>
            </a:pPr>
            <a:r>
              <a:rPr lang="zh-CN" altLang="en-US" sz="2800" b="1">
                <a:solidFill>
                  <a:srgbClr val="FF0000"/>
                </a:solidFill>
              </a:rPr>
              <a:t>七律8句，每句7个字，共56个字，中间2联必须对仗；隔句押平声韵，但一般以首句入韵为多；</a:t>
            </a:r>
            <a:endParaRPr lang="zh-CN" altLang="en-US" sz="28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1400"/>
              <a:t>例：红军不怕远征难，万水千山只等闲。五岭逶迤腾细浪，乌蒙磅礴走泥丸。</a:t>
            </a:r>
            <a:endParaRPr lang="zh-CN" altLang="en-US" sz="1400"/>
          </a:p>
          <a:p>
            <a:pPr marL="0" indent="0">
              <a:buNone/>
            </a:pPr>
            <a:r>
              <a:rPr lang="zh-CN" altLang="en-US" sz="1400"/>
              <a:t>金沙水拍云崖暖，大渡桥横铁索寒。更喜岷山千里雪，三军过后尽开颜。                    </a:t>
            </a:r>
            <a:r>
              <a:rPr lang="zh-CN" altLang="en-US" sz="1400" b="1"/>
              <a:t> </a:t>
            </a:r>
            <a:r>
              <a:rPr sz="1400" b="1">
                <a:solidFill>
                  <a:srgbClr val="FF0000"/>
                </a:solidFill>
                <a:sym typeface="+mn-ea"/>
              </a:rPr>
              <a:t>——词的格律以词谱规定为准，不再重复。</a:t>
            </a:r>
            <a:endParaRPr lang="zh-CN" altLang="en-US" sz="1400" b="1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sz="1400"/>
          </a:p>
          <a:p>
            <a:pPr marL="0" indent="0">
              <a:buNone/>
            </a:pPr>
            <a:endParaRPr lang="zh-CN" altLang="en-US" sz="200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6687" y="148790"/>
            <a:ext cx="10852237" cy="648000"/>
          </a:xfrm>
        </p:spPr>
        <p:txBody>
          <a:bodyPr/>
          <a:p>
            <a:r>
              <a:rPr>
                <a:sym typeface="+mn-ea"/>
              </a:rPr>
              <a:t>韵律：就是平仄声调和谐配合，使诗歌具有抑扬顿挫的韵律美。</a:t>
            </a:r>
            <a:br>
              <a:rPr lang="zh-CN" altLang="en-US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8270" y="598805"/>
            <a:ext cx="11788775" cy="5041265"/>
          </a:xfrm>
        </p:spPr>
        <p:txBody>
          <a:bodyPr/>
          <a:p>
            <a:pPr marL="0" indent="0">
              <a:buNone/>
            </a:pPr>
            <a:r>
              <a:rPr lang="zh-CN" altLang="en-US" sz="2000" b="1">
                <a:solidFill>
                  <a:srgbClr val="FF0000"/>
                </a:solidFill>
              </a:rPr>
              <a:t>什么叫平仄：</a:t>
            </a:r>
            <a:r>
              <a:rPr lang="zh-CN" altLang="en-US" sz="2000"/>
              <a:t>平，就是声调平直，仄声就是不平。</a:t>
            </a:r>
            <a:endParaRPr lang="zh-CN" altLang="en-US" sz="2000"/>
          </a:p>
          <a:p>
            <a:pPr marL="0" indent="0">
              <a:buNone/>
            </a:pPr>
            <a:r>
              <a:rPr lang="zh-CN" altLang="en-US" sz="2000"/>
              <a:t>古代汉语声调分平、上、去、入4个声调，上声、去声、入声都是仄声，上声声调是圆弧形的，去声声调是下降的，入声声调是短促有力的：</a:t>
            </a:r>
            <a:endParaRPr lang="zh-CN" altLang="en-US" sz="2000"/>
          </a:p>
          <a:p>
            <a:pPr marL="0" indent="0">
              <a:buNone/>
            </a:pPr>
            <a:r>
              <a:rPr lang="zh-CN" altLang="en-US" sz="2000"/>
              <a:t>例如：妈、马、骂、抹；爸、把、罢、拔；</a:t>
            </a:r>
            <a:endParaRPr lang="zh-CN" altLang="en-US" sz="2000"/>
          </a:p>
          <a:p>
            <a:pPr marL="0" indent="0">
              <a:buNone/>
            </a:pPr>
            <a:r>
              <a:rPr lang="zh-CN" altLang="en-US" sz="2000"/>
              <a:t>普通话只有平（阴平、阳平）、上声和去声，没有了入声，原来的入声字，都分配到其他声调中去了，那么中华新韵的仄声就只有平声（阴平、阳平）、上声和去声了。</a:t>
            </a:r>
            <a:endParaRPr lang="zh-CN" altLang="en-US" sz="2000"/>
          </a:p>
          <a:p>
            <a:pPr marL="0" indent="0">
              <a:buNone/>
            </a:pPr>
            <a:r>
              <a:rPr lang="zh-CN" altLang="en-US" sz="2000" b="1">
                <a:solidFill>
                  <a:srgbClr val="FF0000"/>
                </a:solidFill>
              </a:rPr>
              <a:t>押韵：</a:t>
            </a:r>
            <a:r>
              <a:rPr lang="zh-CN" altLang="en-US" sz="2000"/>
              <a:t>押平声韵，偶句押韵（首句也可入韵），同一韵部一韵到底，不许换韵；</a:t>
            </a:r>
            <a:endParaRPr lang="zh-CN" altLang="en-US" sz="2000"/>
          </a:p>
          <a:p>
            <a:pPr marL="0" indent="0">
              <a:buNone/>
            </a:pPr>
            <a:r>
              <a:rPr lang="zh-CN" altLang="en-US" sz="2000" b="1">
                <a:solidFill>
                  <a:srgbClr val="FF0000"/>
                </a:solidFill>
              </a:rPr>
              <a:t>对仗：</a:t>
            </a:r>
            <a:r>
              <a:rPr lang="zh-CN" altLang="en-US" sz="2000"/>
              <a:t>律诗的第二联的2句、第三联的2句必须对仗，总体原则是词性相同的对仗：名词对名词、动词对动词；形容词对形容词、虚词对虚词、数量词对数量词、方位词对方位词、双声叠韵词对双声叠韵词。</a:t>
            </a:r>
            <a:endParaRPr lang="zh-CN" altLang="en-US" sz="2000"/>
          </a:p>
          <a:p>
            <a:pPr marL="0" indent="0">
              <a:buNone/>
            </a:pPr>
            <a:r>
              <a:rPr lang="zh-CN" altLang="en-US" sz="2000" b="1">
                <a:solidFill>
                  <a:srgbClr val="FF0000"/>
                </a:solidFill>
              </a:rPr>
              <a:t>粘对：</a:t>
            </a:r>
            <a:r>
              <a:rPr lang="zh-CN" altLang="en-US" sz="2000"/>
              <a:t>绝句、律诗第三句的第二字的的声调必须和第二句开头第二字相同；第五句第二字声调和第四句第二字相同；第七句第二字声调必须和第六字相同，否则就叫“失粘”。</a:t>
            </a:r>
            <a:endParaRPr lang="zh-CN" altLang="en-US" sz="2000"/>
          </a:p>
          <a:p>
            <a:pPr marL="0" indent="0">
              <a:buNone/>
            </a:pPr>
            <a:r>
              <a:rPr lang="zh-CN" altLang="en-US" sz="2000" b="1">
                <a:solidFill>
                  <a:srgbClr val="FF0000"/>
                </a:solidFill>
              </a:rPr>
              <a:t>犯孤平：</a:t>
            </a:r>
            <a:r>
              <a:rPr lang="zh-CN" altLang="en-US" sz="2000"/>
              <a:t>每个句子中不允许两仄字夹一平字的情况出现，否则就是“出律”，这是很严重的犯规。</a:t>
            </a:r>
            <a:endParaRPr lang="zh-CN" altLang="en-US" sz="200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3477" y="24095"/>
            <a:ext cx="10852237" cy="5041355"/>
          </a:xfrm>
        </p:spPr>
        <p:txBody>
          <a:bodyPr/>
          <a:p>
            <a:pPr marL="0" indent="0">
              <a:buNone/>
            </a:pPr>
            <a:r>
              <a:rPr lang="zh-CN" altLang="en-US" sz="3600" b="1">
                <a:solidFill>
                  <a:srgbClr val="FF0000"/>
                </a:solidFill>
              </a:rPr>
              <a:t>五绝的格律详解：</a:t>
            </a:r>
            <a:endParaRPr lang="zh-CN" altLang="en-US" sz="36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/>
              <a:t>——五绝只有四个句式，用来排列组合：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（仄）仄平平仄；B、（仄）仄仄平平；C、（平）平平仄仄；B、（平）平（仄）仄平；</a:t>
            </a:r>
            <a:endParaRPr lang="zh-CN" altLang="en-US"/>
          </a:p>
          <a:p>
            <a:pPr marL="0" indent="0">
              <a:buNone/>
            </a:pPr>
            <a:r>
              <a:rPr lang="zh-CN" altLang="en-US" sz="2000" b="1">
                <a:solidFill>
                  <a:srgbClr val="FF0000"/>
                </a:solidFill>
              </a:rPr>
              <a:t>这四种句式可以排列构成四种格律形式：</a:t>
            </a:r>
            <a:endParaRPr lang="zh-CN" altLang="en-US" sz="20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000" b="1">
                <a:solidFill>
                  <a:srgbClr val="FF0000"/>
                </a:solidFill>
              </a:rPr>
              <a:t>A：首句仄起不入韵式</a:t>
            </a:r>
            <a:r>
              <a:rPr lang="zh-CN" altLang="en-US" sz="2000" b="1"/>
              <a:t>（1）：判断是否是仄起式，只需要看第二个字，第一句仄起不入韵，第二句就要平起押韵，第三句平起粘对，第四句仄起押韵收尾。</a:t>
            </a:r>
            <a:endParaRPr lang="zh-CN" altLang="en-US" sz="2000" b="1"/>
          </a:p>
          <a:p>
            <a:pPr marL="0" indent="0">
              <a:buNone/>
            </a:pPr>
            <a:r>
              <a:rPr lang="zh-CN" altLang="en-US" sz="2000" b="1"/>
              <a:t>（仄）仄平平仄，平平（仄）仄平。（平）平平仄仄，（仄）仄仄平平。</a:t>
            </a:r>
            <a:endParaRPr lang="zh-CN" altLang="en-US" sz="2000" b="1"/>
          </a:p>
          <a:p>
            <a:pPr marL="0" indent="0">
              <a:buNone/>
            </a:pPr>
            <a:r>
              <a:rPr lang="zh-CN" altLang="en-US" sz="2000" b="1"/>
              <a:t>例：《登鹳雀楼》（唐）王之涣</a:t>
            </a:r>
            <a:endParaRPr lang="zh-CN" altLang="en-US" sz="2000" b="1"/>
          </a:p>
          <a:p>
            <a:pPr marL="0" indent="0">
              <a:buNone/>
            </a:pPr>
            <a:r>
              <a:rPr lang="zh-CN" altLang="en-US" sz="2000" b="1"/>
              <a:t>白日依山尽，黄河入海流。欲穷千里目，更上一层楼。</a:t>
            </a:r>
            <a:endParaRPr lang="zh-CN" altLang="en-US" sz="2000" b="1"/>
          </a:p>
          <a:p>
            <a:pPr marL="0" indent="0">
              <a:buNone/>
            </a:pPr>
            <a:r>
              <a:rPr lang="zh-CN" altLang="en-US" sz="2000" b="1">
                <a:solidFill>
                  <a:srgbClr val="FF0000"/>
                </a:solidFill>
              </a:rPr>
              <a:t>B:首句仄起入韵式：</a:t>
            </a:r>
            <a:endParaRPr lang="zh-CN" altLang="en-US" sz="20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000" b="1"/>
              <a:t>（仄）仄仄平平，平平（仄）仄平。（平）平平仄仄，（仄）仄仄平平。</a:t>
            </a:r>
            <a:endParaRPr lang="zh-CN" altLang="en-US" sz="2000" b="1"/>
          </a:p>
          <a:p>
            <a:pPr marL="0" indent="0">
              <a:buNone/>
            </a:pPr>
            <a:r>
              <a:rPr lang="zh-CN" altLang="en-US" sz="2000" b="1"/>
              <a:t>行宫-（唐代）元稹 </a:t>
            </a:r>
            <a:endParaRPr lang="zh-CN" altLang="en-US" sz="2000" b="1"/>
          </a:p>
          <a:p>
            <a:pPr marL="0" indent="0">
              <a:buNone/>
            </a:pPr>
            <a:r>
              <a:rPr lang="zh-CN" altLang="en-US" sz="2000" b="1"/>
              <a:t>例：寥落古行宫，宫花寂寞红。 白头宫女在，闲坐说玄宗。</a:t>
            </a:r>
            <a:endParaRPr lang="zh-CN" altLang="en-US" sz="2000" b="1"/>
          </a:p>
          <a:p>
            <a:pPr marL="0" indent="0">
              <a:buNone/>
            </a:pPr>
            <a:endParaRPr lang="zh-CN" altLang="en-US" sz="2000" b="1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2870" y="-52705"/>
            <a:ext cx="11976100" cy="5041265"/>
          </a:xfrm>
        </p:spPr>
        <p:txBody>
          <a:bodyPr/>
          <a:p>
            <a:pPr marL="0" indent="0">
              <a:buNone/>
            </a:pPr>
            <a:r>
              <a:rPr sz="2800" b="1">
                <a:solidFill>
                  <a:srgbClr val="FF0000"/>
                </a:solidFill>
                <a:sym typeface="+mn-ea"/>
              </a:rPr>
              <a:t>C：首句平起入韵式：</a:t>
            </a:r>
            <a:endParaRPr lang="zh-CN" altLang="en-US" sz="28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sz="2800">
                <a:sym typeface="+mn-ea"/>
              </a:rPr>
              <a:t>（平）平（仄）仄平，（仄）仄仄平平。（仄）仄平平仄，（平）平（仄）仄平。</a:t>
            </a:r>
            <a:endParaRPr lang="zh-CN" altLang="en-US" sz="2800"/>
          </a:p>
          <a:p>
            <a:pPr marL="0" indent="0">
              <a:buNone/>
            </a:pPr>
            <a:r>
              <a:rPr sz="2800">
                <a:sym typeface="+mn-ea"/>
              </a:rPr>
              <a:t>例：汾上惊秋-（唐代）苏颋</a:t>
            </a:r>
            <a:endParaRPr lang="zh-CN" altLang="en-US" sz="2800"/>
          </a:p>
          <a:p>
            <a:pPr marL="0" indent="0">
              <a:buNone/>
            </a:pPr>
            <a:r>
              <a:rPr sz="2800">
                <a:sym typeface="+mn-ea"/>
              </a:rPr>
              <a:t>北风吹白云，万里渡河汾。心绪逢摇落，秋声不可闻。</a:t>
            </a:r>
            <a:endParaRPr lang="zh-CN" altLang="en-US" sz="2800"/>
          </a:p>
          <a:p>
            <a:pPr marL="0" indent="0">
              <a:buNone/>
            </a:pPr>
            <a:r>
              <a:rPr sz="2800">
                <a:sym typeface="+mn-ea"/>
              </a:rPr>
              <a:t>注意：“平平仄仄平”这一声律格式，如果第一字用平声，那么第三字必须用仄声字，不许出现2个仄声字中间夹1个平声字的情况。</a:t>
            </a:r>
            <a:endParaRPr lang="zh-CN" altLang="en-US" sz="2800"/>
          </a:p>
          <a:p>
            <a:pPr marL="0" indent="0">
              <a:buNone/>
            </a:pPr>
            <a:r>
              <a:rPr sz="2800" b="1">
                <a:solidFill>
                  <a:srgbClr val="FF0000"/>
                </a:solidFill>
                <a:sym typeface="+mn-ea"/>
              </a:rPr>
              <a:t>D：首句平声不入韵式：</a:t>
            </a:r>
            <a:endParaRPr lang="zh-CN" altLang="en-US" sz="28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sz="2800">
                <a:sym typeface="+mn-ea"/>
              </a:rPr>
              <a:t>（平）平平仄仄，（仄）仄仄平平。（仄）仄平平仄，（平）平（仄）仄平。        例：送别 -王（唐代）维       山中相送罢，日暮掩柴扉。                   </a:t>
            </a:r>
            <a:endParaRPr sz="2800">
              <a:sym typeface="+mn-ea"/>
            </a:endParaRPr>
          </a:p>
          <a:p>
            <a:pPr marL="0" indent="0">
              <a:buNone/>
            </a:pPr>
            <a:r>
              <a:rPr sz="2800">
                <a:sym typeface="+mn-ea"/>
              </a:rPr>
              <a:t>                                                          春草明年绿，王孙归不归？</a:t>
            </a:r>
            <a:endParaRPr lang="zh-CN" altLang="en-US" sz="2800"/>
          </a:p>
          <a:p>
            <a:pPr marL="0" indent="0">
              <a:buNone/>
            </a:pPr>
            <a:endParaRPr lang="zh-CN" altLang="en-US" sz="280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4927" y="677510"/>
            <a:ext cx="10852237" cy="5041355"/>
          </a:xfrm>
        </p:spPr>
        <p:txBody>
          <a:bodyPr/>
          <a:p>
            <a:pPr marL="0" indent="0">
              <a:buNone/>
            </a:pPr>
            <a:r>
              <a:rPr lang="zh-CN" altLang="en-US" sz="2800" b="1">
                <a:solidFill>
                  <a:srgbClr val="FF0000"/>
                </a:solidFill>
              </a:rPr>
              <a:t>背诵记忆默写五绝4种声律式样：</a:t>
            </a:r>
            <a:endParaRPr lang="zh-CN" altLang="en-US" sz="28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b="1">
                <a:solidFill>
                  <a:srgbClr val="FF0000"/>
                </a:solidFill>
              </a:rPr>
              <a:t>1、（仄）仄平平仄，平平（仄）仄平。（平）平平仄仄，（仄）仄仄平平。</a:t>
            </a:r>
            <a:endParaRPr lang="zh-CN" altLang="en-US" sz="28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b="1">
                <a:solidFill>
                  <a:srgbClr val="FF0000"/>
                </a:solidFill>
              </a:rPr>
              <a:t>2、（仄）仄仄平平，平平（仄）仄平。（平）平平仄仄，（仄）仄仄平平。</a:t>
            </a:r>
            <a:endParaRPr lang="zh-CN" altLang="en-US" sz="28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b="1">
                <a:solidFill>
                  <a:srgbClr val="FF0000"/>
                </a:solidFill>
              </a:rPr>
              <a:t>3、（平）平（仄）仄平，（仄）仄仄平平。（仄）仄平平仄，（平）平（仄）仄平。</a:t>
            </a:r>
            <a:endParaRPr lang="zh-CN" altLang="en-US" sz="28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b="1">
                <a:solidFill>
                  <a:srgbClr val="FF0000"/>
                </a:solidFill>
              </a:rPr>
              <a:t>4、（平）平平仄仄，（仄）仄仄平平。（仄）仄平平仄，（平）平（仄）仄平。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1689</Words>
  <Application>WPS 演示</Application>
  <PresentationFormat>宽屏</PresentationFormat>
  <Paragraphs>59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Arial</vt:lpstr>
      <vt:lpstr>宋体</vt:lpstr>
      <vt:lpstr>Wingdings</vt:lpstr>
      <vt:lpstr>Microsoft YaHei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40</cp:revision>
  <dcterms:created xsi:type="dcterms:W3CDTF">2019-06-19T02:08:00Z</dcterms:created>
  <dcterms:modified xsi:type="dcterms:W3CDTF">2019-11-11T03:06:45Z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2052-11.1.0.9145</vt:lpwstr>
  </property>
</Properties>
</file>