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256" r:id="rId3"/>
    <p:sldId id="257" r:id="rId5"/>
    <p:sldId id="260" r:id="rId6"/>
    <p:sldId id="258" r:id="rId7"/>
    <p:sldId id="259" r:id="rId8"/>
    <p:sldId id="263" r:id="rId9"/>
    <p:sldId id="262" r:id="rId10"/>
    <p:sldId id="26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z="7200"/>
              <a:t>学员所作十六字令讲评</a:t>
            </a:r>
            <a:endParaRPr lang="zh-CN" altLang="en-US" sz="720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" y="23495"/>
            <a:ext cx="5928360" cy="5041265"/>
          </a:xfrm>
        </p:spPr>
        <p:txBody>
          <a:bodyPr/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chemeClr val="tx1"/>
                </a:solidFill>
              </a:rPr>
              <a:t>三（4）班-郭周周</a:t>
            </a:r>
            <a:endParaRPr lang="zh-CN" altLang="en-US" sz="3600" spc="0">
              <a:solidFill>
                <a:schemeClr val="tx1"/>
              </a:solidFill>
            </a:endParaRPr>
          </a:p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chemeClr val="tx1"/>
                </a:solidFill>
              </a:rPr>
              <a:t>原作：秋，硕果累累挂枝头。枫叶落，片片解心愁。</a:t>
            </a:r>
            <a:endParaRPr lang="zh-CN" altLang="en-US" sz="3600" spc="0">
              <a:solidFill>
                <a:schemeClr val="tx1"/>
              </a:solidFill>
            </a:endParaRPr>
          </a:p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rgbClr val="FF0000"/>
                </a:solidFill>
              </a:rPr>
              <a:t>改作：秋，硕果香飘枝上头。丹枫醉，片片解心愁。</a:t>
            </a:r>
            <a:endParaRPr lang="zh-CN" altLang="en-US" sz="3600" spc="0">
              <a:solidFill>
                <a:srgbClr val="FF0000"/>
              </a:solidFill>
            </a:endParaRPr>
          </a:p>
          <a:p>
            <a:pPr marL="0" indent="0" algn="l">
              <a:lnSpc>
                <a:spcPct val="100000"/>
              </a:lnSpc>
              <a:buClrTx/>
              <a:buSzTx/>
              <a:buNone/>
            </a:pPr>
            <a:endParaRPr lang="zh-CN" altLang="en-US" sz="3600" spc="0">
              <a:solidFill>
                <a:schemeClr val="tx1"/>
              </a:solidFill>
            </a:endParaRPr>
          </a:p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chemeClr val="tx1"/>
                </a:solidFill>
              </a:rPr>
              <a:t>三（2）班杨岳杭</a:t>
            </a:r>
            <a:endParaRPr lang="zh-CN" altLang="en-US" sz="3600" spc="0">
              <a:solidFill>
                <a:schemeClr val="tx1"/>
              </a:solidFill>
            </a:endParaRPr>
          </a:p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chemeClr val="tx1"/>
                </a:solidFill>
              </a:rPr>
              <a:t>原作：秋，树木萧萧挂枝头。思故乡，思乡与心愁。</a:t>
            </a:r>
            <a:endParaRPr lang="zh-CN" altLang="en-US" sz="3600" spc="0">
              <a:solidFill>
                <a:schemeClr val="tx1"/>
              </a:solidFill>
            </a:endParaRPr>
          </a:p>
          <a:p>
            <a:pPr marL="0" algn="l">
              <a:lnSpc>
                <a:spcPct val="100000"/>
              </a:lnSpc>
              <a:buClrTx/>
              <a:buSzTx/>
            </a:pPr>
            <a:r>
              <a:rPr lang="zh-CN" altLang="en-US" sz="3600" spc="0">
                <a:solidFill>
                  <a:srgbClr val="FF0000"/>
                </a:solidFill>
              </a:rPr>
              <a:t>改作：秋，木叶萧萧逐水流。乡关远，不敢上高楼。</a:t>
            </a:r>
            <a:endParaRPr lang="zh-CN" altLang="en-US" sz="3600" spc="0">
              <a:solidFill>
                <a:srgbClr val="FF0000"/>
              </a:solidFill>
            </a:endParaRPr>
          </a:p>
          <a:p>
            <a:endParaRPr lang="zh-CN" altLang="en-US" sz="3600">
              <a:solidFill>
                <a:srgbClr val="FF0000"/>
              </a:solidFill>
            </a:endParaRPr>
          </a:p>
          <a:p>
            <a:endParaRPr lang="zh-CN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6544310" y="78740"/>
            <a:ext cx="5624195" cy="70161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ym typeface="+mn-ea"/>
              </a:rPr>
              <a:t>三（2）班韩雨彤</a:t>
            </a:r>
            <a:endParaRPr lang="zh-CN" altLang="en-US" sz="3600"/>
          </a:p>
          <a:p>
            <a:r>
              <a:rPr lang="zh-CN" altLang="en-US" sz="3600">
                <a:sym typeface="+mn-ea"/>
              </a:rPr>
              <a:t>原作：秋，硕果堆堆盼采收。人欣慰，勤奋有天酬。</a:t>
            </a:r>
            <a:r>
              <a:rPr lang="zh-CN" altLang="en-US" sz="3600">
                <a:solidFill>
                  <a:srgbClr val="FF0000"/>
                </a:solidFill>
                <a:sym typeface="+mn-ea"/>
              </a:rPr>
              <a:t>（格律准确）</a:t>
            </a:r>
            <a:endParaRPr lang="zh-CN" altLang="en-US" sz="3600">
              <a:solidFill>
                <a:srgbClr val="FF0000"/>
              </a:solidFill>
            </a:endParaRPr>
          </a:p>
          <a:p>
            <a:endParaRPr lang="zh-CN" altLang="en-US"/>
          </a:p>
          <a:p>
            <a:endParaRPr lang="zh-CN" altLang="en-US" sz="3600">
              <a:sym typeface="+mn-ea"/>
            </a:endParaRPr>
          </a:p>
          <a:p>
            <a:endParaRPr lang="zh-CN" altLang="en-US" sz="3600">
              <a:sym typeface="+mn-ea"/>
            </a:endParaRPr>
          </a:p>
          <a:p>
            <a:r>
              <a:rPr lang="zh-CN" altLang="en-US" sz="3600">
                <a:sym typeface="+mn-ea"/>
              </a:rPr>
              <a:t>四（1）班孔佳怡</a:t>
            </a:r>
            <a:endParaRPr lang="zh-CN" altLang="en-US" sz="3600"/>
          </a:p>
          <a:p>
            <a:r>
              <a:rPr lang="zh-CN" altLang="en-US" sz="3600">
                <a:sym typeface="+mn-ea"/>
              </a:rPr>
              <a:t>原作：秋，丛花朵朵心上留。沉其醉，香飘鼻难休。</a:t>
            </a:r>
            <a:endParaRPr lang="zh-CN" altLang="en-US" sz="3600"/>
          </a:p>
          <a:p>
            <a:r>
              <a:rPr lang="zh-CN" altLang="en-US" sz="3600">
                <a:solidFill>
                  <a:srgbClr val="FF0000"/>
                </a:solidFill>
                <a:sym typeface="+mn-ea"/>
              </a:rPr>
              <a:t>改作：秋，采朵黄花心上留。沉其醉，欲罢却难休。</a:t>
            </a:r>
            <a:endParaRPr lang="zh-CN" altLang="en-US" sz="3600">
              <a:solidFill>
                <a:srgbClr val="FF0000"/>
              </a:solidFill>
            </a:endParaRPr>
          </a:p>
          <a:p>
            <a:endParaRPr lang="zh-CN" altLang="en-US" sz="36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8745" y="5715"/>
            <a:ext cx="6402705" cy="8190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四（1）班韦濮潇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原作：秋，瓜果飘香次第熟。味醇厚，似美酒弥留。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solidFill>
                  <a:srgbClr val="FF0000"/>
                </a:solidFill>
                <a:uFillTx/>
                <a:sym typeface="+mn-ea"/>
              </a:rPr>
              <a:t>改作：秋，瓜果飘红次第收。香浓厚，酿酒乐悠悠。</a:t>
            </a:r>
            <a:endParaRPr lang="zh-CN" altLang="en-US" sz="3600">
              <a:solidFill>
                <a:srgbClr val="FF0000"/>
              </a:solidFill>
              <a:uFillTx/>
            </a:endParaRPr>
          </a:p>
          <a:p>
            <a:endParaRPr lang="zh-CN" altLang="en-US" sz="3600">
              <a:solidFill>
                <a:srgbClr val="FF0000"/>
              </a:solidFill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郑管宁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原作：秋，变化多端恃白云。是枯树，看后哀心头。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solidFill>
                  <a:srgbClr val="FF0000"/>
                </a:solidFill>
                <a:uFillTx/>
                <a:sym typeface="+mn-ea"/>
              </a:rPr>
              <a:t>改作：秋，黄叶飘摇白露稠。风吹落，惆怅满心头。</a:t>
            </a:r>
            <a:endParaRPr lang="zh-CN" altLang="en-US" sz="3600">
              <a:solidFill>
                <a:srgbClr val="FF0000"/>
              </a:solidFill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zh-CN" altLang="en-US" sz="3600">
              <a:uFillTx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16040" y="5715"/>
            <a:ext cx="5658485" cy="76371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四（1）班吴欣谕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原作：秋，枫叶红红大雁飞。思家望，不肯上高楼。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solidFill>
                  <a:srgbClr val="FF0000"/>
                </a:solidFill>
                <a:uFillTx/>
                <a:sym typeface="+mn-ea"/>
              </a:rPr>
              <a:t>改作：秋，大雁高飞天尽头。思乡苦，怎敢上高楼。</a:t>
            </a:r>
            <a:endParaRPr lang="zh-CN" altLang="en-US" sz="3600">
              <a:solidFill>
                <a:srgbClr val="FF0000"/>
              </a:solidFill>
              <a:uFillTx/>
            </a:endParaRP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五（3）班  陈紫涵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uFillTx/>
                <a:sym typeface="+mn-ea"/>
              </a:rPr>
              <a:t>原作：秋，大雁南归添思愁。星追月，情梦伴云游。</a:t>
            </a:r>
            <a:endParaRPr lang="zh-CN" altLang="en-US" sz="3600"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3600">
                <a:solidFill>
                  <a:srgbClr val="FF0000"/>
                </a:solidFill>
                <a:uFillTx/>
                <a:sym typeface="+mn-ea"/>
              </a:rPr>
              <a:t>改作：秋，大雁南归添怅愁。星追月，情梦伴云游。</a:t>
            </a:r>
            <a:endParaRPr lang="zh-CN" altLang="en-US" sz="3600">
              <a:solidFill>
                <a:srgbClr val="FF0000"/>
              </a:solidFill>
              <a:uFillTx/>
            </a:endParaRPr>
          </a:p>
          <a:p>
            <a:pPr indent="-2286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zh-CN" altLang="en-US" sz="3600">
              <a:solidFill>
                <a:srgbClr val="FF0000"/>
              </a:solidFill>
              <a:uFillTx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4400">
                <a:solidFill>
                  <a:srgbClr val="FF0000"/>
                </a:solidFill>
                <a:sym typeface="+mn-ea"/>
              </a:rPr>
              <a:t>五绝的欣赏和声律辨识</a:t>
            </a:r>
            <a:br>
              <a:rPr lang="zh-CN" altLang="en-US" sz="4400">
                <a:solidFill>
                  <a:srgbClr val="FF0000"/>
                </a:solidFill>
              </a:rPr>
            </a:br>
            <a:endParaRPr lang="zh-CN" altLang="en-US" sz="44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3240" y="908050"/>
            <a:ext cx="7852410" cy="5041265"/>
          </a:xfrm>
        </p:spPr>
        <p:txBody>
          <a:bodyPr/>
          <a:p>
            <a:pPr marL="0" indent="0">
              <a:buNone/>
            </a:pPr>
            <a:r>
              <a:rPr lang="zh-CN" altLang="en-US" sz="4000" b="1"/>
              <a:t>《画》   唐-王维　　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远看山有色，近听水无声。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春去花还在，人来鸟不惊。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2800"/>
              <a:t>注释：看，多音字，此处读平声。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听，多音字，此处读仄声（第四声）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4000"/>
              <a:t>诗题叫《画》，说明这是一首题画诗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35670" y="81280"/>
            <a:ext cx="3690620" cy="63696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2400" b="1">
                <a:sym typeface="+mn-ea"/>
              </a:rPr>
              <a:t>1：这幅画画的是什么景物？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2、这是什么季节的景物？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3、这首诗是怎样体现这只是一幅画而不是天然景物的？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4、这首诗是平起还是仄起？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5、此诗第二句和第三句相粘的是哪两个字？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6、这首诗是不是平起不入韵？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7、这首诗押韵的字是哪两个？请查出韵字是在平水韵表中的哪一韵部？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>
                <a:sym typeface="+mn-ea"/>
              </a:rPr>
              <a:t>8、试写出这首诗的平仄声律。</a:t>
            </a:r>
            <a:endParaRPr lang="zh-CN" altLang="en-US" sz="2400" b="1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3520" y="65405"/>
            <a:ext cx="6461125" cy="5041265"/>
          </a:xfrm>
        </p:spPr>
        <p:txBody>
          <a:bodyPr/>
          <a:p>
            <a:pPr marL="0" indent="0">
              <a:buNone/>
            </a:pPr>
            <a:r>
              <a:rPr lang="en-US" altLang="zh-CN" sz="4400" b="1"/>
              <a:t>    </a:t>
            </a:r>
            <a:r>
              <a:rPr lang="zh-CN" altLang="en-US" sz="4400" b="1"/>
              <a:t>绝句二首之一  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        唐-杜甫　　</a:t>
            </a:r>
            <a:endParaRPr lang="zh-CN" altLang="en-US" sz="4400" b="1"/>
          </a:p>
          <a:p>
            <a:r>
              <a:rPr lang="zh-CN" altLang="en-US" sz="4400" b="1"/>
              <a:t>迟日江山丽，</a:t>
            </a:r>
            <a:endParaRPr lang="zh-CN" altLang="en-US" sz="4400" b="1"/>
          </a:p>
          <a:p>
            <a:r>
              <a:rPr lang="zh-CN" altLang="en-US" sz="4400" b="1"/>
              <a:t>春风花草香。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泥融飞燕子，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沙暖睡鸳鸯。</a:t>
            </a:r>
            <a:endParaRPr lang="zh-CN" altLang="en-US" sz="4400" b="1"/>
          </a:p>
          <a:p>
            <a:r>
              <a:rPr lang="zh-CN" altLang="en-US" sz="2800" b="1"/>
              <a:t>注释：迟日：春天的太阳。</a:t>
            </a:r>
            <a:endParaRPr lang="zh-CN" altLang="en-US" sz="2800" b="1"/>
          </a:p>
          <a:p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7454900" y="65405"/>
            <a:ext cx="4559300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sym typeface="+mn-ea"/>
              </a:rPr>
              <a:t>1、这首诗描写了哪些具体景物？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2、作者表达了什么样的情感？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3、这首诗是平起还是仄起？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4、这首诗是仄起不入韵吗？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5、此诗第二句和第三句相粘的是哪两个字？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6、押韵的字是哪几个？韵字在平水韵表哪一韵部？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7、试写出这首诗的平仄声律，比较这首诗和上面一首诗的平仄声律，相同还是不同？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7782" y="69465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3600" b="1"/>
              <a:t>《舟夜书所见》</a:t>
            </a:r>
            <a:endParaRPr lang="zh-CN" altLang="en-US" sz="3600" b="1"/>
          </a:p>
          <a:p>
            <a:pPr marL="0" indent="0">
              <a:buNone/>
            </a:pPr>
            <a:r>
              <a:rPr lang="zh-CN" altLang="en-US" sz="3600" b="1"/>
              <a:t>                     清-查慎行　　</a:t>
            </a:r>
            <a:endParaRPr lang="zh-CN" altLang="en-US" sz="3600" b="1"/>
          </a:p>
          <a:p>
            <a:pPr marL="0" indent="0">
              <a:buNone/>
            </a:pPr>
            <a:r>
              <a:rPr lang="zh-CN" altLang="en-US" sz="3600" b="1"/>
              <a:t> </a:t>
            </a:r>
            <a:r>
              <a:rPr lang="zh-CN" altLang="en-US" sz="3600" b="1">
                <a:solidFill>
                  <a:srgbClr val="FF0000"/>
                </a:solidFill>
              </a:rPr>
              <a:t>月黑见渔灯，孤光一点萤。</a:t>
            </a:r>
            <a:endParaRPr lang="zh-CN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 微微风簇浪，散作满河星。</a:t>
            </a:r>
            <a:endParaRPr lang="zh-CN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/>
              <a:t>注释：孤光：孤零零的灯光。</a:t>
            </a:r>
            <a:endParaRPr lang="zh-CN" altLang="en-US" sz="3600" b="1"/>
          </a:p>
          <a:p>
            <a:pPr marL="0" indent="0">
              <a:buNone/>
            </a:pP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7472680" y="22860"/>
            <a:ext cx="4532630" cy="698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2800">
                <a:sym typeface="+mn-ea"/>
              </a:rPr>
              <a:t>月黑：不见月亮的夜晚。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1、这首诗描写的是什么时间的景物？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2、是什么东西散作了满河星？为什么一点灯光就能成为满河星？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3、这首诗表达了作者什么样的情感？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4、这首诗是仄起还是平起？首句入韵还是不入韵？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5、此诗第二句和第三句相粘的是哪两个字？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6、此诗哪几个是韵字？韵字在平水韵表哪一韵部？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7、试写出这首诗的平仄声律。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0147" y="90801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4400">
                <a:solidFill>
                  <a:srgbClr val="FF0000"/>
                </a:solidFill>
              </a:rPr>
              <a:t>《冬菊》施老师</a:t>
            </a:r>
            <a:endParaRPr lang="zh-CN" altLang="en-US" sz="44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400">
                <a:solidFill>
                  <a:srgbClr val="FF0000"/>
                </a:solidFill>
              </a:rPr>
              <a:t>江南木叶飞，霜露欲侵衣。</a:t>
            </a:r>
            <a:endParaRPr lang="zh-CN" altLang="en-US" sz="44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400">
                <a:solidFill>
                  <a:srgbClr val="FF0000"/>
                </a:solidFill>
              </a:rPr>
              <a:t>郊野黄花发，寒风送远菲。</a:t>
            </a:r>
            <a:endParaRPr lang="zh-CN" altLang="en-US" sz="44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/>
              <a:t>注释：黄花：菊花。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菲：花草的香味。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319010" y="111125"/>
            <a:ext cx="4796790" cy="79705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3200">
                <a:sym typeface="+mn-ea"/>
              </a:rPr>
              <a:t>1、这首诗表现了菊花的什么特征？有什么象征意义？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2、霜露侵衣，表达了什么意思？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3、这首诗是仄起还是平起？首句入韵还是不入韵？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4、此诗第二句和第三句相粘的是哪两个字？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5、此诗哪几个是韵字？韵字在平水韵表哪一韵部？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6、试写出这首诗的平仄声律。</a:t>
            </a:r>
            <a:endParaRPr lang="zh-CN" altLang="en-US" sz="3200"/>
          </a:p>
          <a:p>
            <a:pPr marL="0" indent="0">
              <a:buNone/>
            </a:pPr>
            <a:endParaRPr lang="zh-CN" altLang="en-US" sz="3200"/>
          </a:p>
          <a:p>
            <a:pPr marL="0" indent="0">
              <a:buNone/>
            </a:pPr>
            <a:endParaRPr lang="zh-CN" altLang="en-US" sz="3200"/>
          </a:p>
          <a:p>
            <a:pPr marL="0" indent="0">
              <a:buNone/>
            </a:pPr>
            <a:endParaRPr lang="zh-CN" altLang="en-US" sz="32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1263</Words>
  <Application>WPS 演示</Application>
  <PresentationFormat>宽屏</PresentationFormat>
  <Paragraphs>109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</vt:lpstr>
      <vt:lpstr>宋体</vt:lpstr>
      <vt:lpstr>Wingdings</vt:lpstr>
      <vt:lpstr>Microsoft YaHei</vt:lpstr>
      <vt:lpstr>Arial Unicode MS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44</cp:revision>
  <dcterms:created xsi:type="dcterms:W3CDTF">2019-06-19T02:08:00Z</dcterms:created>
  <dcterms:modified xsi:type="dcterms:W3CDTF">2019-11-22T00:56:53Z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