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4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b="5480"/>
          <a:stretch>
            <a:fillRect/>
          </a:stretch>
        </p:blipFill>
        <p:spPr>
          <a:xfrm>
            <a:off x="13335" y="-4445"/>
            <a:ext cx="12151360" cy="683514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10845" y="240665"/>
            <a:ext cx="6285230" cy="15684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96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华文行楷" panose="02010800040101010101" charset="-122"/>
                <a:ea typeface="华文行楷" panose="02010800040101010101" charset="-122"/>
              </a:rPr>
              <a:t>学习需要有</a:t>
            </a:r>
            <a:endParaRPr lang="zh-CN" altLang="en-US" sz="9600" b="1">
              <a:ln w="13462">
                <a:solidFill>
                  <a:schemeClr val="bg1"/>
                </a:solidFill>
                <a:prstDash val="solid"/>
              </a:ln>
              <a:solidFill>
                <a:schemeClr val="tx2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华文行楷" panose="02010800040101010101" charset="-122"/>
              <a:ea typeface="华文行楷" panose="02010800040101010101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rcRect l="11506" r="14437"/>
          <a:stretch>
            <a:fillRect/>
          </a:stretch>
        </p:blipFill>
        <p:spPr>
          <a:xfrm>
            <a:off x="3937635" y="1694180"/>
            <a:ext cx="5698490" cy="227647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490345" y="5325110"/>
            <a:ext cx="55854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河海中学 九（</a:t>
            </a:r>
            <a:r>
              <a:rPr lang="en-US" altLang="zh-CN" sz="3200"/>
              <a:t>3</a:t>
            </a:r>
            <a:r>
              <a:rPr lang="zh-CN" altLang="en-US" sz="3200"/>
              <a:t>）班   微班会</a:t>
            </a:r>
            <a:endParaRPr lang="zh-CN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7780" y="3810"/>
            <a:ext cx="12211685" cy="686625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448945" y="313690"/>
            <a:ext cx="1064895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98450"/>
            <a:r>
              <a:rPr lang="en-US" altLang="zh-CN" sz="4000" b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lang="zh-CN" sz="4000" b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世界球王贝利在20多年的足球生涯里，参加过1364场比赛，共踢进1282个球。并创造了一个队员在一场比赛中射进8个球的纪录。他超凡的技艺不仅令万千观众心醉，而且常使球场上的对手拍手称绝。他不仅球艺高超，而且谈吐不凡。当他个人进球记录满1000个时，有人问他：“您哪个球踢得最好?”贝利笑了，意味深长地说：“下一个。”他的回答含蓄幽默，耐人寻味，像他的球艺一样精彩。</a:t>
            </a:r>
            <a:endParaRPr lang="zh-CN" altLang="en-US" sz="4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90" y="29210"/>
            <a:ext cx="12085320" cy="679894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767205" y="1362075"/>
            <a:ext cx="78873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06070"/>
            <a:r>
              <a:rPr lang="en-US" sz="2400" b="1">
                <a:latin typeface="宋体" panose="02010600030101010101" pitchFamily="2" charset="-122"/>
              </a:rPr>
              <a:t>1</a:t>
            </a:r>
            <a:r>
              <a:rPr lang="zh-CN" sz="2400" b="1">
                <a:ea typeface="宋体" panose="02010600030101010101" pitchFamily="2" charset="-122"/>
              </a:rPr>
              <a:t>          </a:t>
            </a:r>
            <a:r>
              <a:rPr lang="zh-CN" sz="2400" b="1">
                <a:latin typeface="Verdana" panose="020B0604030504040204" charset="0"/>
                <a:ea typeface="宋体" panose="02010600030101010101" pitchFamily="2" charset="-122"/>
              </a:rPr>
              <a:t>空杯心态可以让你将过去倒空，一切都是新气象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2018665" y="2490470"/>
            <a:ext cx="969137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latin typeface="Verdana" panose="020B0604030504040204" charset="0"/>
              </a:rPr>
              <a:t>2       </a:t>
            </a:r>
            <a:r>
              <a:rPr lang="zh-CN" sz="2400" b="1">
                <a:latin typeface="Verdana" panose="020B0604030504040204" charset="0"/>
                <a:ea typeface="宋体" panose="02010600030101010101" pitchFamily="2" charset="-122"/>
              </a:rPr>
              <a:t>空杯心态可以让我们忘记荣耀，轻装上阵。</a:t>
            </a:r>
            <a:r>
              <a:rPr lang="en-US" sz="2400" b="1">
                <a:latin typeface="Verdana" panose="020B0604030504040204" charset="0"/>
              </a:rPr>
              <a:t>"</a:t>
            </a:r>
            <a:r>
              <a:rPr lang="zh-CN" sz="2400" b="1">
                <a:latin typeface="Verdana" panose="020B0604030504040204" charset="0"/>
                <a:ea typeface="宋体" panose="02010600030101010101" pitchFamily="2" charset="-122"/>
              </a:rPr>
              <a:t>好汉不提当年勇</a:t>
            </a:r>
            <a:r>
              <a:rPr lang="en-US" sz="2400" b="1">
                <a:latin typeface="Verdana" panose="020B0604030504040204" charset="0"/>
              </a:rPr>
              <a:t>"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2018665" y="3542665"/>
            <a:ext cx="100876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ea typeface="宋体" panose="02010600030101010101" pitchFamily="2" charset="-122"/>
              </a:rPr>
              <a:t>3         </a:t>
            </a:r>
            <a:r>
              <a:rPr lang="en-US" sz="2400" b="1">
                <a:latin typeface="宋体" panose="02010600030101010101" pitchFamily="2" charset="-122"/>
              </a:rPr>
              <a:t> </a:t>
            </a:r>
            <a:r>
              <a:rPr lang="zh-CN" sz="2400" b="1">
                <a:ea typeface="宋体" panose="02010600030101010101" pitchFamily="2" charset="-122"/>
              </a:rPr>
              <a:t>空杯心态可以让我们将过去倒空，让我们更加注重过程而不是结果。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2018665" y="4530725"/>
            <a:ext cx="999045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latin typeface="宋体" panose="02010600030101010101" pitchFamily="2" charset="-122"/>
              </a:rPr>
              <a:t>4     </a:t>
            </a:r>
            <a:r>
              <a:rPr lang="zh-CN" sz="2400" b="1">
                <a:ea typeface="宋体" panose="02010600030101010101" pitchFamily="2" charset="-122"/>
              </a:rPr>
              <a:t>空杯心态可以让我们保持一颗终身学习的心</a:t>
            </a:r>
            <a:r>
              <a:rPr lang="zh-CN" sz="2400" b="1">
                <a:ea typeface="宋体" panose="02010600030101010101" pitchFamily="2" charset="-122"/>
              </a:rPr>
              <a:t>。</a:t>
            </a:r>
            <a:endParaRPr lang="zh-CN" altLang="en-US" sz="2400"/>
          </a:p>
        </p:txBody>
      </p:sp>
      <p:sp>
        <p:nvSpPr>
          <p:cNvPr id="6" name="矩形 5"/>
          <p:cNvSpPr/>
          <p:nvPr/>
        </p:nvSpPr>
        <p:spPr>
          <a:xfrm>
            <a:off x="680720" y="29210"/>
            <a:ext cx="737870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ln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</a:t>
            </a:r>
            <a:r>
              <a:rPr lang="zh-CN" altLang="en-US" sz="7200" b="1">
                <a:ln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空杯心态</a:t>
            </a:r>
            <a:r>
              <a:rPr lang="en-US" altLang="zh-CN" sz="7200" b="1">
                <a:ln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”</a:t>
            </a:r>
            <a:r>
              <a:rPr lang="zh-CN" altLang="en-US" sz="7200" b="1">
                <a:ln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的好处</a:t>
            </a:r>
            <a:endParaRPr lang="zh-CN" altLang="en-US" sz="7200" b="1">
              <a:ln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340" y="43815"/>
            <a:ext cx="12148820" cy="697293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84175" y="883285"/>
            <a:ext cx="10355580" cy="13220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8000" b="1">
                <a:ln/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如何拥有</a:t>
            </a:r>
            <a:r>
              <a:rPr lang="en-US" altLang="zh-CN" sz="8000" b="1">
                <a:ln/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“</a:t>
            </a:r>
            <a:r>
              <a:rPr lang="zh-CN" altLang="en-US" sz="8000" b="1">
                <a:ln/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空杯心态</a:t>
            </a:r>
            <a:r>
              <a:rPr lang="en-US" altLang="zh-CN" sz="8000" b="1">
                <a:ln/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”</a:t>
            </a:r>
            <a:endParaRPr lang="en-US" altLang="zh-CN" sz="8000" b="1">
              <a:ln/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reflection blurRad="6350" stA="53000" endA="300" endPos="35500" dir="5400000" sy="-90000" algn="bl" rotWithShape="0"/>
              </a:effectLst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45285" y="4022090"/>
            <a:ext cx="2217420" cy="13220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80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华文隶书" panose="02010800040101010101" charset="-122"/>
                <a:ea typeface="华文隶书" panose="02010800040101010101" charset="-122"/>
              </a:rPr>
              <a:t>放下</a:t>
            </a:r>
            <a:endParaRPr lang="zh-CN" altLang="en-US" sz="8000" b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20260" y="3631565"/>
            <a:ext cx="2359025" cy="132207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80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华文隶书" panose="02010800040101010101" charset="-122"/>
                <a:ea typeface="华文隶书" panose="02010800040101010101" charset="-122"/>
              </a:rPr>
              <a:t>打开</a:t>
            </a:r>
            <a:endParaRPr lang="zh-CN" altLang="en-US" sz="8000" b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189595" y="3175635"/>
            <a:ext cx="2217420" cy="13220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80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华文隶书" panose="02010800040101010101" charset="-122"/>
                <a:ea typeface="华文隶书" panose="02010800040101010101" charset="-122"/>
              </a:rPr>
              <a:t>倒空</a:t>
            </a:r>
            <a:endParaRPr lang="zh-CN" altLang="en-US" sz="8000" b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WPS 演示</Application>
  <PresentationFormat>宽屏</PresentationFormat>
  <Paragraphs>24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Arial</vt:lpstr>
      <vt:lpstr>宋体</vt:lpstr>
      <vt:lpstr>Wingdings</vt:lpstr>
      <vt:lpstr>Arial Unicode MS</vt:lpstr>
      <vt:lpstr>Calibri</vt:lpstr>
      <vt:lpstr>微软雅黑</vt:lpstr>
      <vt:lpstr>华文隶书</vt:lpstr>
      <vt:lpstr>楷体</vt:lpstr>
      <vt:lpstr>华文琥珀</vt:lpstr>
      <vt:lpstr>黑体</vt:lpstr>
      <vt:lpstr>华文行楷</vt:lpstr>
      <vt:lpstr>Verdana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林波</dc:creator>
  <cp:lastModifiedBy>古月夜</cp:lastModifiedBy>
  <cp:revision>5</cp:revision>
  <dcterms:created xsi:type="dcterms:W3CDTF">2019-10-29T06:19:00Z</dcterms:created>
  <dcterms:modified xsi:type="dcterms:W3CDTF">2019-10-30T06:47:06Z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