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53" r:id="rId3"/>
    <p:sldId id="396" r:id="rId4"/>
    <p:sldId id="366" r:id="rId5"/>
    <p:sldId id="345" r:id="rId6"/>
    <p:sldId id="370" r:id="rId7"/>
    <p:sldId id="347" r:id="rId8"/>
    <p:sldId id="435" r:id="rId9"/>
    <p:sldId id="436" r:id="rId10"/>
    <p:sldId id="438" r:id="rId11"/>
    <p:sldId id="439" r:id="rId12"/>
    <p:sldId id="388" r:id="rId13"/>
    <p:sldId id="352" r:id="rId14"/>
    <p:sldId id="464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FF00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20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fontAlgn="base"/>
            <a:endParaRPr lang="zh-CN" sz="1200" strike="noStrike" noProof="1"/>
          </a:p>
        </p:txBody>
      </p:sp>
      <p:sp>
        <p:nvSpPr>
          <p:cNvPr id="2051" name="日期占位符 205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 fontAlgn="base"/>
            <a:endParaRPr lang="zh-CN" altLang="en-US" sz="1200" strike="noStrike" noProof="1"/>
          </a:p>
        </p:txBody>
      </p:sp>
      <p:sp>
        <p:nvSpPr>
          <p:cNvPr id="2052" name="幻灯片图像占位符 2051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文本占位符 2052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fontAlgn="base"/>
            <a:endParaRPr lang="zh-CN" sz="1200" strike="noStrike" noProof="1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fontAlgn="base"/>
            <a:fld id="{9A0DB2DC-4C9A-4742-B13C-FB6460FD3503}" type="slidenum">
              <a:rPr lang="zh-CN" sz="120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hyperlink" Target="911_&#21162;&#21147;.mp3" TargetMode="Externa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emf"/><Relationship Id="rId3" Type="http://schemas.microsoft.com/office/2007/relationships/media" Target="file:///C:\Documents%20and%20Settings\Administrator\&#26700;&#38754;\&#38451;&#20809;&#24635;&#22312;&#39118;&#38632;&#21518;.mp3" TargetMode="External"/><Relationship Id="rId2" Type="http://schemas.openxmlformats.org/officeDocument/2006/relationships/audio" Target="file:///C:\Documents%20and%20Settings\Administrator\&#26700;&#38754;\&#38451;&#20809;&#24635;&#22312;&#39118;&#38632;&#21518;.mp3" TargetMode="Externa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emf"/><Relationship Id="rId3" Type="http://schemas.microsoft.com/office/2007/relationships/media" Target="file:///C:\Documents%20and%20Settings\Administrator\&#26700;&#38754;\&#25105;&#30456;&#20449;.mp3" TargetMode="External"/><Relationship Id="rId2" Type="http://schemas.openxmlformats.org/officeDocument/2006/relationships/audio" Target="file:///C:\Documents%20and%20Settings\Administrator\&#26700;&#38754;\&#25105;&#30456;&#20449;.mp3" TargetMode="Externa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图片 4097" descr="图片1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rcRect l="1962" t="12199" r="2744"/>
          <a:stretch>
            <a:fillRect/>
          </a:stretch>
        </p:blipFill>
        <p:spPr>
          <a:xfrm>
            <a:off x="0" y="0"/>
            <a:ext cx="9144000" cy="90535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8" name="矩形 4098"/>
          <p:cNvSpPr/>
          <p:nvPr/>
        </p:nvSpPr>
        <p:spPr>
          <a:xfrm>
            <a:off x="1043623" y="453390"/>
            <a:ext cx="7237412" cy="1366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99CC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华文行楷" charset="0"/>
                <a:ea typeface="华文行楷" charset="0"/>
              </a:rPr>
              <a:t>正视不足 奋起直追</a:t>
            </a:r>
            <a:endParaRPr lang="zh-CN" altLang="en-US" sz="3600"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99CC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华文行楷" charset="0"/>
              <a:ea typeface="华文行楷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图片 38913" descr="W020071101424044420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80470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矩形 38914"/>
          <p:cNvSpPr/>
          <p:nvPr/>
        </p:nvSpPr>
        <p:spPr>
          <a:xfrm>
            <a:off x="2124075" y="1773237"/>
            <a:ext cx="5181600" cy="2609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fontAlgn="base"/>
            <a:r>
              <a:rPr lang="zh-CN" altLang="en-US" sz="2000" strike="noStrike" noProof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6999"/>
                    </a:srgbClr>
                  </a:outerShdw>
                </a:effectLst>
                <a:latin typeface="方正硬笔行书简体" charset="0"/>
                <a:ea typeface="方正硬笔行书简体" charset="0"/>
                <a:cs typeface="+mn-ea"/>
              </a:rPr>
              <a:t>今天会很残酷，</a:t>
            </a:r>
            <a:endParaRPr lang="zh-CN" altLang="en-US" sz="2000" strike="noStrike" noProof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6999"/>
                  </a:srgbClr>
                </a:outerShdw>
              </a:effectLst>
              <a:latin typeface="方正硬笔行书简体" charset="0"/>
              <a:ea typeface="方正硬笔行书简体" charset="0"/>
            </a:endParaRPr>
          </a:p>
          <a:p>
            <a:pPr algn="ctr" fontAlgn="base"/>
            <a:r>
              <a:rPr lang="zh-CN" altLang="en-US" sz="2000" strike="noStrike" noProof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6999"/>
                    </a:srgbClr>
                  </a:outerShdw>
                </a:effectLst>
                <a:latin typeface="方正硬笔行书简体" charset="0"/>
                <a:ea typeface="方正硬笔行书简体" charset="0"/>
                <a:cs typeface="+mn-ea"/>
              </a:rPr>
              <a:t>明天会很残酷，</a:t>
            </a:r>
            <a:endParaRPr lang="zh-CN" altLang="en-US" sz="2000" strike="noStrike" noProof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6999"/>
                  </a:srgbClr>
                </a:outerShdw>
              </a:effectLst>
              <a:latin typeface="方正硬笔行书简体" charset="0"/>
              <a:ea typeface="方正硬笔行书简体" charset="0"/>
            </a:endParaRPr>
          </a:p>
          <a:p>
            <a:pPr algn="ctr" fontAlgn="base"/>
            <a:r>
              <a:rPr lang="zh-CN" altLang="en-US" sz="2000" strike="noStrike" noProof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6999"/>
                    </a:srgbClr>
                  </a:outerShdw>
                </a:effectLst>
                <a:latin typeface="方正硬笔行书简体" charset="0"/>
                <a:ea typeface="方正硬笔行书简体" charset="0"/>
                <a:cs typeface="+mn-ea"/>
              </a:rPr>
              <a:t>后天会很美好，</a:t>
            </a:r>
            <a:endParaRPr lang="zh-CN" altLang="en-US" sz="2000" strike="noStrike" noProof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6999"/>
                  </a:srgbClr>
                </a:outerShdw>
              </a:effectLst>
              <a:latin typeface="方正硬笔行书简体" charset="0"/>
              <a:ea typeface="方正硬笔行书简体" charset="0"/>
            </a:endParaRPr>
          </a:p>
          <a:p>
            <a:pPr algn="ctr" fontAlgn="base"/>
            <a:r>
              <a:rPr lang="zh-CN" altLang="en-US" sz="2000" strike="noStrike" noProof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6999"/>
                    </a:srgbClr>
                  </a:outerShdw>
                </a:effectLst>
                <a:latin typeface="方正硬笔行书简体" charset="0"/>
                <a:ea typeface="方正硬笔行书简体" charset="0"/>
                <a:cs typeface="+mn-ea"/>
              </a:rPr>
              <a:t>但大部分人会死在明天晚上</a:t>
            </a:r>
            <a:endParaRPr lang="zh-CN" altLang="en-US" sz="2000" strike="noStrike" noProof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6999"/>
                  </a:srgbClr>
                </a:outerShdw>
              </a:effectLst>
              <a:latin typeface="方正硬笔行书简体" charset="0"/>
              <a:ea typeface="方正硬笔行书简体" charset="0"/>
            </a:endParaRPr>
          </a:p>
        </p:txBody>
      </p:sp>
      <p:pic>
        <p:nvPicPr>
          <p:cNvPr id="38916" name="阳光总在风雨后.mp3" descr="阳光总在风雨后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2438" y="3119438"/>
            <a:ext cx="619125" cy="619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16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8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230028" fill="hold"/>
                                        <p:tgtEl>
                                          <p:spTgt spid="38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9937" name="图片 3" descr="52534556da70ee13564e00b9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38" name="Rectangle 3"/>
          <p:cNvSpPr/>
          <p:nvPr/>
        </p:nvSpPr>
        <p:spPr>
          <a:xfrm>
            <a:off x="107950" y="2925763"/>
            <a:ext cx="9094788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7200" b="1">
                <a:solidFill>
                  <a:srgbClr val="FF3300"/>
                </a:solidFill>
                <a:latin typeface="Calibri" panose="020F0502020204030204" charset="0"/>
                <a:ea typeface="楷体_GB2312" pitchFamily="1" charset="-122"/>
              </a:rPr>
              <a:t>抓住时间，抓住机会</a:t>
            </a:r>
            <a:endParaRPr lang="zh-CN" altLang="en-US" sz="7200" b="1">
              <a:solidFill>
                <a:srgbClr val="FF3300"/>
              </a:solidFill>
              <a:latin typeface="Calibri" panose="020F0502020204030204" charset="0"/>
              <a:ea typeface="楷体_GB2312" pitchFamily="1" charset="-122"/>
            </a:endParaRPr>
          </a:p>
        </p:txBody>
      </p:sp>
    </p:spTree>
  </p:cSld>
  <p:clrMapOvr>
    <a:masterClrMapping/>
  </p:clrMapOvr>
  <p:transition advTm="350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985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0" y="293688"/>
            <a:ext cx="9115425" cy="6292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5057" name="图片 45057" descr="图片1"/>
          <p:cNvPicPr>
            <a:picLocks noChangeAspect="1"/>
          </p:cNvPicPr>
          <p:nvPr/>
        </p:nvPicPr>
        <p:blipFill>
          <a:blip r:embed="rId1"/>
          <a:srcRect l="1962" t="12199" r="27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5058" name="矩形 45058"/>
          <p:cNvSpPr/>
          <p:nvPr/>
        </p:nvSpPr>
        <p:spPr>
          <a:xfrm>
            <a:off x="179388" y="5373688"/>
            <a:ext cx="856932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华文行楷" charset="0"/>
                <a:ea typeface="华文行楷" charset="0"/>
              </a:rPr>
              <a:t>让我们一起放飞我们心中的梦想吧！</a:t>
            </a:r>
            <a:endParaRPr lang="zh-CN" altLang="en-US" sz="3600">
              <a:ln w="1905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00FF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华文行楷" charset="0"/>
              <a:ea typeface="华文行楷" charset="0"/>
            </a:endParaRPr>
          </a:p>
        </p:txBody>
      </p:sp>
      <p:pic>
        <p:nvPicPr>
          <p:cNvPr id="45060" name="我相信.mp3" descr="我相信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2438" y="3119438"/>
            <a:ext cx="619125" cy="619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5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655072" fill="hold"/>
                                        <p:tgtEl>
                                          <p:spTgt spid="45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6145" descr="2251446_095424413174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46" name="组合 6146"/>
          <p:cNvGrpSpPr/>
          <p:nvPr/>
        </p:nvGrpSpPr>
        <p:grpSpPr>
          <a:xfrm>
            <a:off x="3352800" y="3276600"/>
            <a:ext cx="1219200" cy="1295400"/>
            <a:chOff x="0" y="0"/>
            <a:chExt cx="768" cy="816"/>
          </a:xfrm>
        </p:grpSpPr>
        <p:sp>
          <p:nvSpPr>
            <p:cNvPr id="6147" name="椭圆 6147"/>
            <p:cNvSpPr/>
            <p:nvPr/>
          </p:nvSpPr>
          <p:spPr>
            <a:xfrm>
              <a:off x="0" y="0"/>
              <a:ext cx="768" cy="81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48" name="矩形 6148"/>
            <p:cNvSpPr/>
            <p:nvPr/>
          </p:nvSpPr>
          <p:spPr>
            <a:xfrm>
              <a:off x="144" y="144"/>
              <a:ext cx="480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 b="1">
                  <a:ln w="12700" cap="flat" cmpd="sng">
                    <a:solidFill>
                      <a:srgbClr val="EAEAE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gradFill rotWithShape="0">
                    <a:gsLst>
                      <a:gs pos="0">
                        <a:srgbClr val="A603AB">
                          <a:alpha val="100000"/>
                        </a:srgbClr>
                      </a:gs>
                      <a:gs pos="12000">
                        <a:srgbClr val="E81766">
                          <a:alpha val="100000"/>
                        </a:srgbClr>
                      </a:gs>
                      <a:gs pos="27000">
                        <a:srgbClr val="EE3F17">
                          <a:alpha val="100000"/>
                        </a:srgbClr>
                      </a:gs>
                      <a:gs pos="48000">
                        <a:srgbClr val="FFFF00">
                          <a:alpha val="100000"/>
                        </a:srgbClr>
                      </a:gs>
                      <a:gs pos="64999">
                        <a:srgbClr val="1A8D48">
                          <a:alpha val="100000"/>
                        </a:srgbClr>
                      </a:gs>
                      <a:gs pos="78999">
                        <a:srgbClr val="0819FB">
                          <a:alpha val="100000"/>
                        </a:srgbClr>
                      </a:gs>
                      <a:gs pos="100000">
                        <a:srgbClr val="A603AB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effectLst>
                    <a:outerShdw dist="35921" dir="2699999" sy="50000" kx="2115830" algn="bl" rotWithShape="0">
                      <a:srgbClr val="C0C0C0">
                        <a:alpha val="76999"/>
                      </a:srgb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</a:rPr>
                <a:t>想</a:t>
              </a:r>
              <a:endPara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6999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6149" name="组合 6149"/>
          <p:cNvGrpSpPr/>
          <p:nvPr/>
        </p:nvGrpSpPr>
        <p:grpSpPr>
          <a:xfrm>
            <a:off x="3352800" y="1828800"/>
            <a:ext cx="990600" cy="990600"/>
            <a:chOff x="0" y="0"/>
            <a:chExt cx="768" cy="816"/>
          </a:xfrm>
        </p:grpSpPr>
        <p:sp>
          <p:nvSpPr>
            <p:cNvPr id="6150" name="椭圆 6150"/>
            <p:cNvSpPr/>
            <p:nvPr/>
          </p:nvSpPr>
          <p:spPr>
            <a:xfrm>
              <a:off x="0" y="0"/>
              <a:ext cx="768" cy="81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1" name="矩形 6151"/>
            <p:cNvSpPr/>
            <p:nvPr/>
          </p:nvSpPr>
          <p:spPr>
            <a:xfrm>
              <a:off x="144" y="144"/>
              <a:ext cx="480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 b="1">
                  <a:ln w="12700" cap="flat" cmpd="sng">
                    <a:solidFill>
                      <a:srgbClr val="EAEAE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gradFill rotWithShape="0">
                    <a:gsLst>
                      <a:gs pos="0">
                        <a:srgbClr val="A603AB">
                          <a:alpha val="100000"/>
                        </a:srgbClr>
                      </a:gs>
                      <a:gs pos="12000">
                        <a:srgbClr val="E81766">
                          <a:alpha val="100000"/>
                        </a:srgbClr>
                      </a:gs>
                      <a:gs pos="27000">
                        <a:srgbClr val="EE3F17">
                          <a:alpha val="100000"/>
                        </a:srgbClr>
                      </a:gs>
                      <a:gs pos="48000">
                        <a:srgbClr val="FFFF00">
                          <a:alpha val="100000"/>
                        </a:srgbClr>
                      </a:gs>
                      <a:gs pos="64999">
                        <a:srgbClr val="1A8D48">
                          <a:alpha val="100000"/>
                        </a:srgbClr>
                      </a:gs>
                      <a:gs pos="78999">
                        <a:srgbClr val="0819FB">
                          <a:alpha val="100000"/>
                        </a:srgbClr>
                      </a:gs>
                      <a:gs pos="100000">
                        <a:srgbClr val="A603AB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effectLst>
                    <a:outerShdw dist="35921" dir="2699999" sy="50000" kx="2115830" algn="bl" rotWithShape="0">
                      <a:srgbClr val="C0C0C0">
                        <a:alpha val="76999"/>
                      </a:srgb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</a:rPr>
                <a:t>梦</a:t>
              </a:r>
              <a:endPara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6999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6152" name="组合 6152"/>
          <p:cNvGrpSpPr/>
          <p:nvPr/>
        </p:nvGrpSpPr>
        <p:grpSpPr>
          <a:xfrm>
            <a:off x="2590800" y="838200"/>
            <a:ext cx="914400" cy="838200"/>
            <a:chOff x="0" y="0"/>
            <a:chExt cx="768" cy="816"/>
          </a:xfrm>
        </p:grpSpPr>
        <p:sp>
          <p:nvSpPr>
            <p:cNvPr id="6153" name="椭圆 6153"/>
            <p:cNvSpPr/>
            <p:nvPr/>
          </p:nvSpPr>
          <p:spPr>
            <a:xfrm>
              <a:off x="0" y="0"/>
              <a:ext cx="768" cy="81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4" name="矩形 6154"/>
            <p:cNvSpPr/>
            <p:nvPr/>
          </p:nvSpPr>
          <p:spPr>
            <a:xfrm>
              <a:off x="144" y="144"/>
              <a:ext cx="480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 b="1">
                  <a:ln w="12700" cap="flat" cmpd="sng">
                    <a:solidFill>
                      <a:srgbClr val="EAEAE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gradFill rotWithShape="0">
                    <a:gsLst>
                      <a:gs pos="0">
                        <a:srgbClr val="A603AB">
                          <a:alpha val="100000"/>
                        </a:srgbClr>
                      </a:gs>
                      <a:gs pos="12000">
                        <a:srgbClr val="E81766">
                          <a:alpha val="100000"/>
                        </a:srgbClr>
                      </a:gs>
                      <a:gs pos="27000">
                        <a:srgbClr val="EE3F17">
                          <a:alpha val="100000"/>
                        </a:srgbClr>
                      </a:gs>
                      <a:gs pos="48000">
                        <a:srgbClr val="FFFF00">
                          <a:alpha val="100000"/>
                        </a:srgbClr>
                      </a:gs>
                      <a:gs pos="64999">
                        <a:srgbClr val="1A8D48">
                          <a:alpha val="100000"/>
                        </a:srgbClr>
                      </a:gs>
                      <a:gs pos="78999">
                        <a:srgbClr val="0819FB">
                          <a:alpha val="100000"/>
                        </a:srgbClr>
                      </a:gs>
                      <a:gs pos="100000">
                        <a:srgbClr val="A603AB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effectLst>
                    <a:outerShdw dist="35921" dir="2699999" sy="50000" kx="2115830" algn="bl" rotWithShape="0">
                      <a:srgbClr val="C0C0C0">
                        <a:alpha val="76999"/>
                      </a:srgb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</a:rPr>
                <a:t>的</a:t>
              </a:r>
              <a:endPara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6999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6155" name="组合 6155"/>
          <p:cNvGrpSpPr/>
          <p:nvPr/>
        </p:nvGrpSpPr>
        <p:grpSpPr>
          <a:xfrm>
            <a:off x="1143000" y="304800"/>
            <a:ext cx="1143000" cy="1066800"/>
            <a:chOff x="0" y="0"/>
            <a:chExt cx="768" cy="816"/>
          </a:xfrm>
        </p:grpSpPr>
        <p:sp>
          <p:nvSpPr>
            <p:cNvPr id="6156" name="椭圆 6156"/>
            <p:cNvSpPr/>
            <p:nvPr/>
          </p:nvSpPr>
          <p:spPr>
            <a:xfrm>
              <a:off x="0" y="0"/>
              <a:ext cx="768" cy="816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7" name="矩形 6157"/>
            <p:cNvSpPr/>
            <p:nvPr/>
          </p:nvSpPr>
          <p:spPr>
            <a:xfrm>
              <a:off x="144" y="144"/>
              <a:ext cx="480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 b="1">
                  <a:ln w="12700" cap="flat" cmpd="sng">
                    <a:solidFill>
                      <a:srgbClr val="EAEAEA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gradFill rotWithShape="0">
                    <a:gsLst>
                      <a:gs pos="0">
                        <a:srgbClr val="A603AB">
                          <a:alpha val="100000"/>
                        </a:srgbClr>
                      </a:gs>
                      <a:gs pos="12000">
                        <a:srgbClr val="E81766">
                          <a:alpha val="100000"/>
                        </a:srgbClr>
                      </a:gs>
                      <a:gs pos="27000">
                        <a:srgbClr val="EE3F17">
                          <a:alpha val="100000"/>
                        </a:srgbClr>
                      </a:gs>
                      <a:gs pos="48000">
                        <a:srgbClr val="FFFF00">
                          <a:alpha val="100000"/>
                        </a:srgbClr>
                      </a:gs>
                      <a:gs pos="64999">
                        <a:srgbClr val="1A8D48">
                          <a:alpha val="100000"/>
                        </a:srgbClr>
                      </a:gs>
                      <a:gs pos="78999">
                        <a:srgbClr val="0819FB">
                          <a:alpha val="100000"/>
                        </a:srgbClr>
                      </a:gs>
                      <a:gs pos="100000">
                        <a:srgbClr val="A603AB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effectLst>
                    <a:outerShdw dist="35921" dir="2699999" sy="50000" kx="2115830" algn="bl" rotWithShape="0">
                      <a:srgbClr val="C0C0C0">
                        <a:alpha val="76999"/>
                      </a:srgb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</a:rPr>
                <a:t>你</a:t>
              </a:r>
              <a:endPara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6999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sp>
        <p:nvSpPr>
          <p:cNvPr id="6158" name="矩形 6158"/>
          <p:cNvSpPr/>
          <p:nvPr/>
        </p:nvSpPr>
        <p:spPr>
          <a:xfrm>
            <a:off x="4572000" y="457200"/>
            <a:ext cx="4191000" cy="2209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9" name="文本框 6159"/>
          <p:cNvSpPr txBox="1"/>
          <p:nvPr/>
        </p:nvSpPr>
        <p:spPr>
          <a:xfrm>
            <a:off x="4500563" y="549275"/>
            <a:ext cx="4572000" cy="2041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◆</a:t>
            </a:r>
            <a:r>
              <a:rPr lang="zh-CN" altLang="en-US" sz="3200" b="1">
                <a:latin typeface="Arial" panose="020B0604020202020204" pitchFamily="34" charset="0"/>
                <a:ea typeface="楷体_GB2312" pitchFamily="1" charset="-122"/>
              </a:rPr>
              <a:t>还记得你写下诺言时</a:t>
            </a:r>
            <a:endParaRPr lang="zh-CN" altLang="en-US" sz="3200" b="1"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sz="3200" b="1">
                <a:latin typeface="Arial" panose="020B0604020202020204" pitchFamily="34" charset="0"/>
                <a:ea typeface="楷体_GB2312" pitchFamily="1" charset="-122"/>
              </a:rPr>
              <a:t>的激动心情吗？</a:t>
            </a:r>
            <a:endParaRPr lang="zh-CN" altLang="en-US" sz="3200" b="1"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◆</a:t>
            </a:r>
            <a:r>
              <a:rPr lang="zh-CN" altLang="en-US" sz="3200" b="1">
                <a:latin typeface="Arial" panose="020B0604020202020204" pitchFamily="34" charset="0"/>
                <a:ea typeface="楷体_GB2312" pitchFamily="1" charset="-122"/>
              </a:rPr>
              <a:t>还能喊出你的响亮口</a:t>
            </a:r>
            <a:endParaRPr lang="zh-CN" altLang="en-US" sz="3200" b="1"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sz="3200" b="1">
                <a:latin typeface="Arial" panose="020B0604020202020204" pitchFamily="34" charset="0"/>
                <a:ea typeface="楷体_GB2312" pitchFamily="1" charset="-122"/>
              </a:rPr>
              <a:t>号吗？</a:t>
            </a:r>
            <a:endParaRPr lang="zh-CN" altLang="en-US" sz="3200" b="1"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7" name="Picture 2" descr="f2264c23780b51539258078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矩形 14338"/>
          <p:cNvSpPr/>
          <p:nvPr/>
        </p:nvSpPr>
        <p:spPr>
          <a:xfrm>
            <a:off x="2209800" y="304800"/>
            <a:ext cx="69342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fontAlgn="base"/>
            <a:r>
              <a:rPr lang="zh-CN" altLang="en-US" sz="3600" b="1" strike="noStrike" noProof="1">
                <a:solidFill>
                  <a:schemeClr val="tx2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隶书" charset="0"/>
                <a:ea typeface="隶书" charset="0"/>
                <a:cs typeface="+mn-ea"/>
              </a:rPr>
              <a:t>这个世界上没有任何人能够改变你,</a:t>
            </a:r>
            <a:endParaRPr lang="zh-CN" altLang="en-US" sz="3600" b="1" strike="noStrike" noProof="1">
              <a:solidFill>
                <a:schemeClr val="tx2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  <a:p>
            <a:pPr algn="ctr" fontAlgn="base"/>
            <a:r>
              <a:rPr lang="zh-CN" altLang="en-US" sz="3600" b="1" strike="noStrike" noProof="1">
                <a:solidFill>
                  <a:schemeClr val="tx2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隶书" charset="0"/>
                <a:ea typeface="隶书" charset="0"/>
                <a:cs typeface="+mn-ea"/>
              </a:rPr>
              <a:t>只有你能改变自己; </a:t>
            </a:r>
            <a:endParaRPr lang="zh-CN" altLang="en-US" sz="3600" b="1" strike="noStrike" noProof="1">
              <a:solidFill>
                <a:schemeClr val="tx2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  <a:p>
            <a:pPr algn="ctr" fontAlgn="base"/>
            <a:r>
              <a:rPr lang="zh-CN" altLang="en-US" sz="3600" b="1" strike="noStrike" noProof="1">
                <a:solidFill>
                  <a:schemeClr val="tx2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隶书" charset="0"/>
                <a:ea typeface="隶书" charset="0"/>
                <a:cs typeface="+mn-ea"/>
              </a:rPr>
              <a:t>也没有任何人能够打败你,</a:t>
            </a:r>
            <a:endParaRPr lang="zh-CN" altLang="en-US" sz="3600" b="1" strike="noStrike" noProof="1">
              <a:solidFill>
                <a:schemeClr val="tx2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  <a:p>
            <a:pPr algn="ctr" fontAlgn="base"/>
            <a:r>
              <a:rPr lang="zh-CN" altLang="en-US" sz="3600" b="1" strike="noStrike" noProof="1">
                <a:solidFill>
                  <a:schemeClr val="tx2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隶书" charset="0"/>
                <a:ea typeface="隶书" charset="0"/>
                <a:cs typeface="+mn-ea"/>
              </a:rPr>
              <a:t>也只有你自己!</a:t>
            </a:r>
            <a:endParaRPr lang="zh-CN" altLang="en-US" sz="3600" b="1" strike="noStrike" noProof="1">
              <a:solidFill>
                <a:schemeClr val="tx2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</p:txBody>
      </p:sp>
      <p:pic>
        <p:nvPicPr>
          <p:cNvPr id="2" name="图片 14339" descr="PE01686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05038"/>
            <a:ext cx="4495800" cy="40782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0" name="图片 14340" descr="BD14866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3886200"/>
            <a:ext cx="10668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直接连接符 14341"/>
          <p:cNvSpPr/>
          <p:nvPr/>
        </p:nvSpPr>
        <p:spPr>
          <a:xfrm>
            <a:off x="8305800" y="41910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2" name="直接连接符 14342"/>
          <p:cNvSpPr/>
          <p:nvPr/>
        </p:nvSpPr>
        <p:spPr>
          <a:xfrm>
            <a:off x="8229600" y="44958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3" name="直接连接符 14343"/>
          <p:cNvSpPr/>
          <p:nvPr/>
        </p:nvSpPr>
        <p:spPr>
          <a:xfrm>
            <a:off x="8305800" y="47244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4" name="直接连接符 14344"/>
          <p:cNvSpPr/>
          <p:nvPr/>
        </p:nvSpPr>
        <p:spPr>
          <a:xfrm>
            <a:off x="8305800" y="44196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5" name="直接连接符 14345"/>
          <p:cNvSpPr/>
          <p:nvPr/>
        </p:nvSpPr>
        <p:spPr>
          <a:xfrm>
            <a:off x="8305800" y="43434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6" name="直接连接符 14346"/>
          <p:cNvSpPr/>
          <p:nvPr/>
        </p:nvSpPr>
        <p:spPr>
          <a:xfrm>
            <a:off x="8305800" y="46482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7" name="直接连接符 14347"/>
          <p:cNvSpPr/>
          <p:nvPr/>
        </p:nvSpPr>
        <p:spPr>
          <a:xfrm>
            <a:off x="8229600" y="40386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88913"/>
            <a:ext cx="9051925" cy="6453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4" name="Text Box 2"/>
          <p:cNvSpPr txBox="1"/>
          <p:nvPr/>
        </p:nvSpPr>
        <p:spPr>
          <a:xfrm>
            <a:off x="468313" y="3429000"/>
            <a:ext cx="7704137" cy="2286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7200" b="1" dirty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72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拥有理想是智力，实现理想是能力。</a:t>
            </a:r>
            <a:endParaRPr lang="zh-CN" altLang="en-US" sz="7200" dirty="0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556" name="TextBox 3"/>
          <p:cNvSpPr txBox="1"/>
          <p:nvPr/>
        </p:nvSpPr>
        <p:spPr>
          <a:xfrm>
            <a:off x="107950" y="1196975"/>
            <a:ext cx="7632700" cy="1947863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r>
              <a:rPr lang="zh-CN" altLang="en-US" sz="6000" b="1" noProof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   不比基础比进步，不比智力比努力！</a:t>
            </a:r>
            <a:endParaRPr lang="zh-CN" altLang="en-US" sz="6000" b="1" noProof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9697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" y="44450"/>
            <a:ext cx="9021763" cy="6819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699" name="标题 29698"/>
          <p:cNvSpPr>
            <a:spLocks noGrp="1"/>
          </p:cNvSpPr>
          <p:nvPr>
            <p:ph type="ctrTitle"/>
          </p:nvPr>
        </p:nvSpPr>
        <p:spPr>
          <a:xfrm>
            <a:off x="468313" y="2349500"/>
            <a:ext cx="8207375" cy="1871663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zh-CN" altLang="en-US" sz="6000" b="1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rPr>
              <a:t>下一阶段的建议与要求</a:t>
            </a:r>
            <a:endParaRPr lang="zh-CN" altLang="en-US" sz="6000" b="1" kern="1200" baseline="0" dirty="0">
              <a:latin typeface="Arial" panose="020B0604020202020204" pitchFamily="34" charset="0"/>
              <a:ea typeface="宋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21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" y="1588"/>
            <a:ext cx="9034463" cy="685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2" name="文本框 30722"/>
          <p:cNvSpPr txBox="1"/>
          <p:nvPr/>
        </p:nvSpPr>
        <p:spPr>
          <a:xfrm>
            <a:off x="655955" y="1687195"/>
            <a:ext cx="8416290" cy="1911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defTabSz="9017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</a:pPr>
            <a:r>
              <a:rPr lang="en-US" altLang="zh-CN" sz="54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 </a:t>
            </a:r>
            <a:r>
              <a:rPr lang="zh-CN" altLang="zh-CN" sz="54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树立</a:t>
            </a:r>
            <a:r>
              <a:rPr lang="zh-CN" altLang="en-US" sz="54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明确且切实可行的目标</a:t>
            </a:r>
            <a:endParaRPr lang="zh-CN" altLang="en-US" sz="5400" b="1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defTabSz="9017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</a:pPr>
            <a:r>
              <a:rPr lang="zh-CN" altLang="en-US" sz="3200" b="1">
                <a:solidFill>
                  <a:srgbClr val="3333FF"/>
                </a:solidFill>
                <a:latin typeface="楷体_GB2312" pitchFamily="1" charset="-122"/>
                <a:ea typeface="楷体_GB2312" pitchFamily="1" charset="-122"/>
              </a:rPr>
              <a:t>     </a:t>
            </a:r>
            <a:endParaRPr lang="zh-CN" altLang="en-US" sz="3200" b="1">
              <a:solidFill>
                <a:srgbClr val="3333FF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1628775"/>
            <a:ext cx="8229600" cy="1371600"/>
          </a:xfrm>
        </p:spPr>
        <p:txBody>
          <a:bodyPr wrap="square" anchor="ctr"/>
          <a:p>
            <a:r>
              <a:rPr lang="zh-CN" altLang="en-US" sz="6000" b="1">
                <a:solidFill>
                  <a:srgbClr val="FF3300"/>
                </a:solidFill>
                <a:ea typeface="华文行楷" pitchFamily="2" charset="-122"/>
              </a:rPr>
              <a:t>抛弃一些东西！</a:t>
            </a:r>
            <a:endParaRPr lang="zh-CN" altLang="en-US" sz="6000" b="1">
              <a:solidFill>
                <a:srgbClr val="FF3300"/>
              </a:solidFill>
              <a:ea typeface="华文行楷" pitchFamily="2" charset="-122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3141663"/>
            <a:ext cx="8229600" cy="1943100"/>
          </a:xfrm>
        </p:spPr>
        <p:txBody>
          <a:bodyPr wrap="square" anchor="t"/>
          <a:p>
            <a:endParaRPr lang="en-US" altLang="zh-CN" b="1">
              <a:ea typeface="华文新魏" pitchFamily="2" charset="-122"/>
            </a:endParaRPr>
          </a:p>
          <a:p>
            <a:r>
              <a:rPr lang="zh-CN" altLang="en-US" b="1">
                <a:ea typeface="华文新魏" pitchFamily="2" charset="-122"/>
              </a:rPr>
              <a:t>自以为是，我行我素</a:t>
            </a:r>
            <a:endParaRPr lang="zh-CN" altLang="en-US" b="1">
              <a:ea typeface="华文新魏" pitchFamily="2" charset="-122"/>
            </a:endParaRPr>
          </a:p>
          <a:p>
            <a:endParaRPr lang="zh-CN" altLang="en-US" b="1">
              <a:ea typeface="华文新魏" pitchFamily="2" charset="-122"/>
            </a:endParaRPr>
          </a:p>
          <a:p>
            <a:endParaRPr lang="zh-CN" altLang="en-US" b="1">
              <a:ea typeface="华文新魏" pitchFamily="2" charset="-122"/>
            </a:endParaRPr>
          </a:p>
        </p:txBody>
      </p:sp>
      <p:pic>
        <p:nvPicPr>
          <p:cNvPr id="2" name="Picture 4" descr="兰花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0063" y="4006850"/>
            <a:ext cx="3563937" cy="285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8" name="Text Box 5"/>
          <p:cNvSpPr txBox="1"/>
          <p:nvPr/>
        </p:nvSpPr>
        <p:spPr>
          <a:xfrm>
            <a:off x="250825" y="260350"/>
            <a:ext cx="8135938" cy="192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000" b="1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2.</a:t>
            </a:r>
            <a:r>
              <a:rPr lang="zh-CN" altLang="en-US" sz="4000" b="1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战胜惰性，战胜自我；做更积极的自己！</a:t>
            </a:r>
            <a:endParaRPr lang="zh-CN" altLang="en-US" sz="4000" b="1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endParaRPr lang="zh-CN" altLang="en-US" sz="4000" b="1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charRg st="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charRg st="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1628775"/>
            <a:ext cx="8229600" cy="1371600"/>
          </a:xfrm>
        </p:spPr>
        <p:txBody>
          <a:bodyPr wrap="square" anchor="ctr"/>
          <a:p>
            <a:r>
              <a:rPr lang="zh-CN" altLang="en-US" sz="6000" b="1">
                <a:solidFill>
                  <a:srgbClr val="FF3300"/>
                </a:solidFill>
                <a:ea typeface="华文行楷" pitchFamily="2" charset="-122"/>
              </a:rPr>
              <a:t>抛弃一些东西！</a:t>
            </a:r>
            <a:endParaRPr lang="zh-CN" altLang="en-US" sz="6000" b="1">
              <a:solidFill>
                <a:srgbClr val="FF3300"/>
              </a:solidFill>
              <a:ea typeface="华文行楷" pitchFamily="2" charset="-122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503238" y="3284538"/>
            <a:ext cx="8640762" cy="1150937"/>
          </a:xfrm>
        </p:spPr>
        <p:txBody>
          <a:bodyPr wrap="square" anchor="t"/>
          <a:p>
            <a:r>
              <a:rPr lang="zh-CN" altLang="en-US" b="1">
                <a:ea typeface="华文新魏" pitchFamily="2" charset="-122"/>
              </a:rPr>
              <a:t>缺乏积极进取心，不能严格要求自己</a:t>
            </a:r>
            <a:endParaRPr lang="zh-CN" altLang="en-US" b="1">
              <a:ea typeface="华文新魏" pitchFamily="2" charset="-122"/>
            </a:endParaRPr>
          </a:p>
        </p:txBody>
      </p:sp>
      <p:pic>
        <p:nvPicPr>
          <p:cNvPr id="2" name="Picture 4" descr="兰花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0063" y="4006850"/>
            <a:ext cx="3563937" cy="285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0" name="Text Box 5"/>
          <p:cNvSpPr txBox="1"/>
          <p:nvPr/>
        </p:nvSpPr>
        <p:spPr>
          <a:xfrm>
            <a:off x="250825" y="260350"/>
            <a:ext cx="8135938" cy="192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2.战胜惰性，战胜自我，做更积极的自己！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1628775"/>
            <a:ext cx="8229600" cy="1371600"/>
          </a:xfrm>
        </p:spPr>
        <p:txBody>
          <a:bodyPr wrap="square" anchor="ctr"/>
          <a:p>
            <a:r>
              <a:rPr lang="zh-CN" altLang="en-US" sz="6000" b="1">
                <a:solidFill>
                  <a:srgbClr val="FF3300"/>
                </a:solidFill>
                <a:ea typeface="华文行楷" pitchFamily="2" charset="-122"/>
              </a:rPr>
              <a:t>抛弃一些东西！</a:t>
            </a:r>
            <a:endParaRPr lang="zh-CN" altLang="en-US" sz="6000" b="1">
              <a:solidFill>
                <a:srgbClr val="FF3300"/>
              </a:solidFill>
              <a:ea typeface="华文行楷" pitchFamily="2" charset="-122"/>
            </a:endParaRP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503238" y="3284538"/>
            <a:ext cx="6013450" cy="1150937"/>
          </a:xfrm>
        </p:spPr>
        <p:txBody>
          <a:bodyPr wrap="square" anchor="t"/>
          <a:p>
            <a:pPr>
              <a:lnSpc>
                <a:spcPct val="80000"/>
              </a:lnSpc>
            </a:pPr>
            <a:r>
              <a:rPr lang="zh-CN" altLang="en-US" sz="3600" b="1">
                <a:ea typeface="华文新魏" pitchFamily="2" charset="-122"/>
              </a:rPr>
              <a:t>不要患得患失，忧虑中考</a:t>
            </a:r>
            <a:endParaRPr lang="zh-CN" altLang="en-US" sz="3600" b="1">
              <a:ea typeface="华文新魏" pitchFamily="2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3600" b="1">
                <a:ea typeface="华文新魏" pitchFamily="2" charset="-122"/>
              </a:rPr>
              <a:t>  </a:t>
            </a:r>
            <a:endParaRPr lang="zh-CN" altLang="en-US" sz="3600" b="1">
              <a:ea typeface="华文新魏" pitchFamily="2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3600" b="1">
                <a:ea typeface="华文新魏" pitchFamily="2" charset="-122"/>
              </a:rPr>
              <a:t>       （尽人力、听天命）</a:t>
            </a:r>
            <a:endParaRPr lang="zh-CN" altLang="en-US" sz="3600" b="1">
              <a:ea typeface="华文新魏" pitchFamily="2" charset="-122"/>
            </a:endParaRPr>
          </a:p>
        </p:txBody>
      </p:sp>
      <p:pic>
        <p:nvPicPr>
          <p:cNvPr id="2" name="Picture 4" descr="兰花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0063" y="4006850"/>
            <a:ext cx="3563937" cy="285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68" name="Text Box 5"/>
          <p:cNvSpPr txBox="1"/>
          <p:nvPr/>
        </p:nvSpPr>
        <p:spPr>
          <a:xfrm>
            <a:off x="179705" y="768985"/>
            <a:ext cx="868807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2.战胜惰性，战胜自我，做更积极的自己！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2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charRg st="12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charRg st="12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7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WPS 演示</Application>
  <PresentationFormat>在屏幕上显示</PresentationFormat>
  <Paragraphs>63</Paragraphs>
  <Slides>13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华文行楷</vt:lpstr>
      <vt:lpstr>微软雅黑</vt:lpstr>
      <vt:lpstr>黑体</vt:lpstr>
      <vt:lpstr>楷体_GB2312</vt:lpstr>
      <vt:lpstr>新宋体</vt:lpstr>
      <vt:lpstr>隶书</vt:lpstr>
      <vt:lpstr>华文行楷</vt:lpstr>
      <vt:lpstr>华文新魏</vt:lpstr>
      <vt:lpstr>方正硬笔行书简体</vt:lpstr>
      <vt:lpstr>Segoe Print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下一阶段的建议与要求</vt:lpstr>
      <vt:lpstr>PowerPoint 演示文稿</vt:lpstr>
      <vt:lpstr>抛弃一些东西！</vt:lpstr>
      <vt:lpstr>抛弃一些东西！</vt:lpstr>
      <vt:lpstr>抛弃一些东西！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53</cp:revision>
  <dcterms:created xsi:type="dcterms:W3CDTF">2012-04-20T01:53:00Z</dcterms:created>
  <dcterms:modified xsi:type="dcterms:W3CDTF">2019-11-18T07:29:58Z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