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0"/>
  </p:notesMasterIdLst>
  <p:sldIdLst>
    <p:sldId id="476" r:id="rId3"/>
    <p:sldId id="419" r:id="rId4"/>
    <p:sldId id="478" r:id="rId5"/>
    <p:sldId id="405" r:id="rId6"/>
    <p:sldId id="421" r:id="rId7"/>
    <p:sldId id="429" r:id="rId8"/>
    <p:sldId id="430" r:id="rId9"/>
    <p:sldId id="431" r:id="rId10"/>
    <p:sldId id="446" r:id="rId11"/>
    <p:sldId id="447" r:id="rId12"/>
    <p:sldId id="448" r:id="rId13"/>
    <p:sldId id="461" r:id="rId14"/>
    <p:sldId id="420" r:id="rId15"/>
    <p:sldId id="462" r:id="rId16"/>
    <p:sldId id="450" r:id="rId17"/>
    <p:sldId id="400" r:id="rId18"/>
    <p:sldId id="406" r:id="rId19"/>
    <p:sldId id="413" r:id="rId20"/>
    <p:sldId id="451" r:id="rId21"/>
    <p:sldId id="407" r:id="rId22"/>
    <p:sldId id="477" r:id="rId23"/>
    <p:sldId id="463" r:id="rId24"/>
    <p:sldId id="449" r:id="rId25"/>
    <p:sldId id="401" r:id="rId26"/>
    <p:sldId id="409" r:id="rId27"/>
    <p:sldId id="402" r:id="rId28"/>
    <p:sldId id="341" r:id="rId29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4">
          <p15:clr>
            <a:srgbClr val="A4A3A4"/>
          </p15:clr>
        </p15:guide>
        <p15:guide id="2" pos="2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647"/>
    <a:srgbClr val="5307B2"/>
    <a:srgbClr val="FAC14D"/>
    <a:srgbClr val="7CB554"/>
    <a:srgbClr val="1C9494"/>
    <a:srgbClr val="D43E01"/>
    <a:srgbClr val="E8EAE9"/>
    <a:srgbClr val="FCFCFC"/>
    <a:srgbClr val="CCD0D1"/>
    <a:srgbClr val="D7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/>
    <p:restoredTop sz="94660"/>
  </p:normalViewPr>
  <p:slideViewPr>
    <p:cSldViewPr showGuides="1">
      <p:cViewPr varScale="1">
        <p:scale>
          <a:sx n="90" d="100"/>
          <a:sy n="90" d="100"/>
        </p:scale>
        <p:origin x="960" y="72"/>
      </p:cViewPr>
      <p:guideLst>
        <p:guide orient="horz" pos="1634"/>
        <p:guide pos="2833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 fontAlgn="base"/>
            <a:fld id="{673B58EF-4ABD-40F4-ACA4-FE81D742E6DD}" type="datetimeFigureOut">
              <a:rPr lang="zh-CN" altLang="en-US" strike="noStrike" noProof="1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2019/6/30</a:t>
            </a:fld>
            <a:endParaRPr lang="zh-CN" altLang="en-US" strike="noStrike" noProof="1"/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 fontAlgn="base"/>
            <a:fld id="{A11FC198-2D83-4DFC-8CDD-7D23AF44D411}" type="slidenum">
              <a:rPr lang="zh-CN" altLang="en-US" strike="noStrike" noProof="1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92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16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17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18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21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23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24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68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25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389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26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12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3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27</a:t>
            </a:fld>
            <a:endParaRPr lang="zh-CN" altLang="en-US" sz="12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12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4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10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11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13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0" algn="r" eaLnBrk="1" latinLnBrk="0" hangingPunct="1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微软雅黑" panose="020B0503020204020204" pitchFamily="34" charset="-122"/>
              </a:rPr>
              <a:t>15</a:t>
            </a:fld>
            <a:endParaRPr lang="zh-CN" altLang="en-US" sz="12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rotWithShape="0">
          <a:gsLst>
            <a:gs pos="0">
              <a:srgbClr val="D7D9E1">
                <a:alpha val="100000"/>
              </a:srgbClr>
            </a:gs>
            <a:gs pos="25999">
              <a:srgbClr val="EBECF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8501063" y="241300"/>
            <a:ext cx="36512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8504238" y="315913"/>
            <a:ext cx="366713" cy="19685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077" name="Slide Number Placeholder 5"/>
          <p:cNvSpPr txBox="1"/>
          <p:nvPr userDrawn="1"/>
        </p:nvSpPr>
        <p:spPr>
          <a:xfrm>
            <a:off x="8520113" y="204788"/>
            <a:ext cx="336550" cy="3508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45709" anchor="ctr"/>
          <a:lstStyle/>
          <a:p>
            <a:pPr marL="0" lvl="0" indent="0" algn="ctr" eaLnBrk="1" latinLnBrk="0" hangingPunct="1"/>
            <a:fld id="{9A0DB2DC-4C9A-4742-B13C-FB6460FD3503}" type="slidenum">
              <a:rPr lang="en-US" altLang="zh-CN" sz="10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‹#›</a:t>
            </a:fld>
            <a:endParaRPr lang="en-US" altLang="zh-CN" sz="10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78" name="Group 5"/>
          <p:cNvGrpSpPr/>
          <p:nvPr userDrawn="1"/>
        </p:nvGrpSpPr>
        <p:grpSpPr>
          <a:xfrm>
            <a:off x="347663" y="4732338"/>
            <a:ext cx="223837" cy="220662"/>
            <a:chOff x="4328868" y="5502988"/>
            <a:chExt cx="500307" cy="493774"/>
          </a:xfrm>
        </p:grpSpPr>
        <p:sp>
          <p:nvSpPr>
            <p:cNvPr id="3079" name="Freeform 7">
              <a:hlinkClick r:id="" action="ppaction://hlinkshowjump?jump=previousslide"/>
            </p:cNvPr>
            <p:cNvSpPr/>
            <p:nvPr userDrawn="1"/>
          </p:nvSpPr>
          <p:spPr>
            <a:xfrm>
              <a:off x="4520555" y="5649754"/>
              <a:ext cx="116933" cy="200242"/>
            </a:xfrm>
            <a:custGeom>
              <a:avLst/>
              <a:gdLst/>
              <a:ahLst/>
              <a:cxnLst>
                <a:cxn ang="0">
                  <a:pos x="114731" y="21179"/>
                </a:cxn>
                <a:cxn ang="0">
                  <a:pos x="36042" y="100121"/>
                </a:cxn>
                <a:cxn ang="0">
                  <a:pos x="114731" y="178787"/>
                </a:cxn>
                <a:cxn ang="0">
                  <a:pos x="116933" y="183463"/>
                </a:cxn>
                <a:cxn ang="0">
                  <a:pos x="114731" y="188139"/>
                </a:cxn>
                <a:cxn ang="0">
                  <a:pos x="104826" y="198041"/>
                </a:cxn>
                <a:cxn ang="0">
                  <a:pos x="100149" y="200242"/>
                </a:cxn>
                <a:cxn ang="0">
                  <a:pos x="95472" y="198041"/>
                </a:cxn>
                <a:cxn ang="0">
                  <a:pos x="2201" y="104796"/>
                </a:cxn>
                <a:cxn ang="0">
                  <a:pos x="0" y="100121"/>
                </a:cxn>
                <a:cxn ang="0">
                  <a:pos x="2201" y="95445"/>
                </a:cxn>
                <a:cxn ang="0">
                  <a:pos x="95472" y="1925"/>
                </a:cxn>
                <a:cxn ang="0">
                  <a:pos x="100149" y="0"/>
                </a:cxn>
                <a:cxn ang="0">
                  <a:pos x="104826" y="1925"/>
                </a:cxn>
                <a:cxn ang="0">
                  <a:pos x="114731" y="12102"/>
                </a:cxn>
                <a:cxn ang="0">
                  <a:pos x="116933" y="16503"/>
                </a:cxn>
                <a:cxn ang="0">
                  <a:pos x="114731" y="21179"/>
                </a:cxn>
              </a:cxnLst>
              <a:rect l="0" t="0" r="0" b="0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>
            <a:xfrm>
              <a:off x="4328868" y="5502988"/>
              <a:ext cx="500307" cy="493774"/>
            </a:xfrm>
            <a:custGeom>
              <a:avLst/>
              <a:gdLst/>
              <a:ahLst/>
              <a:cxnLst>
                <a:cxn ang="0">
                  <a:pos x="427977" y="20725"/>
                </a:cxn>
                <a:cxn ang="0">
                  <a:pos x="479589" y="72538"/>
                </a:cxn>
                <a:cxn ang="0">
                  <a:pos x="479589" y="421235"/>
                </a:cxn>
                <a:cxn ang="0">
                  <a:pos x="427977" y="473048"/>
                </a:cxn>
                <a:cxn ang="0">
                  <a:pos x="72329" y="473048"/>
                </a:cxn>
                <a:cxn ang="0">
                  <a:pos x="20535" y="421235"/>
                </a:cxn>
                <a:cxn ang="0">
                  <a:pos x="20535" y="72538"/>
                </a:cxn>
                <a:cxn ang="0">
                  <a:pos x="72329" y="20725"/>
                </a:cxn>
                <a:cxn ang="0">
                  <a:pos x="427977" y="20725"/>
                </a:cxn>
                <a:cxn ang="0">
                  <a:pos x="427977" y="0"/>
                </a:cxn>
                <a:cxn ang="0">
                  <a:pos x="72329" y="0"/>
                </a:cxn>
                <a:cxn ang="0">
                  <a:pos x="0" y="72538"/>
                </a:cxn>
                <a:cxn ang="0">
                  <a:pos x="0" y="421235"/>
                </a:cxn>
                <a:cxn ang="0">
                  <a:pos x="72329" y="493774"/>
                </a:cxn>
                <a:cxn ang="0">
                  <a:pos x="427977" y="493774"/>
                </a:cxn>
                <a:cxn ang="0">
                  <a:pos x="500307" y="421235"/>
                </a:cxn>
                <a:cxn ang="0">
                  <a:pos x="500307" y="72538"/>
                </a:cxn>
                <a:cxn ang="0">
                  <a:pos x="427977" y="0"/>
                </a:cxn>
              </a:cxnLst>
              <a:rect l="0" t="0" r="0" b="0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1" name="Group 9"/>
          <p:cNvGrpSpPr/>
          <p:nvPr userDrawn="1"/>
        </p:nvGrpSpPr>
        <p:grpSpPr>
          <a:xfrm flipH="1">
            <a:off x="933450" y="4732338"/>
            <a:ext cx="223838" cy="220662"/>
            <a:chOff x="4328868" y="5502988"/>
            <a:chExt cx="500307" cy="493774"/>
          </a:xfrm>
        </p:grpSpPr>
        <p:sp>
          <p:nvSpPr>
            <p:cNvPr id="3082" name="Freeform 10">
              <a:hlinkClick r:id="" action="ppaction://hlinkshowjump?jump=nextslide"/>
            </p:cNvPr>
            <p:cNvSpPr/>
            <p:nvPr userDrawn="1"/>
          </p:nvSpPr>
          <p:spPr>
            <a:xfrm>
              <a:off x="4520556" y="5649754"/>
              <a:ext cx="116933" cy="200242"/>
            </a:xfrm>
            <a:custGeom>
              <a:avLst/>
              <a:gdLst/>
              <a:ahLst/>
              <a:cxnLst>
                <a:cxn ang="0">
                  <a:pos x="114731" y="21179"/>
                </a:cxn>
                <a:cxn ang="0">
                  <a:pos x="36042" y="100121"/>
                </a:cxn>
                <a:cxn ang="0">
                  <a:pos x="114731" y="178787"/>
                </a:cxn>
                <a:cxn ang="0">
                  <a:pos x="116933" y="183463"/>
                </a:cxn>
                <a:cxn ang="0">
                  <a:pos x="114731" y="188139"/>
                </a:cxn>
                <a:cxn ang="0">
                  <a:pos x="104826" y="198041"/>
                </a:cxn>
                <a:cxn ang="0">
                  <a:pos x="100149" y="200242"/>
                </a:cxn>
                <a:cxn ang="0">
                  <a:pos x="95472" y="198041"/>
                </a:cxn>
                <a:cxn ang="0">
                  <a:pos x="2201" y="104796"/>
                </a:cxn>
                <a:cxn ang="0">
                  <a:pos x="0" y="100121"/>
                </a:cxn>
                <a:cxn ang="0">
                  <a:pos x="2201" y="95445"/>
                </a:cxn>
                <a:cxn ang="0">
                  <a:pos x="95472" y="1925"/>
                </a:cxn>
                <a:cxn ang="0">
                  <a:pos x="100149" y="0"/>
                </a:cxn>
                <a:cxn ang="0">
                  <a:pos x="104826" y="1925"/>
                </a:cxn>
                <a:cxn ang="0">
                  <a:pos x="114731" y="12102"/>
                </a:cxn>
                <a:cxn ang="0">
                  <a:pos x="116933" y="16503"/>
                </a:cxn>
                <a:cxn ang="0">
                  <a:pos x="114731" y="21179"/>
                </a:cxn>
              </a:cxnLst>
              <a:rect l="0" t="0" r="0" b="0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>
            <a:xfrm>
              <a:off x="4328868" y="5502988"/>
              <a:ext cx="500307" cy="493774"/>
            </a:xfrm>
            <a:custGeom>
              <a:avLst/>
              <a:gdLst/>
              <a:ahLst/>
              <a:cxnLst>
                <a:cxn ang="0">
                  <a:pos x="427977" y="20725"/>
                </a:cxn>
                <a:cxn ang="0">
                  <a:pos x="479589" y="72538"/>
                </a:cxn>
                <a:cxn ang="0">
                  <a:pos x="479589" y="421235"/>
                </a:cxn>
                <a:cxn ang="0">
                  <a:pos x="427977" y="473048"/>
                </a:cxn>
                <a:cxn ang="0">
                  <a:pos x="72329" y="473048"/>
                </a:cxn>
                <a:cxn ang="0">
                  <a:pos x="20535" y="421235"/>
                </a:cxn>
                <a:cxn ang="0">
                  <a:pos x="20535" y="72538"/>
                </a:cxn>
                <a:cxn ang="0">
                  <a:pos x="72329" y="20725"/>
                </a:cxn>
                <a:cxn ang="0">
                  <a:pos x="427977" y="20725"/>
                </a:cxn>
                <a:cxn ang="0">
                  <a:pos x="427977" y="0"/>
                </a:cxn>
                <a:cxn ang="0">
                  <a:pos x="72329" y="0"/>
                </a:cxn>
                <a:cxn ang="0">
                  <a:pos x="0" y="72538"/>
                </a:cxn>
                <a:cxn ang="0">
                  <a:pos x="0" y="421235"/>
                </a:cxn>
                <a:cxn ang="0">
                  <a:pos x="72329" y="493774"/>
                </a:cxn>
                <a:cxn ang="0">
                  <a:pos x="427977" y="493774"/>
                </a:cxn>
                <a:cxn ang="0">
                  <a:pos x="500307" y="421235"/>
                </a:cxn>
                <a:cxn ang="0">
                  <a:pos x="500307" y="72538"/>
                </a:cxn>
                <a:cxn ang="0">
                  <a:pos x="427977" y="0"/>
                </a:cxn>
              </a:cxnLst>
              <a:rect l="0" t="0" r="0" b="0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4" name="Straight Connector 3"/>
          <p:cNvCxnSpPr/>
          <p:nvPr userDrawn="1"/>
        </p:nvCxnSpPr>
        <p:spPr>
          <a:xfrm>
            <a:off x="552450" y="4845050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2019/6/30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rotWithShape="0">
          <a:gsLst>
            <a:gs pos="0">
              <a:srgbClr val="D7D9E1">
                <a:alpha val="100000"/>
              </a:srgbClr>
            </a:gs>
            <a:gs pos="25999">
              <a:srgbClr val="EBECF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8501063" y="241300"/>
            <a:ext cx="36512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8504238" y="315913"/>
            <a:ext cx="366713" cy="19685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077" name="Slide Number Placeholder 5"/>
          <p:cNvSpPr txBox="1"/>
          <p:nvPr userDrawn="1"/>
        </p:nvSpPr>
        <p:spPr>
          <a:xfrm>
            <a:off x="8520113" y="204788"/>
            <a:ext cx="336550" cy="3508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45709" anchor="ctr"/>
          <a:lstStyle/>
          <a:p>
            <a:pPr marL="0" lvl="0" indent="0" algn="ctr" eaLnBrk="1" latinLnBrk="0" hangingPunct="1"/>
            <a:fld id="{9A0DB2DC-4C9A-4742-B13C-FB6460FD3503}" type="slidenum">
              <a:rPr lang="en-US" altLang="zh-CN" sz="10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‹#›</a:t>
            </a:fld>
            <a:endParaRPr lang="en-US" altLang="zh-CN" sz="10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78" name="Group 5"/>
          <p:cNvGrpSpPr/>
          <p:nvPr userDrawn="1"/>
        </p:nvGrpSpPr>
        <p:grpSpPr>
          <a:xfrm>
            <a:off x="347663" y="4732338"/>
            <a:ext cx="223837" cy="220662"/>
            <a:chOff x="4328868" y="5502988"/>
            <a:chExt cx="500307" cy="493774"/>
          </a:xfrm>
        </p:grpSpPr>
        <p:sp>
          <p:nvSpPr>
            <p:cNvPr id="3079" name="Freeform 7">
              <a:hlinkClick r:id="" action="ppaction://hlinkshowjump?jump=previousslide"/>
            </p:cNvPr>
            <p:cNvSpPr/>
            <p:nvPr userDrawn="1"/>
          </p:nvSpPr>
          <p:spPr>
            <a:xfrm>
              <a:off x="4520555" y="5649754"/>
              <a:ext cx="116933" cy="200242"/>
            </a:xfrm>
            <a:custGeom>
              <a:avLst/>
              <a:gdLst/>
              <a:ahLst/>
              <a:cxnLst>
                <a:cxn ang="0">
                  <a:pos x="114731" y="21179"/>
                </a:cxn>
                <a:cxn ang="0">
                  <a:pos x="36042" y="100121"/>
                </a:cxn>
                <a:cxn ang="0">
                  <a:pos x="114731" y="178787"/>
                </a:cxn>
                <a:cxn ang="0">
                  <a:pos x="116933" y="183463"/>
                </a:cxn>
                <a:cxn ang="0">
                  <a:pos x="114731" y="188139"/>
                </a:cxn>
                <a:cxn ang="0">
                  <a:pos x="104826" y="198041"/>
                </a:cxn>
                <a:cxn ang="0">
                  <a:pos x="100149" y="200242"/>
                </a:cxn>
                <a:cxn ang="0">
                  <a:pos x="95472" y="198041"/>
                </a:cxn>
                <a:cxn ang="0">
                  <a:pos x="2201" y="104796"/>
                </a:cxn>
                <a:cxn ang="0">
                  <a:pos x="0" y="100121"/>
                </a:cxn>
                <a:cxn ang="0">
                  <a:pos x="2201" y="95445"/>
                </a:cxn>
                <a:cxn ang="0">
                  <a:pos x="95472" y="1925"/>
                </a:cxn>
                <a:cxn ang="0">
                  <a:pos x="100149" y="0"/>
                </a:cxn>
                <a:cxn ang="0">
                  <a:pos x="104826" y="1925"/>
                </a:cxn>
                <a:cxn ang="0">
                  <a:pos x="114731" y="12102"/>
                </a:cxn>
                <a:cxn ang="0">
                  <a:pos x="116933" y="16503"/>
                </a:cxn>
                <a:cxn ang="0">
                  <a:pos x="114731" y="21179"/>
                </a:cxn>
              </a:cxnLst>
              <a:rect l="0" t="0" r="0" b="0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>
            <a:xfrm>
              <a:off x="4328868" y="5502988"/>
              <a:ext cx="500307" cy="493774"/>
            </a:xfrm>
            <a:custGeom>
              <a:avLst/>
              <a:gdLst/>
              <a:ahLst/>
              <a:cxnLst>
                <a:cxn ang="0">
                  <a:pos x="427977" y="20725"/>
                </a:cxn>
                <a:cxn ang="0">
                  <a:pos x="479589" y="72538"/>
                </a:cxn>
                <a:cxn ang="0">
                  <a:pos x="479589" y="421235"/>
                </a:cxn>
                <a:cxn ang="0">
                  <a:pos x="427977" y="473048"/>
                </a:cxn>
                <a:cxn ang="0">
                  <a:pos x="72329" y="473048"/>
                </a:cxn>
                <a:cxn ang="0">
                  <a:pos x="20535" y="421235"/>
                </a:cxn>
                <a:cxn ang="0">
                  <a:pos x="20535" y="72538"/>
                </a:cxn>
                <a:cxn ang="0">
                  <a:pos x="72329" y="20725"/>
                </a:cxn>
                <a:cxn ang="0">
                  <a:pos x="427977" y="20725"/>
                </a:cxn>
                <a:cxn ang="0">
                  <a:pos x="427977" y="0"/>
                </a:cxn>
                <a:cxn ang="0">
                  <a:pos x="72329" y="0"/>
                </a:cxn>
                <a:cxn ang="0">
                  <a:pos x="0" y="72538"/>
                </a:cxn>
                <a:cxn ang="0">
                  <a:pos x="0" y="421235"/>
                </a:cxn>
                <a:cxn ang="0">
                  <a:pos x="72329" y="493774"/>
                </a:cxn>
                <a:cxn ang="0">
                  <a:pos x="427977" y="493774"/>
                </a:cxn>
                <a:cxn ang="0">
                  <a:pos x="500307" y="421235"/>
                </a:cxn>
                <a:cxn ang="0">
                  <a:pos x="500307" y="72538"/>
                </a:cxn>
                <a:cxn ang="0">
                  <a:pos x="427977" y="0"/>
                </a:cxn>
              </a:cxnLst>
              <a:rect l="0" t="0" r="0" b="0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1" name="Group 9"/>
          <p:cNvGrpSpPr/>
          <p:nvPr userDrawn="1"/>
        </p:nvGrpSpPr>
        <p:grpSpPr>
          <a:xfrm flipH="1">
            <a:off x="933450" y="4732338"/>
            <a:ext cx="223838" cy="220662"/>
            <a:chOff x="4328868" y="5502988"/>
            <a:chExt cx="500307" cy="493774"/>
          </a:xfrm>
        </p:grpSpPr>
        <p:sp>
          <p:nvSpPr>
            <p:cNvPr id="3082" name="Freeform 10">
              <a:hlinkClick r:id="" action="ppaction://hlinkshowjump?jump=nextslide"/>
            </p:cNvPr>
            <p:cNvSpPr/>
            <p:nvPr userDrawn="1"/>
          </p:nvSpPr>
          <p:spPr>
            <a:xfrm>
              <a:off x="4520556" y="5649754"/>
              <a:ext cx="116933" cy="200242"/>
            </a:xfrm>
            <a:custGeom>
              <a:avLst/>
              <a:gdLst/>
              <a:ahLst/>
              <a:cxnLst>
                <a:cxn ang="0">
                  <a:pos x="114731" y="21179"/>
                </a:cxn>
                <a:cxn ang="0">
                  <a:pos x="36042" y="100121"/>
                </a:cxn>
                <a:cxn ang="0">
                  <a:pos x="114731" y="178787"/>
                </a:cxn>
                <a:cxn ang="0">
                  <a:pos x="116933" y="183463"/>
                </a:cxn>
                <a:cxn ang="0">
                  <a:pos x="114731" y="188139"/>
                </a:cxn>
                <a:cxn ang="0">
                  <a:pos x="104826" y="198041"/>
                </a:cxn>
                <a:cxn ang="0">
                  <a:pos x="100149" y="200242"/>
                </a:cxn>
                <a:cxn ang="0">
                  <a:pos x="95472" y="198041"/>
                </a:cxn>
                <a:cxn ang="0">
                  <a:pos x="2201" y="104796"/>
                </a:cxn>
                <a:cxn ang="0">
                  <a:pos x="0" y="100121"/>
                </a:cxn>
                <a:cxn ang="0">
                  <a:pos x="2201" y="95445"/>
                </a:cxn>
                <a:cxn ang="0">
                  <a:pos x="95472" y="1925"/>
                </a:cxn>
                <a:cxn ang="0">
                  <a:pos x="100149" y="0"/>
                </a:cxn>
                <a:cxn ang="0">
                  <a:pos x="104826" y="1925"/>
                </a:cxn>
                <a:cxn ang="0">
                  <a:pos x="114731" y="12102"/>
                </a:cxn>
                <a:cxn ang="0">
                  <a:pos x="116933" y="16503"/>
                </a:cxn>
                <a:cxn ang="0">
                  <a:pos x="114731" y="21179"/>
                </a:cxn>
              </a:cxnLst>
              <a:rect l="0" t="0" r="0" b="0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>
            <a:xfrm>
              <a:off x="4328868" y="5502988"/>
              <a:ext cx="500307" cy="493774"/>
            </a:xfrm>
            <a:custGeom>
              <a:avLst/>
              <a:gdLst/>
              <a:ahLst/>
              <a:cxnLst>
                <a:cxn ang="0">
                  <a:pos x="427977" y="20725"/>
                </a:cxn>
                <a:cxn ang="0">
                  <a:pos x="479589" y="72538"/>
                </a:cxn>
                <a:cxn ang="0">
                  <a:pos x="479589" y="421235"/>
                </a:cxn>
                <a:cxn ang="0">
                  <a:pos x="427977" y="473048"/>
                </a:cxn>
                <a:cxn ang="0">
                  <a:pos x="72329" y="473048"/>
                </a:cxn>
                <a:cxn ang="0">
                  <a:pos x="20535" y="421235"/>
                </a:cxn>
                <a:cxn ang="0">
                  <a:pos x="20535" y="72538"/>
                </a:cxn>
                <a:cxn ang="0">
                  <a:pos x="72329" y="20725"/>
                </a:cxn>
                <a:cxn ang="0">
                  <a:pos x="427977" y="20725"/>
                </a:cxn>
                <a:cxn ang="0">
                  <a:pos x="427977" y="0"/>
                </a:cxn>
                <a:cxn ang="0">
                  <a:pos x="72329" y="0"/>
                </a:cxn>
                <a:cxn ang="0">
                  <a:pos x="0" y="72538"/>
                </a:cxn>
                <a:cxn ang="0">
                  <a:pos x="0" y="421235"/>
                </a:cxn>
                <a:cxn ang="0">
                  <a:pos x="72329" y="493774"/>
                </a:cxn>
                <a:cxn ang="0">
                  <a:pos x="427977" y="493774"/>
                </a:cxn>
                <a:cxn ang="0">
                  <a:pos x="500307" y="421235"/>
                </a:cxn>
                <a:cxn ang="0">
                  <a:pos x="500307" y="72538"/>
                </a:cxn>
                <a:cxn ang="0">
                  <a:pos x="427977" y="0"/>
                </a:cxn>
              </a:cxnLst>
              <a:rect l="0" t="0" r="0" b="0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4" name="Straight Connector 3"/>
          <p:cNvCxnSpPr/>
          <p:nvPr userDrawn="1"/>
        </p:nvCxnSpPr>
        <p:spPr>
          <a:xfrm>
            <a:off x="552450" y="4845050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2019/6/30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9525"/>
            <a:ext cx="9144000" cy="514191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Tm="0">
    <p:pull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525"/>
            <a:ext cx="9144000" cy="514191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ransition spd="slow" advTm="0">
    <p:pull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45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3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椭圆 6"/>
          <p:cNvSpPr/>
          <p:nvPr>
            <p:custDataLst>
              <p:tags r:id="rId2"/>
            </p:custDataLst>
          </p:nvPr>
        </p:nvSpPr>
        <p:spPr>
          <a:xfrm>
            <a:off x="667961" y="489221"/>
            <a:ext cx="240228" cy="240228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8" name="PA_椭圆 7"/>
          <p:cNvSpPr/>
          <p:nvPr>
            <p:custDataLst>
              <p:tags r:id="rId3"/>
            </p:custDataLst>
          </p:nvPr>
        </p:nvSpPr>
        <p:spPr>
          <a:xfrm>
            <a:off x="1527251" y="2540684"/>
            <a:ext cx="371987" cy="371987"/>
          </a:xfrm>
          <a:prstGeom prst="ellipse">
            <a:avLst/>
          </a:prstGeom>
          <a:gradFill flip="none" rotWithShape="1">
            <a:gsLst>
              <a:gs pos="10000">
                <a:srgbClr val="01AEF0"/>
              </a:gs>
              <a:gs pos="80000">
                <a:srgbClr val="34C4FE"/>
              </a:gs>
              <a:gs pos="100000">
                <a:srgbClr val="A3E5FF"/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9" name="PA_椭圆 8"/>
          <p:cNvSpPr/>
          <p:nvPr>
            <p:custDataLst>
              <p:tags r:id="rId4"/>
            </p:custDataLst>
          </p:nvPr>
        </p:nvSpPr>
        <p:spPr>
          <a:xfrm>
            <a:off x="897974" y="1744436"/>
            <a:ext cx="542131" cy="542131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10" name="PA_椭圆 9"/>
          <p:cNvSpPr/>
          <p:nvPr>
            <p:custDataLst>
              <p:tags r:id="rId5"/>
            </p:custDataLst>
          </p:nvPr>
        </p:nvSpPr>
        <p:spPr>
          <a:xfrm>
            <a:off x="1401642" y="732913"/>
            <a:ext cx="736728" cy="736728"/>
          </a:xfrm>
          <a:prstGeom prst="ellipse">
            <a:avLst/>
          </a:prstGeom>
          <a:gradFill flip="none" rotWithShape="1">
            <a:gsLst>
              <a:gs pos="0">
                <a:srgbClr val="01AEF0"/>
              </a:gs>
              <a:gs pos="80000">
                <a:srgbClr val="34C4FE"/>
              </a:gs>
              <a:gs pos="100000">
                <a:srgbClr val="A3E5FF"/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27" name="PA_椭圆 26"/>
          <p:cNvSpPr/>
          <p:nvPr>
            <p:custDataLst>
              <p:tags r:id="rId6"/>
            </p:custDataLst>
          </p:nvPr>
        </p:nvSpPr>
        <p:spPr>
          <a:xfrm>
            <a:off x="7718465" y="489221"/>
            <a:ext cx="240228" cy="240228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28" name="PA_椭圆 27"/>
          <p:cNvSpPr/>
          <p:nvPr>
            <p:custDataLst>
              <p:tags r:id="rId7"/>
            </p:custDataLst>
          </p:nvPr>
        </p:nvSpPr>
        <p:spPr>
          <a:xfrm>
            <a:off x="7948478" y="1744436"/>
            <a:ext cx="542131" cy="542131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29" name="PA_椭圆 28"/>
          <p:cNvSpPr/>
          <p:nvPr>
            <p:custDataLst>
              <p:tags r:id="rId8"/>
            </p:custDataLst>
          </p:nvPr>
        </p:nvSpPr>
        <p:spPr>
          <a:xfrm>
            <a:off x="6915697" y="2540684"/>
            <a:ext cx="371987" cy="371987"/>
          </a:xfrm>
          <a:prstGeom prst="ellipse">
            <a:avLst/>
          </a:prstGeom>
          <a:gradFill flip="none" rotWithShape="1">
            <a:gsLst>
              <a:gs pos="10000">
                <a:srgbClr val="01AEF0"/>
              </a:gs>
              <a:gs pos="80000">
                <a:srgbClr val="34C4FE"/>
              </a:gs>
              <a:gs pos="100000">
                <a:srgbClr val="A3E5FF"/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30" name="PA_椭圆 29"/>
          <p:cNvSpPr/>
          <p:nvPr>
            <p:custDataLst>
              <p:tags r:id="rId9"/>
            </p:custDataLst>
          </p:nvPr>
        </p:nvSpPr>
        <p:spPr>
          <a:xfrm>
            <a:off x="6776276" y="729103"/>
            <a:ext cx="736728" cy="736728"/>
          </a:xfrm>
          <a:prstGeom prst="ellipse">
            <a:avLst/>
          </a:prstGeom>
          <a:gradFill flip="none" rotWithShape="1">
            <a:gsLst>
              <a:gs pos="20000">
                <a:srgbClr val="01AEF0"/>
              </a:gs>
              <a:gs pos="80000">
                <a:srgbClr val="34C4FE"/>
              </a:gs>
              <a:gs pos="100000">
                <a:srgbClr val="A3E5FF"/>
              </a:gs>
            </a:gsLst>
            <a:lin ang="2700000" scaled="1"/>
            <a:tileRect/>
          </a:gra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31" name="PA_矩形 30"/>
          <p:cNvSpPr/>
          <p:nvPr>
            <p:custDataLst>
              <p:tags r:id="rId10"/>
            </p:custDataLst>
          </p:nvPr>
        </p:nvSpPr>
        <p:spPr>
          <a:xfrm>
            <a:off x="2367662" y="3554597"/>
            <a:ext cx="4408678" cy="34423"/>
          </a:xfrm>
          <a:prstGeom prst="rect">
            <a:avLst/>
          </a:prstGeom>
          <a:gradFill flip="none" rotWithShape="1">
            <a:gsLst>
              <a:gs pos="0">
                <a:srgbClr val="777777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innerShdw blurRad="114300">
              <a:srgbClr val="01AE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71980" y="1364614"/>
            <a:ext cx="5257165" cy="144526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fontAlgn="base"/>
            <a:r>
              <a:rPr lang="en-US" altLang="zh-CN" sz="4400" b="1" strike="noStrike" noProof="1">
                <a:ln>
                  <a:solidFill>
                    <a:schemeClr val="bg1"/>
                  </a:solidFill>
                </a:ln>
                <a:gradFill>
                  <a:gsLst>
                    <a:gs pos="44000">
                      <a:schemeClr val="accent3"/>
                    </a:gs>
                    <a:gs pos="0">
                      <a:schemeClr val="accent1"/>
                    </a:gs>
                    <a:gs pos="93750">
                      <a:schemeClr val="accent5"/>
                    </a:gs>
                    <a:gs pos="74000">
                      <a:schemeClr val="accent4"/>
                    </a:gs>
                  </a:gsLst>
                  <a:lin ang="2700000" scaled="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b="1" strike="noStrike" noProof="1">
                <a:ln>
                  <a:solidFill>
                    <a:schemeClr val="bg1"/>
                  </a:solidFill>
                </a:ln>
                <a:gradFill>
                  <a:gsLst>
                    <a:gs pos="44000">
                      <a:schemeClr val="accent3"/>
                    </a:gs>
                    <a:gs pos="0">
                      <a:schemeClr val="accent1"/>
                    </a:gs>
                    <a:gs pos="93750">
                      <a:schemeClr val="accent5"/>
                    </a:gs>
                    <a:gs pos="74000">
                      <a:schemeClr val="accent4"/>
                    </a:gs>
                  </a:gsLst>
                  <a:lin ang="2700000" scaled="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落足研究</a:t>
            </a:r>
            <a:r>
              <a:rPr lang="zh-CN" altLang="en-US" sz="4400" b="1" strike="noStrike" noProof="1">
                <a:ln>
                  <a:solidFill>
                    <a:schemeClr val="bg1"/>
                  </a:solidFill>
                </a:ln>
                <a:gradFill>
                  <a:gsLst>
                    <a:gs pos="44000">
                      <a:schemeClr val="accent3"/>
                    </a:gs>
                    <a:gs pos="0">
                      <a:schemeClr val="accent1"/>
                    </a:gs>
                    <a:gs pos="93750">
                      <a:schemeClr val="accent5"/>
                    </a:gs>
                    <a:gs pos="74000">
                      <a:schemeClr val="accent4"/>
                    </a:gs>
                  </a:gsLst>
                  <a:lin ang="2700000" scaled="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 fontAlgn="base"/>
            <a:r>
              <a:rPr lang="zh-CN" altLang="en-US" sz="4400" b="1" strike="noStrike" noProof="1">
                <a:ln>
                  <a:solidFill>
                    <a:schemeClr val="bg1"/>
                  </a:solidFill>
                </a:ln>
                <a:gradFill>
                  <a:gsLst>
                    <a:gs pos="44000">
                      <a:schemeClr val="accent3"/>
                    </a:gs>
                    <a:gs pos="0">
                      <a:schemeClr val="accent1"/>
                    </a:gs>
                    <a:gs pos="93750">
                      <a:schemeClr val="accent5"/>
                    </a:gs>
                    <a:gs pos="74000">
                      <a:schemeClr val="accent4"/>
                    </a:gs>
                  </a:gsLst>
                  <a:lin ang="2700000" scaled="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持续成长</a:t>
            </a:r>
          </a:p>
        </p:txBody>
      </p:sp>
      <p:sp>
        <p:nvSpPr>
          <p:cNvPr id="76" name="矩形 75"/>
          <p:cNvSpPr/>
          <p:nvPr/>
        </p:nvSpPr>
        <p:spPr>
          <a:xfrm>
            <a:off x="1968500" y="3589019"/>
            <a:ext cx="5257165" cy="70675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科学教研组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201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8-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201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学年</a:t>
            </a:r>
            <a:r>
              <a:rPr lang="zh-CN" altLang="en-US" sz="20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工作总结</a:t>
            </a:r>
          </a:p>
          <a:p>
            <a:pPr algn="ctr" fontAlgn="base"/>
            <a:r>
              <a:rPr lang="zh-CN" altLang="zh-CN" sz="20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尤文霞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2" bldLvl="0" animBg="1"/>
      <p:bldP spid="8" grpId="0" bldLvl="0" animBg="1"/>
      <p:bldP spid="8" grpId="2" bldLvl="0" animBg="1"/>
      <p:bldP spid="9" grpId="0" bldLvl="0" animBg="1"/>
      <p:bldP spid="9" grpId="2" bldLvl="0" animBg="1"/>
      <p:bldP spid="10" grpId="0" bldLvl="0" animBg="1"/>
      <p:bldP spid="10" grpId="2" bldLvl="0" animBg="1"/>
      <p:bldP spid="27" grpId="0" bldLvl="0" animBg="1"/>
      <p:bldP spid="27" grpId="2" bldLvl="0" animBg="1"/>
      <p:bldP spid="28" grpId="0" bldLvl="0" animBg="1"/>
      <p:bldP spid="28" grpId="2" bldLvl="0" animBg="1"/>
      <p:bldP spid="29" grpId="0" bldLvl="0" animBg="1"/>
      <p:bldP spid="29" grpId="2" bldLvl="0" animBg="1"/>
      <p:bldP spid="30" grpId="0" bldLvl="0" animBg="1"/>
      <p:bldP spid="30" grpId="2" bldLvl="0" animBg="1"/>
      <p:bldP spid="31" grpId="0" bldLvl="0" animBg="1"/>
      <p:bldP spid="2" grpId="0" bldLvl="0" animBg="1"/>
      <p:bldP spid="7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714943" y="124460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2290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241935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241935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90500" y="222885"/>
            <a:ext cx="4062730" cy="5537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实验</a:t>
            </a:r>
            <a:r>
              <a:rPr lang="zh-CN" sz="3600" dirty="0">
                <a:latin typeface="楷体" panose="02010609060101010101" charset="-122"/>
                <a:ea typeface="楷体" panose="02010609060101010101" charset="-122"/>
              </a:rPr>
              <a:t>指导高效化</a:t>
            </a:r>
            <a:endParaRPr 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5" name="图片 24" descr="C:\Users\ASUS\Desktop\IMG_20190624_200326.jpgIMG_20190624_200326"/>
          <p:cNvPicPr>
            <a:picLocks noChangeAspect="1"/>
          </p:cNvPicPr>
          <p:nvPr/>
        </p:nvPicPr>
        <p:blipFill>
          <a:blip r:embed="rId4"/>
          <a:srcRect l="3733" t="2143" r="8182" b="-2143"/>
          <a:stretch>
            <a:fillRect/>
          </a:stretch>
        </p:blipFill>
        <p:spPr>
          <a:xfrm>
            <a:off x="5102860" y="2957195"/>
            <a:ext cx="2806700" cy="18796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/>
          <p:cNvSpPr txBox="1"/>
          <p:nvPr/>
        </p:nvSpPr>
        <p:spPr>
          <a:xfrm>
            <a:off x="1089660" y="2730500"/>
            <a:ext cx="2032000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探究瓶子里有空气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059170" y="2587625"/>
            <a:ext cx="117094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筛泥土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988435" y="3382645"/>
            <a:ext cx="368935" cy="1355725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巧取黏土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225790" y="2983865"/>
            <a:ext cx="307340" cy="2032000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固体的混合与分离</a:t>
            </a:r>
          </a:p>
        </p:txBody>
      </p:sp>
      <p:pic>
        <p:nvPicPr>
          <p:cNvPr id="30" name="图片 29" descr="QQ截图201906281136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05" y="3142615"/>
            <a:ext cx="3242945" cy="1835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073885-3ED0-420F-B00E-3ACABA19E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9" y="780937"/>
            <a:ext cx="3620005" cy="18766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47D701-E656-40D1-89EC-83A813919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18" y="639166"/>
            <a:ext cx="3191320" cy="1914792"/>
          </a:xfrm>
          <a:prstGeom prst="rect">
            <a:avLst/>
          </a:prstGeom>
        </p:spPr>
      </p:pic>
    </p:spTree>
  </p:cSld>
  <p:clrMapOvr>
    <a:masterClrMapping/>
  </p:clrMapOvr>
  <p:transition spd="slow" advTm="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714943" y="124460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2290" name="Image 12" descr="Divider 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0413" y="241935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Image 12" descr="Divider 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0800000" flipH="1">
            <a:off x="6727825" y="241935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90500" y="222885"/>
            <a:ext cx="4062730" cy="5537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实验</a:t>
            </a:r>
            <a:r>
              <a:rPr lang="zh-CN" sz="3600" dirty="0">
                <a:latin typeface="楷体" panose="02010609060101010101" charset="-122"/>
                <a:ea typeface="楷体" panose="02010609060101010101" charset="-122"/>
              </a:rPr>
              <a:t>指导高效化</a:t>
            </a:r>
            <a:endParaRPr 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00345" y="4697730"/>
            <a:ext cx="230695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空气有重量（方法二）</a:t>
            </a:r>
          </a:p>
        </p:txBody>
      </p:sp>
      <p:pic>
        <p:nvPicPr>
          <p:cNvPr id="3" name="称空气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5990" y="2894965"/>
            <a:ext cx="3415665" cy="1671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41985" y="776605"/>
            <a:ext cx="3500120" cy="1976120"/>
            <a:chOff x="1011" y="4802"/>
            <a:chExt cx="5512" cy="3112"/>
          </a:xfrm>
        </p:grpSpPr>
        <p:sp>
          <p:nvSpPr>
            <p:cNvPr id="28" name="文本框 27"/>
            <p:cNvSpPr txBox="1"/>
            <p:nvPr/>
          </p:nvSpPr>
          <p:spPr>
            <a:xfrm>
              <a:off x="5943" y="4988"/>
              <a:ext cx="581" cy="2585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空气有弹性</a:t>
              </a:r>
            </a:p>
          </p:txBody>
        </p:sp>
        <p:pic>
          <p:nvPicPr>
            <p:cNvPr id="9" name="图片 8" descr="IMG_20180504_08532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1" y="4802"/>
              <a:ext cx="4724" cy="3112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31319D3-C250-4DE0-AC4A-1A2CE6EFF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36" y="689425"/>
            <a:ext cx="3816427" cy="2133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C3971E-4727-4C08-B277-D8ACD8973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3" y="2841800"/>
            <a:ext cx="3407959" cy="2383743"/>
          </a:xfrm>
          <a:prstGeom prst="rect">
            <a:avLst/>
          </a:prstGeom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 fullScrn="1">
              <p:cMediaNode vol="90000"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SUS\Desktop\QQ图片20190628154835.jpgQQ图片20190628154835"/>
          <p:cNvPicPr>
            <a:picLocks noChangeAspect="1"/>
          </p:cNvPicPr>
          <p:nvPr/>
        </p:nvPicPr>
        <p:blipFill>
          <a:blip r:embed="rId2"/>
          <a:srcRect l="8" r="8"/>
          <a:stretch>
            <a:fillRect/>
          </a:stretch>
        </p:blipFill>
        <p:spPr>
          <a:xfrm>
            <a:off x="6431915" y="1826895"/>
            <a:ext cx="2263140" cy="152146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C:\Users\ASUS\Desktop\QQ图片20190628154940.jpgQQ图片20190628154940"/>
          <p:cNvPicPr>
            <a:picLocks noChangeAspect="1"/>
          </p:cNvPicPr>
          <p:nvPr/>
        </p:nvPicPr>
        <p:blipFill>
          <a:blip r:embed="rId3"/>
          <a:srcRect t="5489" b="5489"/>
          <a:stretch>
            <a:fillRect/>
          </a:stretch>
        </p:blipFill>
        <p:spPr>
          <a:xfrm>
            <a:off x="3359785" y="3566160"/>
            <a:ext cx="2261235" cy="151066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\Users\ASUS\Desktop\QQ图片20190628154603.jpgQQ图片20190628154603"/>
          <p:cNvPicPr>
            <a:picLocks noChangeAspect="1"/>
          </p:cNvPicPr>
          <p:nvPr/>
        </p:nvPicPr>
        <p:blipFill>
          <a:blip r:embed="rId4"/>
          <a:srcRect t="5489" b="5489"/>
          <a:stretch>
            <a:fillRect/>
          </a:stretch>
        </p:blipFill>
        <p:spPr>
          <a:xfrm>
            <a:off x="6431915" y="124460"/>
            <a:ext cx="2211070" cy="147764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C:\Users\ASUS\Desktop\QQ图片20190628154348.jpgQQ图片20190628154348"/>
          <p:cNvPicPr>
            <a:picLocks noChangeAspect="1"/>
          </p:cNvPicPr>
          <p:nvPr/>
        </p:nvPicPr>
        <p:blipFill>
          <a:blip r:embed="rId5"/>
          <a:srcRect l="1915" t="-2624" r="-1915" b="13603"/>
          <a:stretch>
            <a:fillRect/>
          </a:stretch>
        </p:blipFill>
        <p:spPr>
          <a:xfrm>
            <a:off x="3408045" y="123825"/>
            <a:ext cx="2212975" cy="147828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SUS\Desktop\QQ图片20190628155028.jpgQQ图片20190628155028"/>
          <p:cNvPicPr>
            <a:picLocks noChangeAspect="1"/>
          </p:cNvPicPr>
          <p:nvPr/>
        </p:nvPicPr>
        <p:blipFill>
          <a:blip r:embed="rId6"/>
          <a:srcRect l="-1089" t="15426" r="-3049" b="16962"/>
          <a:stretch>
            <a:fillRect/>
          </a:stretch>
        </p:blipFill>
        <p:spPr>
          <a:xfrm>
            <a:off x="6431915" y="3573145"/>
            <a:ext cx="2211070" cy="147891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C:\Users\ASUS\Desktop\QQ图片20190628155205.jpgQQ图片20190628155205"/>
          <p:cNvPicPr>
            <a:picLocks noChangeAspect="1"/>
          </p:cNvPicPr>
          <p:nvPr/>
        </p:nvPicPr>
        <p:blipFill>
          <a:blip r:embed="rId7"/>
          <a:srcRect t="5485" b="5485"/>
          <a:stretch>
            <a:fillRect/>
          </a:stretch>
        </p:blipFill>
        <p:spPr>
          <a:xfrm>
            <a:off x="372745" y="124460"/>
            <a:ext cx="2212340" cy="147764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\Users\ASUS\Desktop\QQ图片20190628155348.jpgQQ图片20190628155348"/>
          <p:cNvPicPr>
            <a:picLocks noChangeAspect="1"/>
          </p:cNvPicPr>
          <p:nvPr/>
        </p:nvPicPr>
        <p:blipFill>
          <a:blip r:embed="rId8"/>
          <a:srcRect l="1454" t="1246" r="-1454" b="9725"/>
          <a:stretch>
            <a:fillRect/>
          </a:stretch>
        </p:blipFill>
        <p:spPr>
          <a:xfrm>
            <a:off x="372745" y="1823085"/>
            <a:ext cx="2212340" cy="147764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:\Users\ASUS\Desktop\QQ图片20190628155554.jpgQQ图片20190628155554"/>
          <p:cNvPicPr>
            <a:picLocks noChangeAspect="1"/>
          </p:cNvPicPr>
          <p:nvPr/>
        </p:nvPicPr>
        <p:blipFill>
          <a:blip r:embed="rId9"/>
          <a:srcRect l="5362" t="7464" r="-1030" b="3507"/>
          <a:stretch>
            <a:fillRect/>
          </a:stretch>
        </p:blipFill>
        <p:spPr>
          <a:xfrm>
            <a:off x="372745" y="3567430"/>
            <a:ext cx="2160270" cy="150876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C:\Users\ASUS\Desktop\QQ图片20190628155609.jpgQQ图片20190628155609"/>
          <p:cNvPicPr>
            <a:picLocks noChangeAspect="1"/>
          </p:cNvPicPr>
          <p:nvPr/>
        </p:nvPicPr>
        <p:blipFill>
          <a:blip r:embed="rId10"/>
          <a:srcRect l="-1757" t="1690" r="1757" b="9281"/>
          <a:stretch>
            <a:fillRect/>
          </a:stretch>
        </p:blipFill>
        <p:spPr>
          <a:xfrm>
            <a:off x="3408045" y="1823720"/>
            <a:ext cx="2280920" cy="152463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124460"/>
            <a:ext cx="4503737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二、以点带面促教研</a:t>
            </a:r>
          </a:p>
        </p:txBody>
      </p:sp>
      <p:pic>
        <p:nvPicPr>
          <p:cNvPr id="23554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87350" y="912813"/>
            <a:ext cx="4213225" cy="338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noProof="1"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endParaRPr lang="zh-CN" altLang="en-US" sz="2000" b="1" noProof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8" y="509905"/>
            <a:ext cx="2754312" cy="206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93" y="2889885"/>
            <a:ext cx="2690812" cy="2020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1838" t="3170" r="359" b="4755"/>
          <a:stretch>
            <a:fillRect/>
          </a:stretch>
        </p:blipFill>
        <p:spPr>
          <a:xfrm>
            <a:off x="3107055" y="457200"/>
            <a:ext cx="3397885" cy="2547620"/>
          </a:xfrm>
          <a:prstGeom prst="rect">
            <a:avLst/>
          </a:prstGeom>
        </p:spPr>
      </p:pic>
      <p:pic>
        <p:nvPicPr>
          <p:cNvPr id="13" name="图片 7" descr="图片1"/>
          <p:cNvPicPr>
            <a:picLocks noChangeAspect="1"/>
          </p:cNvPicPr>
          <p:nvPr/>
        </p:nvPicPr>
        <p:blipFill>
          <a:blip r:embed="rId7"/>
          <a:srcRect t="-1466" r="-1184" b="-2933"/>
          <a:stretch>
            <a:fillRect/>
          </a:stretch>
        </p:blipFill>
        <p:spPr>
          <a:xfrm>
            <a:off x="5220335" y="3016885"/>
            <a:ext cx="3418205" cy="2143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6" descr="112"/>
          <p:cNvPicPr>
            <a:picLocks noChangeAspect="1"/>
          </p:cNvPicPr>
          <p:nvPr/>
        </p:nvPicPr>
        <p:blipFill>
          <a:blip r:embed="rId8"/>
          <a:srcRect l="1389" t="-157" r="527" b="1487"/>
          <a:stretch>
            <a:fillRect/>
          </a:stretch>
        </p:blipFill>
        <p:spPr>
          <a:xfrm>
            <a:off x="6504940" y="753745"/>
            <a:ext cx="2511425" cy="2162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8711" t="3535" r="15425" b="8693"/>
          <a:stretch>
            <a:fillRect/>
          </a:stretch>
        </p:blipFill>
        <p:spPr>
          <a:xfrm>
            <a:off x="527050" y="615315"/>
            <a:ext cx="2430145" cy="3792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3f64a915db93f0c4cef051d6534525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45" y="204470"/>
            <a:ext cx="3264535" cy="2176145"/>
          </a:xfrm>
          <a:prstGeom prst="rect">
            <a:avLst/>
          </a:prstGeom>
        </p:spPr>
      </p:pic>
      <p:pic>
        <p:nvPicPr>
          <p:cNvPr id="7" name="图片 6" descr="-1724434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555" y="2473325"/>
            <a:ext cx="3676015" cy="2621280"/>
          </a:xfrm>
          <a:prstGeom prst="rect">
            <a:avLst/>
          </a:prstGeom>
        </p:spPr>
      </p:pic>
      <p:pic>
        <p:nvPicPr>
          <p:cNvPr id="8" name="图片 7" descr="IMG_20190628_1157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000115" y="140970"/>
            <a:ext cx="1678940" cy="2240280"/>
          </a:xfrm>
          <a:prstGeom prst="rect">
            <a:avLst/>
          </a:prstGeom>
        </p:spPr>
      </p:pic>
      <p:pic>
        <p:nvPicPr>
          <p:cNvPr id="9" name="图片 8" descr="IMG_20190628_1157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7250" y="500380"/>
            <a:ext cx="2193290" cy="1567180"/>
          </a:xfrm>
          <a:prstGeom prst="rect">
            <a:avLst/>
          </a:prstGeom>
        </p:spPr>
      </p:pic>
    </p:spTree>
  </p:cSld>
  <p:clrMapOvr>
    <a:masterClrMapping/>
  </p:clrMapOvr>
  <p:transition spd="slow" advTm="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124460"/>
            <a:ext cx="4503737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二、以点带面促教研</a:t>
            </a:r>
          </a:p>
        </p:txBody>
      </p:sp>
      <p:pic>
        <p:nvPicPr>
          <p:cNvPr id="23554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87350" y="912813"/>
            <a:ext cx="4213225" cy="338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noProof="1"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endParaRPr lang="zh-CN" altLang="en-US" sz="2000" b="1" noProof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0" name="图片 9" descr="QQ截图201906281214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" y="509905"/>
            <a:ext cx="5219700" cy="3342005"/>
          </a:xfrm>
          <a:prstGeom prst="rect">
            <a:avLst/>
          </a:prstGeom>
          <a:ln w="1270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图片 10" descr="QQ截图201906281215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15" y="624205"/>
            <a:ext cx="6036310" cy="371221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图片 11" descr="QQ截图201906281216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970" y="829945"/>
            <a:ext cx="6090285" cy="386334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图片 12" descr="QQ截图201906281220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210" y="1054100"/>
            <a:ext cx="5741670" cy="372872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图片 13" descr="QQ截图20190628122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7825" y="1251585"/>
            <a:ext cx="5881370" cy="371411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339725"/>
            <a:ext cx="4503737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二、以点带面促教研</a:t>
            </a:r>
          </a:p>
        </p:txBody>
      </p:sp>
      <p:pic>
        <p:nvPicPr>
          <p:cNvPr id="25603" name="Image 12" descr="Divider 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Image 12" descr="Divider 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87350" y="912813"/>
            <a:ext cx="4213225" cy="338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noProof="1"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endParaRPr lang="zh-CN" altLang="en-US" sz="2000" b="1" noProof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1138" y="592138"/>
            <a:ext cx="8774112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    本组教师积极参与校内外各种教研活动，通过听课、评课活动，相互学习取长补短，促使教师逐步形成具有自己个性的教学风格，提升听课教师的看课、评课能力</a:t>
            </a:r>
            <a:r>
              <a:rPr lang="zh-CN" altLang="zh-CN" sz="200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/>
          <a:srcRect l="5703" t="5690" r="-1172" b="-490"/>
          <a:stretch>
            <a:fillRect/>
          </a:stretch>
        </p:blipFill>
        <p:spPr>
          <a:xfrm rot="240000">
            <a:off x="-48260" y="2404745"/>
            <a:ext cx="3465195" cy="2581274"/>
          </a:xfrm>
          <a:prstGeom prst="cloud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5"/>
          <a:srcRect l="1459" t="-4037" r="3758" b="4037"/>
          <a:stretch>
            <a:fillRect/>
          </a:stretch>
        </p:blipFill>
        <p:spPr>
          <a:xfrm rot="240000">
            <a:off x="6384925" y="1227455"/>
            <a:ext cx="2872105" cy="2273935"/>
          </a:xfrm>
          <a:prstGeom prst="ellipse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6"/>
          <a:srcRect l="9365" t="5814" r="15735" b="7478"/>
          <a:stretch>
            <a:fillRect/>
          </a:stretch>
        </p:blipFill>
        <p:spPr>
          <a:xfrm rot="240000">
            <a:off x="3576320" y="2976879"/>
            <a:ext cx="3884930" cy="2249171"/>
          </a:xfrm>
          <a:prstGeom prst="cloud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780" y="1323340"/>
            <a:ext cx="2595880" cy="2002790"/>
          </a:xfrm>
          <a:prstGeom prst="heart">
            <a:avLst/>
          </a:prstGeom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339725"/>
            <a:ext cx="4503737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二、以点带面促教研</a:t>
            </a:r>
          </a:p>
        </p:txBody>
      </p:sp>
      <p:pic>
        <p:nvPicPr>
          <p:cNvPr id="27650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87350" y="912813"/>
            <a:ext cx="4213225" cy="338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noProof="1"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endParaRPr lang="zh-CN" altLang="en-US" sz="2000" b="1" noProof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1138" y="592138"/>
            <a:ext cx="8774112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900">
                <a:latin typeface="楷体" panose="02010609060101010101" charset="-122"/>
                <a:ea typeface="楷体" panose="02010609060101010101" charset="-122"/>
              </a:rPr>
              <a:t>    青年教师主动承担各种课堂展示活动，高叶老师、曹鸿老师的大组课《做个小侦探》、《认识固体》；尤文霞老师的区级展示课《磁铁的吸力》等课，得到了听课老师的好评。</a:t>
            </a:r>
          </a:p>
        </p:txBody>
      </p:sp>
      <p:pic>
        <p:nvPicPr>
          <p:cNvPr id="4" name="图片 3" descr="C:\Users\ASUS\Desktop\9.jpg9"/>
          <p:cNvPicPr>
            <a:picLocks noChangeAspect="1"/>
          </p:cNvPicPr>
          <p:nvPr/>
        </p:nvPicPr>
        <p:blipFill>
          <a:blip r:embed="rId4"/>
          <a:srcRect t="5387" b="5387"/>
          <a:stretch>
            <a:fillRect/>
          </a:stretch>
        </p:blipFill>
        <p:spPr>
          <a:xfrm>
            <a:off x="130810" y="1804670"/>
            <a:ext cx="3151505" cy="2110740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:\Users\ASUS\Desktop\薛家\报道\2018下半年\2.JPG2"/>
          <p:cNvPicPr>
            <a:picLocks noChangeAspect="1"/>
          </p:cNvPicPr>
          <p:nvPr/>
        </p:nvPicPr>
        <p:blipFill>
          <a:blip r:embed="rId5"/>
          <a:srcRect l="5" r="5"/>
          <a:stretch>
            <a:fillRect/>
          </a:stretch>
        </p:blipFill>
        <p:spPr>
          <a:xfrm>
            <a:off x="5791835" y="1437640"/>
            <a:ext cx="3319145" cy="2222500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C:\Users\ASUS\Desktop\10.jpg10"/>
          <p:cNvPicPr>
            <a:picLocks noChangeAspect="1"/>
          </p:cNvPicPr>
          <p:nvPr/>
        </p:nvPicPr>
        <p:blipFill>
          <a:blip r:embed="rId6"/>
          <a:srcRect t="5387" b="5387"/>
          <a:stretch>
            <a:fillRect/>
          </a:stretch>
        </p:blipFill>
        <p:spPr>
          <a:xfrm>
            <a:off x="3072130" y="2956560"/>
            <a:ext cx="3222625" cy="2157730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-19050"/>
            <a:ext cx="4503737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二、以点带面促教研</a:t>
            </a:r>
          </a:p>
        </p:txBody>
      </p:sp>
      <p:pic>
        <p:nvPicPr>
          <p:cNvPr id="29698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87350" y="912813"/>
            <a:ext cx="4213225" cy="338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noProof="1"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endParaRPr lang="zh-CN" altLang="en-US" sz="2000" b="1" noProof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 descr="C:\Users\ASUS\Desktop\null-581e304dcf669e39.jpgnull-581e304dcf669e39"/>
          <p:cNvPicPr>
            <a:picLocks noChangeAspect="1"/>
          </p:cNvPicPr>
          <p:nvPr/>
        </p:nvPicPr>
        <p:blipFill>
          <a:blip r:embed="rId4"/>
          <a:srcRect l="846" t="15223" r="-846" b="-4489"/>
          <a:stretch>
            <a:fillRect/>
          </a:stretch>
        </p:blipFill>
        <p:spPr>
          <a:xfrm>
            <a:off x="62230" y="339725"/>
            <a:ext cx="3151505" cy="2110740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C:\Users\ASUS\Desktop\null1118127025891ffa.jpgnull1118127025891ffa"/>
          <p:cNvPicPr>
            <a:picLocks noChangeAspect="1"/>
          </p:cNvPicPr>
          <p:nvPr/>
        </p:nvPicPr>
        <p:blipFill>
          <a:blip r:embed="rId5"/>
          <a:srcRect l="256" t="5485" r="-256" b="5275"/>
          <a:stretch>
            <a:fillRect/>
          </a:stretch>
        </p:blipFill>
        <p:spPr>
          <a:xfrm>
            <a:off x="187960" y="2704465"/>
            <a:ext cx="3222625" cy="2157730"/>
          </a:xfrm>
          <a:prstGeom prst="dodecagon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\Users\ASUS\Desktop\IMG_20190628_122747.jpgIMG_20190628_12274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97568" y="342900"/>
            <a:ext cx="3343275" cy="4457700"/>
          </a:xfrm>
          <a:prstGeom prst="rect">
            <a:avLst/>
          </a:prstGeom>
          <a:noFill/>
          <a:ln w="9525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图片 7" descr="C:\Users\ASUS\Desktop\IMG_20190628_122759.jpgIMG_20190628_12275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13543" y="547370"/>
            <a:ext cx="3276600" cy="4368800"/>
          </a:xfrm>
          <a:prstGeom prst="rect">
            <a:avLst/>
          </a:prstGeom>
          <a:noFill/>
          <a:ln w="9525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图片 9" descr="C:\Users\ASUS\Desktop\IMG_20190628_122812.jpgIMG_20190628_122812"/>
          <p:cNvPicPr>
            <a:picLocks noChangeAspect="1"/>
          </p:cNvPicPr>
          <p:nvPr/>
        </p:nvPicPr>
        <p:blipFill>
          <a:blip r:embed="rId8"/>
          <a:srcRect t="6" b="6"/>
          <a:stretch>
            <a:fillRect/>
          </a:stretch>
        </p:blipFill>
        <p:spPr>
          <a:xfrm>
            <a:off x="5237480" y="922020"/>
            <a:ext cx="3073400" cy="4097338"/>
          </a:xfrm>
          <a:prstGeom prst="rect">
            <a:avLst/>
          </a:prstGeom>
          <a:noFill/>
          <a:ln w="9525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图片 1" descr="IMG_20190628_1228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8550" y="1365250"/>
            <a:ext cx="2667000" cy="372618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图片 8" descr="QQ截图201906281215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4225" y="321310"/>
            <a:ext cx="5716905" cy="467741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52705"/>
            <a:ext cx="4503737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二、以点带面促教研</a:t>
            </a:r>
          </a:p>
        </p:txBody>
      </p:sp>
      <p:pic>
        <p:nvPicPr>
          <p:cNvPr id="27650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87350" y="912813"/>
            <a:ext cx="4213225" cy="338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noProof="1"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endParaRPr lang="zh-CN" altLang="en-US" sz="2000" b="1" noProof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图片 5" descr="C:\Users\ASUS\Desktop\QQ截图20190628124631.pngQQ截图20190628124631"/>
          <p:cNvPicPr>
            <a:picLocks noChangeAspect="1"/>
          </p:cNvPicPr>
          <p:nvPr/>
        </p:nvPicPr>
        <p:blipFill>
          <a:blip r:embed="rId4"/>
          <a:srcRect l="394" t="10" r="-552" b="-334"/>
          <a:stretch>
            <a:fillRect/>
          </a:stretch>
        </p:blipFill>
        <p:spPr>
          <a:xfrm>
            <a:off x="131445" y="408940"/>
            <a:ext cx="3512820" cy="42322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:\Users\ASUS\Desktop\QQ截图20190628124219.pngQQ截图20190628124219"/>
          <p:cNvPicPr>
            <a:picLocks noChangeAspect="1"/>
          </p:cNvPicPr>
          <p:nvPr/>
        </p:nvPicPr>
        <p:blipFill>
          <a:blip r:embed="rId5"/>
          <a:srcRect t="421" b="83"/>
          <a:stretch>
            <a:fillRect/>
          </a:stretch>
        </p:blipFill>
        <p:spPr>
          <a:xfrm>
            <a:off x="2284730" y="581660"/>
            <a:ext cx="3481070" cy="433578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:\Users\ASUS\Desktop\QQ截图20190628125335.pngQQ截图20190628125335"/>
          <p:cNvPicPr>
            <a:picLocks noChangeAspect="1"/>
          </p:cNvPicPr>
          <p:nvPr/>
        </p:nvPicPr>
        <p:blipFill>
          <a:blip r:embed="rId6"/>
          <a:srcRect l="691" t="686" r="-735"/>
          <a:stretch>
            <a:fillRect/>
          </a:stretch>
        </p:blipFill>
        <p:spPr>
          <a:xfrm>
            <a:off x="4427855" y="913130"/>
            <a:ext cx="4693920" cy="416242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3629025" y="1344613"/>
            <a:ext cx="4384675" cy="711200"/>
            <a:chOff x="3710491" y="1059582"/>
            <a:chExt cx="4101695" cy="711000"/>
          </a:xfrm>
        </p:grpSpPr>
        <p:grpSp>
          <p:nvGrpSpPr>
            <p:cNvPr id="45" name="组合 44"/>
            <p:cNvGrpSpPr/>
            <p:nvPr/>
          </p:nvGrpSpPr>
          <p:grpSpPr>
            <a:xfrm>
              <a:off x="3710491" y="1059582"/>
              <a:ext cx="4101695" cy="599235"/>
              <a:chOff x="4139952" y="1170041"/>
              <a:chExt cx="3672408" cy="536519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2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246444" y="1253634"/>
                <a:ext cx="449515" cy="356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en-US" altLang="zh-CN" sz="2000" b="1" strike="noStrike" noProof="1">
                    <a:solidFill>
                      <a:schemeClr val="accent2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lang="zh-CN" altLang="en-US" sz="2000" b="1" strike="noStrike" noProof="1">
                  <a:solidFill>
                    <a:schemeClr val="accent2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195" name="TextBox 45"/>
            <p:cNvSpPr txBox="1"/>
            <p:nvPr/>
          </p:nvSpPr>
          <p:spPr>
            <a:xfrm>
              <a:off x="4363906" y="1187217"/>
              <a:ext cx="3356610" cy="583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以点带面促教研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38550" y="2914650"/>
            <a:ext cx="4386263" cy="600075"/>
            <a:chOff x="3720963" y="2324915"/>
            <a:chExt cx="4101695" cy="599235"/>
          </a:xfrm>
        </p:grpSpPr>
        <p:grpSp>
          <p:nvGrpSpPr>
            <p:cNvPr id="51" name="组合 50"/>
            <p:cNvGrpSpPr/>
            <p:nvPr/>
          </p:nvGrpSpPr>
          <p:grpSpPr>
            <a:xfrm>
              <a:off x="3720963" y="2324915"/>
              <a:ext cx="4101695" cy="599235"/>
              <a:chOff x="4139952" y="1170041"/>
              <a:chExt cx="3672408" cy="536519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4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46444" y="1253634"/>
                <a:ext cx="449515" cy="356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en-US" altLang="zh-CN" sz="2000" b="1" strike="noStrike" noProof="1">
                    <a:solidFill>
                      <a:schemeClr val="accent4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04</a:t>
                </a:r>
                <a:endParaRPr lang="zh-CN" altLang="en-US" sz="2000" b="1" strike="noStrike" noProof="1">
                  <a:solidFill>
                    <a:schemeClr val="accent4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198" name="TextBox 51"/>
            <p:cNvSpPr txBox="1"/>
            <p:nvPr/>
          </p:nvSpPr>
          <p:spPr>
            <a:xfrm>
              <a:off x="4364218" y="2449375"/>
              <a:ext cx="3346450" cy="3370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师生合力创佳绩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629025" y="3700463"/>
            <a:ext cx="4548188" cy="598487"/>
            <a:chOff x="3710491" y="3590249"/>
            <a:chExt cx="4253200" cy="599235"/>
          </a:xfrm>
        </p:grpSpPr>
        <p:grpSp>
          <p:nvGrpSpPr>
            <p:cNvPr id="57" name="组合 56"/>
            <p:cNvGrpSpPr/>
            <p:nvPr/>
          </p:nvGrpSpPr>
          <p:grpSpPr>
            <a:xfrm>
              <a:off x="3710491" y="3590249"/>
              <a:ext cx="4101695" cy="599235"/>
              <a:chOff x="4139952" y="1170041"/>
              <a:chExt cx="3672408" cy="536519"/>
            </a:xfrm>
          </p:grpSpPr>
          <p:sp>
            <p:nvSpPr>
              <p:cNvPr id="59" name="圆角矩形 58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246444" y="1253634"/>
                <a:ext cx="449515" cy="356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en-US" altLang="zh-CN" sz="2000" b="1" strike="noStrike" noProof="1">
                    <a:solidFill>
                      <a:schemeClr val="accent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05</a:t>
                </a:r>
                <a:endParaRPr lang="zh-CN" altLang="en-US" sz="2000" b="1" strike="noStrike" noProof="1">
                  <a:solidFill>
                    <a:schemeClr val="accent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201" name="TextBox 57"/>
            <p:cNvSpPr txBox="1"/>
            <p:nvPr/>
          </p:nvSpPr>
          <p:spPr>
            <a:xfrm>
              <a:off x="4328951" y="3731219"/>
              <a:ext cx="3634740" cy="3370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积极反思促改进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629025" y="2130425"/>
            <a:ext cx="4395788" cy="598488"/>
            <a:chOff x="3710491" y="1059582"/>
            <a:chExt cx="4111625" cy="599235"/>
          </a:xfrm>
        </p:grpSpPr>
        <p:grpSp>
          <p:nvGrpSpPr>
            <p:cNvPr id="63" name="组合 62"/>
            <p:cNvGrpSpPr/>
            <p:nvPr/>
          </p:nvGrpSpPr>
          <p:grpSpPr>
            <a:xfrm>
              <a:off x="3710491" y="1059582"/>
              <a:ext cx="4101695" cy="599235"/>
              <a:chOff x="4139952" y="1170041"/>
              <a:chExt cx="3672408" cy="536519"/>
            </a:xfrm>
          </p:grpSpPr>
          <p:sp>
            <p:nvSpPr>
              <p:cNvPr id="65" name="圆角矩形 64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246444" y="1253634"/>
                <a:ext cx="449515" cy="356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en-US" altLang="zh-CN" sz="2000" b="1" strike="noStrike" noProof="1">
                    <a:solidFill>
                      <a:schemeClr val="accent3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lang="zh-CN" altLang="en-US" sz="2000" b="1" strike="noStrike" noProof="1">
                  <a:solidFill>
                    <a:schemeClr val="accent3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204" name="TextBox 63"/>
            <p:cNvSpPr txBox="1"/>
            <p:nvPr/>
          </p:nvSpPr>
          <p:spPr>
            <a:xfrm>
              <a:off x="4341681" y="1187217"/>
              <a:ext cx="3480435" cy="3370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规范日常迎检查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302305" y="1948888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258888" y="2330450"/>
            <a:ext cx="1258887" cy="4302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72" name="Freeform 5"/>
          <p:cNvSpPr/>
          <p:nvPr/>
        </p:nvSpPr>
        <p:spPr bwMode="auto">
          <a:xfrm>
            <a:off x="2700020" y="925195"/>
            <a:ext cx="676275" cy="329946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19500" y="647700"/>
            <a:ext cx="4548188" cy="588963"/>
            <a:chOff x="3710491" y="3599771"/>
            <a:chExt cx="4253200" cy="589713"/>
          </a:xfrm>
        </p:grpSpPr>
        <p:grpSp>
          <p:nvGrpSpPr>
            <p:cNvPr id="3" name="组合 2"/>
            <p:cNvGrpSpPr/>
            <p:nvPr/>
          </p:nvGrpSpPr>
          <p:grpSpPr>
            <a:xfrm>
              <a:off x="3710491" y="3599771"/>
              <a:ext cx="4101788" cy="589713"/>
              <a:chOff x="4139952" y="1178566"/>
              <a:chExt cx="3672491" cy="527994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4139952" y="1178566"/>
                <a:ext cx="3672491" cy="52799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050" strike="noStrike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TextBox 60"/>
              <p:cNvSpPr txBox="1"/>
              <p:nvPr/>
            </p:nvSpPr>
            <p:spPr>
              <a:xfrm>
                <a:off x="4246444" y="1253634"/>
                <a:ext cx="449515" cy="356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/>
                <a:r>
                  <a:rPr lang="en-US" altLang="zh-CN" sz="2000" b="1" strike="noStrike" noProof="1">
                    <a:solidFill>
                      <a:schemeClr val="accent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lang="zh-CN" altLang="en-US" sz="2000" b="1" strike="noStrike" noProof="1">
                  <a:solidFill>
                    <a:schemeClr val="accent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210" name="TextBox 57"/>
            <p:cNvSpPr txBox="1"/>
            <p:nvPr/>
          </p:nvSpPr>
          <p:spPr>
            <a:xfrm>
              <a:off x="4328951" y="3731219"/>
              <a:ext cx="3634740" cy="3370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落足研究求发展</a:t>
              </a:r>
            </a:p>
          </p:txBody>
        </p: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339725"/>
            <a:ext cx="4503737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二、以点带面促教研</a:t>
            </a:r>
          </a:p>
        </p:txBody>
      </p:sp>
      <p:pic>
        <p:nvPicPr>
          <p:cNvPr id="31747" name="Image 12" descr="Divider 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Image 12" descr="Divider 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87350" y="912813"/>
            <a:ext cx="4213225" cy="338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noProof="1"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endParaRPr lang="zh-CN" altLang="en-US" sz="2000" b="1" noProof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75" y="1022350"/>
            <a:ext cx="3808413" cy="2749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    为促进青年教师的发展，我们还根据区基本功比赛的要求开展了“薛小杯”基本功比赛，经过一轮轮的比拼，新教师都能有所收获、有所成长。</a:t>
            </a:r>
          </a:p>
        </p:txBody>
      </p:sp>
      <p:pic>
        <p:nvPicPr>
          <p:cNvPr id="8" name="图片 7" descr="C:\Users\ASUS\Desktop\QQ图片20190624143756.jpgQQ图片20190624143756"/>
          <p:cNvPicPr>
            <a:picLocks noChangeAspect="1"/>
          </p:cNvPicPr>
          <p:nvPr/>
        </p:nvPicPr>
        <p:blipFill>
          <a:blip r:embed="rId5"/>
          <a:srcRect l="-3978" t="10103" r="-1848" b="18614"/>
          <a:stretch>
            <a:fillRect/>
          </a:stretch>
        </p:blipFill>
        <p:spPr>
          <a:xfrm rot="240000">
            <a:off x="3526155" y="874395"/>
            <a:ext cx="2540000" cy="2351405"/>
          </a:xfrm>
          <a:prstGeom prst="ellipse">
            <a:avLst/>
          </a:prstGeom>
        </p:spPr>
      </p:pic>
      <p:pic>
        <p:nvPicPr>
          <p:cNvPr id="9" name="图片 8" descr="C:\Users\ASUS\Desktop\QQ图片20190624143805.jpgQQ图片20190624143805"/>
          <p:cNvPicPr>
            <a:picLocks noChangeAspect="1"/>
          </p:cNvPicPr>
          <p:nvPr/>
        </p:nvPicPr>
        <p:blipFill>
          <a:blip r:embed="rId6"/>
          <a:srcRect l="416" t="5940" r="-416" b="29614"/>
          <a:stretch>
            <a:fillRect/>
          </a:stretch>
        </p:blipFill>
        <p:spPr>
          <a:xfrm rot="240000">
            <a:off x="5293995" y="2602230"/>
            <a:ext cx="2872105" cy="2534285"/>
          </a:xfrm>
          <a:prstGeom prst="ellipse">
            <a:avLst/>
          </a:prstGeom>
        </p:spPr>
      </p:pic>
      <p:pic>
        <p:nvPicPr>
          <p:cNvPr id="10" name="图片 9" descr="C:\Users\ASUS\Desktop\QQ图片20190624144128.jpgQQ图片20190624144128"/>
          <p:cNvPicPr>
            <a:picLocks noChangeAspect="1"/>
          </p:cNvPicPr>
          <p:nvPr/>
        </p:nvPicPr>
        <p:blipFill>
          <a:blip r:embed="rId7"/>
          <a:srcRect t="11412" b="11412"/>
          <a:stretch>
            <a:fillRect/>
          </a:stretch>
        </p:blipFill>
        <p:spPr>
          <a:xfrm rot="240000">
            <a:off x="6122035" y="443230"/>
            <a:ext cx="3054350" cy="2357120"/>
          </a:xfrm>
          <a:prstGeom prst="cloud">
            <a:avLst/>
          </a:prstGeom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497138" y="339725"/>
            <a:ext cx="4083050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1C94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三、规范日常迎检查</a:t>
            </a:r>
          </a:p>
        </p:txBody>
      </p:sp>
      <p:pic>
        <p:nvPicPr>
          <p:cNvPr id="21506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7750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511925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865880" y="736283"/>
            <a:ext cx="43815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zh-CN" sz="2000">
                <a:latin typeface="楷体" panose="02010609060101010101" charset="-122"/>
                <a:ea typeface="楷体" panose="02010609060101010101" charset="-122"/>
              </a:rPr>
              <a:t>上学期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11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月，</a:t>
            </a:r>
            <a:r>
              <a:rPr lang="zh-CN" altLang="zh-CN" sz="20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每位老师配合下，</a:t>
            </a:r>
            <a:r>
              <a:rPr lang="zh-CN" altLang="zh-CN" sz="2000">
                <a:latin typeface="楷体" panose="02010609060101010101" charset="-122"/>
                <a:ea typeface="楷体" panose="02010609060101010101" charset="-122"/>
              </a:rPr>
              <a:t>科学实验室和仪器室顺利接受了常规督查的验收工作。</a:t>
            </a:r>
          </a:p>
          <a:p>
            <a:pPr>
              <a:lnSpc>
                <a:spcPct val="12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  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000">
            <a:off x="447040" y="1110615"/>
            <a:ext cx="3058795" cy="2294255"/>
          </a:xfrm>
          <a:prstGeom prst="round2DiagRect">
            <a:avLst/>
          </a:prstGeom>
          <a:ln w="38100">
            <a:solidFill>
              <a:schemeClr val="bg1"/>
            </a:solidFill>
          </a:ln>
          <a:effectLst>
            <a:glow rad="101600">
              <a:srgbClr val="1C9494"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:\Documents and Settings\Administrator\桌面\QQ截图20190628195038.pngQQ截图20190628195038"/>
          <p:cNvPicPr>
            <a:picLocks noChangeAspect="1"/>
          </p:cNvPicPr>
          <p:nvPr/>
        </p:nvPicPr>
        <p:blipFill>
          <a:blip r:embed="rId5"/>
          <a:srcRect l="622" r="-184" b="-5010"/>
          <a:stretch>
            <a:fillRect/>
          </a:stretch>
        </p:blipFill>
        <p:spPr>
          <a:xfrm rot="180000">
            <a:off x="3946525" y="2082165"/>
            <a:ext cx="4747260" cy="2945765"/>
          </a:xfrm>
          <a:prstGeom prst="round2DiagRect">
            <a:avLst/>
          </a:prstGeom>
          <a:ln w="38100">
            <a:solidFill>
              <a:schemeClr val="bg1"/>
            </a:solidFill>
          </a:ln>
          <a:effectLst>
            <a:glow rad="101600">
              <a:srgbClr val="1C9494"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60截图201906281615550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130175"/>
            <a:ext cx="3670300" cy="4882515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/>
        </p:spPr>
      </p:pic>
      <p:pic>
        <p:nvPicPr>
          <p:cNvPr id="8" name="图片 7" descr="360截图20190628162008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130175"/>
            <a:ext cx="4015105" cy="4815205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grpSp>
        <p:nvGrpSpPr>
          <p:cNvPr id="3" name="组合 2"/>
          <p:cNvGrpSpPr/>
          <p:nvPr/>
        </p:nvGrpSpPr>
        <p:grpSpPr>
          <a:xfrm>
            <a:off x="2964815" y="196850"/>
            <a:ext cx="4011930" cy="4748530"/>
            <a:chOff x="4669" y="310"/>
            <a:chExt cx="6318" cy="7478"/>
          </a:xfrm>
        </p:grpSpPr>
        <p:pic>
          <p:nvPicPr>
            <p:cNvPr id="9" name="图片 8" descr="360截图201906281620496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9" y="310"/>
              <a:ext cx="6319" cy="7478"/>
            </a:xfrm>
            <a:prstGeom prst="rect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6757" y="721"/>
              <a:ext cx="2254" cy="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实验总结统计表</a:t>
              </a:r>
            </a:p>
          </p:txBody>
        </p:sp>
      </p:grpSp>
      <p:pic>
        <p:nvPicPr>
          <p:cNvPr id="7" name="图片 6" descr="360截图201906281619305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750" y="84455"/>
            <a:ext cx="3629660" cy="4909185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497138" y="339725"/>
            <a:ext cx="4083050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1C94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三、规范日常迎检查</a:t>
            </a:r>
          </a:p>
        </p:txBody>
      </p:sp>
      <p:pic>
        <p:nvPicPr>
          <p:cNvPr id="21506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7750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511925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360545" y="843280"/>
            <a:ext cx="390588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23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日区督导对三年级学生实验操作进行抽测，在所有科学教师的认真准备下，我校学生的科学思维以及动手操作能力获得督导组教师好评。</a:t>
            </a:r>
          </a:p>
        </p:txBody>
      </p:sp>
      <p:pic>
        <p:nvPicPr>
          <p:cNvPr id="2" name="图片 1" descr="C:\Documents and Settings\Administrator\桌面\Cache_1ee1dfbb3343a015.jpgCache_1ee1dfbb3343a015"/>
          <p:cNvPicPr>
            <a:picLocks noChangeAspect="1"/>
          </p:cNvPicPr>
          <p:nvPr/>
        </p:nvPicPr>
        <p:blipFill>
          <a:blip r:embed="rId4"/>
          <a:srcRect l="3" r="3"/>
          <a:stretch>
            <a:fillRect/>
          </a:stretch>
        </p:blipFill>
        <p:spPr>
          <a:xfrm>
            <a:off x="4814570" y="2918460"/>
            <a:ext cx="2736850" cy="2052955"/>
          </a:xfrm>
          <a:prstGeom prst="round2DiagRect">
            <a:avLst/>
          </a:prstGeom>
          <a:ln w="38100">
            <a:solidFill>
              <a:schemeClr val="bg1"/>
            </a:solidFill>
          </a:ln>
          <a:effectLst>
            <a:glow rad="101600">
              <a:srgbClr val="1C9494"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\Users\ASUS\Desktop\Cache_7786d5296a977a32.jpgCache_7786d5296a977a3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1155" y="1122045"/>
            <a:ext cx="3557905" cy="2668905"/>
          </a:xfrm>
          <a:prstGeom prst="round2DiagRect">
            <a:avLst/>
          </a:prstGeom>
          <a:ln w="38100">
            <a:solidFill>
              <a:schemeClr val="bg1"/>
            </a:solidFill>
          </a:ln>
          <a:effectLst>
            <a:glow rad="101600">
              <a:srgbClr val="1C9494"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339725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AC1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四、师生合力创佳绩</a:t>
            </a:r>
          </a:p>
        </p:txBody>
      </p:sp>
      <p:pic>
        <p:nvPicPr>
          <p:cNvPr id="33794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11138" y="806450"/>
            <a:ext cx="87741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" y="704850"/>
            <a:ext cx="3308350" cy="3194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    我们组根据学校科技节活动安排开展了相关活动，培养学生探究科学的兴趣和能力，营造良好的学习氛围，增长学生的科学知识，推动我校校园文化建设。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2166620"/>
            <a:ext cx="1943735" cy="145859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620" y="3749040"/>
            <a:ext cx="1856740" cy="124015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\Users\ASUS\Desktop\新建文件夹\3.jpg3"/>
          <p:cNvPicPr>
            <a:picLocks noChangeAspect="1"/>
          </p:cNvPicPr>
          <p:nvPr/>
        </p:nvPicPr>
        <p:blipFill>
          <a:blip r:embed="rId6"/>
          <a:srcRect t="5472" b="5472"/>
          <a:stretch>
            <a:fillRect/>
          </a:stretch>
        </p:blipFill>
        <p:spPr>
          <a:xfrm>
            <a:off x="6655435" y="647065"/>
            <a:ext cx="2187575" cy="146113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035" y="807085"/>
            <a:ext cx="1856740" cy="124015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SUS\Desktop\新建文件夹\2.jpg2"/>
          <p:cNvPicPr>
            <a:picLocks noChangeAspect="1"/>
          </p:cNvPicPr>
          <p:nvPr/>
        </p:nvPicPr>
        <p:blipFill>
          <a:blip r:embed="rId8"/>
          <a:srcRect t="5503" b="5503"/>
          <a:stretch>
            <a:fillRect/>
          </a:stretch>
        </p:blipFill>
        <p:spPr>
          <a:xfrm>
            <a:off x="6798310" y="3625215"/>
            <a:ext cx="2187575" cy="146113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068513" y="339725"/>
            <a:ext cx="4873625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956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四、师生合力创佳绩</a:t>
            </a:r>
          </a:p>
        </p:txBody>
      </p:sp>
      <p:pic>
        <p:nvPicPr>
          <p:cNvPr id="35842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6100" y="457200"/>
            <a:ext cx="1284288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942138" y="425450"/>
            <a:ext cx="1284287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79388" y="704850"/>
            <a:ext cx="3673475" cy="3192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    在科技竞赛方面，我们参加了省市区各级各类的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比赛，如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吸管结构、直线竞速赛车，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先后获得了区直线竞速赛车一等奖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，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省电路工程师二等奖，区吸管结构二等奖等荣誉。</a:t>
            </a:r>
            <a:endParaRPr lang="en-US" altLang="zh-CN" sz="2400"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2" name="图片 1" descr="C:\Users\ASUS\Desktop\新建文件夹\-4abe273500c47b22.jpg-4abe273500c47b22"/>
          <p:cNvPicPr>
            <a:picLocks noChangeAspect="1"/>
          </p:cNvPicPr>
          <p:nvPr/>
        </p:nvPicPr>
        <p:blipFill>
          <a:blip r:embed="rId4"/>
          <a:srcRect l="27" r="27"/>
          <a:stretch>
            <a:fillRect/>
          </a:stretch>
        </p:blipFill>
        <p:spPr>
          <a:xfrm>
            <a:off x="3853180" y="843280"/>
            <a:ext cx="2253615" cy="169164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\Users\ASUS\Desktop\新建文件夹\1.jpg1"/>
          <p:cNvPicPr>
            <a:picLocks noChangeAspect="1"/>
          </p:cNvPicPr>
          <p:nvPr/>
        </p:nvPicPr>
        <p:blipFill>
          <a:blip r:embed="rId5"/>
          <a:srcRect t="5472" b="5472"/>
          <a:stretch>
            <a:fillRect/>
          </a:stretch>
        </p:blipFill>
        <p:spPr>
          <a:xfrm>
            <a:off x="3679825" y="3074035"/>
            <a:ext cx="2426970" cy="162179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:\Users\ASUS\Desktop\新建文件夹\636755ee873a9e1f.jpg636755ee873a9e1f"/>
          <p:cNvPicPr>
            <a:picLocks noChangeAspect="1"/>
          </p:cNvPicPr>
          <p:nvPr/>
        </p:nvPicPr>
        <p:blipFill>
          <a:blip r:embed="rId6"/>
          <a:srcRect l="-8217" t="14913" r="-3670" b="14334"/>
          <a:stretch>
            <a:fillRect/>
          </a:stretch>
        </p:blipFill>
        <p:spPr>
          <a:xfrm>
            <a:off x="6386830" y="3176270"/>
            <a:ext cx="2543175" cy="1699260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:\Users\ASUS\Desktop\新建文件夹\7.jpg7"/>
          <p:cNvPicPr>
            <a:picLocks noChangeAspect="1"/>
          </p:cNvPicPr>
          <p:nvPr/>
        </p:nvPicPr>
        <p:blipFill>
          <a:blip r:embed="rId7"/>
          <a:srcRect t="21157" b="4946"/>
          <a:stretch>
            <a:fillRect/>
          </a:stretch>
        </p:blipFill>
        <p:spPr>
          <a:xfrm>
            <a:off x="6468745" y="705485"/>
            <a:ext cx="2044700" cy="2014855"/>
          </a:xfrm>
          <a:prstGeom prst="foldedCorner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3732530" y="704850"/>
            <a:ext cx="3209925" cy="3781425"/>
            <a:chOff x="1923" y="1110"/>
            <a:chExt cx="5055" cy="5955"/>
          </a:xfrm>
        </p:grpSpPr>
        <p:cxnSp>
          <p:nvCxnSpPr>
            <p:cNvPr id="6" name="直接连接符 5"/>
            <p:cNvCxnSpPr/>
            <p:nvPr/>
          </p:nvCxnSpPr>
          <p:spPr>
            <a:xfrm flipV="1">
              <a:off x="1932" y="6658"/>
              <a:ext cx="2773" cy="1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7" name="图片 6" descr="360截图20190624150409513"/>
            <p:cNvPicPr>
              <a:picLocks noChangeAspect="1"/>
            </p:cNvPicPr>
            <p:nvPr/>
          </p:nvPicPr>
          <p:blipFill>
            <a:blip r:embed="rId8"/>
            <a:srcRect l="4732" t="633" r="5858"/>
            <a:stretch>
              <a:fillRect/>
            </a:stretch>
          </p:blipFill>
          <p:spPr>
            <a:xfrm>
              <a:off x="1923" y="1110"/>
              <a:ext cx="5055" cy="595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" name="图片 9" descr="QQ图片20190624151425"/>
          <p:cNvPicPr>
            <a:picLocks noChangeAspect="1"/>
          </p:cNvPicPr>
          <p:nvPr/>
        </p:nvPicPr>
        <p:blipFill>
          <a:blip r:embed="rId9"/>
          <a:srcRect t="7996" b="41541"/>
          <a:stretch>
            <a:fillRect/>
          </a:stretch>
        </p:blipFill>
        <p:spPr>
          <a:xfrm>
            <a:off x="4037013" y="704850"/>
            <a:ext cx="3286125" cy="3455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QQ图片20190624151418"/>
          <p:cNvPicPr>
            <a:picLocks noChangeAspect="1"/>
          </p:cNvPicPr>
          <p:nvPr/>
        </p:nvPicPr>
        <p:blipFill>
          <a:blip r:embed="rId10"/>
          <a:srcRect t="11700"/>
          <a:stretch>
            <a:fillRect/>
          </a:stretch>
        </p:blipFill>
        <p:spPr>
          <a:xfrm>
            <a:off x="4554538" y="784225"/>
            <a:ext cx="3582987" cy="362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070100" y="342900"/>
            <a:ext cx="4872038" cy="3063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956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五、积极反思促改进</a:t>
            </a:r>
          </a:p>
        </p:txBody>
      </p:sp>
      <p:pic>
        <p:nvPicPr>
          <p:cNvPr id="37890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6100" y="457200"/>
            <a:ext cx="1284288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942138" y="425450"/>
            <a:ext cx="1284287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127125" y="1196975"/>
            <a:ext cx="6720840" cy="1863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1.教师论文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撰写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数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量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较少；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2.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对于一二年级的教材，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缺少许多实验设备和器材，使很多教学计划都难于落实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，需要教师对实验进行整合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......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454437" y="1778903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411413" y="2038350"/>
            <a:ext cx="1257300" cy="6762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3462549" y="1778903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4" name="同心圆 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419475" y="2038350"/>
            <a:ext cx="1257300" cy="676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400" b="1" noProof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谢</a:t>
            </a:r>
            <a:endParaRPr lang="zh-CN" altLang="en-US" sz="4400" b="1" noProof="1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98652" y="1778903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356100" y="2038350"/>
            <a:ext cx="1257300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400" b="1" noProof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5406765" y="1778903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364163" y="2038350"/>
            <a:ext cx="1257300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400" b="1" noProof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46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339725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0242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7050" y="942975"/>
            <a:ext cx="7942263" cy="36175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小学科学是一门以培养学生科学素养为宗旨的基础性、实践性以及综合性课程。</a:t>
            </a:r>
          </a:p>
          <a:p>
            <a:pPr>
              <a:lnSpc>
                <a:spcPct val="14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   亲身经历以探究为主的学习活动是学习科学的主要方式。教材中安排了许许多多的活动，其中就有许多的科学探究实验，因此实验教学可以说是小学科学教学的一个重要环节，通过科学实验可以培养学生学科学、用科学的本领，提高学生的动手操作和实践能力。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Tm="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339725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0242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050" y="942975"/>
            <a:ext cx="7942263" cy="32467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教学中存在的问题：</a:t>
            </a: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1.有些探究性实验学生是做起来了但由于缺乏必要的教师指导，使得实验现象不明显、效果不佳。</a:t>
            </a: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2.教材中编排的许多学生分组实验被改成了一个个的教师演示实验，学生成了旁观者。</a:t>
            </a: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3.好多实验由于缺乏器材等问题没有去做，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使得学生无法直观地观察到实验现象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......</a:t>
            </a:r>
          </a:p>
        </p:txBody>
      </p:sp>
    </p:spTree>
  </p:cSld>
  <p:clrMapOvr>
    <a:masterClrMapping/>
  </p:clrMapOvr>
  <p:transition spd="slow" advTm="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4413" y="339725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2290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49275" y="782638"/>
            <a:ext cx="7621588" cy="27698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实验材料生活化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</a:rPr>
              <a:t>实验材料生活化</a:t>
            </a:r>
            <a:r>
              <a:rPr lang="zh-CN" altLang="en-US" sz="2400">
                <a:latin typeface="Calibri" panose="020F0502020204030204" pitchFamily="34" charset="0"/>
                <a:ea typeface="宋体" panose="02010600030101010101" pitchFamily="2" charset="-122"/>
              </a:rPr>
              <a:t>是指直接利用日常生活中可开发利用的物质，包括生活中易得的物品、材料、器具、玩具等设计实验、进行研究，并从中获得知识。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Tm="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r="1508"/>
          <a:stretch>
            <a:fillRect/>
          </a:stretch>
        </p:blipFill>
        <p:spPr>
          <a:xfrm>
            <a:off x="466725" y="774700"/>
            <a:ext cx="4167188" cy="3973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" descr="IMG_5259"/>
          <p:cNvPicPr>
            <a:picLocks noChangeAspect="1"/>
          </p:cNvPicPr>
          <p:nvPr/>
        </p:nvPicPr>
        <p:blipFill>
          <a:blip r:embed="rId3"/>
          <a:srcRect l="-833" t="1768" b="-1875"/>
          <a:stretch>
            <a:fillRect/>
          </a:stretch>
        </p:blipFill>
        <p:spPr>
          <a:xfrm>
            <a:off x="5238750" y="1504950"/>
            <a:ext cx="1660525" cy="2201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8" descr="IMG_52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725" y="1503363"/>
            <a:ext cx="1677988" cy="213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284413" y="339725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4341" name="Image 12" descr="Divider 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Image 12" descr="Divider 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633730794441688412"/>
          <p:cNvPicPr>
            <a:picLocks noChangeAspect="1"/>
          </p:cNvPicPr>
          <p:nvPr/>
        </p:nvPicPr>
        <p:blipFill>
          <a:blip r:embed="rId6"/>
          <a:srcRect l="12990" t="26527" r="52303" b="8653"/>
          <a:stretch>
            <a:fillRect/>
          </a:stretch>
        </p:blipFill>
        <p:spPr>
          <a:xfrm>
            <a:off x="3770313" y="1241425"/>
            <a:ext cx="2046287" cy="2867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13" y="647700"/>
            <a:ext cx="3302000" cy="226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6" descr="IMG_5257"/>
          <p:cNvPicPr>
            <a:picLocks noChangeAspect="1"/>
          </p:cNvPicPr>
          <p:nvPr/>
        </p:nvPicPr>
        <p:blipFill>
          <a:blip r:embed="rId3"/>
          <a:srcRect l="31816" t="22115" r="26468" b="9279"/>
          <a:stretch>
            <a:fillRect/>
          </a:stretch>
        </p:blipFill>
        <p:spPr>
          <a:xfrm>
            <a:off x="7019925" y="3111500"/>
            <a:ext cx="896938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" y="647700"/>
            <a:ext cx="5424488" cy="22161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936625" y="3111500"/>
            <a:ext cx="2744788" cy="1868488"/>
            <a:chOff x="4124" y="6841"/>
            <a:chExt cx="5164" cy="3272"/>
          </a:xfrm>
        </p:grpSpPr>
        <p:pic>
          <p:nvPicPr>
            <p:cNvPr id="15365" name="图片 1073743881" descr="33"/>
            <p:cNvPicPr>
              <a:picLocks noChangeAspect="1"/>
            </p:cNvPicPr>
            <p:nvPr/>
          </p:nvPicPr>
          <p:blipFill>
            <a:blip r:embed="rId5"/>
            <a:srcRect l="3134" t="12910"/>
            <a:stretch>
              <a:fillRect/>
            </a:stretch>
          </p:blipFill>
          <p:spPr>
            <a:xfrm>
              <a:off x="7006" y="6903"/>
              <a:ext cx="2282" cy="3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6" name="图片 1073743879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4" y="6841"/>
              <a:ext cx="2458" cy="327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284413" y="339725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5368" name="Image 12" descr="Divider Righ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Image 12" descr="Divider Righ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919163"/>
            <a:ext cx="506095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9" descr="IMG_5260"/>
          <p:cNvPicPr>
            <a:picLocks noChangeAspect="1"/>
          </p:cNvPicPr>
          <p:nvPr/>
        </p:nvPicPr>
        <p:blipFill>
          <a:blip r:embed="rId3"/>
          <a:srcRect l="4840" t="4247" b="28680"/>
          <a:stretch>
            <a:fillRect/>
          </a:stretch>
        </p:blipFill>
        <p:spPr>
          <a:xfrm>
            <a:off x="6415088" y="1155700"/>
            <a:ext cx="2078037" cy="2740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284413" y="339725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6388" name="Image 12" descr="Divider 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413" y="457200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Image 12" descr="Divider 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800000" flipH="1">
            <a:off x="6727825" y="457200"/>
            <a:ext cx="1522413" cy="5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714943" y="124460"/>
            <a:ext cx="4503737" cy="3079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CB55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一、落足研究促发展</a:t>
            </a:r>
          </a:p>
        </p:txBody>
      </p:sp>
      <p:pic>
        <p:nvPicPr>
          <p:cNvPr id="12290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413" y="241935"/>
            <a:ext cx="1524000" cy="5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Image 12" descr="Divider 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6727825" y="241935"/>
            <a:ext cx="1522413" cy="5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90500" y="222885"/>
            <a:ext cx="4062730" cy="5537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实验</a:t>
            </a:r>
            <a:r>
              <a:rPr lang="zh-CN" sz="3600" dirty="0">
                <a:latin typeface="楷体" panose="02010609060101010101" charset="-122"/>
                <a:ea typeface="楷体" panose="02010609060101010101" charset="-122"/>
              </a:rPr>
              <a:t>指导高效化</a:t>
            </a:r>
            <a:endParaRPr 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IMG_20190628_080500"/>
          <p:cNvPicPr>
            <a:picLocks noChangeAspect="1"/>
          </p:cNvPicPr>
          <p:nvPr/>
        </p:nvPicPr>
        <p:blipFill>
          <a:blip r:embed="rId4"/>
          <a:srcRect l="5671" t="10064" r="10868"/>
          <a:stretch>
            <a:fillRect/>
          </a:stretch>
        </p:blipFill>
        <p:spPr>
          <a:xfrm>
            <a:off x="5496560" y="715645"/>
            <a:ext cx="3079750" cy="4427220"/>
          </a:xfrm>
          <a:prstGeom prst="rect">
            <a:avLst/>
          </a:prstGeom>
        </p:spPr>
      </p:pic>
      <p:pic>
        <p:nvPicPr>
          <p:cNvPr id="3" name="图片 2" descr="IMG_20190628_080703"/>
          <p:cNvPicPr>
            <a:picLocks noChangeAspect="1"/>
          </p:cNvPicPr>
          <p:nvPr/>
        </p:nvPicPr>
        <p:blipFill>
          <a:blip r:embed="rId5"/>
          <a:srcRect l="7576" t="3754" r="5979" b="1323"/>
          <a:stretch>
            <a:fillRect/>
          </a:stretch>
        </p:blipFill>
        <p:spPr>
          <a:xfrm>
            <a:off x="1224280" y="703580"/>
            <a:ext cx="3028950" cy="4436745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cxnSp>
        <p:nvCxnSpPr>
          <p:cNvPr id="4" name="直接连接符 3"/>
          <p:cNvCxnSpPr/>
          <p:nvPr/>
        </p:nvCxnSpPr>
        <p:spPr>
          <a:xfrm flipV="1">
            <a:off x="1727200" y="1347470"/>
            <a:ext cx="612775" cy="4000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2528570" y="1275080"/>
            <a:ext cx="603250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736725" y="2180590"/>
            <a:ext cx="603250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2528570" y="2148205"/>
            <a:ext cx="603250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1727200" y="3164840"/>
            <a:ext cx="603250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2437130" y="3164840"/>
            <a:ext cx="603250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727200" y="4240530"/>
            <a:ext cx="603250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2528570" y="4272915"/>
            <a:ext cx="603250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6084570" y="1307465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6829425" y="1313815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6073140" y="2235835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6829425" y="2245360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6061710" y="3162935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6829425" y="3185795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6038850" y="4410075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6829425" y="4410075"/>
            <a:ext cx="643255" cy="3238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自定义 223">
      <a:dk1>
        <a:sysClr val="windowText" lastClr="000000"/>
      </a:dk1>
      <a:lt1>
        <a:sysClr val="window" lastClr="FFFFFF"/>
      </a:lt1>
      <a:dk2>
        <a:srgbClr val="959596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23">
      <a:dk1>
        <a:sysClr val="windowText" lastClr="000000"/>
      </a:dk1>
      <a:lt1>
        <a:sysClr val="window" lastClr="FFFFFF"/>
      </a:lt1>
      <a:dk2>
        <a:srgbClr val="959596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609</Words>
  <Application>Microsoft Office PowerPoint</Application>
  <PresentationFormat>全屏显示(16:9)</PresentationFormat>
  <Paragraphs>97</Paragraphs>
  <Slides>27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楷体</vt:lpstr>
      <vt:lpstr>微软雅黑</vt:lpstr>
      <vt:lpstr>Arial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hp</cp:lastModifiedBy>
  <cp:revision>896</cp:revision>
  <dcterms:created xsi:type="dcterms:W3CDTF">2015-04-24T01:01:00Z</dcterms:created>
  <dcterms:modified xsi:type="dcterms:W3CDTF">2019-06-30T00:29:52Z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  <property fmtid="{D5CDD505-2E9C-101B-9397-08002B2CF9AE}" pid="3" name="KSORubyTemplateID">
    <vt:lpwstr>2</vt:lpwstr>
  </property>
</Properties>
</file>