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97" r:id="rId2"/>
    <p:sldId id="299" r:id="rId3"/>
    <p:sldId id="300" r:id="rId4"/>
    <p:sldId id="260" r:id="rId5"/>
    <p:sldId id="259" r:id="rId6"/>
    <p:sldId id="261" r:id="rId7"/>
    <p:sldId id="268" r:id="rId8"/>
    <p:sldId id="267" r:id="rId9"/>
    <p:sldId id="262" r:id="rId10"/>
    <p:sldId id="270" r:id="rId11"/>
    <p:sldId id="272" r:id="rId12"/>
    <p:sldId id="273" r:id="rId13"/>
    <p:sldId id="274" r:id="rId14"/>
    <p:sldId id="278" r:id="rId15"/>
    <p:sldId id="279" r:id="rId16"/>
    <p:sldId id="280" r:id="rId17"/>
    <p:sldId id="281" r:id="rId18"/>
    <p:sldId id="286" r:id="rId19"/>
    <p:sldId id="288" r:id="rId20"/>
    <p:sldId id="285" r:id="rId21"/>
    <p:sldId id="290" r:id="rId22"/>
    <p:sldId id="292" r:id="rId23"/>
    <p:sldId id="291" r:id="rId24"/>
    <p:sldId id="296" r:id="rId25"/>
    <p:sldId id="257" r:id="rId26"/>
    <p:sldId id="258" r:id="rId2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860"/>
    <p:restoredTop sz="94660"/>
  </p:normalViewPr>
  <p:slideViewPr>
    <p:cSldViewPr snapToGrid="0" showGuides="1">
      <p:cViewPr varScale="1">
        <p:scale>
          <a:sx n="90" d="100"/>
          <a:sy n="90" d="100"/>
        </p:scale>
        <p:origin x="-732"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6295E26-A106-4FCD-BF5A-BDACAC2E03D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pPr lvl="0" algn="r" eaLnBrk="1" hangingPunct="1">
                <a:buNone/>
              </a:p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idx="2"/>
          </p:nvPr>
        </p:nvSpPr>
        <p:spPr>
          <a:ln>
            <a:solidFill>
              <a:srgbClr val="000000">
                <a:alpha val="100000"/>
              </a:srgbClr>
            </a:solidFill>
            <a:miter lim="800000"/>
          </a:ln>
        </p:spPr>
      </p:sp>
      <p:sp>
        <p:nvSpPr>
          <p:cNvPr id="29699" name="文本占位符 2"/>
          <p:cNvSpPr>
            <a:spLocks noGrp="1"/>
          </p:cNvSpPr>
          <p:nvPr>
            <p:ph type="body" idx="3"/>
          </p:nvPr>
        </p:nvSpPr>
        <p:spPr>
          <a:noFill/>
          <a:ln>
            <a:noFill/>
          </a:ln>
        </p:spPr>
        <p:txBody>
          <a:bodyPr wrap="square" lIns="91440" tIns="45720" rIns="91440" bIns="45720" anchor="t"/>
          <a:lstStyle/>
          <a:p>
            <a:pPr lvl="0" eaLnBrk="1" hangingPunct="1">
              <a:spcBef>
                <a:spcPct val="0"/>
              </a:spcBef>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854199"/>
            <a:ext cx="9144000" cy="1655763"/>
          </a:xfrm>
        </p:spPr>
        <p:txBody>
          <a:bodyPr anchor="b">
            <a:normAutofit/>
          </a:bodyPr>
          <a:lstStyle>
            <a:lvl1pPr algn="ctr">
              <a:defRPr sz="7200" b="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日期占位符 1"/>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6"/>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5" name="标题 4"/>
          <p:cNvSpPr>
            <a:spLocks noGrp="1"/>
          </p:cNvSpPr>
          <p:nvPr>
            <p:ph type="title"/>
          </p:nvPr>
        </p:nvSpPr>
        <p:spPr>
          <a:xfrm>
            <a:off x="838200" y="2187443"/>
            <a:ext cx="10515600" cy="2483115"/>
          </a:xfrm>
        </p:spPr>
        <p:txBody>
          <a:bodyPr>
            <a:normAutofit/>
          </a:bodyPr>
          <a:lstStyle>
            <a:lvl1pPr algn="ctr">
              <a:defRPr sz="6000" b="0"/>
            </a:lvl1pPr>
          </a:lstStyle>
          <a:p>
            <a:r>
              <a:rPr lang="zh-CN" altLang="en-US" smtClean="0"/>
              <a:t>单击此处编辑母版标题样式</a:t>
            </a:r>
            <a:endParaRPr lang="zh-CN" altLang="en-US" dirty="0"/>
          </a:p>
        </p:txBody>
      </p:sp>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38500" y="2159000"/>
            <a:ext cx="5715000" cy="1382450"/>
          </a:xfrm>
        </p:spPr>
        <p:txBody>
          <a:bodyPr anchor="b">
            <a:normAutofit/>
          </a:bodyPr>
          <a:lstStyle>
            <a:lvl1pPr algn="ctr">
              <a:defRPr sz="8000" b="0">
                <a:solidFill>
                  <a:schemeClr val="tx1"/>
                </a:solidFill>
              </a:defRPr>
            </a:lvl1pPr>
          </a:lstStyle>
          <a:p>
            <a:r>
              <a:rPr lang="zh-CN" altLang="en-US" smtClean="0"/>
              <a:t>单击此处编辑母版标题样式</a:t>
            </a:r>
            <a:endParaRPr lang="zh-CN" altLang="en-US" dirty="0"/>
          </a:p>
        </p:txBody>
      </p:sp>
      <p:sp>
        <p:nvSpPr>
          <p:cNvPr id="37" name="内容占位符 36"/>
          <p:cNvSpPr>
            <a:spLocks noGrp="1"/>
          </p:cNvSpPr>
          <p:nvPr>
            <p:ph sz="quarter" idx="13"/>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smtClean="0"/>
              <a:t>单击此处编辑母版文本样式</a:t>
            </a:r>
          </a:p>
        </p:txBody>
      </p:sp>
      <p:sp>
        <p:nvSpPr>
          <p:cNvPr id="3" name="日期占位符 2"/>
          <p:cNvSpPr>
            <a:spLocks noGrp="1"/>
          </p:cNvSpPr>
          <p:nvPr>
            <p:ph type="dt" sz="half"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灯片编号占位符 4"/>
          <p:cNvSpPr>
            <a:spLocks noGrp="1"/>
          </p:cNvSpPr>
          <p:nvPr>
            <p:ph type="sldNum" sz="quarter" idx="16"/>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713673"/>
            <a:ext cx="4681654" cy="1428161"/>
          </a:xfrm>
        </p:spPr>
        <p:txBody>
          <a:bodyPr anchor="t">
            <a:normAutofit/>
          </a:bodyPr>
          <a:lstStyle>
            <a:lvl1pPr>
              <a:defRPr sz="3600"/>
            </a:lvl1pPr>
          </a:lstStyle>
          <a:p>
            <a:r>
              <a:rPr lang="zh-CN" altLang="en-US" smtClean="0"/>
              <a:t>单击此处编辑母版标题样式</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44898" y="365125"/>
            <a:ext cx="908901" cy="5811838"/>
          </a:xfrm>
        </p:spPr>
        <p:txBody>
          <a:bodyPr vert="eaVert">
            <a:normAutofit/>
          </a:bodyPr>
          <a:lstStyle>
            <a:lvl1pPr>
              <a:defRPr sz="4400"/>
            </a:lvl1pPr>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pPr lvl="0" eaLnBrk="1" hangingPunct="1">
                <a:buNone/>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custDataLst>
              <p:tags r:id="rId13"/>
            </p:custDataLst>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fontAlgn="auto">
              <a:spcBef>
                <a:spcPts val="0"/>
              </a:spcBef>
              <a:spcAft>
                <a:spcPts val="0"/>
              </a:spcAft>
              <a:defRPr sz="1200" smtClean="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fld id="{C6E45108-6513-49D8-96A3-161C49E7D44C}" type="datetimeFigureOut">
              <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defRPr/>
              </a:pPr>
              <a:t>2019/12/10</a:t>
            </a:fld>
            <a:endParaRPr kumimoji="0" lang="zh-CN" altLang="en-US" sz="1200" b="0" i="0" u="none" strike="noStrike" kern="12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spcBef>
                <a:spcPts val="0"/>
              </a:spcBef>
              <a:spcAft>
                <a:spcPts val="0"/>
              </a:spcAft>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1">
                  <a:lumMod val="50000"/>
                </a:schemeClr>
              </a:solidFill>
              <a:effectLst/>
              <a:uLnTx/>
              <a:uFillTx/>
              <a:latin typeface="黑体" panose="02010609060101010101" pitchFamily="49" charset="-122"/>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ctr">
              <a:defRPr sz="1200">
                <a:solidFill>
                  <a:srgbClr val="7F7F7F"/>
                </a:solidFill>
                <a:latin typeface="黑体" panose="02010609060101010101" pitchFamily="49" charset="-122"/>
                <a:ea typeface="黑体" panose="02010609060101010101" pitchFamily="49" charset="-122"/>
              </a:defRPr>
            </a:lvl1pPr>
          </a:lstStyle>
          <a:p>
            <a:pPr lvl="0" eaLnBrk="1" hangingPunct="1">
              <a:buNone/>
            </a:pPr>
            <a:fld id="{9A0DB2DC-4C9A-4742-B13C-FB6460FD3503}" type="slidenum">
              <a:rPr lang="zh-CN" altLang="en-US" dirty="0"/>
              <a:pPr lvl="0" eaLnBrk="1" hangingPunct="1">
                <a:buNone/>
              </a:pPr>
              <a:t>‹#›</a:t>
            </a:fld>
            <a:endParaRPr lang="zh-CN" altLang="en-US" dirty="0"/>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25915;&#21344;&#24052;&#22763;&#24213;.M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20154;&#26435;&#23459;&#35328;.M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25343;&#30772;&#20177;&#19978;&#21488;.MPG"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97712" y="276445"/>
            <a:ext cx="11600121" cy="15549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defTabSz="914400" rtl="0" eaLnBrk="1" fontAlgn="base" latinLnBrk="0" hangingPunct="1">
              <a:lnSpc>
                <a:spcPts val="4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第</a:t>
            </a:r>
            <a:r>
              <a:rPr kumimoji="0" lang="en-US" altLang="zh-CN"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18</a:t>
            </a:r>
            <a:r>
              <a:rPr kumimoji="0" lang="zh-CN" altLang="en-US"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课  美国的独立</a:t>
            </a:r>
            <a:r>
              <a:rPr kumimoji="0" lang="zh-CN" altLang="zh-CN"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a:t>
            </a:r>
            <a:r>
              <a:rPr kumimoji="0" lang="zh-CN"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基础达标小练</a:t>
            </a:r>
            <a:r>
              <a:rPr kumimoji="0" lang="zh-CN" altLang="zh-CN" sz="2400" b="1" i="0" u="none" strike="noStrike" cap="none" normalizeH="0" baseline="0" dirty="0" smtClean="0">
                <a:ln>
                  <a:noFill/>
                </a:ln>
                <a:solidFill>
                  <a:srgbClr val="FF0000"/>
                </a:solidFill>
                <a:effectLst/>
                <a:latin typeface="Times New Roman" pitchFamily="18" charset="0"/>
                <a:ea typeface="黑体"/>
                <a:cs typeface="Times New Roman" pitchFamily="18" charset="0"/>
              </a:rPr>
              <a:t>】</a:t>
            </a:r>
            <a:endParaRPr kumimoji="0" lang="en-US" altLang="zh-CN" sz="24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4000"/>
              </a:lnSpc>
              <a:spcBef>
                <a:spcPct val="0"/>
              </a:spcBef>
              <a:spcAft>
                <a:spcPct val="0"/>
              </a:spcAft>
              <a:buClrTx/>
              <a:buSzTx/>
              <a:buFontTx/>
              <a:buNone/>
              <a:tabLst/>
            </a:pPr>
            <a:r>
              <a:rPr lang="en-US" altLang="zh-CN" sz="2400" b="1" dirty="0" smtClean="0">
                <a:solidFill>
                  <a:srgbClr val="0000FF"/>
                </a:solidFill>
                <a:latin typeface="楷体" pitchFamily="49" charset="-122"/>
                <a:ea typeface="楷体" pitchFamily="49" charset="-122"/>
                <a:cs typeface="Times New Roman" pitchFamily="18" charset="0"/>
              </a:rPr>
              <a:t>5.</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1776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年</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7</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月</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日颁布的</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独立宣言</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。美国独立战争已经打响，北美人民要求独立的呼声越来越高。大陆会议。</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
        <p:nvSpPr>
          <p:cNvPr id="5122" name="Rectangle 2"/>
          <p:cNvSpPr>
            <a:spLocks noChangeArrowheads="1"/>
          </p:cNvSpPr>
          <p:nvPr/>
        </p:nvSpPr>
        <p:spPr bwMode="auto">
          <a:xfrm>
            <a:off x="191386" y="1828800"/>
            <a:ext cx="11823405" cy="3234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ts val="3500"/>
              </a:lnSpc>
              <a:spcBef>
                <a:spcPct val="0"/>
              </a:spcBef>
              <a:spcAft>
                <a:spcPct val="0"/>
              </a:spcAft>
              <a:buClrTx/>
              <a:buSzTx/>
              <a:buFontTx/>
              <a:buNone/>
              <a:tabLst/>
            </a:pPr>
            <a:r>
              <a:rPr kumimoji="0" lang="zh-CN" altLang="zh-CN" sz="2400" b="1" i="0" u="none" strike="noStrike" cap="none" normalizeH="0" baseline="0" dirty="0" smtClean="0">
                <a:ln>
                  <a:noFill/>
                </a:ln>
                <a:solidFill>
                  <a:srgbClr val="FF0000"/>
                </a:solidFill>
                <a:effectLst/>
                <a:latin typeface="Times New Roman" pitchFamily="18" charset="0"/>
                <a:ea typeface="黑体" charset="-122"/>
                <a:cs typeface="Times New Roman" pitchFamily="18" charset="0"/>
              </a:rPr>
              <a:t>【</a:t>
            </a:r>
            <a:r>
              <a:rPr kumimoji="0" lang="zh-CN" sz="2400" b="1" i="0" u="none" strike="noStrike" cap="none" normalizeH="0" baseline="0" dirty="0" smtClean="0">
                <a:ln>
                  <a:noFill/>
                </a:ln>
                <a:solidFill>
                  <a:srgbClr val="FF0000"/>
                </a:solidFill>
                <a:effectLst/>
                <a:latin typeface="Times New Roman" pitchFamily="18" charset="0"/>
                <a:ea typeface="黑体" charset="-122"/>
                <a:cs typeface="Times New Roman" pitchFamily="18" charset="0"/>
              </a:rPr>
              <a:t>综合能力提升</a:t>
            </a:r>
            <a:r>
              <a:rPr kumimoji="0" lang="zh-CN" altLang="zh-CN" sz="2400" b="1" i="0" u="none" strike="noStrike" cap="none" normalizeH="0" baseline="0" dirty="0" smtClean="0">
                <a:ln>
                  <a:noFill/>
                </a:ln>
                <a:solidFill>
                  <a:srgbClr val="FF0000"/>
                </a:solidFill>
                <a:effectLst/>
                <a:latin typeface="Times New Roman" pitchFamily="18" charset="0"/>
                <a:ea typeface="黑体" charset="-122"/>
                <a:cs typeface="Times New Roman" pitchFamily="18" charset="0"/>
              </a:rPr>
              <a:t>】</a:t>
            </a:r>
            <a:endParaRPr kumimoji="0" lang="zh-CN" altLang="zh-CN" sz="2400" b="1"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ts val="35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lang="zh-CN" altLang="en-US" sz="2400" b="1" dirty="0" smtClean="0">
                <a:solidFill>
                  <a:srgbClr val="0000FF"/>
                </a:solidFill>
                <a:latin typeface="楷体" pitchFamily="49" charset="-122"/>
                <a:ea typeface="楷体" pitchFamily="49" charset="-122"/>
                <a:cs typeface="Times New Roman" pitchFamily="18" charset="0"/>
              </a:rPr>
              <a:t>（</a:t>
            </a:r>
            <a:r>
              <a:rPr lang="en-US" altLang="zh-CN" sz="2400" b="1" dirty="0" smtClean="0">
                <a:solidFill>
                  <a:srgbClr val="0000FF"/>
                </a:solidFill>
                <a:latin typeface="楷体" pitchFamily="49" charset="-122"/>
                <a:ea typeface="楷体" pitchFamily="49" charset="-122"/>
                <a:cs typeface="Times New Roman" pitchFamily="18" charset="0"/>
              </a:rPr>
              <a:t>1</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英国的殖民统治阻碍了北美资本主义的发展。</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266700" algn="l" defTabSz="914400" rtl="0" eaLnBrk="0" fontAlgn="base" latinLnBrk="0" hangingPunct="0">
              <a:lnSpc>
                <a:spcPts val="3500"/>
              </a:lnSpc>
              <a:spcBef>
                <a:spcPct val="0"/>
              </a:spcBef>
              <a:spcAft>
                <a:spcPct val="0"/>
              </a:spcAft>
              <a:buClrTx/>
              <a:buSzTx/>
              <a:buFontTx/>
              <a:buNone/>
              <a:tabLst/>
            </a:pPr>
            <a:r>
              <a:rPr lang="zh-CN" altLang="en-US" sz="2400" b="1" dirty="0" smtClean="0">
                <a:solidFill>
                  <a:srgbClr val="0000FF"/>
                </a:solidFill>
                <a:latin typeface="楷体" pitchFamily="49" charset="-122"/>
                <a:ea typeface="楷体" pitchFamily="49" charset="-122"/>
                <a:cs typeface="Times New Roman" pitchFamily="18" charset="0"/>
              </a:rPr>
              <a:t>（</a:t>
            </a:r>
            <a:r>
              <a:rPr lang="en-US" altLang="zh-CN" sz="2400" b="1" dirty="0" smtClean="0">
                <a:solidFill>
                  <a:srgbClr val="0000FF"/>
                </a:solidFill>
                <a:latin typeface="楷体" pitchFamily="49" charset="-122"/>
                <a:ea typeface="楷体" pitchFamily="49" charset="-122"/>
                <a:cs typeface="Times New Roman" pitchFamily="18" charset="0"/>
              </a:rPr>
              <a:t>2</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英强美弱。美国人民是为正义而战；大陆军将士英勇善战，华盛顿等将领指挥得当；得到法、荷等国的援助等。</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答对两点即可</a:t>
            </a:r>
            <a:r>
              <a:rPr lang="zh-CN" altLang="en-US" sz="2400" b="1" dirty="0" smtClean="0">
                <a:solidFill>
                  <a:srgbClr val="0000FF"/>
                </a:solidFill>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266700" algn="l" defTabSz="914400" rtl="0" eaLnBrk="0" fontAlgn="base" latinLnBrk="0" hangingPunct="0">
              <a:lnSpc>
                <a:spcPts val="3500"/>
              </a:lnSpc>
              <a:spcBef>
                <a:spcPct val="0"/>
              </a:spcBef>
              <a:spcAft>
                <a:spcPct val="0"/>
              </a:spcAft>
              <a:buClrTx/>
              <a:buSzTx/>
              <a:buFontTx/>
              <a:buNone/>
              <a:tabLst/>
            </a:pPr>
            <a:r>
              <a:rPr kumimoji="0" lang="en-US" altLang="zh-CN" sz="2400" b="1" i="0" u="none" strike="noStrike" cap="none" normalizeH="0" baseline="0" dirty="0" smtClean="0">
                <a:ln>
                  <a:noFill/>
                </a:ln>
                <a:solidFill>
                  <a:srgbClr val="FF0000"/>
                </a:solidFill>
                <a:effectLst/>
                <a:latin typeface="宋体" pitchFamily="2" charset="-122"/>
                <a:ea typeface="黑体"/>
                <a:cs typeface="Times New Roman" pitchFamily="18" charset="0"/>
              </a:rPr>
              <a:t>【</a:t>
            </a:r>
            <a:r>
              <a:rPr kumimoji="0" lang="zh-CN" altLang="en-US" sz="2400" b="1" i="0" u="none" strike="noStrike" cap="none" normalizeH="0" baseline="0" dirty="0" smtClean="0">
                <a:ln>
                  <a:noFill/>
                </a:ln>
                <a:solidFill>
                  <a:srgbClr val="FF0000"/>
                </a:solidFill>
                <a:effectLst/>
                <a:latin typeface="宋体" pitchFamily="2" charset="-122"/>
                <a:ea typeface="黑体"/>
                <a:cs typeface="Times New Roman" pitchFamily="18" charset="0"/>
              </a:rPr>
              <a:t>学科素养提升</a:t>
            </a:r>
            <a:r>
              <a:rPr kumimoji="0" lang="en-US" altLang="zh-CN" sz="2400" b="1" i="0" u="none" strike="noStrike" cap="none" normalizeH="0" baseline="0" dirty="0" smtClean="0">
                <a:ln>
                  <a:noFill/>
                </a:ln>
                <a:solidFill>
                  <a:srgbClr val="FF0000"/>
                </a:solidFill>
                <a:effectLst/>
                <a:latin typeface="宋体" pitchFamily="2" charset="-122"/>
                <a:ea typeface="黑体"/>
                <a:cs typeface="Times New Roman" pitchFamily="18" charset="0"/>
              </a:rPr>
              <a:t>】</a:t>
            </a:r>
            <a:endParaRPr kumimoji="0" lang="en-US" altLang="zh-CN" sz="2400" b="1" i="0" u="none" strike="noStrike" cap="none" normalizeH="0" baseline="0" dirty="0" smtClean="0">
              <a:ln>
                <a:noFill/>
              </a:ln>
              <a:solidFill>
                <a:srgbClr val="FF0000"/>
              </a:solidFill>
              <a:effectLst/>
              <a:latin typeface="宋体" pitchFamily="2" charset="-122"/>
              <a:ea typeface="黑体"/>
              <a:cs typeface="宋体" pitchFamily="2" charset="-122"/>
            </a:endParaRPr>
          </a:p>
          <a:p>
            <a:pPr marL="0" marR="0" lvl="0" indent="266700" algn="l" defTabSz="914400" rtl="0" eaLnBrk="0" fontAlgn="base" latinLnBrk="0" hangingPunct="0">
              <a:lnSpc>
                <a:spcPts val="3500"/>
              </a:lnSpc>
              <a:spcBef>
                <a:spcPct val="0"/>
              </a:spcBef>
              <a:spcAft>
                <a:spcPct val="0"/>
              </a:spcAft>
              <a:buClrTx/>
              <a:buSzTx/>
              <a:buFontTx/>
              <a:buNone/>
              <a:tabLst/>
            </a:pPr>
            <a:r>
              <a:rPr lang="zh-CN" altLang="en-US" sz="2400" b="1" dirty="0" smtClean="0">
                <a:solidFill>
                  <a:srgbClr val="0000FF"/>
                </a:solidFill>
                <a:latin typeface="楷体" pitchFamily="49" charset="-122"/>
                <a:ea typeface="楷体" pitchFamily="49" charset="-122"/>
                <a:cs typeface="Times New Roman" pitchFamily="18" charset="0"/>
              </a:rPr>
              <a:t>（</a:t>
            </a:r>
            <a:r>
              <a:rPr lang="en-US" altLang="zh-CN" sz="2400" b="1" dirty="0" smtClean="0">
                <a:solidFill>
                  <a:srgbClr val="0000FF"/>
                </a:solidFill>
                <a:latin typeface="楷体" pitchFamily="49" charset="-122"/>
                <a:ea typeface="楷体" pitchFamily="49" charset="-122"/>
                <a:cs typeface="Times New Roman" pitchFamily="18" charset="0"/>
              </a:rPr>
              <a:t>1</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种族、犯罪身份、性别、财产。</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266700" algn="l" defTabSz="914400" rtl="0" eaLnBrk="0" fontAlgn="base" latinLnBrk="0" hangingPunct="0">
              <a:lnSpc>
                <a:spcPts val="3500"/>
              </a:lnSpc>
              <a:spcBef>
                <a:spcPct val="0"/>
              </a:spcBef>
              <a:spcAft>
                <a:spcPct val="0"/>
              </a:spcAft>
              <a:buClrTx/>
              <a:buSzTx/>
              <a:buFontTx/>
              <a:buNone/>
              <a:tabLst/>
            </a:pPr>
            <a:r>
              <a:rPr lang="zh-CN" altLang="en-US" sz="2400" b="1" dirty="0" smtClean="0">
                <a:solidFill>
                  <a:srgbClr val="0000FF"/>
                </a:solidFill>
                <a:latin typeface="楷体" pitchFamily="49" charset="-122"/>
                <a:ea typeface="楷体" pitchFamily="49" charset="-122"/>
                <a:cs typeface="Times New Roman" pitchFamily="18" charset="0"/>
              </a:rPr>
              <a:t>（</a:t>
            </a:r>
            <a:r>
              <a:rPr lang="en-US" altLang="zh-CN" sz="2400" b="1" dirty="0" smtClean="0">
                <a:solidFill>
                  <a:srgbClr val="0000FF"/>
                </a:solidFill>
                <a:latin typeface="楷体" pitchFamily="49" charset="-122"/>
                <a:ea typeface="楷体" pitchFamily="49" charset="-122"/>
                <a:cs typeface="Times New Roman" pitchFamily="18" charset="0"/>
              </a:rPr>
              <a:t>2</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曲折性、创新性、妥协性。</a:t>
            </a:r>
            <a:r>
              <a:rPr lang="zh-CN" altLang="en-US" sz="2400" b="1" dirty="0" smtClean="0">
                <a:solidFill>
                  <a:srgbClr val="0000FF"/>
                </a:solidFill>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言之有理即可</a:t>
            </a:r>
            <a:r>
              <a:rPr lang="zh-CN" altLang="en-US" sz="2400" b="1" dirty="0" smtClean="0">
                <a:solidFill>
                  <a:srgbClr val="0000FF"/>
                </a:solidFill>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 calcmode="lin" valueType="num">
                                      <p:cBhvr additive="base">
                                        <p:cTn id="7" dur="500" fill="hold"/>
                                        <p:tgtEl>
                                          <p:spTgt spid="51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xEl>
                                              <p:pRg st="1" end="1"/>
                                            </p:txEl>
                                          </p:spTgt>
                                        </p:tgtEl>
                                        <p:attrNameLst>
                                          <p:attrName>style.visibility</p:attrName>
                                        </p:attrNameLst>
                                      </p:cBhvr>
                                      <p:to>
                                        <p:strVal val="visible"/>
                                      </p:to>
                                    </p:set>
                                    <p:anim calcmode="lin" valueType="num">
                                      <p:cBhvr additive="base">
                                        <p:cTn id="13" dur="500" fill="hold"/>
                                        <p:tgtEl>
                                          <p:spTgt spid="51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0" end="0"/>
                                            </p:txEl>
                                          </p:spTgt>
                                        </p:tgtEl>
                                        <p:attrNameLst>
                                          <p:attrName>style.visibility</p:attrName>
                                        </p:attrNameLst>
                                      </p:cBhvr>
                                      <p:to>
                                        <p:strVal val="visible"/>
                                      </p:to>
                                    </p:set>
                                    <p:anim calcmode="lin" valueType="num">
                                      <p:cBhvr additive="base">
                                        <p:cTn id="19"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1" end="1"/>
                                            </p:txEl>
                                          </p:spTgt>
                                        </p:tgtEl>
                                        <p:attrNameLst>
                                          <p:attrName>style.visibility</p:attrName>
                                        </p:attrNameLst>
                                      </p:cBhvr>
                                      <p:to>
                                        <p:strVal val="visible"/>
                                      </p:to>
                                    </p:set>
                                    <p:anim calcmode="lin" valueType="num">
                                      <p:cBhvr additive="base">
                                        <p:cTn id="25"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2" end="2"/>
                                            </p:txEl>
                                          </p:spTgt>
                                        </p:tgtEl>
                                        <p:attrNameLst>
                                          <p:attrName>style.visibility</p:attrName>
                                        </p:attrNameLst>
                                      </p:cBhvr>
                                      <p:to>
                                        <p:strVal val="visible"/>
                                      </p:to>
                                    </p:set>
                                    <p:anim calcmode="lin" valueType="num">
                                      <p:cBhvr additive="base">
                                        <p:cTn id="31"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xEl>
                                              <p:pRg st="3" end="3"/>
                                            </p:txEl>
                                          </p:spTgt>
                                        </p:tgtEl>
                                        <p:attrNameLst>
                                          <p:attrName>style.visibility</p:attrName>
                                        </p:attrNameLst>
                                      </p:cBhvr>
                                      <p:to>
                                        <p:strVal val="visible"/>
                                      </p:to>
                                    </p:set>
                                    <p:anim calcmode="lin" valueType="num">
                                      <p:cBhvr additive="base">
                                        <p:cTn id="3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2">
                                            <p:txEl>
                                              <p:pRg st="4" end="4"/>
                                            </p:txEl>
                                          </p:spTgt>
                                        </p:tgtEl>
                                        <p:attrNameLst>
                                          <p:attrName>style.visibility</p:attrName>
                                        </p:attrNameLst>
                                      </p:cBhvr>
                                      <p:to>
                                        <p:strVal val="visible"/>
                                      </p:to>
                                    </p:set>
                                    <p:anim calcmode="lin" valueType="num">
                                      <p:cBhvr additive="base">
                                        <p:cTn id="43"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xEl>
                                              <p:pRg st="5" end="5"/>
                                            </p:txEl>
                                          </p:spTgt>
                                        </p:tgtEl>
                                        <p:attrNameLst>
                                          <p:attrName>style.visibility</p:attrName>
                                        </p:attrNameLst>
                                      </p:cBhvr>
                                      <p:to>
                                        <p:strVal val="visible"/>
                                      </p:to>
                                    </p:set>
                                    <p:anim calcmode="lin" valueType="num">
                                      <p:cBhvr additive="base">
                                        <p:cTn id="49"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30175" y="3336925"/>
            <a:ext cx="11626850" cy="0"/>
          </a:xfrm>
          <a:prstGeom prst="straightConnector1">
            <a:avLst/>
          </a:prstGeom>
          <a:ln w="38100">
            <a:tailEnd type="arrow" w="med" len="med"/>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288925"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9220" name="文本框 5"/>
          <p:cNvSpPr txBox="1"/>
          <p:nvPr/>
        </p:nvSpPr>
        <p:spPr>
          <a:xfrm>
            <a:off x="136525" y="3552825"/>
            <a:ext cx="992188" cy="828675"/>
          </a:xfrm>
          <a:prstGeom prst="rect">
            <a:avLst/>
          </a:prstGeom>
          <a:noFill/>
          <a:ln w="9525">
            <a:noFill/>
          </a:ln>
        </p:spPr>
        <p:txBody>
          <a:bodyPr>
            <a:spAutoFit/>
          </a:bodyPr>
          <a:lstStyle/>
          <a:p>
            <a:r>
              <a:rPr lang="en-US" altLang="zh-CN" sz="2400" b="1" dirty="0">
                <a:solidFill>
                  <a:srgbClr val="FF0000"/>
                </a:solidFill>
                <a:latin typeface="Arial" panose="020B0604020202020204" pitchFamily="34" charset="0"/>
                <a:ea typeface="微软雅黑" panose="020B0503020204020204" pitchFamily="34" charset="-122"/>
              </a:rPr>
              <a:t>1789.5</a:t>
            </a:r>
          </a:p>
        </p:txBody>
      </p:sp>
      <p:cxnSp>
        <p:nvCxnSpPr>
          <p:cNvPr id="7" name="直接连接符 6"/>
          <p:cNvCxnSpPr/>
          <p:nvPr/>
        </p:nvCxnSpPr>
        <p:spPr>
          <a:xfrm>
            <a:off x="1673225"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65263" y="4491038"/>
            <a:ext cx="485775"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开始</a:t>
            </a:r>
          </a:p>
        </p:txBody>
      </p:sp>
      <p:sp>
        <p:nvSpPr>
          <p:cNvPr id="9" name="矩形 8"/>
          <p:cNvSpPr/>
          <p:nvPr/>
        </p:nvSpPr>
        <p:spPr>
          <a:xfrm>
            <a:off x="130175" y="71438"/>
            <a:ext cx="731838" cy="26765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召开三级会议</a:t>
            </a:r>
          </a:p>
        </p:txBody>
      </p:sp>
      <p:cxnSp>
        <p:nvCxnSpPr>
          <p:cNvPr id="11" name="直接连接符 10"/>
          <p:cNvCxnSpPr/>
          <p:nvPr/>
        </p:nvCxnSpPr>
        <p:spPr>
          <a:xfrm>
            <a:off x="2851150"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9225" name="文本框 13"/>
          <p:cNvSpPr txBox="1"/>
          <p:nvPr/>
        </p:nvSpPr>
        <p:spPr>
          <a:xfrm>
            <a:off x="1347788" y="3500438"/>
            <a:ext cx="985837" cy="830262"/>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1789.7</a:t>
            </a:r>
          </a:p>
        </p:txBody>
      </p:sp>
      <p:sp>
        <p:nvSpPr>
          <p:cNvPr id="9226" name="文本框 14"/>
          <p:cNvSpPr txBox="1"/>
          <p:nvPr/>
        </p:nvSpPr>
        <p:spPr>
          <a:xfrm>
            <a:off x="3937000" y="3500438"/>
            <a:ext cx="985838"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1791</a:t>
            </a:r>
          </a:p>
        </p:txBody>
      </p:sp>
      <p:sp>
        <p:nvSpPr>
          <p:cNvPr id="9227" name="文本框 15"/>
          <p:cNvSpPr txBox="1"/>
          <p:nvPr/>
        </p:nvSpPr>
        <p:spPr>
          <a:xfrm>
            <a:off x="6307138" y="3552825"/>
            <a:ext cx="985837"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1793</a:t>
            </a:r>
          </a:p>
        </p:txBody>
      </p:sp>
      <p:cxnSp>
        <p:nvCxnSpPr>
          <p:cNvPr id="18" name="直接连接符 17"/>
          <p:cNvCxnSpPr/>
          <p:nvPr/>
        </p:nvCxnSpPr>
        <p:spPr>
          <a:xfrm>
            <a:off x="5686425" y="319246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266113" y="3178175"/>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9230" name="文本框 21"/>
          <p:cNvSpPr txBox="1"/>
          <p:nvPr/>
        </p:nvSpPr>
        <p:spPr>
          <a:xfrm>
            <a:off x="7778750" y="3500438"/>
            <a:ext cx="987425"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1794</a:t>
            </a:r>
          </a:p>
        </p:txBody>
      </p:sp>
      <p:sp>
        <p:nvSpPr>
          <p:cNvPr id="25" name="矩形 24"/>
          <p:cNvSpPr/>
          <p:nvPr/>
        </p:nvSpPr>
        <p:spPr>
          <a:xfrm>
            <a:off x="1465263" y="71438"/>
            <a:ext cx="428625" cy="26765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攻占巴士底狱</a:t>
            </a:r>
          </a:p>
        </p:txBody>
      </p:sp>
      <p:sp>
        <p:nvSpPr>
          <p:cNvPr id="33" name="矩形 32"/>
          <p:cNvSpPr/>
          <p:nvPr/>
        </p:nvSpPr>
        <p:spPr>
          <a:xfrm>
            <a:off x="5270500" y="741363"/>
            <a:ext cx="915988" cy="2246313"/>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法兰西第一共和国成立</a:t>
            </a:r>
          </a:p>
        </p:txBody>
      </p:sp>
      <p:sp>
        <p:nvSpPr>
          <p:cNvPr id="9233" name="标题 26"/>
          <p:cNvSpPr>
            <a:spLocks noGrp="1"/>
          </p:cNvSpPr>
          <p:nvPr>
            <p:ph type="title"/>
          </p:nvPr>
        </p:nvSpPr>
        <p:spPr>
          <a:xfrm>
            <a:off x="1543050" y="5567363"/>
            <a:ext cx="10515600" cy="1325562"/>
          </a:xfrm>
          <a:ln/>
        </p:spPr>
        <p:txBody>
          <a:bodyPr vert="horz" wrap="square" lIns="91440" tIns="45720" rIns="91440" bIns="45720" anchor="ctr"/>
          <a:lstStyle/>
          <a:p>
            <a:pPr eaLnBrk="1" hangingPunct="1"/>
            <a:r>
              <a:rPr lang="zh-CN" altLang="en-US" sz="2800" dirty="0"/>
              <a:t>阅读课本，根据地图和时间提示，完成法国大革命的时间轴</a:t>
            </a:r>
          </a:p>
        </p:txBody>
      </p:sp>
      <p:sp>
        <p:nvSpPr>
          <p:cNvPr id="29" name="文本框 28"/>
          <p:cNvSpPr txBox="1"/>
          <p:nvPr/>
        </p:nvSpPr>
        <p:spPr>
          <a:xfrm>
            <a:off x="3954463" y="127000"/>
            <a:ext cx="612775" cy="2943225"/>
          </a:xfrm>
          <a:prstGeom prst="rect">
            <a:avLst/>
          </a:prstGeom>
          <a:noFill/>
        </p:spPr>
        <p:txBody>
          <a:bodyPr vert="eaVert">
            <a:spAutoFit/>
          </a:bodyPr>
          <a:lstStyle/>
          <a:p>
            <a:pPr marR="0" defTabSz="914400" fontAlgn="auto">
              <a:spcBef>
                <a:spcPts val="0"/>
              </a:spcBef>
              <a:spcAft>
                <a:spcPts val="0"/>
              </a:spcAft>
              <a:buClrTx/>
              <a:buSzTx/>
              <a:buFontTx/>
              <a:defRPr/>
            </a:pPr>
            <a:r>
              <a:rPr kumimoji="0" lang="zh-CN" altLang="en-US" sz="2800" b="1" kern="1200" cap="none" spc="0" normalizeH="0" baseline="0" noProof="0">
                <a:solidFill>
                  <a:srgbClr val="002060"/>
                </a:solidFill>
                <a:effectLst>
                  <a:outerShdw blurRad="38100" dist="19050" dir="2700000" algn="tl" rotWithShape="0">
                    <a:schemeClr val="dk1">
                      <a:alpha val="40000"/>
                    </a:schemeClr>
                  </a:outerShdw>
                </a:effectLst>
                <a:latin typeface="+mn-lt"/>
                <a:ea typeface="+mn-ea"/>
                <a:cs typeface="+mn-cs"/>
              </a:rPr>
              <a:t>制宪议会制定宪法</a:t>
            </a:r>
            <a:endParaRPr kumimoji="0" lang="zh-CN" altLang="en-US" kern="1200" cap="none" spc="0" normalizeH="0" baseline="0" noProof="0">
              <a:latin typeface="+mn-lt"/>
              <a:ea typeface="+mn-ea"/>
              <a:cs typeface="+mn-cs"/>
            </a:endParaRPr>
          </a:p>
        </p:txBody>
      </p:sp>
      <p:sp>
        <p:nvSpPr>
          <p:cNvPr id="39" name="文本框 38"/>
          <p:cNvSpPr txBox="1"/>
          <p:nvPr/>
        </p:nvSpPr>
        <p:spPr>
          <a:xfrm>
            <a:off x="7292975" y="4013200"/>
            <a:ext cx="485775"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高潮</a:t>
            </a:r>
          </a:p>
        </p:txBody>
      </p:sp>
      <p:sp>
        <p:nvSpPr>
          <p:cNvPr id="40" name="矩形 39"/>
          <p:cNvSpPr/>
          <p:nvPr/>
        </p:nvSpPr>
        <p:spPr>
          <a:xfrm>
            <a:off x="6307138" y="311150"/>
            <a:ext cx="569913" cy="26765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处死路易十六</a:t>
            </a:r>
          </a:p>
        </p:txBody>
      </p:sp>
      <p:sp>
        <p:nvSpPr>
          <p:cNvPr id="41" name="文本框 40"/>
          <p:cNvSpPr txBox="1"/>
          <p:nvPr/>
        </p:nvSpPr>
        <p:spPr>
          <a:xfrm>
            <a:off x="8029575" y="4013200"/>
            <a:ext cx="485775" cy="206057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革命结束</a:t>
            </a:r>
          </a:p>
        </p:txBody>
      </p:sp>
      <p:sp>
        <p:nvSpPr>
          <p:cNvPr id="9238" name="文本框 1"/>
          <p:cNvSpPr txBox="1"/>
          <p:nvPr/>
        </p:nvSpPr>
        <p:spPr>
          <a:xfrm>
            <a:off x="2466975" y="3552825"/>
            <a:ext cx="987425" cy="8286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1789.8</a:t>
            </a:r>
          </a:p>
        </p:txBody>
      </p:sp>
      <p:cxnSp>
        <p:nvCxnSpPr>
          <p:cNvPr id="3" name="直接连接符 2"/>
          <p:cNvCxnSpPr/>
          <p:nvPr/>
        </p:nvCxnSpPr>
        <p:spPr>
          <a:xfrm>
            <a:off x="4292600"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9240" name="文本框 9"/>
          <p:cNvSpPr txBox="1"/>
          <p:nvPr/>
        </p:nvSpPr>
        <p:spPr>
          <a:xfrm>
            <a:off x="5200650" y="3552825"/>
            <a:ext cx="985838"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1792</a:t>
            </a:r>
          </a:p>
        </p:txBody>
      </p:sp>
      <p:cxnSp>
        <p:nvCxnSpPr>
          <p:cNvPr id="12" name="直接连接符 11"/>
          <p:cNvCxnSpPr/>
          <p:nvPr/>
        </p:nvCxnSpPr>
        <p:spPr>
          <a:xfrm>
            <a:off x="6656388" y="3200400"/>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54000" y="4491038"/>
            <a:ext cx="485775" cy="1568450"/>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导火索</a:t>
            </a:r>
          </a:p>
        </p:txBody>
      </p:sp>
      <p:sp>
        <p:nvSpPr>
          <p:cNvPr id="20" name="文本框 19"/>
          <p:cNvSpPr txBox="1"/>
          <p:nvPr/>
        </p:nvSpPr>
        <p:spPr>
          <a:xfrm>
            <a:off x="2678113" y="520700"/>
            <a:ext cx="614363" cy="2687638"/>
          </a:xfrm>
          <a:prstGeom prst="rect">
            <a:avLst/>
          </a:prstGeom>
          <a:noFill/>
        </p:spPr>
        <p:txBody>
          <a:bodyPr vert="eaVert">
            <a:spAutoFit/>
          </a:bodyPr>
          <a:lstStyle/>
          <a:p>
            <a:pPr marR="0" defTabSz="914400" fontAlgn="auto">
              <a:spcBef>
                <a:spcPts val="0"/>
              </a:spcBef>
              <a:spcAft>
                <a:spcPts val="0"/>
              </a:spcAft>
              <a:buClrTx/>
              <a:buSzTx/>
              <a:buFontTx/>
              <a:defRPr/>
            </a:pPr>
            <a:r>
              <a:rPr kumimoji="0" lang="zh-CN" altLang="en-US" sz="2800" b="1" kern="1200" cap="none" spc="0" normalizeH="0" baseline="0" noProof="0">
                <a:solidFill>
                  <a:srgbClr val="002060"/>
                </a:solidFill>
                <a:effectLst>
                  <a:outerShdw blurRad="38100" dist="19050" dir="2700000" algn="tl" rotWithShape="0">
                    <a:schemeClr val="dk1">
                      <a:alpha val="40000"/>
                    </a:schemeClr>
                  </a:outerShdw>
                </a:effectLst>
                <a:latin typeface="+mn-lt"/>
                <a:ea typeface="+mn-ea"/>
                <a:cs typeface="+mn-cs"/>
              </a:rPr>
              <a:t>《人权宣言》</a:t>
            </a:r>
            <a:endParaRPr kumimoji="0" lang="zh-CN" altLang="en-US" kern="1200" cap="none" spc="0" normalizeH="0" baseline="0" noProof="0">
              <a:latin typeface="+mn-lt"/>
              <a:ea typeface="+mn-ea"/>
              <a:cs typeface="+mn-cs"/>
            </a:endParaRPr>
          </a:p>
        </p:txBody>
      </p:sp>
      <p:pic>
        <p:nvPicPr>
          <p:cNvPr id="13320" name="Picture 9" descr="罗伯斯庇尔"/>
          <p:cNvPicPr>
            <a:picLocks noChangeAspect="1"/>
          </p:cNvPicPr>
          <p:nvPr/>
        </p:nvPicPr>
        <p:blipFill>
          <a:blip r:embed="rId2" cstate="print"/>
          <a:stretch>
            <a:fillRect/>
          </a:stretch>
        </p:blipFill>
        <p:spPr>
          <a:xfrm>
            <a:off x="9385300" y="671513"/>
            <a:ext cx="1749425" cy="2386012"/>
          </a:xfrm>
          <a:prstGeom prst="rect">
            <a:avLst/>
          </a:prstGeom>
          <a:noFill/>
          <a:ln w="9525">
            <a:noFill/>
          </a:ln>
        </p:spPr>
      </p:pic>
      <p:sp>
        <p:nvSpPr>
          <p:cNvPr id="24" name="矩形 23"/>
          <p:cNvSpPr/>
          <p:nvPr/>
        </p:nvSpPr>
        <p:spPr>
          <a:xfrm>
            <a:off x="7023100" y="127000"/>
            <a:ext cx="1027113" cy="31083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罗伯斯庇尔（雅各宾派）当政</a:t>
            </a:r>
          </a:p>
        </p:txBody>
      </p:sp>
      <p:sp>
        <p:nvSpPr>
          <p:cNvPr id="26" name="矩形 25"/>
          <p:cNvSpPr/>
          <p:nvPr/>
        </p:nvSpPr>
        <p:spPr>
          <a:xfrm>
            <a:off x="8029575" y="1171575"/>
            <a:ext cx="657225" cy="181610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热月政变</a:t>
            </a:r>
          </a:p>
        </p:txBody>
      </p:sp>
      <p:pic>
        <p:nvPicPr>
          <p:cNvPr id="17" name="图片 16" descr="78f5db8bgx6BhwN67nI7a&amp;690[1]"/>
          <p:cNvPicPr>
            <a:picLocks noChangeAspect="1"/>
          </p:cNvPicPr>
          <p:nvPr/>
        </p:nvPicPr>
        <p:blipFill>
          <a:blip r:embed="rId3" cstate="print"/>
          <a:stretch>
            <a:fillRect/>
          </a:stretch>
        </p:blipFill>
        <p:spPr>
          <a:xfrm>
            <a:off x="6824663" y="71438"/>
            <a:ext cx="5233987" cy="5703887"/>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320"/>
                                        </p:tgtEl>
                                        <p:attrNameLst>
                                          <p:attrName>style.visibility</p:attrName>
                                        </p:attrNameLst>
                                      </p:cBhvr>
                                      <p:to>
                                        <p:strVal val="visible"/>
                                      </p:to>
                                    </p:set>
                                    <p:anim calcmode="lin" valueType="num">
                                      <p:cBhvr additive="base">
                                        <p:cTn id="72" dur="500" fill="hold"/>
                                        <p:tgtEl>
                                          <p:spTgt spid="13320"/>
                                        </p:tgtEl>
                                        <p:attrNameLst>
                                          <p:attrName>ppt_x</p:attrName>
                                        </p:attrNameLst>
                                      </p:cBhvr>
                                      <p:tavLst>
                                        <p:tav tm="0">
                                          <p:val>
                                            <p:strVal val="#ppt_x"/>
                                          </p:val>
                                        </p:tav>
                                        <p:tav tm="100000">
                                          <p:val>
                                            <p:strVal val="#ppt_x"/>
                                          </p:val>
                                        </p:tav>
                                      </p:tavLst>
                                    </p:anim>
                                    <p:anim calcmode="lin" valueType="num">
                                      <p:cBhvr additive="base">
                                        <p:cTn id="73"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ppt_x"/>
                                          </p:val>
                                        </p:tav>
                                        <p:tav tm="100000">
                                          <p:val>
                                            <p:strVal val="#ppt_x"/>
                                          </p:val>
                                        </p:tav>
                                      </p:tavLst>
                                    </p:anim>
                                    <p:anim calcmode="lin" valueType="num">
                                      <p:cBhvr additive="base">
                                        <p:cTn id="7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down)">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33" grpId="0"/>
      <p:bldP spid="29" grpId="0"/>
      <p:bldP spid="39" grpId="0"/>
      <p:bldP spid="40" grpId="0"/>
      <p:bldP spid="41" grpId="0"/>
      <p:bldP spid="13" grpId="0"/>
      <p:bldP spid="20"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7625" y="-177800"/>
            <a:ext cx="10515600" cy="1325563"/>
          </a:xfrm>
          <a:ln/>
        </p:spPr>
        <p:txBody>
          <a:bodyPr vert="horz" wrap="square" lIns="91440" tIns="45720" rIns="91440" bIns="45720" anchor="ctr"/>
          <a:lstStyle/>
          <a:p>
            <a:pPr eaLnBrk="1" hangingPunct="1"/>
            <a:r>
              <a:rPr lang="en-US" altLang="zh-CN" sz="3600" b="1" dirty="0">
                <a:solidFill>
                  <a:srgbClr val="002060"/>
                </a:solidFill>
                <a:latin typeface="黑体" panose="02010609060101010101" pitchFamily="49" charset="-122"/>
                <a:ea typeface="黑体" panose="02010609060101010101" pitchFamily="49" charset="-122"/>
                <a:sym typeface="+mn-ea"/>
              </a:rPr>
              <a:t>1</a:t>
            </a:r>
            <a:r>
              <a:rPr lang="zh-CN" altLang="en-US" sz="3600" b="1" dirty="0">
                <a:solidFill>
                  <a:srgbClr val="002060"/>
                </a:solidFill>
                <a:latin typeface="黑体" panose="02010609060101010101" pitchFamily="49" charset="-122"/>
                <a:ea typeface="黑体" panose="02010609060101010101" pitchFamily="49" charset="-122"/>
                <a:sym typeface="+mn-ea"/>
              </a:rPr>
              <a:t>、革命的导火线：三级会议的重新召开</a:t>
            </a:r>
          </a:p>
        </p:txBody>
      </p:sp>
      <p:pic>
        <p:nvPicPr>
          <p:cNvPr id="10243" name="Picture 2" descr="1789%C4%EA%B7%A8%B9%FA%C8%FD%BC%B6%BB%E1%D2%E9%B5%C4%D5%D9%BF%AA%A3%A8%B0%E6%BB%AD%A3%A9"/>
          <p:cNvPicPr>
            <a:picLocks noGrp="1" noChangeAspect="1"/>
          </p:cNvPicPr>
          <p:nvPr>
            <p:ph idx="1"/>
          </p:nvPr>
        </p:nvPicPr>
        <p:blipFill>
          <a:blip r:embed="rId2" cstate="print"/>
          <a:srcRect/>
          <a:stretch>
            <a:fillRect/>
          </a:stretch>
        </p:blipFill>
        <p:spPr>
          <a:xfrm>
            <a:off x="1900238" y="898525"/>
            <a:ext cx="3627437" cy="2389188"/>
          </a:xfrm>
          <a:ln w="19050">
            <a:solidFill>
              <a:srgbClr val="800080">
                <a:alpha val="100000"/>
              </a:srgbClr>
            </a:solidFill>
            <a:miter/>
          </a:ln>
        </p:spPr>
      </p:pic>
      <p:sp>
        <p:nvSpPr>
          <p:cNvPr id="10244" name="文本框 3"/>
          <p:cNvSpPr txBox="1"/>
          <p:nvPr/>
        </p:nvSpPr>
        <p:spPr>
          <a:xfrm>
            <a:off x="220663" y="1682750"/>
            <a:ext cx="1679575" cy="582613"/>
          </a:xfrm>
          <a:prstGeom prst="rect">
            <a:avLst/>
          </a:prstGeom>
          <a:noFill/>
          <a:ln w="9525">
            <a:noFill/>
          </a:ln>
        </p:spPr>
        <p:txBody>
          <a:bodyPr>
            <a:spAutoFit/>
          </a:bodyPr>
          <a:lstStyle/>
          <a:p>
            <a:r>
              <a:rPr lang="en-US" altLang="zh-CN" sz="3200" b="1" dirty="0">
                <a:latin typeface="楷体_GB2312"/>
                <a:ea typeface="楷体_GB2312"/>
                <a:sym typeface="+mn-ea"/>
              </a:rPr>
              <a:t>1789</a:t>
            </a:r>
            <a:r>
              <a:rPr lang="zh-CN" altLang="en-US" sz="3200" b="1" dirty="0">
                <a:latin typeface="楷体_GB2312"/>
                <a:ea typeface="楷体_GB2312"/>
                <a:sym typeface="+mn-ea"/>
              </a:rPr>
              <a:t>年</a:t>
            </a:r>
            <a:endParaRPr lang="zh-CN" altLang="en-US" sz="3200" dirty="0">
              <a:latin typeface="Arial" panose="020B0604020202020204" pitchFamily="34" charset="0"/>
              <a:ea typeface="微软雅黑" panose="020B0503020204020204" pitchFamily="34" charset="-122"/>
            </a:endParaRPr>
          </a:p>
        </p:txBody>
      </p:sp>
      <p:sp>
        <p:nvSpPr>
          <p:cNvPr id="15" name="TextBox 14"/>
          <p:cNvSpPr txBox="1"/>
          <p:nvPr/>
        </p:nvSpPr>
        <p:spPr>
          <a:xfrm>
            <a:off x="5711825" y="1027113"/>
            <a:ext cx="6427788" cy="3414712"/>
          </a:xfrm>
          <a:prstGeom prst="rect">
            <a:avLst/>
          </a:prstGeom>
          <a:blipFill rotWithShape="1">
            <a:blip r:embed="rId3" cstate="print"/>
            <a:stretch>
              <a:fillRect/>
            </a:stretch>
          </a:blipFill>
          <a:ln w="9525">
            <a:noFill/>
          </a:ln>
        </p:spPr>
        <p:txBody>
          <a:bodyPr>
            <a:spAutoFit/>
          </a:bodyPr>
          <a:lstStyle/>
          <a:p>
            <a:r>
              <a:rPr lang="zh-CN" altLang="en-US" sz="2400" dirty="0">
                <a:solidFill>
                  <a:schemeClr val="bg1"/>
                </a:solidFill>
                <a:latin typeface="迷你简超粗圆"/>
                <a:ea typeface="迷你简超粗圆"/>
              </a:rPr>
              <a:t>法国社会分为三个等级：教士属于第一等级，掌握着精神权力，享有免税权，不受世俗法庭审判；贵族属于第二等级，也有免税特权；余下的大多数法国人都属于第三等级。三级会议由这三个等级分别推举代表组成。通常三级会议最重要的议题是税收，即当国王要征税时，召集三级会议分摊。因此会议是不定期的。</a:t>
            </a:r>
            <a:r>
              <a:rPr lang="zh-CN" altLang="zh-CN" sz="2400" dirty="0">
                <a:solidFill>
                  <a:schemeClr val="bg1"/>
                </a:solidFill>
                <a:latin typeface="迷你简超粗圆"/>
                <a:ea typeface="迷你简超粗圆"/>
              </a:rPr>
              <a:t>1789</a:t>
            </a:r>
            <a:r>
              <a:rPr lang="zh-CN" altLang="en-US" sz="2400" dirty="0">
                <a:solidFill>
                  <a:schemeClr val="bg1"/>
                </a:solidFill>
                <a:latin typeface="迷你简超粗圆"/>
                <a:ea typeface="迷你简超粗圆"/>
              </a:rPr>
              <a:t>年会议召开前，已经有长达</a:t>
            </a:r>
            <a:r>
              <a:rPr lang="zh-CN" altLang="zh-CN" sz="2400" dirty="0">
                <a:solidFill>
                  <a:schemeClr val="bg1"/>
                </a:solidFill>
                <a:latin typeface="迷你简超粗圆"/>
                <a:ea typeface="迷你简超粗圆"/>
              </a:rPr>
              <a:t>175</a:t>
            </a:r>
            <a:r>
              <a:rPr lang="zh-CN" altLang="en-US" sz="2400" dirty="0">
                <a:solidFill>
                  <a:schemeClr val="bg1"/>
                </a:solidFill>
                <a:latin typeface="迷你简超粗圆"/>
                <a:ea typeface="迷你简超粗圆"/>
              </a:rPr>
              <a:t>年没有召开过三级会议了。</a:t>
            </a:r>
          </a:p>
        </p:txBody>
      </p:sp>
      <p:sp>
        <p:nvSpPr>
          <p:cNvPr id="10246" name="TextBox 13"/>
          <p:cNvSpPr txBox="1"/>
          <p:nvPr/>
        </p:nvSpPr>
        <p:spPr>
          <a:xfrm>
            <a:off x="47625" y="3287713"/>
            <a:ext cx="5870575" cy="1814512"/>
          </a:xfrm>
          <a:prstGeom prst="rect">
            <a:avLst/>
          </a:prstGeom>
          <a:noFill/>
          <a:ln w="9525">
            <a:noFill/>
          </a:ln>
        </p:spPr>
        <p:txBody>
          <a:bodyPr>
            <a:spAutoFit/>
          </a:bodyPr>
          <a:lstStyle/>
          <a:p>
            <a:r>
              <a:rPr lang="zh-CN" altLang="en-US" sz="2800" b="1" dirty="0">
                <a:solidFill>
                  <a:srgbClr val="000000"/>
                </a:solidFill>
                <a:latin typeface="宋体" panose="02010600030101010101" pitchFamily="2" charset="-122"/>
                <a:sym typeface="+mn-ea"/>
              </a:rPr>
              <a:t>支持美国独立战争使法国政府债台高筑，财政危机更加严重。</a:t>
            </a:r>
            <a:r>
              <a:rPr lang="zh-CN" altLang="en-US" sz="2800" b="1" dirty="0">
                <a:latin typeface="宋体" panose="02010600030101010101" pitchFamily="2" charset="-122"/>
              </a:rPr>
              <a:t>国王路易十六被迫召开了三级会议，讨论征税问题。</a:t>
            </a:r>
          </a:p>
        </p:txBody>
      </p:sp>
      <p:sp>
        <p:nvSpPr>
          <p:cNvPr id="5" name="矩形 4"/>
          <p:cNvSpPr/>
          <p:nvPr/>
        </p:nvSpPr>
        <p:spPr>
          <a:xfrm>
            <a:off x="9102725" y="2093913"/>
            <a:ext cx="1314450" cy="4349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TextBox 11"/>
          <p:cNvSpPr txBox="1"/>
          <p:nvPr/>
        </p:nvSpPr>
        <p:spPr>
          <a:xfrm>
            <a:off x="219075" y="5102225"/>
            <a:ext cx="11753850" cy="1384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迷你简超粗圆" pitchFamily="2" charset="-122"/>
                <a:ea typeface="迷你简超粗圆" pitchFamily="2" charset="-122"/>
                <a:cs typeface="+mn-cs"/>
              </a:rPr>
              <a:t>第三等级的代表趁开会的时机，提出坚决反对专制统治，取消等级区分，遭到拒绝后宣布单独组成国民会议</a:t>
            </a:r>
            <a:r>
              <a:rPr kumimoji="0" lang="en-US" altLang="zh-CN" sz="2800" b="1" i="0" u="none" strike="noStrike" kern="1200" cap="none" spc="0" normalizeH="0" baseline="0" noProof="0" dirty="0">
                <a:ln>
                  <a:noFill/>
                </a:ln>
                <a:solidFill>
                  <a:schemeClr val="lt1"/>
                </a:solidFill>
                <a:effectLst/>
                <a:uLnTx/>
                <a:uFillTx/>
                <a:latin typeface="迷你简超粗圆" pitchFamily="2" charset="-122"/>
                <a:ea typeface="迷你简超粗圆" pitchFamily="2" charset="-122"/>
                <a:cs typeface="+mn-cs"/>
              </a:rPr>
              <a:t>,</a:t>
            </a:r>
            <a:r>
              <a:rPr kumimoji="0" lang="zh-CN" altLang="en-US" sz="2800" b="1" i="0" u="none" strike="noStrike" kern="1200" cap="none" spc="0" normalizeH="0" baseline="0" noProof="0" dirty="0">
                <a:ln>
                  <a:noFill/>
                </a:ln>
                <a:solidFill>
                  <a:schemeClr val="lt1"/>
                </a:solidFill>
                <a:effectLst/>
                <a:uLnTx/>
                <a:uFillTx/>
                <a:latin typeface="迷你简超粗圆" pitchFamily="2" charset="-122"/>
                <a:ea typeface="迷你简超粗圆" pitchFamily="2" charset="-122"/>
                <a:cs typeface="+mn-cs"/>
              </a:rPr>
              <a:t>又自行改组为</a:t>
            </a:r>
            <a:r>
              <a:rPr kumimoji="0" lang="zh-CN" altLang="en-US" sz="2800" b="1" i="0" u="none" strike="noStrike" kern="1200" cap="none" spc="0" normalizeH="0" baseline="0" noProof="0" dirty="0">
                <a:ln>
                  <a:noFill/>
                </a:ln>
                <a:solidFill>
                  <a:srgbClr val="C00000"/>
                </a:solidFill>
                <a:effectLst/>
                <a:uLnTx/>
                <a:uFillTx/>
                <a:latin typeface="迷你简超粗圆" pitchFamily="2" charset="-122"/>
                <a:ea typeface="迷你简超粗圆" pitchFamily="2" charset="-122"/>
                <a:cs typeface="+mn-cs"/>
              </a:rPr>
              <a:t>制宪议</a:t>
            </a:r>
            <a:r>
              <a:rPr kumimoji="0" lang="zh-CN" altLang="en-US" sz="2800" b="1" i="0" u="none" strike="noStrike" kern="1200" cap="none" spc="0" normalizeH="0" baseline="0" noProof="0" dirty="0">
                <a:ln>
                  <a:noFill/>
                </a:ln>
                <a:solidFill>
                  <a:srgbClr val="C00000"/>
                </a:solidFill>
                <a:effectLst/>
                <a:uLnTx/>
                <a:uFillTx/>
                <a:latin typeface="迷你简超粗圆" pitchFamily="2" charset="-122"/>
                <a:ea typeface="迷你简超粗圆" pitchFamily="2" charset="-122"/>
                <a:cs typeface="+mn-cs"/>
                <a:sym typeface="+mn-ea"/>
              </a:rPr>
              <a:t>会</a:t>
            </a:r>
            <a:r>
              <a:rPr kumimoji="0" lang="zh-CN" altLang="en-US" sz="2800" b="1" i="0" u="none" strike="noStrike" kern="1200" cap="none" spc="0" normalizeH="0" baseline="0" noProof="0" dirty="0">
                <a:ln>
                  <a:noFill/>
                </a:ln>
                <a:solidFill>
                  <a:schemeClr val="lt1"/>
                </a:solidFill>
                <a:effectLst/>
                <a:uLnTx/>
                <a:uFillTx/>
                <a:latin typeface="迷你简超粗圆" pitchFamily="2" charset="-122"/>
                <a:ea typeface="迷你简超粗圆" pitchFamily="2" charset="-122"/>
                <a:cs typeface="+mn-cs"/>
              </a:rPr>
              <a:t>，并与国王展开了针锋相对的斗争。路易十六密秘调军队准备镇压第三等级的反抗。</a:t>
            </a:r>
          </a:p>
        </p:txBody>
      </p:sp>
      <p:sp>
        <p:nvSpPr>
          <p:cNvPr id="6" name="文本框 5"/>
          <p:cNvSpPr txBox="1"/>
          <p:nvPr/>
        </p:nvSpPr>
        <p:spPr>
          <a:xfrm>
            <a:off x="8623300" y="3168650"/>
            <a:ext cx="2317750" cy="520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mn-lt"/>
                <a:ea typeface="+mn-ea"/>
                <a:cs typeface="+mn-cs"/>
              </a:rPr>
              <a:t>资产阶级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5" grpId="0" bldLvl="0" animBg="1"/>
      <p:bldP spid="12"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hlinkClick r:id="rId2" action="ppaction://hlinkfile"/>
          </p:cNvPr>
          <p:cNvSpPr txBox="1"/>
          <p:nvPr/>
        </p:nvSpPr>
        <p:spPr>
          <a:xfrm>
            <a:off x="215900" y="165100"/>
            <a:ext cx="11471275" cy="866775"/>
          </a:xfrm>
          <a:prstGeom prst="rect">
            <a:avLst/>
          </a:prstGeom>
          <a:noFill/>
          <a:ln w="9525">
            <a:noFill/>
          </a:ln>
        </p:spPr>
        <p:txBody>
          <a:bodyPr>
            <a:spAutoFit/>
          </a:bodyPr>
          <a:lstStyle/>
          <a:p>
            <a:pPr>
              <a:lnSpc>
                <a:spcPct val="70000"/>
              </a:lnSpc>
            </a:pPr>
            <a:r>
              <a:rPr lang="en-US" altLang="zh-CN" sz="3600" b="1" dirty="0">
                <a:solidFill>
                  <a:srgbClr val="002060"/>
                </a:solidFill>
                <a:latin typeface="黑体" panose="02010609060101010101" pitchFamily="49" charset="-122"/>
                <a:ea typeface="黑体" panose="02010609060101010101" pitchFamily="49" charset="-122"/>
              </a:rPr>
              <a:t>2</a:t>
            </a:r>
            <a:r>
              <a:rPr lang="zh-CN" altLang="en-US" sz="3600" b="1" dirty="0">
                <a:solidFill>
                  <a:srgbClr val="002060"/>
                </a:solidFill>
                <a:latin typeface="黑体" panose="02010609060101010101" pitchFamily="49" charset="-122"/>
                <a:ea typeface="黑体" panose="02010609060101010101" pitchFamily="49" charset="-122"/>
              </a:rPr>
              <a:t>、1789年7月14日巴黎市民攻占</a:t>
            </a:r>
            <a:r>
              <a:rPr lang="zh-CN" altLang="en-US" sz="3600" b="1" dirty="0">
                <a:solidFill>
                  <a:srgbClr val="C00000"/>
                </a:solidFill>
                <a:latin typeface="黑体" panose="02010609060101010101" pitchFamily="49" charset="-122"/>
                <a:ea typeface="黑体" panose="02010609060101010101" pitchFamily="49" charset="-122"/>
              </a:rPr>
              <a:t>巴士底狱</a:t>
            </a:r>
            <a:r>
              <a:rPr lang="zh-CN" altLang="en-US" sz="3600" b="1" dirty="0">
                <a:latin typeface="黑体" panose="02010609060101010101" pitchFamily="49" charset="-122"/>
                <a:ea typeface="黑体" panose="02010609060101010101" pitchFamily="49" charset="-122"/>
              </a:rPr>
              <a:t>，</a:t>
            </a:r>
            <a:r>
              <a:rPr lang="zh-CN" altLang="en-US" sz="3600" b="1" dirty="0">
                <a:solidFill>
                  <a:srgbClr val="002060"/>
                </a:solidFill>
                <a:latin typeface="黑体" panose="02010609060101010101" pitchFamily="49" charset="-122"/>
                <a:ea typeface="黑体" panose="02010609060101010101" pitchFamily="49" charset="-122"/>
              </a:rPr>
              <a:t>揭开法国大革命的序幕。</a:t>
            </a:r>
          </a:p>
        </p:txBody>
      </p:sp>
      <p:pic>
        <p:nvPicPr>
          <p:cNvPr id="10" name="Picture 6" descr="巴黎人民攻占巴士底狱"/>
          <p:cNvPicPr>
            <a:picLocks noGrp="1" noChangeAspect="1" noChangeArrowheads="1"/>
          </p:cNvPicPr>
          <p:nvPr>
            <p:ph idx="1"/>
          </p:nvPr>
        </p:nvPicPr>
        <p:blipFill>
          <a:blip r:embed="rId3" cstate="print"/>
          <a:srcRect/>
          <a:stretch>
            <a:fillRect/>
          </a:stretch>
        </p:blipFill>
        <p:spPr>
          <a:xfrm>
            <a:off x="1936115" y="995680"/>
            <a:ext cx="5318125" cy="435165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TextBox 9"/>
          <p:cNvSpPr txBox="1"/>
          <p:nvPr/>
        </p:nvSpPr>
        <p:spPr>
          <a:xfrm>
            <a:off x="434975" y="5553075"/>
            <a:ext cx="11033125" cy="1382713"/>
          </a:xfrm>
          <a:prstGeom prst="rect">
            <a:avLst/>
          </a:prstGeom>
          <a:noFill/>
          <a:ln w="9525">
            <a:noFill/>
          </a:ln>
        </p:spPr>
        <p:txBody>
          <a:bodyPr>
            <a:spAutoFit/>
          </a:bodyPr>
          <a:lstStyle/>
          <a:p>
            <a:r>
              <a:rPr lang="zh-CN" altLang="en-US" sz="2800" dirty="0">
                <a:latin typeface="迷你简超粗圆"/>
                <a:ea typeface="迷你简超粗圆"/>
              </a:rPr>
              <a:t>经过四个小时激战，巴黎人民终于以</a:t>
            </a:r>
            <a:r>
              <a:rPr lang="en-US" altLang="zh-CN" sz="2800" dirty="0">
                <a:latin typeface="迷你简超粗圆"/>
                <a:ea typeface="迷你简超粗圆"/>
              </a:rPr>
              <a:t>200</a:t>
            </a:r>
            <a:r>
              <a:rPr lang="zh-CN" altLang="en-US" sz="2800" dirty="0">
                <a:latin typeface="迷你简超粗圆"/>
                <a:ea typeface="迷你简超粗圆"/>
              </a:rPr>
              <a:t>人死伤的代价，攻克了城堡。为纪念这一天，</a:t>
            </a:r>
            <a:r>
              <a:rPr lang="en-US" altLang="zh-CN" sz="2800" dirty="0">
                <a:latin typeface="迷你简超粗圆"/>
                <a:ea typeface="迷你简超粗圆"/>
              </a:rPr>
              <a:t>7</a:t>
            </a:r>
            <a:r>
              <a:rPr lang="zh-CN" altLang="en-US" sz="2800" dirty="0">
                <a:latin typeface="迷你简超粗圆"/>
                <a:ea typeface="迷你简超粗圆"/>
              </a:rPr>
              <a:t>月</a:t>
            </a:r>
            <a:r>
              <a:rPr lang="en-US" altLang="zh-CN" sz="2800" dirty="0">
                <a:latin typeface="迷你简超粗圆"/>
                <a:ea typeface="迷你简超粗圆"/>
              </a:rPr>
              <a:t>14</a:t>
            </a:r>
            <a:r>
              <a:rPr lang="zh-CN" altLang="en-US" sz="2800" dirty="0">
                <a:latin typeface="迷你简超粗圆"/>
                <a:ea typeface="迷你简超粗圆"/>
              </a:rPr>
              <a:t>日成了法国的国庆日。</a:t>
            </a:r>
            <a:endParaRPr lang="zh-CN" altLang="en-US" sz="2800" dirty="0">
              <a:solidFill>
                <a:srgbClr val="800000"/>
              </a:solidFill>
              <a:latin typeface="迷你简超粗圆"/>
              <a:ea typeface="迷你简超粗圆"/>
            </a:endParaRPr>
          </a:p>
          <a:p>
            <a:endParaRPr lang="zh-CN" altLang="en-US" sz="2800" dirty="0">
              <a:latin typeface="Arial" panose="020B0604020202020204" pitchFamily="34" charset="0"/>
              <a:ea typeface="微软雅黑" panose="020B0503020204020204" pitchFamily="34" charset="-122"/>
            </a:endParaRPr>
          </a:p>
        </p:txBody>
      </p:sp>
      <p:sp>
        <p:nvSpPr>
          <p:cNvPr id="6" name="文本框 5"/>
          <p:cNvSpPr txBox="1"/>
          <p:nvPr/>
        </p:nvSpPr>
        <p:spPr>
          <a:xfrm>
            <a:off x="7427913" y="4376738"/>
            <a:ext cx="4356100" cy="830262"/>
          </a:xfrm>
          <a:prstGeom prst="rect">
            <a:avLst/>
          </a:prstGeom>
          <a:noFill/>
          <a:ln w="9525">
            <a:noFill/>
          </a:ln>
        </p:spPr>
        <p:txBody>
          <a:bodyPr wrap="none">
            <a:spAutoFit/>
          </a:bodyPr>
          <a:lstStyle/>
          <a:p>
            <a:r>
              <a:rPr lang="zh-CN" altLang="en-US" sz="2400" b="1" dirty="0">
                <a:solidFill>
                  <a:schemeClr val="tx2"/>
                </a:solidFill>
                <a:latin typeface="Tahoma" panose="020B0604030504040204" pitchFamily="34" charset="0"/>
                <a:ea typeface="黑体" panose="02010609060101010101" pitchFamily="49" charset="-122"/>
                <a:sym typeface="+mn-ea"/>
              </a:rPr>
              <a:t>关押政治犯（当时关押</a:t>
            </a:r>
            <a:r>
              <a:rPr lang="en-US" altLang="zh-CN" sz="2400" b="1" dirty="0">
                <a:solidFill>
                  <a:schemeClr val="tx2"/>
                </a:solidFill>
                <a:latin typeface="Tahoma" panose="020B0604030504040204" pitchFamily="34" charset="0"/>
                <a:ea typeface="黑体" panose="02010609060101010101" pitchFamily="49" charset="-122"/>
                <a:sym typeface="+mn-ea"/>
              </a:rPr>
              <a:t>7</a:t>
            </a:r>
            <a:r>
              <a:rPr lang="zh-CN" altLang="en-US" sz="2400" b="1" dirty="0">
                <a:solidFill>
                  <a:schemeClr val="tx2"/>
                </a:solidFill>
                <a:latin typeface="Tahoma" panose="020B0604030504040204" pitchFamily="34" charset="0"/>
                <a:ea typeface="黑体" panose="02010609060101010101" pitchFamily="49" charset="-122"/>
                <a:sym typeface="+mn-ea"/>
              </a:rPr>
              <a:t>人），</a:t>
            </a:r>
          </a:p>
          <a:p>
            <a:r>
              <a:rPr lang="zh-CN" altLang="en-US" sz="2400" b="1" dirty="0">
                <a:solidFill>
                  <a:schemeClr val="tx2"/>
                </a:solidFill>
                <a:latin typeface="Tahoma" panose="020B0604030504040204" pitchFamily="34" charset="0"/>
                <a:ea typeface="黑体" panose="02010609060101010101" pitchFamily="49" charset="-122"/>
                <a:sym typeface="+mn-ea"/>
              </a:rPr>
              <a:t>封建专制统治的象征</a:t>
            </a:r>
            <a:endParaRPr lang="zh-CN" altLang="en-US" sz="24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 descr="568423bd695dc_1024[1]"/>
          <p:cNvPicPr>
            <a:picLocks noChangeAspect="1"/>
          </p:cNvPicPr>
          <p:nvPr/>
        </p:nvPicPr>
        <p:blipFill>
          <a:blip r:embed="rId2" cstate="print"/>
          <a:stretch>
            <a:fillRect/>
          </a:stretch>
        </p:blipFill>
        <p:spPr>
          <a:xfrm>
            <a:off x="3952875" y="1298575"/>
            <a:ext cx="7740650" cy="4452938"/>
          </a:xfrm>
          <a:prstGeom prst="rect">
            <a:avLst/>
          </a:prstGeom>
          <a:noFill/>
          <a:ln w="9525">
            <a:noFill/>
          </a:ln>
        </p:spPr>
      </p:pic>
      <p:sp>
        <p:nvSpPr>
          <p:cNvPr id="12291" name="标题 1"/>
          <p:cNvSpPr>
            <a:spLocks noGrp="1"/>
          </p:cNvSpPr>
          <p:nvPr>
            <p:ph type="title"/>
          </p:nvPr>
        </p:nvSpPr>
        <p:spPr>
          <a:xfrm>
            <a:off x="141288" y="-200025"/>
            <a:ext cx="10515600" cy="1325563"/>
          </a:xfrm>
          <a:ln/>
        </p:spPr>
        <p:txBody>
          <a:bodyPr vert="horz" wrap="square" lIns="91440" tIns="45720" rIns="91440" bIns="45720" anchor="ctr"/>
          <a:lstStyle/>
          <a:p>
            <a:pPr eaLnBrk="1" hangingPunct="1"/>
            <a:r>
              <a:rPr lang="en-US" altLang="zh-CN" sz="3600" dirty="0">
                <a:solidFill>
                  <a:srgbClr val="002060"/>
                </a:solidFill>
                <a:latin typeface="黑体" panose="02010609060101010101" pitchFamily="49" charset="-122"/>
                <a:ea typeface="黑体" panose="02010609060101010101" pitchFamily="49" charset="-122"/>
                <a:sym typeface="+mn-ea"/>
              </a:rPr>
              <a:t>3</a:t>
            </a:r>
            <a:r>
              <a:rPr lang="zh-CN" altLang="en-US" sz="3600" dirty="0">
                <a:solidFill>
                  <a:srgbClr val="002060"/>
                </a:solidFill>
                <a:latin typeface="黑体" panose="02010609060101010101" pitchFamily="49" charset="-122"/>
                <a:ea typeface="黑体" panose="02010609060101010101" pitchFamily="49" charset="-122"/>
                <a:sym typeface="+mn-ea"/>
              </a:rPr>
              <a:t>、</a:t>
            </a:r>
            <a:r>
              <a:rPr lang="en-US" altLang="zh-CN" sz="3600" dirty="0">
                <a:solidFill>
                  <a:srgbClr val="002060"/>
                </a:solidFill>
                <a:latin typeface="黑体" panose="02010609060101010101" pitchFamily="49" charset="-122"/>
                <a:ea typeface="黑体" panose="02010609060101010101" pitchFamily="49" charset="-122"/>
                <a:sym typeface="+mn-ea"/>
              </a:rPr>
              <a:t>1789</a:t>
            </a:r>
            <a:r>
              <a:rPr lang="zh-CN" altLang="en-US" sz="3600" dirty="0">
                <a:solidFill>
                  <a:srgbClr val="002060"/>
                </a:solidFill>
                <a:latin typeface="黑体" panose="02010609060101010101" pitchFamily="49" charset="-122"/>
                <a:ea typeface="黑体" panose="02010609060101010101" pitchFamily="49" charset="-122"/>
                <a:sym typeface="+mn-ea"/>
              </a:rPr>
              <a:t>年</a:t>
            </a:r>
            <a:r>
              <a:rPr lang="zh-CN" altLang="en-US" sz="3600" dirty="0">
                <a:solidFill>
                  <a:srgbClr val="C00000"/>
                </a:solidFill>
                <a:latin typeface="黑体" panose="02010609060101010101" pitchFamily="49" charset="-122"/>
                <a:ea typeface="黑体" panose="02010609060101010101" pitchFamily="49" charset="-122"/>
                <a:sym typeface="+mn-ea"/>
              </a:rPr>
              <a:t>制宪议会</a:t>
            </a:r>
            <a:r>
              <a:rPr lang="zh-CN" altLang="en-US" sz="3600" dirty="0">
                <a:solidFill>
                  <a:srgbClr val="002060"/>
                </a:solidFill>
                <a:latin typeface="黑体" panose="02010609060101010101" pitchFamily="49" charset="-122"/>
                <a:ea typeface="黑体" panose="02010609060101010101" pitchFamily="49" charset="-122"/>
                <a:sym typeface="+mn-ea"/>
              </a:rPr>
              <a:t>通过《人权宣言》</a:t>
            </a:r>
          </a:p>
        </p:txBody>
      </p:sp>
      <p:pic>
        <p:nvPicPr>
          <p:cNvPr id="10244" name="Picture 4" descr="人权宣言">
            <a:hlinkClick r:id="rId3" action="ppaction://hlinkfile"/>
          </p:cNvPr>
          <p:cNvPicPr>
            <a:picLocks noGrp="1" noChangeAspect="1" noChangeArrowheads="1"/>
          </p:cNvPicPr>
          <p:nvPr>
            <p:ph idx="1"/>
          </p:nvPr>
        </p:nvPicPr>
        <p:blipFill>
          <a:blip r:embed="rId4" cstate="print"/>
          <a:srcRect/>
          <a:stretch>
            <a:fillRect/>
          </a:stretch>
        </p:blipFill>
        <p:spPr>
          <a:xfrm>
            <a:off x="664210" y="1298575"/>
            <a:ext cx="3211830" cy="419417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文本框 5"/>
          <p:cNvSpPr txBox="1"/>
          <p:nvPr/>
        </p:nvSpPr>
        <p:spPr>
          <a:xfrm>
            <a:off x="4368800" y="1889125"/>
            <a:ext cx="7096125" cy="3538538"/>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第一条  </a:t>
            </a:r>
            <a:r>
              <a:rPr lang="zh-CN" altLang="en-US" sz="2800" b="1" dirty="0">
                <a:latin typeface="楷体" panose="02010609060101010101" pitchFamily="49" charset="-122"/>
                <a:ea typeface="楷体" panose="02010609060101010101" pitchFamily="49" charset="-122"/>
                <a:sym typeface="+mn-ea"/>
              </a:rPr>
              <a:t>在权利方面，人们生来而且始终是自由平等的。</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第二条  法律是公共意志的表现。</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在法律面前，所有的公民都是平等的。</a:t>
            </a:r>
          </a:p>
          <a:p>
            <a:r>
              <a:rPr lang="zh-CN" altLang="en-US" sz="2800" b="1" dirty="0">
                <a:latin typeface="楷体" panose="02010609060101010101" pitchFamily="49" charset="-122"/>
                <a:ea typeface="楷体" panose="02010609060101010101" pitchFamily="49" charset="-122"/>
                <a:sym typeface="+mn-ea"/>
              </a:rPr>
              <a:t>第三条  任何政治结合的目的都在于保护人的自然的和不可动摇的权利。这些权利就是自由、财产、安全和反抗压迫</a:t>
            </a:r>
            <a:endParaRPr lang="zh-CN" altLang="en-US" sz="2800" b="1" dirty="0">
              <a:latin typeface="楷体" panose="02010609060101010101" pitchFamily="49" charset="-122"/>
              <a:ea typeface="楷体" panose="02010609060101010101" pitchFamily="49" charset="-122"/>
            </a:endParaRPr>
          </a:p>
          <a:p>
            <a:pPr algn="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《人权宣言》</a:t>
            </a:r>
          </a:p>
        </p:txBody>
      </p:sp>
      <p:sp>
        <p:nvSpPr>
          <p:cNvPr id="12294" name="文本框 6"/>
          <p:cNvSpPr txBox="1"/>
          <p:nvPr/>
        </p:nvSpPr>
        <p:spPr>
          <a:xfrm>
            <a:off x="508000" y="5821363"/>
            <a:ext cx="11185525" cy="952500"/>
          </a:xfrm>
          <a:prstGeom prst="rect">
            <a:avLst/>
          </a:prstGeom>
          <a:noFill/>
          <a:ln w="9525">
            <a:noFill/>
          </a:ln>
        </p:spPr>
        <p:txBody>
          <a:bodyPr>
            <a:spAutoFit/>
          </a:bodyPr>
          <a:lstStyle/>
          <a:p>
            <a:r>
              <a:rPr lang="zh-CN" altLang="en-US" sz="2800" dirty="0">
                <a:latin typeface="Arial" panose="020B0604020202020204" pitchFamily="34" charset="0"/>
                <a:ea typeface="微软雅黑" panose="020B0503020204020204" pitchFamily="34" charset="-122"/>
              </a:rPr>
              <a:t>根据材料，说说《人权宣言》体现了哪些基本原则？符合哪个阶级的利益？受到什么思想的影响？</a:t>
            </a:r>
          </a:p>
        </p:txBody>
      </p:sp>
      <p:sp>
        <p:nvSpPr>
          <p:cNvPr id="3" name="文本框 2"/>
          <p:cNvSpPr txBox="1"/>
          <p:nvPr/>
        </p:nvSpPr>
        <p:spPr>
          <a:xfrm>
            <a:off x="6921500" y="714375"/>
            <a:ext cx="4673600" cy="584200"/>
          </a:xfrm>
          <a:prstGeom prst="rect">
            <a:avLst/>
          </a:prstGeom>
          <a:noFill/>
          <a:ln w="9525">
            <a:noFill/>
          </a:ln>
        </p:spPr>
        <p:txBody>
          <a:bodyPr wrap="none">
            <a:spAutoFit/>
          </a:bodyPr>
          <a:lstStyle/>
          <a:p>
            <a:r>
              <a:rPr lang="zh-CN" altLang="en-US" sz="3200" b="1" dirty="0">
                <a:solidFill>
                  <a:srgbClr val="FF0000"/>
                </a:solidFill>
                <a:latin typeface="黑体" panose="02010609060101010101" pitchFamily="49" charset="-122"/>
                <a:ea typeface="黑体" panose="02010609060101010101" pitchFamily="49" charset="-122"/>
                <a:sym typeface="+mn-ea"/>
              </a:rPr>
              <a:t>法国大革命的纲领性文件</a:t>
            </a:r>
          </a:p>
        </p:txBody>
      </p:sp>
      <p:cxnSp>
        <p:nvCxnSpPr>
          <p:cNvPr id="5" name="直接连接符 4"/>
          <p:cNvCxnSpPr/>
          <p:nvPr/>
        </p:nvCxnSpPr>
        <p:spPr>
          <a:xfrm flipV="1">
            <a:off x="5181600" y="2716213"/>
            <a:ext cx="674688"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975350" y="3146425"/>
            <a:ext cx="674688"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438650" y="4905375"/>
            <a:ext cx="674688"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559425" y="4905375"/>
            <a:ext cx="674688"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113020" y="6299200"/>
            <a:ext cx="1808480" cy="5835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资产阶级</a:t>
            </a:r>
          </a:p>
        </p:txBody>
      </p:sp>
      <p:sp>
        <p:nvSpPr>
          <p:cNvPr id="14" name="矩形 13"/>
          <p:cNvSpPr/>
          <p:nvPr/>
        </p:nvSpPr>
        <p:spPr>
          <a:xfrm>
            <a:off x="7393305" y="6299200"/>
            <a:ext cx="1808480" cy="5835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启蒙思想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74675" y="1649413"/>
            <a:ext cx="6370638" cy="2246312"/>
          </a:xfrm>
          <a:prstGeom prst="rect">
            <a:avLst/>
          </a:prstGeom>
          <a:noFill/>
          <a:ln w="9525">
            <a:noFill/>
          </a:ln>
        </p:spPr>
        <p:txBody>
          <a:bodyPr>
            <a:spAutoFit/>
          </a:bodyPr>
          <a:lstStyle/>
          <a:p>
            <a:r>
              <a:rPr lang="zh-CN" altLang="en-US" sz="2800" b="1" dirty="0">
                <a:latin typeface="宋体" panose="02010600030101010101" pitchFamily="2" charset="-122"/>
              </a:rPr>
              <a:t>路易十六在</a:t>
            </a:r>
            <a:r>
              <a:rPr lang="en-US" altLang="zh-CN" sz="2800" b="1" dirty="0">
                <a:latin typeface="宋体" panose="02010600030101010101" pitchFamily="2" charset="-122"/>
              </a:rPr>
              <a:t>1792</a:t>
            </a:r>
            <a:r>
              <a:rPr lang="zh-CN" altLang="en-US" sz="2800" b="1" dirty="0">
                <a:latin typeface="宋体" panose="02010600030101010101" pitchFamily="2" charset="-122"/>
              </a:rPr>
              <a:t>年的对奥战争中，勾结外敌和逃亡贵族，企图镇压革命。为保卫革命成果，巴黎人民再次起义，把革命推向一个新的阶段。他们攻占了王宫，把路易十六关押在丹普尔堡。</a:t>
            </a:r>
          </a:p>
        </p:txBody>
      </p:sp>
      <p:pic>
        <p:nvPicPr>
          <p:cNvPr id="17" name="图片 16" descr="image.png"/>
          <p:cNvPicPr>
            <a:picLocks noChangeAspect="1"/>
          </p:cNvPicPr>
          <p:nvPr/>
        </p:nvPicPr>
        <p:blipFill>
          <a:blip r:embed="rId2" cstate="print"/>
          <a:stretch>
            <a:fillRect/>
          </a:stretch>
        </p:blipFill>
        <p:spPr>
          <a:xfrm>
            <a:off x="7589838" y="1538288"/>
            <a:ext cx="3652838" cy="4230688"/>
          </a:xfrm>
          <a:prstGeom prst="rect">
            <a:avLst/>
          </a:prstGeom>
          <a:ln>
            <a:noFill/>
          </a:ln>
          <a:effectLst>
            <a:outerShdw blurRad="292100" dist="139700" dir="2700000" algn="tl" rotWithShape="0">
              <a:srgbClr val="333333">
                <a:alpha val="65000"/>
              </a:srgbClr>
            </a:outerShdw>
          </a:effectLst>
        </p:spPr>
      </p:pic>
      <p:sp>
        <p:nvSpPr>
          <p:cNvPr id="13316" name="标题 1"/>
          <p:cNvSpPr>
            <a:spLocks noGrp="1"/>
          </p:cNvSpPr>
          <p:nvPr/>
        </p:nvSpPr>
        <p:spPr>
          <a:xfrm>
            <a:off x="165100" y="28575"/>
            <a:ext cx="11863388" cy="1325563"/>
          </a:xfrm>
          <a:prstGeom prst="rect">
            <a:avLst/>
          </a:prstGeom>
          <a:noFill/>
          <a:ln w="9525">
            <a:noFill/>
          </a:ln>
        </p:spPr>
        <p:txBody>
          <a:bodyPr anchor="ctr"/>
          <a:lstStyle/>
          <a:p>
            <a:pPr>
              <a:lnSpc>
                <a:spcPct val="90000"/>
              </a:lnSpc>
            </a:pPr>
            <a:r>
              <a:rPr lang="en-US" altLang="zh-CN" sz="3600" dirty="0">
                <a:solidFill>
                  <a:srgbClr val="002060"/>
                </a:solidFill>
                <a:latin typeface="黑体" panose="02010609060101010101" pitchFamily="49" charset="-122"/>
                <a:ea typeface="黑体" panose="02010609060101010101" pitchFamily="49" charset="-122"/>
                <a:sym typeface="+mn-ea"/>
              </a:rPr>
              <a:t>3</a:t>
            </a:r>
            <a:r>
              <a:rPr lang="zh-CN" altLang="en-US" sz="3600" dirty="0">
                <a:solidFill>
                  <a:srgbClr val="002060"/>
                </a:solidFill>
                <a:latin typeface="黑体" panose="02010609060101010101" pitchFamily="49" charset="-122"/>
                <a:ea typeface="黑体" panose="02010609060101010101" pitchFamily="49" charset="-122"/>
                <a:sym typeface="+mn-ea"/>
              </a:rPr>
              <a:t>、</a:t>
            </a:r>
            <a:r>
              <a:rPr lang="en-US" altLang="zh-CN" sz="3600" dirty="0">
                <a:solidFill>
                  <a:srgbClr val="002060"/>
                </a:solidFill>
                <a:latin typeface="黑体" panose="02010609060101010101" pitchFamily="49" charset="-122"/>
                <a:ea typeface="黑体" panose="02010609060101010101" pitchFamily="49" charset="-122"/>
                <a:sym typeface="+mn-ea"/>
              </a:rPr>
              <a:t>1791</a:t>
            </a:r>
            <a:r>
              <a:rPr lang="zh-CN" altLang="en-US" sz="3600" dirty="0">
                <a:solidFill>
                  <a:srgbClr val="002060"/>
                </a:solidFill>
                <a:latin typeface="黑体" panose="02010609060101010101" pitchFamily="49" charset="-122"/>
                <a:ea typeface="黑体" panose="02010609060101010101" pitchFamily="49" charset="-122"/>
                <a:sym typeface="+mn-ea"/>
              </a:rPr>
              <a:t>年</a:t>
            </a:r>
            <a:r>
              <a:rPr lang="zh-CN" altLang="en-US" sz="3600" dirty="0">
                <a:solidFill>
                  <a:srgbClr val="C00000"/>
                </a:solidFill>
                <a:latin typeface="黑体" panose="02010609060101010101" pitchFamily="49" charset="-122"/>
                <a:ea typeface="黑体" panose="02010609060101010101" pitchFamily="49" charset="-122"/>
                <a:sym typeface="+mn-ea"/>
              </a:rPr>
              <a:t>制宪议会</a:t>
            </a:r>
            <a:r>
              <a:rPr lang="zh-CN" altLang="en-US" sz="3600" dirty="0">
                <a:solidFill>
                  <a:srgbClr val="002060"/>
                </a:solidFill>
                <a:latin typeface="黑体" panose="02010609060101010101" pitchFamily="49" charset="-122"/>
                <a:ea typeface="黑体" panose="02010609060101010101" pitchFamily="49" charset="-122"/>
                <a:sym typeface="+mn-ea"/>
              </a:rPr>
              <a:t>制定宪法，全面废除旧制度，确立新制度的基本框架。</a:t>
            </a:r>
          </a:p>
        </p:txBody>
      </p:sp>
      <p:sp>
        <p:nvSpPr>
          <p:cNvPr id="3" name="标题 1"/>
          <p:cNvSpPr>
            <a:spLocks noGrp="1"/>
          </p:cNvSpPr>
          <p:nvPr/>
        </p:nvSpPr>
        <p:spPr>
          <a:xfrm>
            <a:off x="338138" y="3895725"/>
            <a:ext cx="7343775" cy="1325563"/>
          </a:xfrm>
          <a:prstGeom prst="rect">
            <a:avLst/>
          </a:prstGeom>
          <a:noFill/>
          <a:ln w="9525">
            <a:noFill/>
          </a:ln>
        </p:spPr>
        <p:txBody>
          <a:bodyPr anchor="ctr"/>
          <a:lstStyle/>
          <a:p>
            <a:pPr>
              <a:lnSpc>
                <a:spcPct val="90000"/>
              </a:lnSpc>
            </a:pPr>
            <a:r>
              <a:rPr lang="en-US" altLang="zh-CN" sz="3600" dirty="0">
                <a:solidFill>
                  <a:srgbClr val="002060"/>
                </a:solidFill>
                <a:latin typeface="黑体" panose="02010609060101010101" pitchFamily="49" charset="-122"/>
                <a:ea typeface="黑体" panose="02010609060101010101" pitchFamily="49" charset="-122"/>
                <a:sym typeface="+mn-ea"/>
              </a:rPr>
              <a:t>4</a:t>
            </a:r>
            <a:r>
              <a:rPr lang="zh-CN" altLang="en-US" sz="3600" dirty="0">
                <a:solidFill>
                  <a:srgbClr val="002060"/>
                </a:solidFill>
                <a:latin typeface="黑体" panose="02010609060101010101" pitchFamily="49" charset="-122"/>
                <a:ea typeface="黑体" panose="02010609060101010101" pitchFamily="49" charset="-122"/>
                <a:sym typeface="+mn-ea"/>
              </a:rPr>
              <a:t>、</a:t>
            </a:r>
            <a:r>
              <a:rPr lang="en-US" altLang="zh-CN" sz="3600" dirty="0">
                <a:solidFill>
                  <a:srgbClr val="002060"/>
                </a:solidFill>
                <a:latin typeface="黑体" panose="02010609060101010101" pitchFamily="49" charset="-122"/>
                <a:ea typeface="黑体" panose="02010609060101010101" pitchFamily="49" charset="-122"/>
                <a:sym typeface="+mn-ea"/>
              </a:rPr>
              <a:t>1792</a:t>
            </a:r>
            <a:r>
              <a:rPr lang="zh-CN" altLang="en-US" sz="3600" dirty="0">
                <a:solidFill>
                  <a:srgbClr val="002060"/>
                </a:solidFill>
                <a:latin typeface="黑体" panose="02010609060101010101" pitchFamily="49" charset="-122"/>
                <a:ea typeface="黑体" panose="02010609060101010101" pitchFamily="49" charset="-122"/>
                <a:sym typeface="+mn-ea"/>
              </a:rPr>
              <a:t>年废除君主制，建立</a:t>
            </a:r>
            <a:r>
              <a:rPr lang="zh-CN" altLang="en-US" sz="3600" dirty="0">
                <a:solidFill>
                  <a:srgbClr val="C00000"/>
                </a:solidFill>
                <a:latin typeface="黑体" panose="02010609060101010101" pitchFamily="49" charset="-122"/>
                <a:ea typeface="黑体" panose="02010609060101010101" pitchFamily="49" charset="-122"/>
                <a:sym typeface="+mn-ea"/>
              </a:rPr>
              <a:t>法兰西第一共和国</a:t>
            </a:r>
          </a:p>
        </p:txBody>
      </p:sp>
      <p:pic>
        <p:nvPicPr>
          <p:cNvPr id="4099" name="Picture 8" descr="20081314281046619b"/>
          <p:cNvPicPr>
            <a:picLocks noChangeAspect="1"/>
          </p:cNvPicPr>
          <p:nvPr/>
        </p:nvPicPr>
        <p:blipFill>
          <a:blip r:embed="rId3" cstate="print"/>
          <a:stretch>
            <a:fillRect/>
          </a:stretch>
        </p:blipFill>
        <p:spPr>
          <a:xfrm>
            <a:off x="3008313" y="4521200"/>
            <a:ext cx="4497387" cy="2247900"/>
          </a:xfrm>
          <a:prstGeom prst="rect">
            <a:avLst/>
          </a:prstGeom>
          <a:noFill/>
          <a:ln w="9525">
            <a:noFill/>
          </a:ln>
        </p:spPr>
      </p:pic>
      <p:sp>
        <p:nvSpPr>
          <p:cNvPr id="7177" name="Text Box 9"/>
          <p:cNvSpPr txBox="1"/>
          <p:nvPr/>
        </p:nvSpPr>
        <p:spPr>
          <a:xfrm>
            <a:off x="6283325" y="5330825"/>
            <a:ext cx="960438" cy="1322388"/>
          </a:xfrm>
          <a:prstGeom prst="rect">
            <a:avLst/>
          </a:prstGeom>
          <a:noFill/>
          <a:ln w="9525">
            <a:noFill/>
          </a:ln>
        </p:spPr>
        <p:txBody>
          <a:bodyPr>
            <a:spAutoFit/>
          </a:bodyPr>
          <a:lstStyle/>
          <a:p>
            <a:r>
              <a:rPr lang="zh-CN" altLang="en-US" sz="4000" dirty="0">
                <a:latin typeface="Arial" panose="020B0604020202020204" pitchFamily="34" charset="0"/>
                <a:ea typeface="黑体" panose="02010609060101010101" pitchFamily="49" charset="-122"/>
              </a:rPr>
              <a:t>自由</a:t>
            </a:r>
          </a:p>
        </p:txBody>
      </p:sp>
      <p:sp>
        <p:nvSpPr>
          <p:cNvPr id="7178" name="Text Box 10"/>
          <p:cNvSpPr txBox="1"/>
          <p:nvPr/>
        </p:nvSpPr>
        <p:spPr>
          <a:xfrm>
            <a:off x="4846638" y="5448300"/>
            <a:ext cx="960437" cy="1320800"/>
          </a:xfrm>
          <a:prstGeom prst="rect">
            <a:avLst/>
          </a:prstGeom>
          <a:noFill/>
          <a:ln w="9525">
            <a:noFill/>
          </a:ln>
        </p:spPr>
        <p:txBody>
          <a:bodyPr>
            <a:spAutoFit/>
          </a:bodyPr>
          <a:lstStyle/>
          <a:p>
            <a:r>
              <a:rPr lang="zh-CN" altLang="en-US" sz="4000" dirty="0">
                <a:solidFill>
                  <a:srgbClr val="0000FF"/>
                </a:solidFill>
                <a:latin typeface="Arial" panose="020B0604020202020204" pitchFamily="34" charset="0"/>
                <a:ea typeface="黑体" panose="02010609060101010101" pitchFamily="49" charset="-122"/>
              </a:rPr>
              <a:t>平等</a:t>
            </a:r>
          </a:p>
        </p:txBody>
      </p:sp>
      <p:sp>
        <p:nvSpPr>
          <p:cNvPr id="7179" name="Text Box 11"/>
          <p:cNvSpPr txBox="1"/>
          <p:nvPr/>
        </p:nvSpPr>
        <p:spPr>
          <a:xfrm>
            <a:off x="3279775" y="5330825"/>
            <a:ext cx="960438" cy="1322388"/>
          </a:xfrm>
          <a:prstGeom prst="rect">
            <a:avLst/>
          </a:prstGeom>
          <a:noFill/>
          <a:ln w="9525">
            <a:noFill/>
          </a:ln>
        </p:spPr>
        <p:txBody>
          <a:bodyPr>
            <a:spAutoFit/>
          </a:bodyPr>
          <a:lstStyle/>
          <a:p>
            <a:r>
              <a:rPr lang="zh-CN" altLang="en-US" sz="4000" dirty="0">
                <a:solidFill>
                  <a:srgbClr val="FFFF00"/>
                </a:solidFill>
                <a:latin typeface="Arial" panose="020B0604020202020204" pitchFamily="34" charset="0"/>
                <a:ea typeface="黑体" panose="02010609060101010101" pitchFamily="49" charset="-122"/>
              </a:rPr>
              <a:t>博爱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 calcmode="lin" valueType="num">
                                      <p:cBhvr additive="base">
                                        <p:cTn id="22" dur="500" fill="hold"/>
                                        <p:tgtEl>
                                          <p:spTgt spid="4099"/>
                                        </p:tgtEl>
                                        <p:attrNameLst>
                                          <p:attrName>ppt_x</p:attrName>
                                        </p:attrNameLst>
                                      </p:cBhvr>
                                      <p:tavLst>
                                        <p:tav tm="0">
                                          <p:val>
                                            <p:strVal val="#ppt_x"/>
                                          </p:val>
                                        </p:tav>
                                        <p:tav tm="100000">
                                          <p:val>
                                            <p:strVal val="#ppt_x"/>
                                          </p:val>
                                        </p:tav>
                                      </p:tavLst>
                                    </p:anim>
                                    <p:anim calcmode="lin" valueType="num">
                                      <p:cBhvr additive="base">
                                        <p:cTn id="2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177"/>
                                        </p:tgtEl>
                                        <p:attrNameLst>
                                          <p:attrName>style.visibility</p:attrName>
                                        </p:attrNameLst>
                                      </p:cBhvr>
                                      <p:to>
                                        <p:strVal val="visible"/>
                                      </p:to>
                                    </p:set>
                                    <p:animEffect transition="in" filter="dissolve">
                                      <p:cBhvr>
                                        <p:cTn id="28" dur="500"/>
                                        <p:tgtEl>
                                          <p:spTgt spid="7177"/>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7178"/>
                                        </p:tgtEl>
                                        <p:attrNameLst>
                                          <p:attrName>style.visibility</p:attrName>
                                        </p:attrNameLst>
                                      </p:cBhvr>
                                      <p:to>
                                        <p:strVal val="visible"/>
                                      </p:to>
                                    </p:set>
                                    <p:animEffect transition="in" filter="dissolve">
                                      <p:cBhvr>
                                        <p:cTn id="32" dur="500"/>
                                        <p:tgtEl>
                                          <p:spTgt spid="7178"/>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7179"/>
                                        </p:tgtEl>
                                        <p:attrNameLst>
                                          <p:attrName>style.visibility</p:attrName>
                                        </p:attrNameLst>
                                      </p:cBhvr>
                                      <p:to>
                                        <p:strVal val="visible"/>
                                      </p:to>
                                    </p:set>
                                    <p:animEffect transition="in" filter="dissolve">
                                      <p:cBhvr>
                                        <p:cTn id="36"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7177" grpId="0"/>
      <p:bldP spid="7178" grpId="0"/>
      <p:bldP spid="71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nvSpPr>
        <p:spPr>
          <a:xfrm>
            <a:off x="161925" y="17463"/>
            <a:ext cx="11863388" cy="1325562"/>
          </a:xfrm>
          <a:prstGeom prst="rect">
            <a:avLst/>
          </a:prstGeom>
          <a:noFill/>
          <a:ln w="9525">
            <a:noFill/>
          </a:ln>
        </p:spPr>
        <p:txBody>
          <a:bodyPr anchor="ctr"/>
          <a:lstStyle/>
          <a:p>
            <a:pPr>
              <a:lnSpc>
                <a:spcPct val="90000"/>
              </a:lnSpc>
            </a:pPr>
            <a:r>
              <a:rPr lang="en-US" altLang="zh-CN" sz="3600" dirty="0">
                <a:solidFill>
                  <a:srgbClr val="002060"/>
                </a:solidFill>
                <a:latin typeface="黑体" panose="02010609060101010101" pitchFamily="49" charset="-122"/>
                <a:ea typeface="黑体" panose="02010609060101010101" pitchFamily="49" charset="-122"/>
                <a:sym typeface="+mn-ea"/>
              </a:rPr>
              <a:t>5</a:t>
            </a:r>
            <a:r>
              <a:rPr lang="zh-CN" altLang="en-US" sz="3600" dirty="0">
                <a:solidFill>
                  <a:srgbClr val="002060"/>
                </a:solidFill>
                <a:latin typeface="黑体" panose="02010609060101010101" pitchFamily="49" charset="-122"/>
                <a:ea typeface="黑体" panose="02010609060101010101" pitchFamily="49" charset="-122"/>
                <a:sym typeface="+mn-ea"/>
              </a:rPr>
              <a:t>、</a:t>
            </a:r>
            <a:r>
              <a:rPr lang="en-US" altLang="zh-CN" sz="3600" dirty="0">
                <a:solidFill>
                  <a:srgbClr val="002060"/>
                </a:solidFill>
                <a:latin typeface="黑体" panose="02010609060101010101" pitchFamily="49" charset="-122"/>
                <a:ea typeface="黑体" panose="02010609060101010101" pitchFamily="49" charset="-122"/>
                <a:sym typeface="+mn-ea"/>
              </a:rPr>
              <a:t>1793</a:t>
            </a:r>
            <a:r>
              <a:rPr lang="zh-CN" altLang="en-US" sz="3600" dirty="0">
                <a:solidFill>
                  <a:srgbClr val="002060"/>
                </a:solidFill>
                <a:latin typeface="黑体" panose="02010609060101010101" pitchFamily="49" charset="-122"/>
                <a:ea typeface="黑体" panose="02010609060101010101" pitchFamily="49" charset="-122"/>
                <a:sym typeface="+mn-ea"/>
              </a:rPr>
              <a:t>年</a:t>
            </a:r>
            <a:r>
              <a:rPr lang="zh-CN" altLang="en-US" sz="3600" dirty="0">
                <a:solidFill>
                  <a:srgbClr val="C00000"/>
                </a:solidFill>
                <a:latin typeface="黑体" panose="02010609060101010101" pitchFamily="49" charset="-122"/>
                <a:ea typeface="黑体" panose="02010609060101010101" pitchFamily="49" charset="-122"/>
                <a:sym typeface="+mn-ea"/>
              </a:rPr>
              <a:t>处死路易十六</a:t>
            </a:r>
            <a:endParaRPr lang="zh-CN" altLang="en-US" sz="3600" dirty="0">
              <a:solidFill>
                <a:srgbClr val="002060"/>
              </a:solidFill>
              <a:latin typeface="黑体" panose="02010609060101010101" pitchFamily="49" charset="-122"/>
              <a:ea typeface="黑体" panose="02010609060101010101" pitchFamily="49" charset="-122"/>
              <a:sym typeface="+mn-ea"/>
            </a:endParaRPr>
          </a:p>
        </p:txBody>
      </p:sp>
      <p:pic>
        <p:nvPicPr>
          <p:cNvPr id="14340" name="Picture 4" descr="处死国王"/>
          <p:cNvPicPr>
            <a:picLocks noChangeAspect="1" noChangeArrowheads="1"/>
          </p:cNvPicPr>
          <p:nvPr/>
        </p:nvPicPr>
        <p:blipFill>
          <a:blip r:embed="rId2" cstate="print"/>
          <a:srcRect/>
          <a:stretch>
            <a:fillRect/>
          </a:stretch>
        </p:blipFill>
        <p:spPr bwMode="auto">
          <a:xfrm>
            <a:off x="324485" y="1276350"/>
            <a:ext cx="6309360" cy="367538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9"/>
          <p:cNvSpPr txBox="1"/>
          <p:nvPr/>
        </p:nvSpPr>
        <p:spPr>
          <a:xfrm>
            <a:off x="6910388" y="1412875"/>
            <a:ext cx="4576762" cy="3538538"/>
          </a:xfrm>
          <a:prstGeom prst="rect">
            <a:avLst/>
          </a:prstGeom>
          <a:noFill/>
          <a:ln w="9525">
            <a:noFill/>
          </a:ln>
        </p:spPr>
        <p:txBody>
          <a:bodyPr>
            <a:spAutoFit/>
          </a:bodyPr>
          <a:lstStyle/>
          <a:p>
            <a:r>
              <a:rPr lang="zh-CN" altLang="en-US" sz="2800" b="1" dirty="0">
                <a:latin typeface="宋体" panose="02010600030101010101" pitchFamily="2" charset="-122"/>
              </a:rPr>
              <a:t>在广大人民的强烈要求下，</a:t>
            </a:r>
            <a:r>
              <a:rPr lang="en-US" altLang="zh-CN" sz="2800" b="1" dirty="0">
                <a:latin typeface="宋体" panose="02010600030101010101" pitchFamily="2" charset="-122"/>
              </a:rPr>
              <a:t>1793</a:t>
            </a:r>
            <a:r>
              <a:rPr lang="zh-CN" altLang="en-US" sz="2800" b="1" dirty="0">
                <a:latin typeface="宋体" panose="02010600030101010101" pitchFamily="2" charset="-122"/>
              </a:rPr>
              <a:t>年</a:t>
            </a:r>
            <a:r>
              <a:rPr lang="en-US" altLang="zh-CN" sz="2800" b="1" dirty="0">
                <a:latin typeface="宋体" panose="02010600030101010101" pitchFamily="2" charset="-122"/>
              </a:rPr>
              <a:t>1</a:t>
            </a:r>
            <a:r>
              <a:rPr lang="zh-CN" altLang="en-US" sz="2800" b="1" dirty="0">
                <a:latin typeface="宋体" panose="02010600030101010101" pitchFamily="2" charset="-122"/>
              </a:rPr>
              <a:t>月</a:t>
            </a:r>
            <a:r>
              <a:rPr lang="en-US" altLang="zh-CN" sz="2800" b="1" dirty="0">
                <a:latin typeface="宋体" panose="02010600030101010101" pitchFamily="2" charset="-122"/>
              </a:rPr>
              <a:t>18</a:t>
            </a:r>
            <a:r>
              <a:rPr lang="zh-CN" altLang="en-US" sz="2800" b="1" dirty="0">
                <a:latin typeface="宋体" panose="02010600030101010101" pitchFamily="2" charset="-122"/>
              </a:rPr>
              <a:t>日，国民公会以叛国罪判处路易十六死刑。</a:t>
            </a:r>
            <a:r>
              <a:rPr lang="en-US" altLang="zh-CN" sz="2800" b="1" dirty="0">
                <a:latin typeface="宋体" panose="02010600030101010101" pitchFamily="2" charset="-122"/>
              </a:rPr>
              <a:t>1</a:t>
            </a:r>
            <a:r>
              <a:rPr lang="zh-CN" altLang="en-US" sz="2800" b="1" dirty="0">
                <a:latin typeface="宋体" panose="02010600030101010101" pitchFamily="2" charset="-122"/>
              </a:rPr>
              <a:t>月</a:t>
            </a:r>
            <a:r>
              <a:rPr lang="en-US" altLang="zh-CN" sz="2800" b="1" dirty="0">
                <a:latin typeface="宋体" panose="02010600030101010101" pitchFamily="2" charset="-122"/>
              </a:rPr>
              <a:t>21</a:t>
            </a:r>
            <a:r>
              <a:rPr lang="zh-CN" altLang="en-US" sz="2800" b="1" dirty="0">
                <a:latin typeface="宋体" panose="02010600030101010101" pitchFamily="2" charset="-122"/>
              </a:rPr>
              <a:t>日，年仅</a:t>
            </a:r>
            <a:r>
              <a:rPr lang="en-US" altLang="zh-CN" sz="2800" b="1" dirty="0">
                <a:latin typeface="宋体" panose="02010600030101010101" pitchFamily="2" charset="-122"/>
              </a:rPr>
              <a:t>39</a:t>
            </a:r>
            <a:r>
              <a:rPr lang="zh-CN" altLang="en-US" sz="2800" b="1" dirty="0">
                <a:latin typeface="宋体" panose="02010600030101010101" pitchFamily="2" charset="-122"/>
              </a:rPr>
              <a:t>岁的路易十六在巴黎革命广场被处死。</a:t>
            </a:r>
            <a:r>
              <a:rPr lang="en-US" altLang="zh-CN" sz="2800" b="1" dirty="0">
                <a:latin typeface="宋体" panose="02010600030101010101" pitchFamily="2" charset="-122"/>
              </a:rPr>
              <a:t>9</a:t>
            </a:r>
            <a:r>
              <a:rPr lang="zh-CN" altLang="en-US" sz="2800" b="1" dirty="0">
                <a:latin typeface="宋体" panose="02010600030101010101" pitchFamily="2" charset="-122"/>
              </a:rPr>
              <a:t>个月后，</a:t>
            </a:r>
            <a:r>
              <a:rPr lang="en-US" altLang="zh-CN" sz="2800" b="1" dirty="0">
                <a:latin typeface="宋体" panose="02010600030101010101" pitchFamily="2" charset="-122"/>
              </a:rPr>
              <a:t>38</a:t>
            </a:r>
            <a:r>
              <a:rPr lang="zh-CN" altLang="en-US" sz="2800" b="1" dirty="0">
                <a:latin typeface="宋体" panose="02010600030101010101" pitchFamily="2" charset="-122"/>
              </a:rPr>
              <a:t>岁的王后也被送上了断头台。</a:t>
            </a:r>
          </a:p>
          <a:p>
            <a:endParaRPr lang="zh-CN" altLang="en-US" sz="2800" b="1" dirty="0">
              <a:latin typeface="宋体" panose="02010600030101010101" pitchFamily="2" charset="-122"/>
            </a:endParaRPr>
          </a:p>
        </p:txBody>
      </p:sp>
      <p:sp>
        <p:nvSpPr>
          <p:cNvPr id="3" name="文本框 2"/>
          <p:cNvSpPr txBox="1"/>
          <p:nvPr/>
        </p:nvSpPr>
        <p:spPr>
          <a:xfrm>
            <a:off x="323850" y="5637213"/>
            <a:ext cx="11539538" cy="954087"/>
          </a:xfrm>
          <a:prstGeom prst="rect">
            <a:avLst/>
          </a:prstGeom>
          <a:noFill/>
          <a:ln w="9525">
            <a:noFill/>
          </a:ln>
        </p:spPr>
        <p:txBody>
          <a:bodyPr>
            <a:spAutoFit/>
          </a:bodyPr>
          <a:lstStyle/>
          <a:p>
            <a:r>
              <a:rPr lang="en-US" altLang="zh-CN" sz="2800" b="1" dirty="0">
                <a:solidFill>
                  <a:srgbClr val="002060"/>
                </a:solidFill>
                <a:latin typeface="迷你简超粗圆"/>
                <a:ea typeface="迷你简超粗圆"/>
                <a:sym typeface="+mn-ea"/>
              </a:rPr>
              <a:t>1793</a:t>
            </a:r>
            <a:r>
              <a:rPr lang="zh-CN" altLang="en-US" sz="2800" b="1" dirty="0">
                <a:solidFill>
                  <a:srgbClr val="002060"/>
                </a:solidFill>
                <a:latin typeface="迷你简超粗圆"/>
                <a:ea typeface="迷你简超粗圆"/>
                <a:sym typeface="+mn-ea"/>
              </a:rPr>
              <a:t>年春，英国纠合普、奥、荷、意、西等国，以法国处死路易十六为借口，组成反法同盟，对法国发动了战争，干涉法国大革命。</a:t>
            </a:r>
          </a:p>
        </p:txBody>
      </p:sp>
      <p:pic>
        <p:nvPicPr>
          <p:cNvPr id="77827" name="Picture 3"/>
          <p:cNvPicPr>
            <a:picLocks noChangeAspect="1"/>
          </p:cNvPicPr>
          <p:nvPr/>
        </p:nvPicPr>
        <p:blipFill>
          <a:blip r:embed="rId3" cstate="print"/>
          <a:srcRect l="618" r="4039" b="8568"/>
          <a:stretch>
            <a:fillRect/>
          </a:stretch>
        </p:blipFill>
        <p:spPr>
          <a:xfrm>
            <a:off x="403225" y="1276350"/>
            <a:ext cx="3271838" cy="4016375"/>
          </a:xfrm>
          <a:prstGeom prst="rect">
            <a:avLst/>
          </a:prstGeom>
          <a:noFill/>
          <a:ln w="76200" cap="flat" cmpd="sng">
            <a:solidFill>
              <a:schemeClr val="bg2"/>
            </a:solidFill>
            <a:prstDash val="solid"/>
            <a:miter/>
            <a:headEnd type="none" w="med" len="med"/>
            <a:tailEnd type="none" w="med" len="med"/>
          </a:ln>
        </p:spPr>
      </p:pic>
      <p:pic>
        <p:nvPicPr>
          <p:cNvPr id="77828" name="Picture 4" descr="法国王后玛丽·安东妮"/>
          <p:cNvPicPr>
            <a:picLocks noChangeAspect="1"/>
          </p:cNvPicPr>
          <p:nvPr/>
        </p:nvPicPr>
        <p:blipFill>
          <a:blip r:embed="rId4" cstate="print"/>
          <a:stretch>
            <a:fillRect/>
          </a:stretch>
        </p:blipFill>
        <p:spPr>
          <a:xfrm>
            <a:off x="3730625" y="1276350"/>
            <a:ext cx="2903538" cy="4162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p:cTn id="7" dur="500" fill="hold"/>
                                        <p:tgtEl>
                                          <p:spTgt spid="77827"/>
                                        </p:tgtEl>
                                        <p:attrNameLst>
                                          <p:attrName>ppt_w</p:attrName>
                                        </p:attrNameLst>
                                      </p:cBhvr>
                                      <p:tavLst>
                                        <p:tav tm="0">
                                          <p:val>
                                            <p:fltVal val="0"/>
                                          </p:val>
                                        </p:tav>
                                        <p:tav tm="100000">
                                          <p:val>
                                            <p:strVal val="#ppt_w"/>
                                          </p:val>
                                        </p:tav>
                                      </p:tavLst>
                                    </p:anim>
                                    <p:anim calcmode="lin" valueType="num">
                                      <p:cBhvr>
                                        <p:cTn id="8" dur="500" fill="hold"/>
                                        <p:tgtEl>
                                          <p:spTgt spid="77827"/>
                                        </p:tgtEl>
                                        <p:attrNameLst>
                                          <p:attrName>ppt_h</p:attrName>
                                        </p:attrNameLst>
                                      </p:cBhvr>
                                      <p:tavLst>
                                        <p:tav tm="0">
                                          <p:val>
                                            <p:fltVal val="0"/>
                                          </p:val>
                                        </p:tav>
                                        <p:tav tm="100000">
                                          <p:val>
                                            <p:strVal val="#ppt_h"/>
                                          </p:val>
                                        </p:tav>
                                      </p:tavLst>
                                    </p:anim>
                                    <p:animEffect transition="in" filter="fade">
                                      <p:cBhvr>
                                        <p:cTn id="9" dur="500"/>
                                        <p:tgtEl>
                                          <p:spTgt spid="77827"/>
                                        </p:tgtEl>
                                      </p:cBhvr>
                                    </p:animEffect>
                                  </p:childTnLst>
                                </p:cTn>
                              </p:par>
                              <p:par>
                                <p:cTn id="10" presetID="53" presetClass="entr" presetSubtype="16" fill="hold" nodeType="withEffect">
                                  <p:stCondLst>
                                    <p:cond delay="0"/>
                                  </p:stCondLst>
                                  <p:childTnLst>
                                    <p:set>
                                      <p:cBhvr>
                                        <p:cTn id="11" dur="1" fill="hold">
                                          <p:stCondLst>
                                            <p:cond delay="0"/>
                                          </p:stCondLst>
                                        </p:cTn>
                                        <p:tgtEl>
                                          <p:spTgt spid="77828"/>
                                        </p:tgtEl>
                                        <p:attrNameLst>
                                          <p:attrName>style.visibility</p:attrName>
                                        </p:attrNameLst>
                                      </p:cBhvr>
                                      <p:to>
                                        <p:strVal val="visible"/>
                                      </p:to>
                                    </p:set>
                                    <p:anim calcmode="lin" valueType="num">
                                      <p:cBhvr>
                                        <p:cTn id="12" dur="500" fill="hold"/>
                                        <p:tgtEl>
                                          <p:spTgt spid="77828"/>
                                        </p:tgtEl>
                                        <p:attrNameLst>
                                          <p:attrName>ppt_w</p:attrName>
                                        </p:attrNameLst>
                                      </p:cBhvr>
                                      <p:tavLst>
                                        <p:tav tm="0">
                                          <p:val>
                                            <p:fltVal val="0"/>
                                          </p:val>
                                        </p:tav>
                                        <p:tav tm="100000">
                                          <p:val>
                                            <p:strVal val="#ppt_w"/>
                                          </p:val>
                                        </p:tav>
                                      </p:tavLst>
                                    </p:anim>
                                    <p:anim calcmode="lin" valueType="num">
                                      <p:cBhvr>
                                        <p:cTn id="13" dur="500" fill="hold"/>
                                        <p:tgtEl>
                                          <p:spTgt spid="77828"/>
                                        </p:tgtEl>
                                        <p:attrNameLst>
                                          <p:attrName>ppt_h</p:attrName>
                                        </p:attrNameLst>
                                      </p:cBhvr>
                                      <p:tavLst>
                                        <p:tav tm="0">
                                          <p:val>
                                            <p:fltVal val="0"/>
                                          </p:val>
                                        </p:tav>
                                        <p:tav tm="100000">
                                          <p:val>
                                            <p:strVal val="#ppt_h"/>
                                          </p:val>
                                        </p:tav>
                                      </p:tavLst>
                                    </p:anim>
                                    <p:animEffect transition="in" filter="fade">
                                      <p:cBhvr>
                                        <p:cTn id="14" dur="500"/>
                                        <p:tgtEl>
                                          <p:spTgt spid="778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nvSpPr>
        <p:spPr>
          <a:xfrm>
            <a:off x="161925" y="17463"/>
            <a:ext cx="11863388" cy="1325562"/>
          </a:xfrm>
          <a:prstGeom prst="rect">
            <a:avLst/>
          </a:prstGeom>
          <a:noFill/>
          <a:ln w="9525">
            <a:noFill/>
          </a:ln>
        </p:spPr>
        <p:txBody>
          <a:bodyPr anchor="ctr"/>
          <a:lstStyle/>
          <a:p>
            <a:pPr>
              <a:lnSpc>
                <a:spcPct val="90000"/>
              </a:lnSpc>
            </a:pPr>
            <a:r>
              <a:rPr lang="en-US" altLang="zh-CN" sz="3600" dirty="0">
                <a:solidFill>
                  <a:srgbClr val="002060"/>
                </a:solidFill>
                <a:latin typeface="黑体" panose="02010609060101010101" pitchFamily="49" charset="-122"/>
                <a:ea typeface="黑体" panose="02010609060101010101" pitchFamily="49" charset="-122"/>
                <a:sym typeface="+mn-ea"/>
              </a:rPr>
              <a:t>6</a:t>
            </a:r>
            <a:r>
              <a:rPr lang="zh-CN" altLang="en-US" sz="3600" dirty="0">
                <a:solidFill>
                  <a:srgbClr val="002060"/>
                </a:solidFill>
                <a:latin typeface="黑体" panose="02010609060101010101" pitchFamily="49" charset="-122"/>
                <a:ea typeface="黑体" panose="02010609060101010101" pitchFamily="49" charset="-122"/>
                <a:sym typeface="+mn-ea"/>
              </a:rPr>
              <a:t>、革命</a:t>
            </a:r>
            <a:r>
              <a:rPr lang="zh-CN" altLang="en-US" sz="3600" dirty="0">
                <a:solidFill>
                  <a:srgbClr val="FF0000"/>
                </a:solidFill>
                <a:latin typeface="黑体" panose="02010609060101010101" pitchFamily="49" charset="-122"/>
                <a:ea typeface="黑体" panose="02010609060101010101" pitchFamily="49" charset="-122"/>
                <a:sym typeface="+mn-ea"/>
              </a:rPr>
              <a:t>高潮</a:t>
            </a:r>
            <a:r>
              <a:rPr lang="zh-CN" altLang="en-US" sz="3600" dirty="0">
                <a:solidFill>
                  <a:srgbClr val="002060"/>
                </a:solidFill>
                <a:latin typeface="黑体" panose="02010609060101010101" pitchFamily="49" charset="-122"/>
                <a:ea typeface="黑体" panose="02010609060101010101" pitchFamily="49" charset="-122"/>
                <a:sym typeface="+mn-ea"/>
              </a:rPr>
              <a:t>：雅各宾派当政</a:t>
            </a:r>
          </a:p>
        </p:txBody>
      </p:sp>
      <p:sp>
        <p:nvSpPr>
          <p:cNvPr id="22532" name="Text Box 11"/>
          <p:cNvSpPr txBox="1"/>
          <p:nvPr/>
        </p:nvSpPr>
        <p:spPr>
          <a:xfrm>
            <a:off x="276225" y="1201738"/>
            <a:ext cx="7607300" cy="2676525"/>
          </a:xfrm>
          <a:prstGeom prst="rect">
            <a:avLst/>
          </a:prstGeom>
          <a:noFill/>
          <a:ln w="9525">
            <a:noFill/>
          </a:ln>
        </p:spPr>
        <p:txBody>
          <a:bodyPr>
            <a:spAutoFit/>
          </a:bodyPr>
          <a:lstStyle/>
          <a:p>
            <a:pPr>
              <a:buFont typeface="Arial" panose="020B0604020202020204" pitchFamily="34" charset="0"/>
            </a:pPr>
            <a:r>
              <a:rPr lang="en-US" altLang="zh-CN" sz="2800" b="1" dirty="0">
                <a:latin typeface="宋体" panose="02010600030101010101" pitchFamily="2" charset="-122"/>
                <a:ea typeface="微软雅黑" panose="020B0503020204020204" pitchFamily="34" charset="-122"/>
              </a:rPr>
              <a:t>1.</a:t>
            </a:r>
            <a:r>
              <a:rPr lang="zh-CN" altLang="en-US" sz="2800" b="1" dirty="0">
                <a:latin typeface="宋体" panose="02010600030101010101" pitchFamily="2" charset="-122"/>
                <a:ea typeface="微软雅黑" panose="020B0503020204020204" pitchFamily="34" charset="-122"/>
              </a:rPr>
              <a:t>雅各宾派采取了哪些措施将革命推向高潮？</a:t>
            </a:r>
          </a:p>
          <a:p>
            <a:pPr>
              <a:buFont typeface="Arial" panose="020B0604020202020204" pitchFamily="34" charset="0"/>
            </a:pPr>
            <a:endParaRPr lang="zh-CN" altLang="en-US" sz="2800" b="1" dirty="0">
              <a:latin typeface="宋体" panose="02010600030101010101" pitchFamily="2" charset="-122"/>
              <a:ea typeface="微软雅黑" panose="020B0503020204020204" pitchFamily="34" charset="-122"/>
            </a:endParaRPr>
          </a:p>
          <a:p>
            <a:pPr>
              <a:buFont typeface="Arial" panose="020B0604020202020204" pitchFamily="34" charset="0"/>
            </a:pPr>
            <a:endParaRPr lang="zh-CN" altLang="en-US" sz="2800" b="1" dirty="0">
              <a:latin typeface="宋体" panose="02010600030101010101" pitchFamily="2" charset="-122"/>
              <a:ea typeface="微软雅黑" panose="020B0503020204020204" pitchFamily="34" charset="-122"/>
            </a:endParaRPr>
          </a:p>
          <a:p>
            <a:pPr>
              <a:buFont typeface="Arial" panose="020B0604020202020204" pitchFamily="34" charset="0"/>
            </a:pPr>
            <a:endParaRPr lang="zh-CN" altLang="en-US" sz="2800" b="1" dirty="0">
              <a:latin typeface="宋体" panose="02010600030101010101" pitchFamily="2" charset="-122"/>
              <a:ea typeface="微软雅黑" panose="020B0503020204020204" pitchFamily="34" charset="-122"/>
            </a:endParaRPr>
          </a:p>
          <a:p>
            <a:pPr>
              <a:buFont typeface="Arial" panose="020B0604020202020204" pitchFamily="34" charset="0"/>
            </a:pPr>
            <a:endParaRPr lang="zh-CN" altLang="en-US" sz="2800" b="1" dirty="0">
              <a:latin typeface="宋体" panose="02010600030101010101" pitchFamily="2" charset="-122"/>
              <a:ea typeface="微软雅黑" panose="020B0503020204020204" pitchFamily="34" charset="-122"/>
            </a:endParaRPr>
          </a:p>
          <a:p>
            <a:pPr>
              <a:buFont typeface="Arial" panose="020B0604020202020204" pitchFamily="34" charset="0"/>
            </a:pPr>
            <a:r>
              <a:rPr lang="en-US" altLang="zh-CN" sz="2800" b="1" dirty="0">
                <a:latin typeface="宋体" panose="02010600030101010101" pitchFamily="2" charset="-122"/>
                <a:ea typeface="微软雅黑" panose="020B0503020204020204" pitchFamily="34" charset="-122"/>
              </a:rPr>
              <a:t>2.</a:t>
            </a:r>
            <a:r>
              <a:rPr lang="zh-CN" altLang="en-US" sz="2800" b="1" dirty="0">
                <a:latin typeface="宋体" panose="02010600030101010101" pitchFamily="2" charset="-122"/>
                <a:ea typeface="微软雅黑" panose="020B0503020204020204" pitchFamily="34" charset="-122"/>
              </a:rPr>
              <a:t>你是怎样评价雅各宾派专政的</a:t>
            </a:r>
            <a:r>
              <a:rPr lang="en-US" altLang="zh-CN" sz="2800" b="1" dirty="0">
                <a:latin typeface="宋体" panose="02010600030101010101" pitchFamily="2" charset="-122"/>
                <a:ea typeface="微软雅黑" panose="020B0503020204020204" pitchFamily="34" charset="-122"/>
              </a:rPr>
              <a:t>?</a:t>
            </a:r>
          </a:p>
        </p:txBody>
      </p:sp>
      <p:pic>
        <p:nvPicPr>
          <p:cNvPr id="15364" name="Picture 9" descr="罗伯斯庇尔"/>
          <p:cNvPicPr>
            <a:picLocks noChangeAspect="1"/>
          </p:cNvPicPr>
          <p:nvPr/>
        </p:nvPicPr>
        <p:blipFill>
          <a:blip r:embed="rId2" cstate="print"/>
          <a:stretch>
            <a:fillRect/>
          </a:stretch>
        </p:blipFill>
        <p:spPr>
          <a:xfrm>
            <a:off x="7753350" y="190500"/>
            <a:ext cx="2682875" cy="3657600"/>
          </a:xfrm>
          <a:prstGeom prst="rect">
            <a:avLst/>
          </a:prstGeom>
          <a:noFill/>
          <a:ln w="9525">
            <a:noFill/>
          </a:ln>
        </p:spPr>
      </p:pic>
      <p:sp>
        <p:nvSpPr>
          <p:cNvPr id="15365" name="文本框 4"/>
          <p:cNvSpPr txBox="1"/>
          <p:nvPr/>
        </p:nvSpPr>
        <p:spPr>
          <a:xfrm>
            <a:off x="10693400" y="3325813"/>
            <a:ext cx="1331913" cy="368300"/>
          </a:xfrm>
          <a:prstGeom prst="rect">
            <a:avLst/>
          </a:prstGeom>
          <a:noFill/>
          <a:ln w="9525">
            <a:noFill/>
          </a:ln>
        </p:spPr>
        <p:txBody>
          <a:bodyPr wrap="none">
            <a:spAutoFit/>
          </a:bodyPr>
          <a:lstStyle/>
          <a:p>
            <a:pPr>
              <a:buFont typeface="Arial" panose="020B0604020202020204" pitchFamily="34" charset="0"/>
            </a:pPr>
            <a:r>
              <a:rPr lang="zh-CN" altLang="en-US" b="1" dirty="0">
                <a:solidFill>
                  <a:schemeClr val="tx2"/>
                </a:solidFill>
                <a:latin typeface="Arial" panose="020B0604020202020204" pitchFamily="34" charset="0"/>
                <a:ea typeface="微软雅黑" panose="020B0503020204020204" pitchFamily="34" charset="-122"/>
              </a:rPr>
              <a:t>罗伯斯庇尔</a:t>
            </a:r>
          </a:p>
        </p:txBody>
      </p:sp>
      <p:sp>
        <p:nvSpPr>
          <p:cNvPr id="21508" name="Text Box 8"/>
          <p:cNvSpPr txBox="1"/>
          <p:nvPr/>
        </p:nvSpPr>
        <p:spPr>
          <a:xfrm>
            <a:off x="7681913" y="3946525"/>
            <a:ext cx="4343400" cy="2676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法国大革命时期的著名</a:t>
            </a:r>
            <a:r>
              <a:rPr kumimoji="0"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政治活动家、雅各宾派</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专政期间的主要当权者。</a:t>
            </a:r>
            <a:r>
              <a:rPr kumimoji="0" lang="en-US" altLang="zh-CN"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1789</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年当选为</a:t>
            </a:r>
            <a:r>
              <a:rPr kumimoji="0"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第三等级代表</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，次年成为</a:t>
            </a:r>
            <a:r>
              <a:rPr kumimoji="0" lang="zh-CN" altLang="en-US" sz="2400" b="0"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雅各宾俱乐部主席</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。以其严峻态度、高度原则性和简朴生活博得</a:t>
            </a:r>
            <a:r>
              <a:rPr kumimoji="0" lang="zh-CN" altLang="en-US" sz="2400" b="0" i="0" u="none" strike="noStrike" kern="1200" cap="none" spc="0" normalizeH="0" baseline="0" noProof="0" dirty="0">
                <a:ln>
                  <a:noFill/>
                </a:ln>
                <a:solidFill>
                  <a:srgbClr val="000000"/>
                </a:solidFill>
                <a:effectLst/>
                <a:uLnTx/>
                <a:uFillTx/>
                <a:latin typeface="MS Sans Serif"/>
                <a:ea typeface="黑体" panose="02010609060101010101" pitchFamily="49" charset="-122"/>
                <a:cs typeface="+mn-cs"/>
              </a:rPr>
              <a:t>“</a:t>
            </a:r>
            <a:r>
              <a:rPr kumimoji="0" lang="zh-CN" altLang="en-US" sz="2400" b="0"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不可腐蚀的人</a:t>
            </a:r>
            <a:r>
              <a:rPr kumimoji="0" lang="zh-CN" altLang="en-US" sz="2400" b="0" i="0" u="none" strike="noStrike" kern="1200" cap="none" spc="0" normalizeH="0" baseline="0" noProof="0" dirty="0">
                <a:ln>
                  <a:noFill/>
                </a:ln>
                <a:solidFill>
                  <a:srgbClr val="000000"/>
                </a:solidFill>
                <a:effectLst/>
                <a:uLnTx/>
                <a:uFillTx/>
                <a:latin typeface="MS Sans Serif"/>
                <a:ea typeface="黑体" panose="02010609060101010101" pitchFamily="49" charset="-122"/>
                <a:cs typeface="+mn-cs"/>
              </a:rPr>
              <a:t>”</a:t>
            </a:r>
            <a:r>
              <a:rPr kumimoji="0" lang="zh-CN" altLang="en-US" sz="2400" b="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的称号。</a:t>
            </a:r>
          </a:p>
        </p:txBody>
      </p:sp>
      <p:sp>
        <p:nvSpPr>
          <p:cNvPr id="3" name="文本框 2"/>
          <p:cNvSpPr txBox="1"/>
          <p:nvPr/>
        </p:nvSpPr>
        <p:spPr>
          <a:xfrm>
            <a:off x="771525" y="1963738"/>
            <a:ext cx="6391275" cy="9525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lt"/>
                <a:ea typeface="+mn-ea"/>
                <a:cs typeface="+mn-cs"/>
              </a:rPr>
              <a:t>成立救国委员会，采取一系列严厉措施，平息了国内叛乱，打退了反法联军。</a:t>
            </a:r>
          </a:p>
        </p:txBody>
      </p:sp>
      <p:sp>
        <p:nvSpPr>
          <p:cNvPr id="4" name="文本框 3"/>
          <p:cNvSpPr txBox="1"/>
          <p:nvPr/>
        </p:nvSpPr>
        <p:spPr>
          <a:xfrm>
            <a:off x="466725" y="4041775"/>
            <a:ext cx="6696075" cy="9525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lt"/>
                <a:ea typeface="+mn-ea"/>
                <a:cs typeface="+mn-cs"/>
              </a:rPr>
              <a:t>雅各宾派把法国大革命推向高潮，但打击面过宽，搞得人人自危</a:t>
            </a:r>
            <a:r>
              <a:rPr kumimoji="0" lang="en-US" altLang="zh-CN" sz="28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a:ln>
                  <a:noFill/>
                </a:ln>
                <a:solidFill>
                  <a:schemeClr val="tx1"/>
                </a:solidFill>
                <a:effectLst/>
                <a:uLnTx/>
                <a:uFillTx/>
                <a:latin typeface="+mn-lt"/>
                <a:ea typeface="+mn-ea"/>
                <a:cs typeface="+mn-cs"/>
              </a:rPr>
              <a:t>最后被政变推翻。</a:t>
            </a:r>
          </a:p>
        </p:txBody>
      </p:sp>
      <p:sp>
        <p:nvSpPr>
          <p:cNvPr id="5" name="标题 1"/>
          <p:cNvSpPr>
            <a:spLocks noGrp="1"/>
          </p:cNvSpPr>
          <p:nvPr/>
        </p:nvSpPr>
        <p:spPr>
          <a:xfrm>
            <a:off x="165100" y="5165725"/>
            <a:ext cx="6997700" cy="1327150"/>
          </a:xfrm>
          <a:prstGeom prst="rect">
            <a:avLst/>
          </a:prstGeom>
          <a:noFill/>
          <a:ln w="9525">
            <a:noFill/>
          </a:ln>
        </p:spPr>
        <p:txBody>
          <a:bodyPr anchor="ctr"/>
          <a:lstStyle/>
          <a:p>
            <a:pPr>
              <a:lnSpc>
                <a:spcPct val="90000"/>
              </a:lnSpc>
            </a:pPr>
            <a:r>
              <a:rPr lang="en-US" altLang="zh-CN" sz="3600" dirty="0">
                <a:solidFill>
                  <a:srgbClr val="002060"/>
                </a:solidFill>
                <a:latin typeface="黑体" panose="02010609060101010101" pitchFamily="49" charset="-122"/>
                <a:ea typeface="黑体" panose="02010609060101010101" pitchFamily="49" charset="-122"/>
                <a:sym typeface="+mn-ea"/>
              </a:rPr>
              <a:t>7</a:t>
            </a:r>
            <a:r>
              <a:rPr lang="zh-CN" altLang="en-US" sz="3600" dirty="0">
                <a:solidFill>
                  <a:srgbClr val="002060"/>
                </a:solidFill>
                <a:latin typeface="黑体" panose="02010609060101010101" pitchFamily="49" charset="-122"/>
                <a:ea typeface="黑体" panose="02010609060101010101" pitchFamily="49" charset="-122"/>
                <a:sym typeface="+mn-ea"/>
              </a:rPr>
              <a:t>、革命</a:t>
            </a:r>
            <a:r>
              <a:rPr lang="zh-CN" altLang="en-US" sz="3600" dirty="0">
                <a:solidFill>
                  <a:srgbClr val="FF0000"/>
                </a:solidFill>
                <a:latin typeface="黑体" panose="02010609060101010101" pitchFamily="49" charset="-122"/>
                <a:ea typeface="黑体" panose="02010609060101010101" pitchFamily="49" charset="-122"/>
                <a:sym typeface="+mn-ea"/>
              </a:rPr>
              <a:t>结束</a:t>
            </a:r>
            <a:r>
              <a:rPr lang="zh-CN" altLang="en-US" sz="3600" dirty="0">
                <a:solidFill>
                  <a:srgbClr val="002060"/>
                </a:solidFill>
                <a:latin typeface="黑体" panose="02010609060101010101" pitchFamily="49" charset="-122"/>
                <a:ea typeface="黑体" panose="02010609060101010101" pitchFamily="49" charset="-122"/>
                <a:sym typeface="+mn-ea"/>
              </a:rPr>
              <a:t>：热月政变，罗伯斯庇尔被送上断头台。</a:t>
            </a:r>
          </a:p>
        </p:txBody>
      </p:sp>
      <p:sp>
        <p:nvSpPr>
          <p:cNvPr id="6" name="矩形 5"/>
          <p:cNvSpPr/>
          <p:nvPr/>
        </p:nvSpPr>
        <p:spPr>
          <a:xfrm>
            <a:off x="4408488" y="6038850"/>
            <a:ext cx="3027363" cy="58420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solidFill>
                  <a:schemeClr val="accent1"/>
                </a:solidFill>
                <a:effectLst>
                  <a:outerShdw blurRad="38100" dist="25400" dir="5400000" algn="ctr" rotWithShape="0">
                    <a:srgbClr val="6E747A">
                      <a:alpha val="43000"/>
                    </a:srgbClr>
                  </a:outerShdw>
                </a:effectLst>
                <a:uLnTx/>
                <a:uFillTx/>
                <a:latin typeface="+mn-lt"/>
                <a:ea typeface="+mn-ea"/>
                <a:cs typeface="+mn-cs"/>
              </a:rPr>
              <a:t>革命失败了吗？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p:bldP spid="3" grpId="0" bldLvl="0" animBg="1"/>
      <p:bldP spid="4" grpId="0" bldLvl="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
          <p:cNvSpPr txBox="1"/>
          <p:nvPr/>
        </p:nvSpPr>
        <p:spPr>
          <a:xfrm>
            <a:off x="334963" y="1076325"/>
            <a:ext cx="11730037" cy="3538538"/>
          </a:xfrm>
          <a:prstGeom prst="rect">
            <a:avLst/>
          </a:prstGeom>
          <a:noFill/>
          <a:ln w="9525">
            <a:noFill/>
          </a:ln>
        </p:spPr>
        <p:txBody>
          <a:bodyPr>
            <a:spAutoFit/>
          </a:bodyPr>
          <a:lstStyle/>
          <a:p>
            <a:pPr>
              <a:buFont typeface="Arial" panose="020B0604020202020204" pitchFamily="34" charset="0"/>
            </a:pPr>
            <a:r>
              <a:rPr lang="zh-CN" altLang="en-US" sz="2800" b="1" dirty="0">
                <a:latin typeface="楷体" panose="02010609060101010101" pitchFamily="49" charset="-122"/>
                <a:ea typeface="楷体" panose="02010609060101010101" pitchFamily="49" charset="-122"/>
                <a:sym typeface="+mn-ea"/>
              </a:rPr>
              <a:t>材料一：</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它被称为大革命不是没有道理的。这次革命给本阶级、给它服务的那个阶级，给资产阶级做了很多事情，以至整个</a:t>
            </a:r>
            <a:r>
              <a:rPr lang="en-US" altLang="zh-CN" sz="2800" b="1" dirty="0">
                <a:latin typeface="楷体" panose="02010609060101010101" pitchFamily="49" charset="-122"/>
                <a:ea typeface="楷体" panose="02010609060101010101" pitchFamily="49" charset="-122"/>
                <a:sym typeface="+mn-ea"/>
              </a:rPr>
              <a:t>19</a:t>
            </a:r>
            <a:r>
              <a:rPr lang="zh-CN" altLang="en-US" sz="2800" b="1" dirty="0">
                <a:latin typeface="楷体" panose="02010609060101010101" pitchFamily="49" charset="-122"/>
                <a:ea typeface="楷体" panose="02010609060101010101" pitchFamily="49" charset="-122"/>
                <a:sym typeface="+mn-ea"/>
              </a:rPr>
              <a:t>世纪，即给予全人类以文明和文化的世纪，都是在法国革命的标志下渡过的。”</a:t>
            </a:r>
            <a:endParaRPr lang="zh-CN" altLang="en-US" sz="2800" b="1" dirty="0">
              <a:latin typeface="楷体" panose="02010609060101010101" pitchFamily="49" charset="-122"/>
              <a:ea typeface="楷体" panose="02010609060101010101" pitchFamily="49" charset="-122"/>
            </a:endParaRPr>
          </a:p>
          <a:p>
            <a:pPr algn="r">
              <a:buFont typeface="Arial" panose="020B0604020202020204" pitchFamily="34" charset="0"/>
            </a:pPr>
            <a:r>
              <a:rPr lang="zh-CN" altLang="en-US" sz="2800" b="1" dirty="0">
                <a:latin typeface="楷体" panose="02010609060101010101" pitchFamily="49" charset="-122"/>
                <a:ea typeface="楷体" panose="02010609060101010101" pitchFamily="49" charset="-122"/>
                <a:sym typeface="+mn-ea"/>
              </a:rPr>
              <a:t>                               </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列宁</a:t>
            </a:r>
          </a:p>
          <a:p>
            <a:pPr>
              <a:buFont typeface="Arial" panose="020B0604020202020204" pitchFamily="34" charset="0"/>
            </a:pPr>
            <a:r>
              <a:rPr lang="zh-CN" altLang="en-US" sz="2800" b="1" dirty="0">
                <a:latin typeface="楷体" panose="02010609060101010101" pitchFamily="49" charset="-122"/>
                <a:ea typeface="楷体" panose="02010609060101010101" pitchFamily="49" charset="-122"/>
              </a:rPr>
              <a:t>材料二：</a:t>
            </a:r>
            <a:r>
              <a:rPr lang="zh-CN" altLang="en-US" sz="2800" b="1" dirty="0">
                <a:latin typeface="楷体" panose="02010609060101010101" pitchFamily="49" charset="-122"/>
                <a:ea typeface="楷体" panose="02010609060101010101" pitchFamily="49" charset="-122"/>
                <a:sym typeface="+mn-ea"/>
              </a:rPr>
              <a:t>它是直至把斗争进行到底，直至交战的一方即贵族被消灭而另一方即资产阶级完全胜利的首次起义。</a:t>
            </a:r>
          </a:p>
          <a:p>
            <a:pPr algn="r">
              <a:buFont typeface="Arial" panose="020B0604020202020204" pitchFamily="34" charset="0"/>
            </a:pP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恩格斯</a:t>
            </a:r>
          </a:p>
          <a:p>
            <a:pPr>
              <a:buFont typeface="Arial" panose="020B0604020202020204" pitchFamily="34" charset="0"/>
            </a:pPr>
            <a:r>
              <a:rPr lang="zh-CN" altLang="en-US" sz="2800" b="1" dirty="0">
                <a:latin typeface="宋体" panose="02010600030101010101" pitchFamily="2" charset="-122"/>
                <a:ea typeface="楷体" panose="02010609060101010101" pitchFamily="49" charset="-122"/>
                <a:sym typeface="+mn-ea"/>
              </a:rPr>
              <a:t>根据材料，结合所学知识，归纳法国大革命的历史意义。</a:t>
            </a:r>
          </a:p>
        </p:txBody>
      </p:sp>
      <p:sp>
        <p:nvSpPr>
          <p:cNvPr id="16387" name="标题 1"/>
          <p:cNvSpPr>
            <a:spLocks noGrp="1"/>
          </p:cNvSpPr>
          <p:nvPr/>
        </p:nvSpPr>
        <p:spPr>
          <a:xfrm>
            <a:off x="838200" y="-25400"/>
            <a:ext cx="10515600" cy="1325563"/>
          </a:xfrm>
          <a:prstGeom prst="rect">
            <a:avLst/>
          </a:prstGeom>
          <a:noFill/>
          <a:ln w="9525">
            <a:noFill/>
          </a:ln>
        </p:spPr>
        <p:txBody>
          <a:bodyPr anchor="ctr"/>
          <a:lstStyle/>
          <a:p>
            <a:pPr algn="ctr">
              <a:lnSpc>
                <a:spcPct val="90000"/>
              </a:lnSpc>
            </a:pPr>
            <a:r>
              <a:rPr lang="zh-CN" altLang="en-US" sz="4400" dirty="0">
                <a:latin typeface="Arial" panose="020B0604020202020204" pitchFamily="34" charset="0"/>
                <a:ea typeface="微软雅黑" panose="020B0503020204020204" pitchFamily="34" charset="-122"/>
              </a:rPr>
              <a:t>法国大革命的意义</a:t>
            </a:r>
          </a:p>
        </p:txBody>
      </p:sp>
      <p:cxnSp>
        <p:nvCxnSpPr>
          <p:cNvPr id="5" name="直接连接符 4"/>
          <p:cNvCxnSpPr/>
          <p:nvPr/>
        </p:nvCxnSpPr>
        <p:spPr>
          <a:xfrm flipV="1">
            <a:off x="11196638" y="1943100"/>
            <a:ext cx="674688"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28625" y="2387600"/>
            <a:ext cx="3543300" cy="4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7994650" y="3178175"/>
            <a:ext cx="3543300" cy="4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150938" y="3670300"/>
            <a:ext cx="2962275" cy="50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365" name="Text Box 5"/>
          <p:cNvSpPr txBox="1"/>
          <p:nvPr/>
        </p:nvSpPr>
        <p:spPr>
          <a:xfrm>
            <a:off x="428625" y="4614863"/>
            <a:ext cx="11231563" cy="1814512"/>
          </a:xfrm>
          <a:prstGeom prst="rect">
            <a:avLst/>
          </a:prstGeom>
          <a:noFill/>
          <a:ln w="9525">
            <a:noFill/>
          </a:ln>
        </p:spPr>
        <p:txBody>
          <a:bodyPr>
            <a:spAutoFit/>
          </a:bodyPr>
          <a:lstStyle/>
          <a:p>
            <a:pPr>
              <a:spcBef>
                <a:spcPct val="50000"/>
              </a:spcBef>
              <a:buFont typeface="Arial" panose="020B0604020202020204" pitchFamily="34" charset="0"/>
            </a:pPr>
            <a:r>
              <a:rPr lang="en-US" altLang="zh-CN" sz="2800" b="1" dirty="0">
                <a:solidFill>
                  <a:srgbClr val="002060"/>
                </a:solidFill>
                <a:latin typeface="Arial" panose="020B0604020202020204" pitchFamily="34" charset="0"/>
                <a:ea typeface="微软雅黑" panose="020B0503020204020204" pitchFamily="34" charset="-122"/>
              </a:rPr>
              <a:t>1</a:t>
            </a:r>
            <a:r>
              <a:rPr lang="zh-CN" altLang="en-US" sz="2800" b="1" dirty="0">
                <a:solidFill>
                  <a:srgbClr val="002060"/>
                </a:solidFill>
                <a:latin typeface="Arial" panose="020B0604020202020204" pitchFamily="34" charset="0"/>
                <a:ea typeface="微软雅黑" panose="020B0503020204020204" pitchFamily="34" charset="-122"/>
              </a:rPr>
              <a:t>、摧毁了法国的君主统治</a:t>
            </a:r>
          </a:p>
          <a:p>
            <a:pPr>
              <a:spcBef>
                <a:spcPct val="50000"/>
              </a:spcBef>
              <a:buFont typeface="Arial" panose="020B0604020202020204" pitchFamily="34" charset="0"/>
            </a:pPr>
            <a:r>
              <a:rPr lang="en-US" altLang="zh-CN" sz="2800" b="1" dirty="0">
                <a:solidFill>
                  <a:srgbClr val="002060"/>
                </a:solidFill>
                <a:latin typeface="Arial" panose="020B0604020202020204" pitchFamily="34" charset="0"/>
                <a:ea typeface="微软雅黑" panose="020B0503020204020204" pitchFamily="34" charset="-122"/>
              </a:rPr>
              <a:t>2</a:t>
            </a:r>
            <a:r>
              <a:rPr lang="zh-CN" altLang="en-US" sz="2800" b="1" dirty="0">
                <a:solidFill>
                  <a:srgbClr val="002060"/>
                </a:solidFill>
                <a:latin typeface="Arial" panose="020B0604020202020204" pitchFamily="34" charset="0"/>
                <a:ea typeface="微软雅黑" panose="020B0503020204020204" pitchFamily="34" charset="-122"/>
              </a:rPr>
              <a:t>、传播了资产阶级自由民主思想</a:t>
            </a:r>
          </a:p>
          <a:p>
            <a:pPr>
              <a:spcBef>
                <a:spcPct val="50000"/>
              </a:spcBef>
              <a:buFont typeface="Arial" panose="020B0604020202020204" pitchFamily="34" charset="0"/>
            </a:pPr>
            <a:r>
              <a:rPr lang="en-US" altLang="zh-CN" sz="2800" b="1" dirty="0">
                <a:solidFill>
                  <a:srgbClr val="002060"/>
                </a:solidFill>
                <a:latin typeface="Arial" panose="020B0604020202020204" pitchFamily="34" charset="0"/>
                <a:ea typeface="微软雅黑" panose="020B0503020204020204" pitchFamily="34" charset="-122"/>
              </a:rPr>
              <a:t>3</a:t>
            </a:r>
            <a:r>
              <a:rPr lang="zh-CN" altLang="en-US" sz="2800" b="1" dirty="0">
                <a:solidFill>
                  <a:srgbClr val="002060"/>
                </a:solidFill>
                <a:latin typeface="Arial" panose="020B0604020202020204" pitchFamily="34" charset="0"/>
                <a:ea typeface="微软雅黑" panose="020B0503020204020204" pitchFamily="34" charset="-122"/>
              </a:rPr>
              <a:t>、具有世界性影响</a:t>
            </a:r>
          </a:p>
        </p:txBody>
      </p:sp>
      <p:sp>
        <p:nvSpPr>
          <p:cNvPr id="8" name="文本框 7"/>
          <p:cNvSpPr txBox="1"/>
          <p:nvPr/>
        </p:nvSpPr>
        <p:spPr>
          <a:xfrm>
            <a:off x="6251575" y="5162550"/>
            <a:ext cx="4779963" cy="1087438"/>
          </a:xfrm>
          <a:prstGeom prst="rect">
            <a:avLst/>
          </a:prstGeom>
          <a:noFill/>
          <a:ln w="9525">
            <a:noFill/>
          </a:ln>
        </p:spPr>
        <p:txBody>
          <a:bodyPr>
            <a:spAutoFit/>
          </a:bodyPr>
          <a:lstStyle/>
          <a:p>
            <a:pPr>
              <a:lnSpc>
                <a:spcPct val="90000"/>
              </a:lnSpc>
              <a:buFont typeface="Wingdings" panose="05000000000000000000" pitchFamily="2" charset="2"/>
            </a:pPr>
            <a:r>
              <a:rPr lang="zh-CN" altLang="en-US" sz="3600" b="1" dirty="0">
                <a:latin typeface="Arial" panose="020B0604020202020204" pitchFamily="34" charset="0"/>
                <a:ea typeface="微软雅黑" panose="020B0503020204020204" pitchFamily="34" charset="-122"/>
                <a:sym typeface="+mn-ea"/>
              </a:rPr>
              <a:t>近代史上</a:t>
            </a:r>
            <a:r>
              <a:rPr lang="zh-CN" altLang="en-US" sz="3600" b="1" dirty="0">
                <a:solidFill>
                  <a:srgbClr val="FF0000"/>
                </a:solidFill>
                <a:latin typeface="Arial" panose="020B0604020202020204" pitchFamily="34" charset="0"/>
                <a:ea typeface="微软雅黑" panose="020B0503020204020204" pitchFamily="34" charset="-122"/>
                <a:sym typeface="+mn-ea"/>
              </a:rPr>
              <a:t>最大、最彻底</a:t>
            </a:r>
            <a:r>
              <a:rPr lang="zh-CN" altLang="en-US" sz="3600" b="1" dirty="0">
                <a:latin typeface="Arial" panose="020B0604020202020204" pitchFamily="34" charset="0"/>
                <a:ea typeface="微软雅黑" panose="020B0503020204020204" pitchFamily="34" charset="-122"/>
                <a:sym typeface="+mn-ea"/>
              </a:rPr>
              <a:t>的资产阶级革命</a:t>
            </a:r>
            <a:endParaRPr lang="zh-CN" altLang="en-US" sz="3600" dirty="0">
              <a:latin typeface="Arial" panose="020B0604020202020204" pitchFamily="34" charset="0"/>
              <a:ea typeface="微软雅黑" panose="020B0503020204020204" pitchFamily="34" charset="-122"/>
            </a:endParaRPr>
          </a:p>
        </p:txBody>
      </p:sp>
      <p:pic>
        <p:nvPicPr>
          <p:cNvPr id="9" name="图片 8"/>
          <p:cNvPicPr>
            <a:picLocks noChangeAspect="1"/>
          </p:cNvPicPr>
          <p:nvPr/>
        </p:nvPicPr>
        <p:blipFill>
          <a:blip r:embed="rId2" cstate="print"/>
          <a:stretch>
            <a:fillRect/>
          </a:stretch>
        </p:blipFill>
        <p:spPr>
          <a:xfrm>
            <a:off x="5727700" y="4810125"/>
            <a:ext cx="6337300" cy="14398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365"/>
                                        </p:tgtEl>
                                        <p:attrNameLst>
                                          <p:attrName>style.visibility</p:attrName>
                                        </p:attrNameLst>
                                      </p:cBhvr>
                                      <p:to>
                                        <p:strVal val="visible"/>
                                      </p:to>
                                    </p:set>
                                    <p:animEffect transition="in" filter="blinds(horizontal)">
                                      <p:cBhvr>
                                        <p:cTn id="29" dur="500"/>
                                        <p:tgtEl>
                                          <p:spTgt spid="1536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WordArt 10"/>
          <p:cNvSpPr>
            <a:spLocks noChangeArrowheads="1" noChangeShapeType="1" noTextEdit="1"/>
          </p:cNvSpPr>
          <p:nvPr/>
        </p:nvSpPr>
        <p:spPr bwMode="auto">
          <a:xfrm>
            <a:off x="690230" y="1324592"/>
            <a:ext cx="3305175" cy="450867"/>
          </a:xfrm>
          <a:prstGeom prst="rect">
            <a:avLst/>
          </a:prstGeom>
        </p:spPr>
        <p:txBody>
          <a:bodyPr wrap="none" numCol="1"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0" cap="none" spc="0" normalizeH="0" baseline="0" noProof="0" dirty="0">
                <a:ln w="19050">
                  <a:solidFill>
                    <a:srgbClr val="99CCFF"/>
                  </a:solidFill>
                  <a:round/>
                </a:ln>
                <a:solidFill>
                  <a:srgbClr val="0066CC"/>
                </a:solidFill>
                <a:effectLst>
                  <a:outerShdw dist="35921" dir="2700000" algn="ctr" rotWithShape="0">
                    <a:srgbClr val="990000"/>
                  </a:outerShdw>
                </a:effectLst>
                <a:uLnTx/>
                <a:uFillTx/>
                <a:latin typeface="迷你简超粗圆" pitchFamily="2" charset="-122"/>
                <a:ea typeface="迷你简超粗圆" pitchFamily="2" charset="-122"/>
                <a:cs typeface="+mn-cs"/>
              </a:rPr>
              <a:t>1799</a:t>
            </a:r>
            <a:r>
              <a:rPr kumimoji="0" lang="zh-CN" altLang="en-US" sz="3600" b="0" i="0" u="none" strike="noStrike" kern="10" cap="none" spc="0" normalizeH="0" baseline="0" noProof="0" dirty="0">
                <a:ln w="19050">
                  <a:solidFill>
                    <a:srgbClr val="99CCFF"/>
                  </a:solidFill>
                  <a:round/>
                </a:ln>
                <a:solidFill>
                  <a:srgbClr val="0066CC"/>
                </a:solidFill>
                <a:effectLst>
                  <a:outerShdw dist="35921" dir="2700000" algn="ctr" rotWithShape="0">
                    <a:srgbClr val="990000"/>
                  </a:outerShdw>
                </a:effectLst>
                <a:uLnTx/>
                <a:uFillTx/>
                <a:latin typeface="迷你简超粗圆" pitchFamily="2" charset="-122"/>
                <a:ea typeface="迷你简超粗圆" pitchFamily="2" charset="-122"/>
                <a:cs typeface="+mn-cs"/>
              </a:rPr>
              <a:t>年雾月政变</a:t>
            </a:r>
          </a:p>
        </p:txBody>
      </p:sp>
      <p:sp>
        <p:nvSpPr>
          <p:cNvPr id="13" name="TextBox 12"/>
          <p:cNvSpPr txBox="1"/>
          <p:nvPr/>
        </p:nvSpPr>
        <p:spPr>
          <a:xfrm>
            <a:off x="45371" y="37123"/>
            <a:ext cx="2214880" cy="583564"/>
          </a:xfrm>
          <a:prstGeom prst="rect">
            <a:avLst/>
          </a:prstGeom>
          <a:noFill/>
        </p:spPr>
        <p:txBody>
          <a:bodyPr wrap="none">
            <a:spAutoFit/>
          </a:bodyPr>
          <a:lstStyle/>
          <a:p>
            <a:pPr marR="0" defTabSz="914400" fontAlgn="auto">
              <a:spcBef>
                <a:spcPts val="0"/>
              </a:spcBef>
              <a:spcAft>
                <a:spcPts val="0"/>
              </a:spcAft>
              <a:buClrTx/>
              <a:buSzTx/>
              <a:buFontTx/>
              <a:defRPr/>
            </a:pPr>
            <a:r>
              <a:rPr kumimoji="0" lang="zh-CN" altLang="en-US" sz="3200" kern="1200" cap="none" spc="0" normalizeH="0" baseline="0" noProof="0" dirty="0">
                <a:effectLst>
                  <a:glow rad="139700">
                    <a:srgbClr val="FF0000">
                      <a:alpha val="40000"/>
                    </a:srgbClr>
                  </a:glow>
                </a:effectLst>
                <a:latin typeface="迷你简超粗圆" pitchFamily="2" charset="-122"/>
                <a:ea typeface="迷你简超粗圆" pitchFamily="2" charset="-122"/>
                <a:cs typeface="+mn-cs"/>
              </a:rPr>
              <a:t>拿破仑掌权</a:t>
            </a:r>
          </a:p>
        </p:txBody>
      </p:sp>
      <p:pic>
        <p:nvPicPr>
          <p:cNvPr id="5" name="图片 4" descr="timgQVTDCT05"/>
          <p:cNvPicPr>
            <a:picLocks noChangeAspect="1"/>
          </p:cNvPicPr>
          <p:nvPr/>
        </p:nvPicPr>
        <p:blipFill>
          <a:blip r:embed="rId2" cstate="print"/>
          <a:stretch>
            <a:fillRect/>
          </a:stretch>
        </p:blipFill>
        <p:spPr>
          <a:xfrm>
            <a:off x="4762500" y="323850"/>
            <a:ext cx="7048500" cy="3251200"/>
          </a:xfrm>
          <a:prstGeom prst="rect">
            <a:avLst/>
          </a:prstGeom>
          <a:noFill/>
          <a:ln w="9525">
            <a:noFill/>
          </a:ln>
        </p:spPr>
      </p:pic>
      <p:pic>
        <p:nvPicPr>
          <p:cNvPr id="6" name="图片 5" descr="timg8EUENVV8"/>
          <p:cNvPicPr>
            <a:picLocks noChangeAspect="1"/>
          </p:cNvPicPr>
          <p:nvPr/>
        </p:nvPicPr>
        <p:blipFill>
          <a:blip r:embed="rId3" cstate="print"/>
          <a:stretch>
            <a:fillRect/>
          </a:stretch>
        </p:blipFill>
        <p:spPr>
          <a:xfrm>
            <a:off x="8186738" y="3656013"/>
            <a:ext cx="3624262" cy="2868612"/>
          </a:xfrm>
          <a:prstGeom prst="rect">
            <a:avLst/>
          </a:prstGeom>
          <a:noFill/>
          <a:ln w="9525">
            <a:noFill/>
          </a:ln>
        </p:spPr>
      </p:pic>
      <p:sp>
        <p:nvSpPr>
          <p:cNvPr id="11" name="文本框 10"/>
          <p:cNvSpPr txBox="1"/>
          <p:nvPr/>
        </p:nvSpPr>
        <p:spPr>
          <a:xfrm>
            <a:off x="4892675" y="3967163"/>
            <a:ext cx="3078163" cy="2060575"/>
          </a:xfrm>
          <a:prstGeom prst="rect">
            <a:avLst/>
          </a:prstGeom>
          <a:noFill/>
          <a:ln w="9525">
            <a:noFill/>
          </a:ln>
        </p:spPr>
        <p:txBody>
          <a:bodyPr>
            <a:spAutoFit/>
          </a:bodyPr>
          <a:lstStyle/>
          <a:p>
            <a:r>
              <a:rPr lang="zh-CN" altLang="en-US" sz="3200" dirty="0">
                <a:latin typeface="Arial" panose="020B0604020202020204" pitchFamily="34" charset="0"/>
                <a:ea typeface="微软雅黑" panose="020B0503020204020204" pitchFamily="34" charset="-122"/>
              </a:rPr>
              <a:t>率领法国，取得对第二次反法同盟的胜利，个人威望登峰造极</a:t>
            </a:r>
          </a:p>
        </p:txBody>
      </p:sp>
      <p:pic>
        <p:nvPicPr>
          <p:cNvPr id="17415" name="Picture 7" descr="nap1-b"/>
          <p:cNvPicPr>
            <a:picLocks noChangeAspect="1"/>
          </p:cNvPicPr>
          <p:nvPr/>
        </p:nvPicPr>
        <p:blipFill>
          <a:blip r:embed="rId4" cstate="print"/>
          <a:stretch>
            <a:fillRect/>
          </a:stretch>
        </p:blipFill>
        <p:spPr>
          <a:xfrm>
            <a:off x="384175" y="2017713"/>
            <a:ext cx="3759200" cy="4572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animEffect transition="in" filter="diamond(in)">
                                      <p:cBhvr>
                                        <p:cTn id="7" dur="2000"/>
                                        <p:tgtEl>
                                          <p:spTgt spid="542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strips(downLeft)">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306547330fb9cdf61b4cff75">
            <a:hlinkClick r:id="rId2" action="ppaction://hlinkfile"/>
          </p:cNvPr>
          <p:cNvPicPr>
            <a:picLocks noChangeAspect="1" noChangeArrowheads="1"/>
          </p:cNvPicPr>
          <p:nvPr/>
        </p:nvPicPr>
        <p:blipFill>
          <a:blip r:embed="rId3" cstate="print"/>
          <a:srcRect/>
          <a:stretch>
            <a:fillRect/>
          </a:stretch>
        </p:blipFill>
        <p:spPr bwMode="auto">
          <a:xfrm>
            <a:off x="423863" y="1571625"/>
            <a:ext cx="4929188" cy="3697288"/>
          </a:xfrm>
          <a:prstGeom prst="rect">
            <a:avLst/>
          </a:prstGeom>
          <a:ln>
            <a:noFill/>
          </a:ln>
          <a:effectLst>
            <a:outerShdw blurRad="292100" dist="139700" dir="2700000" algn="tl" rotWithShape="0">
              <a:srgbClr val="333333">
                <a:alpha val="65000"/>
              </a:srgbClr>
            </a:outerShdw>
          </a:effectLst>
        </p:spPr>
      </p:pic>
      <p:pic>
        <p:nvPicPr>
          <p:cNvPr id="18448" name="Picture 16" descr="39c29a0660467dee7a8947ae"/>
          <p:cNvPicPr>
            <a:picLocks noChangeAspect="1" noChangeArrowheads="1"/>
          </p:cNvPicPr>
          <p:nvPr/>
        </p:nvPicPr>
        <p:blipFill>
          <a:blip r:embed="rId4" cstate="print"/>
          <a:srcRect/>
          <a:stretch>
            <a:fillRect/>
          </a:stretch>
        </p:blipFill>
        <p:spPr bwMode="auto">
          <a:xfrm>
            <a:off x="5797550" y="1562100"/>
            <a:ext cx="2289175" cy="3714750"/>
          </a:xfrm>
          <a:prstGeom prst="rect">
            <a:avLst/>
          </a:prstGeom>
          <a:ln>
            <a:noFill/>
          </a:ln>
          <a:effectLst>
            <a:outerShdw blurRad="292100" dist="139700" dir="2700000" algn="tl" rotWithShape="0">
              <a:srgbClr val="333333">
                <a:alpha val="65000"/>
              </a:srgbClr>
            </a:outerShdw>
          </a:effectLst>
        </p:spPr>
      </p:pic>
      <p:sp>
        <p:nvSpPr>
          <p:cNvPr id="18449" name="Text Box 17"/>
          <p:cNvSpPr txBox="1">
            <a:spLocks noChangeArrowheads="1"/>
          </p:cNvSpPr>
          <p:nvPr/>
        </p:nvSpPr>
        <p:spPr bwMode="auto">
          <a:xfrm>
            <a:off x="2082800" y="854075"/>
            <a:ext cx="4052888" cy="582613"/>
          </a:xfrm>
          <a:prstGeom prst="rect">
            <a:avLst/>
          </a:prstGeom>
          <a:noFill/>
          <a:ln w="57150" algn="ctr">
            <a:noFill/>
            <a:miter lim="800000"/>
          </a:ln>
          <a:effectLst/>
        </p:spPr>
        <p:txBody>
          <a:bodyPr>
            <a:spAutoFit/>
          </a:bodyPr>
          <a:lstStyle/>
          <a:p>
            <a:pPr marR="0" defTabSz="914400" fontAlgn="auto">
              <a:spcBef>
                <a:spcPts val="0"/>
              </a:spcBef>
              <a:spcAft>
                <a:spcPts val="0"/>
              </a:spcAft>
              <a:buClrTx/>
              <a:buSzTx/>
              <a:buFontTx/>
              <a:defRPr/>
            </a:pPr>
            <a:r>
              <a:rPr kumimoji="0" lang="zh-CN" altLang="en-US" sz="3200" kern="1200" cap="none" spc="0" normalizeH="0" baseline="0" noProof="0" dirty="0">
                <a:solidFill>
                  <a:srgbClr val="800000"/>
                </a:solidFill>
                <a:effectLst>
                  <a:outerShdw blurRad="38100" dist="38100" dir="2700000" algn="tl">
                    <a:srgbClr val="C0C0C0"/>
                  </a:outerShdw>
                </a:effectLst>
                <a:latin typeface="迷你简超粗圆" pitchFamily="2" charset="-122"/>
                <a:ea typeface="迷你简超粗圆" pitchFamily="2" charset="-122"/>
                <a:cs typeface="+mn-cs"/>
              </a:rPr>
              <a:t>拿破仑加冕典礼</a:t>
            </a:r>
          </a:p>
        </p:txBody>
      </p:sp>
      <p:sp>
        <p:nvSpPr>
          <p:cNvPr id="14" name="TextBox 13"/>
          <p:cNvSpPr txBox="1"/>
          <p:nvPr/>
        </p:nvSpPr>
        <p:spPr>
          <a:xfrm>
            <a:off x="72676" y="58078"/>
            <a:ext cx="1808480" cy="583565"/>
          </a:xfrm>
          <a:prstGeom prst="rect">
            <a:avLst/>
          </a:prstGeom>
          <a:noFill/>
        </p:spPr>
        <p:txBody>
          <a:bodyPr wrap="none">
            <a:spAutoFit/>
          </a:bodyPr>
          <a:lstStyle/>
          <a:p>
            <a:pPr marR="0" defTabSz="914400" fontAlgn="auto">
              <a:spcBef>
                <a:spcPts val="0"/>
              </a:spcBef>
              <a:spcAft>
                <a:spcPts val="0"/>
              </a:spcAft>
              <a:buClrTx/>
              <a:buSzTx/>
              <a:buFontTx/>
              <a:defRPr/>
            </a:pPr>
            <a:r>
              <a:rPr kumimoji="0" lang="zh-CN" altLang="en-US" sz="3200" kern="1200" cap="none" spc="0" normalizeH="0" baseline="0" noProof="0" dirty="0">
                <a:effectLst>
                  <a:glow rad="139700">
                    <a:srgbClr val="FF0000">
                      <a:alpha val="40000"/>
                    </a:srgbClr>
                  </a:glow>
                </a:effectLst>
                <a:latin typeface="迷你简超粗圆" pitchFamily="2" charset="-122"/>
                <a:ea typeface="迷你简超粗圆" pitchFamily="2" charset="-122"/>
                <a:cs typeface="+mn-cs"/>
              </a:rPr>
              <a:t>建立帝国</a:t>
            </a:r>
          </a:p>
        </p:txBody>
      </p:sp>
      <p:sp>
        <p:nvSpPr>
          <p:cNvPr id="18438" name="TextBox 9"/>
          <p:cNvSpPr txBox="1"/>
          <p:nvPr/>
        </p:nvSpPr>
        <p:spPr>
          <a:xfrm>
            <a:off x="392113" y="5507038"/>
            <a:ext cx="5202237" cy="952500"/>
          </a:xfrm>
          <a:prstGeom prst="rect">
            <a:avLst/>
          </a:prstGeom>
          <a:noFill/>
          <a:ln w="9525">
            <a:noFill/>
          </a:ln>
        </p:spPr>
        <p:txBody>
          <a:bodyPr>
            <a:spAutoFit/>
          </a:bodyPr>
          <a:lstStyle/>
          <a:p>
            <a:r>
              <a:rPr lang="en-US" altLang="zh-CN" sz="2800" b="1" dirty="0">
                <a:latin typeface="黑体" panose="02010609060101010101" pitchFamily="49" charset="-122"/>
                <a:ea typeface="黑体" panose="02010609060101010101" pitchFamily="49" charset="-122"/>
              </a:rPr>
              <a:t>1804</a:t>
            </a:r>
            <a:r>
              <a:rPr lang="zh-CN" altLang="en-US" sz="2800" b="1" dirty="0">
                <a:latin typeface="黑体" panose="02010609060101010101" pitchFamily="49" charset="-122"/>
                <a:ea typeface="黑体" panose="02010609060101010101" pitchFamily="49" charset="-122"/>
              </a:rPr>
              <a:t>年，拿破仑在巴黎圣母院加冕称帝，建立了</a:t>
            </a:r>
            <a:r>
              <a:rPr lang="zh-CN" altLang="en-US" sz="2800" b="1" dirty="0">
                <a:solidFill>
                  <a:srgbClr val="C00000"/>
                </a:solidFill>
                <a:latin typeface="黑体" panose="02010609060101010101" pitchFamily="49" charset="-122"/>
                <a:ea typeface="黑体" panose="02010609060101010101" pitchFamily="49" charset="-122"/>
              </a:rPr>
              <a:t>法兰西第一帝国</a:t>
            </a:r>
            <a:r>
              <a:rPr lang="zh-CN" altLang="en-US" sz="2800" b="1" dirty="0">
                <a:latin typeface="黑体" panose="02010609060101010101" pitchFamily="49" charset="-122"/>
                <a:ea typeface="黑体" panose="02010609060101010101" pitchFamily="49" charset="-122"/>
              </a:rPr>
              <a:t>。</a:t>
            </a:r>
          </a:p>
        </p:txBody>
      </p:sp>
      <p:sp>
        <p:nvSpPr>
          <p:cNvPr id="30722" name="AutoShape 2"/>
          <p:cNvSpPr>
            <a:spLocks noChangeArrowheads="1"/>
          </p:cNvSpPr>
          <p:nvPr/>
        </p:nvSpPr>
        <p:spPr bwMode="auto">
          <a:xfrm>
            <a:off x="6003925" y="962025"/>
            <a:ext cx="5626100" cy="2679700"/>
          </a:xfrm>
          <a:prstGeom prst="wedgeRoundRectCallout">
            <a:avLst>
              <a:gd name="adj1" fmla="val -43750"/>
              <a:gd name="adj2" fmla="val 70000"/>
              <a:gd name="adj3" fmla="val 16667"/>
            </a:avLst>
          </a:prstGeom>
          <a:solidFill>
            <a:srgbClr val="CCFFFF"/>
          </a:solidFill>
          <a:ln w="12700" cmpd="sng">
            <a:solidFill>
              <a:schemeClr val="accent2"/>
            </a:solidFill>
            <a:miter lim="800000"/>
          </a:ln>
          <a:effectLst>
            <a:outerShdw dist="35921" dir="2700000" sy="50000" kx="2115830" algn="bl" rotWithShape="0">
              <a:srgbClr val="C0C0C0">
                <a:alpha val="7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mn-lt"/>
              <a:ea typeface="+mn-ea"/>
              <a:cs typeface="+mn-cs"/>
            </a:endParaRPr>
          </a:p>
        </p:txBody>
      </p:sp>
      <p:sp>
        <p:nvSpPr>
          <p:cNvPr id="30724" name="Rectangle 4"/>
          <p:cNvSpPr/>
          <p:nvPr/>
        </p:nvSpPr>
        <p:spPr>
          <a:xfrm>
            <a:off x="6132513" y="1025525"/>
            <a:ext cx="5121275" cy="2552700"/>
          </a:xfrm>
          <a:prstGeom prst="rect">
            <a:avLst/>
          </a:prstGeom>
          <a:solidFill>
            <a:srgbClr val="CCFFFF">
              <a:alpha val="0"/>
            </a:srgbClr>
          </a:solidFill>
          <a:ln w="9525">
            <a:noFill/>
          </a:ln>
        </p:spPr>
        <p:txBody>
          <a:bodyPr>
            <a:spAutoFit/>
          </a:bodyPr>
          <a:lstStyle/>
          <a:p>
            <a:r>
              <a:rPr lang="zh-CN" altLang="en-US" sz="4000" b="1" dirty="0">
                <a:latin typeface="宋体" panose="02010600030101010101" pitchFamily="2" charset="-122"/>
                <a:ea typeface="微软雅黑" panose="020B0503020204020204" pitchFamily="34" charset="-122"/>
              </a:rPr>
              <a:t>议一议：拿破仑对内对外实行了哪些政策？说明了第一帝国的</a:t>
            </a:r>
            <a:r>
              <a:rPr lang="zh-CN" altLang="en-US" sz="4000" b="1" dirty="0">
                <a:solidFill>
                  <a:srgbClr val="0000FF"/>
                </a:solidFill>
                <a:latin typeface="宋体" panose="02010600030101010101" pitchFamily="2" charset="-122"/>
                <a:ea typeface="微软雅黑" panose="020B0503020204020204" pitchFamily="34" charset="-122"/>
              </a:rPr>
              <a:t>性质</a:t>
            </a:r>
            <a:r>
              <a:rPr lang="zh-CN" altLang="en-US" sz="4000" b="1" dirty="0">
                <a:latin typeface="宋体" panose="02010600030101010101" pitchFamily="2" charset="-122"/>
                <a:ea typeface="微软雅黑" panose="020B0503020204020204" pitchFamily="34" charset="-122"/>
              </a:rPr>
              <a:t>是什么？</a:t>
            </a:r>
          </a:p>
        </p:txBody>
      </p:sp>
      <p:sp>
        <p:nvSpPr>
          <p:cNvPr id="13" name="TextBox 12"/>
          <p:cNvSpPr txBox="1"/>
          <p:nvPr/>
        </p:nvSpPr>
        <p:spPr>
          <a:xfrm>
            <a:off x="6350000" y="4086225"/>
            <a:ext cx="5572125" cy="5826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颁布民法典</a:t>
            </a:r>
            <a:r>
              <a:rPr kumimoji="0" lang="en-US" altLang="zh-CN" sz="32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a:t>
            </a:r>
            <a:r>
              <a:rPr kumimoji="0" lang="zh-CN" altLang="en-US" sz="32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拿破仑法典</a:t>
            </a:r>
            <a:r>
              <a:rPr kumimoji="0" lang="en-US" altLang="zh-CN" sz="32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a:t>
            </a:r>
          </a:p>
        </p:txBody>
      </p:sp>
      <p:sp>
        <p:nvSpPr>
          <p:cNvPr id="2" name="TextBox 12"/>
          <p:cNvSpPr txBox="1"/>
          <p:nvPr/>
        </p:nvSpPr>
        <p:spPr>
          <a:xfrm>
            <a:off x="6350000" y="4900613"/>
            <a:ext cx="5572125" cy="10763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对外多次打败欧洲反法同盟的军队</a:t>
            </a:r>
            <a:r>
              <a:rPr kumimoji="0" lang="zh-CN" altLang="en-US" sz="2800" b="1" i="0" u="none" strike="noStrike" kern="1200" cap="none" spc="0" normalizeH="0" baseline="0" noProof="0" dirty="0">
                <a:ln>
                  <a:noFill/>
                </a:ln>
                <a:solidFill>
                  <a:schemeClr val="tx1"/>
                </a:solidFill>
                <a:effectLst/>
                <a:uLnTx/>
                <a:uFillTx/>
                <a:latin typeface="迷你简超粗圆" pitchFamily="2" charset="-122"/>
                <a:ea typeface="迷你简超粗圆" pitchFamily="2" charset="-122"/>
                <a:cs typeface="+mn-cs"/>
              </a:rPr>
              <a:t>。</a:t>
            </a:r>
          </a:p>
        </p:txBody>
      </p:sp>
      <p:sp>
        <p:nvSpPr>
          <p:cNvPr id="3" name="矩形 2"/>
          <p:cNvSpPr/>
          <p:nvPr/>
        </p:nvSpPr>
        <p:spPr>
          <a:xfrm>
            <a:off x="7873365" y="6064885"/>
            <a:ext cx="2926080" cy="64516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资本主义国家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8448"/>
                                        </p:tgtEl>
                                      </p:cBhvr>
                                    </p:animEffect>
                                    <p:set>
                                      <p:cBhvr>
                                        <p:cTn id="7" dur="1" fill="hold">
                                          <p:stCondLst>
                                            <p:cond delay="499"/>
                                          </p:stCondLst>
                                        </p:cTn>
                                        <p:tgtEl>
                                          <p:spTgt spid="18448"/>
                                        </p:tgtEl>
                                        <p:attrNameLst>
                                          <p:attrName>style.visibility</p:attrName>
                                        </p:attrNameLst>
                                      </p:cBhvr>
                                      <p:to>
                                        <p:strVal val="hidden"/>
                                      </p:to>
                                    </p:set>
                                  </p:childTnLst>
                                </p:cTn>
                              </p:par>
                              <p:par>
                                <p:cTn id="8" presetID="18" presetClass="entr" presetSubtype="12" fill="hold" grpId="0" nodeType="withEffect">
                                  <p:stCondLst>
                                    <p:cond delay="0"/>
                                  </p:stCondLst>
                                  <p:childTnLst>
                                    <p:set>
                                      <p:cBhvr>
                                        <p:cTn id="9" dur="1" fill="hold">
                                          <p:stCondLst>
                                            <p:cond delay="0"/>
                                          </p:stCondLst>
                                        </p:cTn>
                                        <p:tgtEl>
                                          <p:spTgt spid="30722"/>
                                        </p:tgtEl>
                                        <p:attrNameLst>
                                          <p:attrName>style.visibility</p:attrName>
                                        </p:attrNameLst>
                                      </p:cBhvr>
                                      <p:to>
                                        <p:strVal val="visible"/>
                                      </p:to>
                                    </p:set>
                                    <p:animEffect transition="in" filter="strips(downLeft)">
                                      <p:cBhvr>
                                        <p:cTn id="10" dur="500"/>
                                        <p:tgtEl>
                                          <p:spTgt spid="307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barn(inVertical)">
                                      <p:cBhvr>
                                        <p:cTn id="13" dur="500"/>
                                        <p:tgtEl>
                                          <p:spTgt spid="3072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amond(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animBg="1"/>
      <p:bldP spid="13"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33916" y="191387"/>
            <a:ext cx="11727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九年级历史第</a:t>
            </a:r>
            <a:r>
              <a:rPr kumimoji="0" lang="en-US" altLang="zh-CN" sz="2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14</a:t>
            </a:r>
            <a:r>
              <a:rPr kumimoji="0" lang="zh-CN" altLang="en-US" sz="2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rPr>
              <a:t>周练习参考答案</a:t>
            </a:r>
            <a:endParaRPr kumimoji="0" lang="en-US" altLang="zh-CN" sz="2400" b="1" i="0" u="none" strike="noStrike" cap="none" normalizeH="0" baseline="0" dirty="0" smtClean="0">
              <a:ln>
                <a:noFill/>
              </a:ln>
              <a:solidFill>
                <a:srgbClr val="FF0000"/>
              </a:solidFill>
              <a:effectLst/>
              <a:latin typeface="宋体" pitchFamily="2" charset="-122"/>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21. (16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）稳固帝国的社会秩序，保证皇帝的专制权利；（</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分）欧洲民法的基础。（</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）罗马帝国；（</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分）为后来西欧的文艺复兴提供了丰富的精神给养。（</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）原因：封闭保守、缺乏创新，统治者不思进取，无视社会发展的脚步；（</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1453</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年；奥斯曼帝国（</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）狭隘和保守，固步自封必然导致名族的衰亡。我们应该向先进的国家和名族学习，以开放的心态，包容的态度来对待其它事物，不断创新，才能永立于世界名族之林。</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言之有理即可</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
        <p:nvSpPr>
          <p:cNvPr id="1026" name="Rectangle 2"/>
          <p:cNvSpPr>
            <a:spLocks noChangeArrowheads="1"/>
          </p:cNvSpPr>
          <p:nvPr/>
        </p:nvSpPr>
        <p:spPr bwMode="auto">
          <a:xfrm>
            <a:off x="223284" y="3785190"/>
            <a:ext cx="1166391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22. (14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历史时期</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文艺复兴时期；（</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分）莎士比亚；（</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分）人文主义思潮（</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发现地区</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smtClean="0">
                <a:ln>
                  <a:noFill/>
                </a:ln>
                <a:solidFill>
                  <a:srgbClr val="0000FF"/>
                </a:solidFill>
                <a:effectLst/>
                <a:latin typeface="楷体" pitchFamily="49" charset="-122"/>
                <a:ea typeface="楷体" pitchFamily="49" charset="-122"/>
                <a:cs typeface="Times New Roman" pitchFamily="18" charset="0"/>
              </a:rPr>
              <a:t>美洲大陆；（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分）指南针（</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(3)</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目的</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:①</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为了开拓新的贸易市场；②为了去东方掠夺财富；③为了传播基督教；④为了学习和了解东方文明。（言之有理即可</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历史意义：促进了资本主义的生产和发展；世界开始连为一个整体，世界的观念逐步确立起来。（</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 calcmode="lin" valueType="num">
                                      <p:cBhvr additive="base">
                                        <p:cTn id="7" dur="500" fill="hold"/>
                                        <p:tgtEl>
                                          <p:spTgt spid="10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xEl>
                                              <p:pRg st="2" end="2"/>
                                            </p:txEl>
                                          </p:spTgt>
                                        </p:tgtEl>
                                        <p:attrNameLst>
                                          <p:attrName>style.visibility</p:attrName>
                                        </p:attrNameLst>
                                      </p:cBhvr>
                                      <p:to>
                                        <p:strVal val="visible"/>
                                      </p:to>
                                    </p:set>
                                    <p:anim calcmode="lin" valueType="num">
                                      <p:cBhvr additive="base">
                                        <p:cTn id="13" dur="500" fill="hold"/>
                                        <p:tgtEl>
                                          <p:spTgt spid="10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xEl>
                                              <p:pRg st="3" end="3"/>
                                            </p:txEl>
                                          </p:spTgt>
                                        </p:tgtEl>
                                        <p:attrNameLst>
                                          <p:attrName>style.visibility</p:attrName>
                                        </p:attrNameLst>
                                      </p:cBhvr>
                                      <p:to>
                                        <p:strVal val="visible"/>
                                      </p:to>
                                    </p:set>
                                    <p:anim calcmode="lin" valueType="num">
                                      <p:cBhvr additive="base">
                                        <p:cTn id="19" dur="500" fill="hold"/>
                                        <p:tgtEl>
                                          <p:spTgt spid="10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
                                            <p:txEl>
                                              <p:pRg st="4" end="4"/>
                                            </p:txEl>
                                          </p:spTgt>
                                        </p:tgtEl>
                                        <p:attrNameLst>
                                          <p:attrName>style.visibility</p:attrName>
                                        </p:attrNameLst>
                                      </p:cBhvr>
                                      <p:to>
                                        <p:strVal val="visible"/>
                                      </p:to>
                                    </p:set>
                                    <p:anim calcmode="lin" valueType="num">
                                      <p:cBhvr additive="base">
                                        <p:cTn id="25" dur="500" fill="hold"/>
                                        <p:tgtEl>
                                          <p:spTgt spid="102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5">
                                            <p:txEl>
                                              <p:pRg st="5" end="5"/>
                                            </p:txEl>
                                          </p:spTgt>
                                        </p:tgtEl>
                                        <p:attrNameLst>
                                          <p:attrName>style.visibility</p:attrName>
                                        </p:attrNameLst>
                                      </p:cBhvr>
                                      <p:to>
                                        <p:strVal val="visible"/>
                                      </p:to>
                                    </p:set>
                                    <p:anim calcmode="lin" valueType="num">
                                      <p:cBhvr additive="base">
                                        <p:cTn id="31" dur="500" fill="hold"/>
                                        <p:tgtEl>
                                          <p:spTgt spid="102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xEl>
                                              <p:pRg st="0" end="0"/>
                                            </p:txEl>
                                          </p:spTgt>
                                        </p:tgtEl>
                                        <p:attrNameLst>
                                          <p:attrName>style.visibility</p:attrName>
                                        </p:attrNameLst>
                                      </p:cBhvr>
                                      <p:to>
                                        <p:strVal val="visible"/>
                                      </p:to>
                                    </p:set>
                                    <p:anim calcmode="lin" valueType="num">
                                      <p:cBhvr additive="base">
                                        <p:cTn id="37" dur="500" fill="hold"/>
                                        <p:tgtEl>
                                          <p:spTgt spid="102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xEl>
                                              <p:pRg st="1" end="1"/>
                                            </p:txEl>
                                          </p:spTgt>
                                        </p:tgtEl>
                                        <p:attrNameLst>
                                          <p:attrName>style.visibility</p:attrName>
                                        </p:attrNameLst>
                                      </p:cBhvr>
                                      <p:to>
                                        <p:strVal val="visible"/>
                                      </p:to>
                                    </p:set>
                                    <p:anim calcmode="lin" valueType="num">
                                      <p:cBhvr additive="base">
                                        <p:cTn id="43" dur="500" fill="hold"/>
                                        <p:tgtEl>
                                          <p:spTgt spid="102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xEl>
                                              <p:pRg st="2" end="2"/>
                                            </p:txEl>
                                          </p:spTgt>
                                        </p:tgtEl>
                                        <p:attrNameLst>
                                          <p:attrName>style.visibility</p:attrName>
                                        </p:attrNameLst>
                                      </p:cBhvr>
                                      <p:to>
                                        <p:strVal val="visible"/>
                                      </p:to>
                                    </p:set>
                                    <p:anim calcmode="lin" valueType="num">
                                      <p:cBhvr additive="base">
                                        <p:cTn id="49" dur="500" fill="hold"/>
                                        <p:tgtEl>
                                          <p:spTgt spid="102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
                                            <p:txEl>
                                              <p:pRg st="3" end="3"/>
                                            </p:txEl>
                                          </p:spTgt>
                                        </p:tgtEl>
                                        <p:attrNameLst>
                                          <p:attrName>style.visibility</p:attrName>
                                        </p:attrNameLst>
                                      </p:cBhvr>
                                      <p:to>
                                        <p:strVal val="visible"/>
                                      </p:to>
                                    </p:set>
                                    <p:anim calcmode="lin" valueType="num">
                                      <p:cBhvr additive="base">
                                        <p:cTn id="55" dur="500" fill="hold"/>
                                        <p:tgtEl>
                                          <p:spTgt spid="102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6">
                                            <p:txEl>
                                              <p:pRg st="4" end="4"/>
                                            </p:txEl>
                                          </p:spTgt>
                                        </p:tgtEl>
                                        <p:attrNameLst>
                                          <p:attrName>style.visibility</p:attrName>
                                        </p:attrNameLst>
                                      </p:cBhvr>
                                      <p:to>
                                        <p:strVal val="visible"/>
                                      </p:to>
                                    </p:set>
                                    <p:anim calcmode="lin" valueType="num">
                                      <p:cBhvr additive="base">
                                        <p:cTn id="61" dur="500" fill="hold"/>
                                        <p:tgtEl>
                                          <p:spTgt spid="102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法典"/>
          <p:cNvPicPr>
            <a:picLocks noChangeAspect="1" noChangeArrowheads="1"/>
          </p:cNvPicPr>
          <p:nvPr/>
        </p:nvPicPr>
        <p:blipFill>
          <a:blip r:embed="rId3" cstate="print"/>
          <a:srcRect/>
          <a:stretch>
            <a:fillRect/>
          </a:stretch>
        </p:blipFill>
        <p:spPr bwMode="auto">
          <a:xfrm>
            <a:off x="709613" y="857250"/>
            <a:ext cx="2581275" cy="3605213"/>
          </a:xfrm>
          <a:prstGeom prst="rect">
            <a:avLst/>
          </a:prstGeom>
          <a:ln>
            <a:noFill/>
          </a:ln>
          <a:effectLst>
            <a:outerShdw blurRad="292100" dist="139700" dir="2700000" algn="tl" rotWithShape="0">
              <a:srgbClr val="333333">
                <a:alpha val="65000"/>
              </a:srgbClr>
            </a:outerShdw>
          </a:effectLst>
        </p:spPr>
      </p:pic>
      <p:sp>
        <p:nvSpPr>
          <p:cNvPr id="19459" name="Rectangle 3"/>
          <p:cNvSpPr/>
          <p:nvPr/>
        </p:nvSpPr>
        <p:spPr>
          <a:xfrm>
            <a:off x="2809875" y="5214938"/>
            <a:ext cx="1428750" cy="368300"/>
          </a:xfrm>
          <a:prstGeom prst="rect">
            <a:avLst/>
          </a:prstGeom>
          <a:noFill/>
          <a:ln w="9525">
            <a:noFill/>
          </a:ln>
        </p:spPr>
        <p:txBody>
          <a:bodyPr>
            <a:spAutoFit/>
          </a:bodyPr>
          <a:lstStyle/>
          <a:p>
            <a:r>
              <a:rPr lang="zh-CN" altLang="en-US" dirty="0">
                <a:solidFill>
                  <a:schemeClr val="bg1"/>
                </a:solidFill>
                <a:latin typeface="Times New Roman" panose="02020603050405020304" pitchFamily="18" charset="0"/>
                <a:ea typeface="迷你简水柱"/>
              </a:rPr>
              <a:t>«</a:t>
            </a:r>
            <a:r>
              <a:rPr lang="zh-CN" altLang="en-US" dirty="0">
                <a:solidFill>
                  <a:schemeClr val="bg1"/>
                </a:solidFill>
                <a:latin typeface="迷你简水柱"/>
                <a:ea typeface="迷你简水柱"/>
              </a:rPr>
              <a:t>法典</a:t>
            </a:r>
            <a:r>
              <a:rPr lang="zh-CN" altLang="en-US" dirty="0">
                <a:solidFill>
                  <a:schemeClr val="bg1"/>
                </a:solidFill>
                <a:latin typeface="Times New Roman" panose="02020603050405020304" pitchFamily="18" charset="0"/>
                <a:ea typeface="迷你简水柱"/>
              </a:rPr>
              <a:t>»</a:t>
            </a:r>
            <a:r>
              <a:rPr lang="zh-CN" altLang="en-US" dirty="0">
                <a:solidFill>
                  <a:schemeClr val="bg1"/>
                </a:solidFill>
                <a:latin typeface="迷你简水柱"/>
                <a:ea typeface="迷你简水柱"/>
              </a:rPr>
              <a:t>封面</a:t>
            </a:r>
          </a:p>
        </p:txBody>
      </p:sp>
      <p:sp>
        <p:nvSpPr>
          <p:cNvPr id="19460" name="TextBox 8"/>
          <p:cNvSpPr txBox="1"/>
          <p:nvPr/>
        </p:nvSpPr>
        <p:spPr>
          <a:xfrm>
            <a:off x="671513" y="93663"/>
            <a:ext cx="2428875" cy="582612"/>
          </a:xfrm>
          <a:prstGeom prst="rect">
            <a:avLst/>
          </a:prstGeom>
          <a:noFill/>
          <a:ln w="9525">
            <a:noFill/>
          </a:ln>
        </p:spPr>
        <p:txBody>
          <a:bodyPr wrap="none">
            <a:spAutoFit/>
          </a:bodyPr>
          <a:lstStyle/>
          <a:p>
            <a:r>
              <a:rPr lang="zh-CN" altLang="en-US" sz="3200" b="1" dirty="0">
                <a:latin typeface="迷你简超粗圆"/>
                <a:ea typeface="迷你简超粗圆"/>
              </a:rPr>
              <a:t>（</a:t>
            </a:r>
            <a:r>
              <a:rPr lang="en-US" altLang="zh-CN" sz="3200" b="1" dirty="0">
                <a:latin typeface="迷你简超粗圆"/>
                <a:ea typeface="迷你简超粗圆"/>
              </a:rPr>
              <a:t>1）</a:t>
            </a:r>
            <a:r>
              <a:rPr lang="zh-CN" altLang="en-US" sz="3200" b="1" dirty="0">
                <a:latin typeface="迷你简超粗圆"/>
                <a:ea typeface="迷你简超粗圆"/>
              </a:rPr>
              <a:t>对内：</a:t>
            </a:r>
          </a:p>
        </p:txBody>
      </p:sp>
      <p:sp>
        <p:nvSpPr>
          <p:cNvPr id="19461" name="TextBox 12"/>
          <p:cNvSpPr txBox="1"/>
          <p:nvPr/>
        </p:nvSpPr>
        <p:spPr>
          <a:xfrm>
            <a:off x="2809875" y="93663"/>
            <a:ext cx="5899150" cy="582612"/>
          </a:xfrm>
          <a:prstGeom prst="rect">
            <a:avLst/>
          </a:prstGeom>
          <a:noFill/>
          <a:ln w="9525">
            <a:noFill/>
          </a:ln>
        </p:spPr>
        <p:txBody>
          <a:bodyPr wrap="none">
            <a:spAutoFit/>
          </a:bodyPr>
          <a:lstStyle/>
          <a:p>
            <a:r>
              <a:rPr lang="zh-CN" altLang="en-US" sz="3200" b="1" dirty="0">
                <a:latin typeface="迷你简超粗圆"/>
                <a:ea typeface="迷你简超粗圆"/>
              </a:rPr>
              <a:t>颁布民法典</a:t>
            </a:r>
            <a:r>
              <a:rPr lang="en-US" altLang="zh-CN" sz="3200" b="1" dirty="0">
                <a:latin typeface="迷你简超粗圆"/>
                <a:ea typeface="迷你简超粗圆"/>
              </a:rPr>
              <a:t>——《</a:t>
            </a:r>
            <a:r>
              <a:rPr lang="zh-CN" altLang="en-US" sz="3200" b="1" dirty="0">
                <a:latin typeface="迷你简超粗圆"/>
                <a:ea typeface="迷你简超粗圆"/>
              </a:rPr>
              <a:t>拿破仑法典</a:t>
            </a:r>
            <a:r>
              <a:rPr lang="en-US" altLang="zh-CN" sz="3200" b="1" dirty="0">
                <a:latin typeface="迷你简超粗圆"/>
                <a:ea typeface="迷你简超粗圆"/>
              </a:rPr>
              <a:t>》</a:t>
            </a:r>
          </a:p>
        </p:txBody>
      </p:sp>
      <p:sp>
        <p:nvSpPr>
          <p:cNvPr id="20" name="Text Box 4"/>
          <p:cNvSpPr txBox="1">
            <a:spLocks noChangeArrowheads="1"/>
          </p:cNvSpPr>
          <p:nvPr/>
        </p:nvSpPr>
        <p:spPr bwMode="auto">
          <a:xfrm>
            <a:off x="3981450" y="857250"/>
            <a:ext cx="8069263" cy="2244725"/>
          </a:xfrm>
          <a:prstGeom prst="rect">
            <a:avLst/>
          </a:prstGeom>
          <a:blipFill>
            <a:blip r:embed="rId4" cstate="print"/>
            <a:stretch>
              <a:fillRect/>
            </a:stretch>
          </a:blipFill>
          <a:ln w="38100">
            <a:noFill/>
            <a:miter lim="800000"/>
          </a:ln>
          <a:effectLst/>
        </p:spPr>
        <p:txBody>
          <a:bodyPr>
            <a:spAutoFit/>
          </a:bodyPr>
          <a:lstStyle/>
          <a:p>
            <a:pPr marR="0" defTabSz="914400" fontAlgn="auto">
              <a:spcBef>
                <a:spcPct val="50000"/>
              </a:spcBef>
              <a:spcAft>
                <a:spcPts val="0"/>
              </a:spcAft>
              <a:buClrTx/>
              <a:buSzTx/>
              <a:buFontTx/>
              <a:defRPr/>
            </a:pPr>
            <a:r>
              <a:rPr kumimoji="0" lang="zh-CN" altLang="en-US"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材料一：</a:t>
            </a:r>
            <a:endParaRPr kumimoji="0" lang="en-US" altLang="zh-CN"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endParaRPr>
          </a:p>
          <a:p>
            <a:pPr marR="0" defTabSz="914400" fontAlgn="auto">
              <a:spcBef>
                <a:spcPct val="50000"/>
              </a:spcBef>
              <a:spcAft>
                <a:spcPts val="0"/>
              </a:spcAft>
              <a:buClrTx/>
              <a:buSzTx/>
              <a:buFontTx/>
              <a:defRPr/>
            </a:pPr>
            <a:r>
              <a:rPr kumimoji="0" lang="zh-CN" altLang="en-US"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第</a:t>
            </a:r>
            <a:r>
              <a:rPr kumimoji="0" lang="en-US" altLang="zh-CN"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8</a:t>
            </a:r>
            <a:r>
              <a:rPr kumimoji="0" lang="zh-CN" altLang="en-US"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条：“所有法国人都享有民事权利</a:t>
            </a:r>
            <a:r>
              <a:rPr kumimoji="0" lang="en-US" altLang="zh-CN"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                        </a:t>
            </a:r>
          </a:p>
          <a:p>
            <a:pPr marR="0" defTabSz="914400" fontAlgn="auto">
              <a:spcBef>
                <a:spcPct val="50000"/>
              </a:spcBef>
              <a:spcAft>
                <a:spcPts val="0"/>
              </a:spcAft>
              <a:buClrTx/>
              <a:buSzTx/>
              <a:buFontTx/>
              <a:defRPr/>
            </a:pPr>
            <a:r>
              <a:rPr kumimoji="0" lang="en-US" altLang="zh-CN"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545</a:t>
            </a:r>
            <a:r>
              <a:rPr kumimoji="0" lang="zh-CN" altLang="en-US" sz="2800" b="1" kern="1200" cap="none" spc="0" normalizeH="0" baseline="0" noProof="0" dirty="0">
                <a:solidFill>
                  <a:schemeClr val="bg1"/>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条：除非供公用并有公正的赔偿，不得强迫任何人放弃自己的财产。     </a:t>
            </a:r>
            <a:r>
              <a:rPr kumimoji="0" lang="zh-CN" altLang="en-US" sz="2800" b="1" kern="1200" cap="none" spc="0" normalizeH="0" baseline="0" noProof="0" dirty="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0" lang="en-US" altLang="zh-CN" sz="2800" b="1" kern="1200" cap="none" spc="0" normalizeH="0" baseline="0" noProof="0" dirty="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22" name="Text Box 6"/>
          <p:cNvSpPr txBox="1">
            <a:spLocks noChangeArrowheads="1"/>
          </p:cNvSpPr>
          <p:nvPr/>
        </p:nvSpPr>
        <p:spPr bwMode="auto">
          <a:xfrm>
            <a:off x="8807450" y="939800"/>
            <a:ext cx="2571750" cy="522288"/>
          </a:xfrm>
          <a:prstGeom prst="rect">
            <a:avLst/>
          </a:prstGeom>
          <a:solidFill>
            <a:schemeClr val="bg2">
              <a:lumMod val="75000"/>
            </a:schemeClr>
          </a:solidFill>
          <a:ln w="9525">
            <a:noFill/>
            <a:miter lim="800000"/>
          </a:ln>
          <a:effectLst/>
        </p:spPr>
        <p:txBody>
          <a:bodyPr>
            <a:spAutoFit/>
          </a:bodyPr>
          <a:lstStyle/>
          <a:p>
            <a:pPr marR="0" defTabSz="914400" fontAlgn="auto">
              <a:spcBef>
                <a:spcPct val="50000"/>
              </a:spcBef>
              <a:spcAft>
                <a:spcPts val="0"/>
              </a:spcAft>
              <a:buClrTx/>
              <a:buSzTx/>
              <a:buFontTx/>
              <a:defRPr/>
            </a:pPr>
            <a:r>
              <a:rPr kumimoji="0" lang="zh-CN" altLang="en-US" sz="2800" b="1" kern="1200" cap="none" spc="0" normalizeH="0" baseline="0" noProof="0" dirty="0">
                <a:effectLst>
                  <a:outerShdw blurRad="38100" dist="38100" dir="2700000" algn="tl">
                    <a:srgbClr val="000000"/>
                  </a:outerShdw>
                </a:effectLst>
                <a:latin typeface="Times New Roman" panose="02020603050405020304" pitchFamily="18" charset="0"/>
                <a:ea typeface="黑体" panose="02010609060101010101" pitchFamily="49" charset="-122"/>
                <a:cs typeface="+mn-cs"/>
              </a:rPr>
              <a:t>法律上的平等</a:t>
            </a:r>
          </a:p>
        </p:txBody>
      </p:sp>
      <p:sp>
        <p:nvSpPr>
          <p:cNvPr id="23" name="Text Box 7"/>
          <p:cNvSpPr txBox="1">
            <a:spLocks noChangeArrowheads="1"/>
          </p:cNvSpPr>
          <p:nvPr/>
        </p:nvSpPr>
        <p:spPr bwMode="auto">
          <a:xfrm>
            <a:off x="8389938" y="2579688"/>
            <a:ext cx="2212975" cy="522288"/>
          </a:xfrm>
          <a:prstGeom prst="rect">
            <a:avLst/>
          </a:prstGeom>
          <a:solidFill>
            <a:schemeClr val="bg2">
              <a:lumMod val="75000"/>
            </a:schemeClr>
          </a:solidFill>
          <a:ln w="9525">
            <a:noFill/>
            <a:miter lim="800000"/>
          </a:ln>
          <a:effectLst/>
        </p:spPr>
        <p:txBody>
          <a:bodyPr>
            <a:spAutoFit/>
          </a:bodyPr>
          <a:lstStyle/>
          <a:p>
            <a:pPr marR="0" defTabSz="914400" fontAlgn="auto">
              <a:spcBef>
                <a:spcPct val="50000"/>
              </a:spcBef>
              <a:spcAft>
                <a:spcPts val="0"/>
              </a:spcAft>
              <a:buClrTx/>
              <a:buSzTx/>
              <a:buFontTx/>
              <a:defRPr/>
            </a:pPr>
            <a:r>
              <a:rPr kumimoji="0" lang="zh-CN" altLang="en-US" sz="2800" b="1" kern="1200" cap="none" spc="0" normalizeH="0" baseline="0" noProof="0" dirty="0">
                <a:effectLst>
                  <a:outerShdw blurRad="38100" dist="38100" dir="2700000" algn="tl">
                    <a:srgbClr val="000000"/>
                  </a:outerShdw>
                </a:effectLst>
                <a:latin typeface="Times New Roman" panose="02020603050405020304" pitchFamily="18" charset="0"/>
                <a:ea typeface="黑体" panose="02010609060101010101" pitchFamily="49" charset="-122"/>
                <a:cs typeface="+mn-cs"/>
              </a:rPr>
              <a:t>保护财产权 </a:t>
            </a:r>
          </a:p>
        </p:txBody>
      </p:sp>
      <p:sp>
        <p:nvSpPr>
          <p:cNvPr id="19" name="矩形 18"/>
          <p:cNvSpPr/>
          <p:nvPr/>
        </p:nvSpPr>
        <p:spPr>
          <a:xfrm>
            <a:off x="3981450" y="3302000"/>
            <a:ext cx="8183563" cy="1816100"/>
          </a:xfrm>
          <a:prstGeom prst="rect">
            <a:avLst/>
          </a:prstGeom>
          <a:blipFill>
            <a:blip r:embed="rId4" cstate="print"/>
            <a:stretch>
              <a:fillRect/>
            </a:stretch>
          </a:blip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材料二：</a:t>
            </a:r>
            <a:endPar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在</a:t>
            </a:r>
            <a:r>
              <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a:t>
            </a: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拿破仑法典</a:t>
            </a:r>
            <a:r>
              <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a:t>
            </a: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颁布后的近</a:t>
            </a:r>
            <a:r>
              <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100</a:t>
            </a: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年的时间内，欧洲先后有</a:t>
            </a:r>
            <a:r>
              <a:rPr kumimoji="0" lang="en-US" altLang="zh-CN"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25</a:t>
            </a:r>
            <a:r>
              <a:rPr kumimoji="0" lang="zh-CN" altLang="en-US"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楷体" panose="02010609060101010101" pitchFamily="49" charset="-122"/>
                <a:ea typeface="楷体" panose="02010609060101010101" pitchFamily="49" charset="-122"/>
                <a:cs typeface="楷体" panose="02010609060101010101" pitchFamily="49" charset="-122"/>
              </a:rPr>
              <a:t>个国家以该法典为蓝本制定本国的民法典。如，丹麦、德国、瑞士、葡萄牙、西班牙等。</a:t>
            </a:r>
          </a:p>
        </p:txBody>
      </p:sp>
      <p:sp>
        <p:nvSpPr>
          <p:cNvPr id="16" name="TextBox 15"/>
          <p:cNvSpPr txBox="1"/>
          <p:nvPr/>
        </p:nvSpPr>
        <p:spPr>
          <a:xfrm>
            <a:off x="4452257" y="3396343"/>
            <a:ext cx="7358743"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拿破仑法典</a:t>
            </a:r>
            <a:r>
              <a:rPr kumimoji="0" lang="en-US" altLang="zh-CN"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是资产阶级国家的第一部民法典，成为</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近代欧洲各国资产阶级法典的</a:t>
            </a:r>
            <a:r>
              <a:rPr kumimoji="0" lang="zh-CN"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rPr>
              <a:t>范本。</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itchFamily="49" charset="-122"/>
              <a:ea typeface="楷体" pitchFamily="49" charset="-122"/>
            </a:endParaRPr>
          </a:p>
        </p:txBody>
      </p:sp>
      <p:sp>
        <p:nvSpPr>
          <p:cNvPr id="31748" name="Text Box 4"/>
          <p:cNvSpPr txBox="1"/>
          <p:nvPr/>
        </p:nvSpPr>
        <p:spPr>
          <a:xfrm>
            <a:off x="141515" y="4561114"/>
            <a:ext cx="3441474" cy="1815882"/>
          </a:xfrm>
          <a:prstGeom prst="rect">
            <a:avLst/>
          </a:prstGeom>
          <a:noFill/>
          <a:ln w="9525">
            <a:noFill/>
          </a:ln>
        </p:spPr>
        <p:txBody>
          <a:bodyPr wrap="square">
            <a:spAutoFit/>
          </a:bodyPr>
          <a:lstStyle/>
          <a:p>
            <a:r>
              <a:rPr lang="zh-CN" altLang="en-US" sz="2800" b="1" dirty="0">
                <a:solidFill>
                  <a:srgbClr val="0000FF"/>
                </a:solidFill>
                <a:latin typeface="楷体" pitchFamily="49" charset="-122"/>
                <a:ea typeface="楷体" pitchFamily="49" charset="-122"/>
              </a:rPr>
              <a:t>法典巩固了法国大革命的成果，打击封建势力，促进了法国资本主义的发展。</a:t>
            </a:r>
          </a:p>
        </p:txBody>
      </p:sp>
      <p:sp>
        <p:nvSpPr>
          <p:cNvPr id="5" name="TextBox 4"/>
          <p:cNvSpPr txBox="1"/>
          <p:nvPr/>
        </p:nvSpPr>
        <p:spPr>
          <a:xfrm>
            <a:off x="3779838" y="5440363"/>
            <a:ext cx="8270875" cy="11985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zh-CN"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我真正的光荣并非打了</a:t>
            </a:r>
            <a:r>
              <a:rPr kumimoji="0" lang="zh-CN" altLang="zh-CN"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40</a:t>
            </a: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次胜仗，滑铁卢之战抹去了关于这一切的记忆。但有一样东西是不会被人忘却的，它将永垂不朽</a:t>
            </a:r>
            <a:r>
              <a:rPr kumimoji="0" lang="zh-CN" altLang="zh-CN"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那就是我的民法典。”         </a:t>
            </a:r>
            <a:r>
              <a:rPr kumimoji="0" lang="zh-CN" altLang="zh-CN"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拿破仑</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trips(downLeft)">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16" grpId="0" bldLvl="0" animBg="1"/>
      <p:bldP spid="31748" grpId="0" bldLvl="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09688" y="642938"/>
            <a:ext cx="2149475" cy="522287"/>
          </a:xfrm>
          <a:prstGeom prst="rect">
            <a:avLst/>
          </a:prstGeom>
          <a:noFill/>
          <a:ln w="9525">
            <a:noFill/>
          </a:ln>
        </p:spPr>
        <p:txBody>
          <a:bodyPr wrap="none">
            <a:spAutoFit/>
          </a:bodyPr>
          <a:lstStyle/>
          <a:p>
            <a:r>
              <a:rPr lang="zh-CN" altLang="en-US" sz="2800" b="1" dirty="0">
                <a:latin typeface="迷你简超粗圆"/>
                <a:ea typeface="迷你简超粗圆"/>
              </a:rPr>
              <a:t>（</a:t>
            </a:r>
            <a:r>
              <a:rPr lang="en-US" altLang="zh-CN" sz="2800" b="1" dirty="0">
                <a:latin typeface="迷你简超粗圆"/>
                <a:ea typeface="迷你简超粗圆"/>
              </a:rPr>
              <a:t>2）</a:t>
            </a:r>
            <a:r>
              <a:rPr lang="zh-CN" altLang="en-US" sz="2800" b="1" dirty="0">
                <a:latin typeface="迷你简超粗圆"/>
                <a:ea typeface="迷你简超粗圆"/>
              </a:rPr>
              <a:t>对外：</a:t>
            </a:r>
          </a:p>
        </p:txBody>
      </p:sp>
      <p:sp>
        <p:nvSpPr>
          <p:cNvPr id="13" name="TextBox 12"/>
          <p:cNvSpPr txBox="1"/>
          <p:nvPr/>
        </p:nvSpPr>
        <p:spPr>
          <a:xfrm>
            <a:off x="3238500" y="642938"/>
            <a:ext cx="7429500" cy="952500"/>
          </a:xfrm>
          <a:prstGeom prst="rect">
            <a:avLst/>
          </a:prstGeom>
          <a:noFill/>
          <a:ln w="9525">
            <a:noFill/>
          </a:ln>
        </p:spPr>
        <p:txBody>
          <a:bodyPr>
            <a:spAutoFit/>
          </a:bodyPr>
          <a:lstStyle/>
          <a:p>
            <a:r>
              <a:rPr lang="zh-CN" altLang="en-US" sz="2800" b="1" dirty="0">
                <a:latin typeface="迷你简超粗圆"/>
                <a:ea typeface="迷你简超粗圆"/>
              </a:rPr>
              <a:t>对外多次打败欧洲反法同盟的军队，乘胜扩大了法国的疆域，控制了欧洲很多地方。</a:t>
            </a:r>
          </a:p>
        </p:txBody>
      </p:sp>
      <p:sp>
        <p:nvSpPr>
          <p:cNvPr id="20484" name="Text Box 2"/>
          <p:cNvSpPr txBox="1"/>
          <p:nvPr/>
        </p:nvSpPr>
        <p:spPr>
          <a:xfrm>
            <a:off x="2063750" y="692150"/>
            <a:ext cx="1655763"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85" name="Text Box 3"/>
          <p:cNvSpPr txBox="1"/>
          <p:nvPr/>
        </p:nvSpPr>
        <p:spPr>
          <a:xfrm>
            <a:off x="2279650" y="2997200"/>
            <a:ext cx="3600450"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86" name="Text Box 4"/>
          <p:cNvSpPr txBox="1"/>
          <p:nvPr/>
        </p:nvSpPr>
        <p:spPr>
          <a:xfrm>
            <a:off x="3071813" y="2852738"/>
            <a:ext cx="2663825"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87" name="Text Box 5"/>
          <p:cNvSpPr txBox="1"/>
          <p:nvPr/>
        </p:nvSpPr>
        <p:spPr>
          <a:xfrm>
            <a:off x="2855913" y="2060575"/>
            <a:ext cx="3311525"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88" name="Text Box 6"/>
          <p:cNvSpPr txBox="1"/>
          <p:nvPr/>
        </p:nvSpPr>
        <p:spPr>
          <a:xfrm>
            <a:off x="3287713" y="1916113"/>
            <a:ext cx="4968875"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89" name="Text Box 7"/>
          <p:cNvSpPr txBox="1"/>
          <p:nvPr/>
        </p:nvSpPr>
        <p:spPr>
          <a:xfrm>
            <a:off x="3503613" y="3141663"/>
            <a:ext cx="3384550"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sp>
        <p:nvSpPr>
          <p:cNvPr id="20490" name="Text Box 8"/>
          <p:cNvSpPr txBox="1"/>
          <p:nvPr/>
        </p:nvSpPr>
        <p:spPr>
          <a:xfrm>
            <a:off x="3000375" y="5013325"/>
            <a:ext cx="2087563" cy="368300"/>
          </a:xfrm>
          <a:prstGeom prst="rect">
            <a:avLst/>
          </a:prstGeom>
          <a:noFill/>
          <a:ln w="9525">
            <a:noFill/>
          </a:ln>
        </p:spPr>
        <p:txBody>
          <a:bodyPr>
            <a:spAutoFit/>
          </a:bodyPr>
          <a:lstStyle/>
          <a:p>
            <a:pPr>
              <a:spcBef>
                <a:spcPct val="50000"/>
              </a:spcBef>
            </a:pPr>
            <a:endParaRPr lang="zh-CN" altLang="en-US" dirty="0">
              <a:latin typeface="Arial" panose="020B0604020202020204" pitchFamily="34" charset="0"/>
              <a:ea typeface="微软雅黑" panose="020B0503020204020204" pitchFamily="34" charset="-122"/>
            </a:endParaRPr>
          </a:p>
        </p:txBody>
      </p:sp>
      <p:pic>
        <p:nvPicPr>
          <p:cNvPr id="46" name="Picture 9" descr="5E18010aa"/>
          <p:cNvPicPr>
            <a:picLocks noChangeAspect="1"/>
          </p:cNvPicPr>
          <p:nvPr/>
        </p:nvPicPr>
        <p:blipFill>
          <a:blip r:embed="rId2" cstate="print"/>
          <a:stretch>
            <a:fillRect/>
          </a:stretch>
        </p:blipFill>
        <p:spPr>
          <a:xfrm>
            <a:off x="1524000" y="422275"/>
            <a:ext cx="9144000" cy="6292850"/>
          </a:xfrm>
          <a:prstGeom prst="rect">
            <a:avLst/>
          </a:prstGeom>
          <a:noFill/>
          <a:ln w="9525" cap="flat" cmpd="sng">
            <a:solidFill>
              <a:schemeClr val="bg1"/>
            </a:solidFill>
            <a:prstDash val="solid"/>
            <a:miter/>
            <a:headEnd type="none" w="med" len="med"/>
            <a:tailEnd type="none" w="med" len="med"/>
          </a:ln>
        </p:spPr>
      </p:pic>
      <p:grpSp>
        <p:nvGrpSpPr>
          <p:cNvPr id="2" name="Group 37"/>
          <p:cNvGrpSpPr/>
          <p:nvPr/>
        </p:nvGrpSpPr>
        <p:grpSpPr>
          <a:xfrm>
            <a:off x="3505200" y="2590800"/>
            <a:ext cx="3773488" cy="3054350"/>
            <a:chOff x="1296" y="1584"/>
            <a:chExt cx="2377" cy="1924"/>
          </a:xfrm>
        </p:grpSpPr>
        <p:sp>
          <p:nvSpPr>
            <p:cNvPr id="20503" name="Freeform 38"/>
            <p:cNvSpPr/>
            <p:nvPr/>
          </p:nvSpPr>
          <p:spPr>
            <a:xfrm>
              <a:off x="1296" y="1584"/>
              <a:ext cx="1909" cy="1924"/>
            </a:xfrm>
            <a:custGeom>
              <a:avLst/>
              <a:gdLst>
                <a:gd name="txL" fmla="*/ 0 w 1909"/>
                <a:gd name="txT" fmla="*/ 0 h 1924"/>
                <a:gd name="txR" fmla="*/ 1909 w 1909"/>
                <a:gd name="txB" fmla="*/ 1924 h 1924"/>
              </a:gdLst>
              <a:ahLst/>
              <a:cxnLst>
                <a:cxn ang="0">
                  <a:pos x="473" y="1841"/>
                </a:cxn>
                <a:cxn ang="0">
                  <a:pos x="724" y="1569"/>
                </a:cxn>
                <a:cxn ang="0">
                  <a:pos x="982" y="1569"/>
                </a:cxn>
                <a:cxn ang="0">
                  <a:pos x="1254" y="1516"/>
                </a:cxn>
                <a:cxn ang="0">
                  <a:pos x="1472" y="1450"/>
                </a:cxn>
                <a:cxn ang="0">
                  <a:pos x="1592" y="1668"/>
                </a:cxn>
                <a:cxn ang="0">
                  <a:pos x="1817" y="1860"/>
                </a:cxn>
                <a:cxn ang="0">
                  <a:pos x="1896" y="1854"/>
                </a:cxn>
                <a:cxn ang="0">
                  <a:pos x="1863" y="1761"/>
                </a:cxn>
                <a:cxn ang="0">
                  <a:pos x="1737" y="1510"/>
                </a:cxn>
                <a:cxn ang="0">
                  <a:pos x="1585" y="1503"/>
                </a:cxn>
                <a:cxn ang="0">
                  <a:pos x="1565" y="1450"/>
                </a:cxn>
                <a:cxn ang="0">
                  <a:pos x="1433" y="1298"/>
                </a:cxn>
                <a:cxn ang="0">
                  <a:pos x="1280" y="1165"/>
                </a:cxn>
                <a:cxn ang="0">
                  <a:pos x="1353" y="1139"/>
                </a:cxn>
                <a:cxn ang="0">
                  <a:pos x="1227" y="1033"/>
                </a:cxn>
                <a:cxn ang="0">
                  <a:pos x="1300" y="940"/>
                </a:cxn>
                <a:cxn ang="0">
                  <a:pos x="1380" y="761"/>
                </a:cxn>
                <a:cxn ang="0">
                  <a:pos x="1307" y="516"/>
                </a:cxn>
                <a:cxn ang="0">
                  <a:pos x="1241" y="417"/>
                </a:cxn>
                <a:cxn ang="0">
                  <a:pos x="1406" y="285"/>
                </a:cxn>
                <a:cxn ang="0">
                  <a:pos x="1499" y="252"/>
                </a:cxn>
                <a:cxn ang="0">
                  <a:pos x="1611" y="126"/>
                </a:cxn>
                <a:cxn ang="0">
                  <a:pos x="1578" y="13"/>
                </a:cxn>
                <a:cxn ang="0">
                  <a:pos x="1400" y="73"/>
                </a:cxn>
                <a:cxn ang="0">
                  <a:pos x="1267" y="66"/>
                </a:cxn>
                <a:cxn ang="0">
                  <a:pos x="1161" y="80"/>
                </a:cxn>
                <a:cxn ang="0">
                  <a:pos x="1148" y="199"/>
                </a:cxn>
                <a:cxn ang="0">
                  <a:pos x="1068" y="159"/>
                </a:cxn>
                <a:cxn ang="0">
                  <a:pos x="1016" y="324"/>
                </a:cxn>
                <a:cxn ang="0">
                  <a:pos x="883" y="371"/>
                </a:cxn>
                <a:cxn ang="0">
                  <a:pos x="698" y="470"/>
                </a:cxn>
                <a:cxn ang="0">
                  <a:pos x="532" y="603"/>
                </a:cxn>
                <a:cxn ang="0">
                  <a:pos x="360" y="622"/>
                </a:cxn>
                <a:cxn ang="0">
                  <a:pos x="42" y="642"/>
                </a:cxn>
                <a:cxn ang="0">
                  <a:pos x="75" y="781"/>
                </a:cxn>
                <a:cxn ang="0">
                  <a:pos x="248" y="907"/>
                </a:cxn>
                <a:cxn ang="0">
                  <a:pos x="334" y="1126"/>
                </a:cxn>
                <a:cxn ang="0">
                  <a:pos x="274" y="1258"/>
                </a:cxn>
                <a:cxn ang="0">
                  <a:pos x="168" y="1470"/>
                </a:cxn>
                <a:cxn ang="0">
                  <a:pos x="307" y="1523"/>
                </a:cxn>
                <a:cxn ang="0">
                  <a:pos x="413" y="1602"/>
                </a:cxn>
                <a:cxn ang="0">
                  <a:pos x="360" y="1860"/>
                </a:cxn>
              </a:cxnLst>
              <a:rect l="txL" t="txT" r="txR" b="txB"/>
              <a:pathLst>
                <a:path w="1909" h="1924">
                  <a:moveTo>
                    <a:pt x="400" y="1874"/>
                  </a:moveTo>
                  <a:cubicBezTo>
                    <a:pt x="409" y="1865"/>
                    <a:pt x="415" y="1852"/>
                    <a:pt x="426" y="1847"/>
                  </a:cubicBezTo>
                  <a:cubicBezTo>
                    <a:pt x="440" y="1840"/>
                    <a:pt x="458" y="1844"/>
                    <a:pt x="473" y="1841"/>
                  </a:cubicBezTo>
                  <a:cubicBezTo>
                    <a:pt x="508" y="1834"/>
                    <a:pt x="543" y="1821"/>
                    <a:pt x="579" y="1814"/>
                  </a:cubicBezTo>
                  <a:cubicBezTo>
                    <a:pt x="628" y="1789"/>
                    <a:pt x="664" y="1755"/>
                    <a:pt x="718" y="1741"/>
                  </a:cubicBezTo>
                  <a:cubicBezTo>
                    <a:pt x="713" y="1705"/>
                    <a:pt x="708" y="1600"/>
                    <a:pt x="724" y="1569"/>
                  </a:cubicBezTo>
                  <a:cubicBezTo>
                    <a:pt x="732" y="1552"/>
                    <a:pt x="766" y="1542"/>
                    <a:pt x="784" y="1536"/>
                  </a:cubicBezTo>
                  <a:cubicBezTo>
                    <a:pt x="837" y="1538"/>
                    <a:pt x="891" y="1534"/>
                    <a:pt x="943" y="1543"/>
                  </a:cubicBezTo>
                  <a:cubicBezTo>
                    <a:pt x="958" y="1546"/>
                    <a:pt x="982" y="1569"/>
                    <a:pt x="982" y="1569"/>
                  </a:cubicBezTo>
                  <a:cubicBezTo>
                    <a:pt x="1005" y="1635"/>
                    <a:pt x="1039" y="1607"/>
                    <a:pt x="1115" y="1602"/>
                  </a:cubicBezTo>
                  <a:cubicBezTo>
                    <a:pt x="1132" y="1591"/>
                    <a:pt x="1224" y="1557"/>
                    <a:pt x="1168" y="1596"/>
                  </a:cubicBezTo>
                  <a:cubicBezTo>
                    <a:pt x="1140" y="1516"/>
                    <a:pt x="1193" y="1522"/>
                    <a:pt x="1254" y="1516"/>
                  </a:cubicBezTo>
                  <a:cubicBezTo>
                    <a:pt x="1320" y="1501"/>
                    <a:pt x="1249" y="1522"/>
                    <a:pt x="1294" y="1496"/>
                  </a:cubicBezTo>
                  <a:cubicBezTo>
                    <a:pt x="1325" y="1478"/>
                    <a:pt x="1359" y="1474"/>
                    <a:pt x="1393" y="1470"/>
                  </a:cubicBezTo>
                  <a:cubicBezTo>
                    <a:pt x="1427" y="1449"/>
                    <a:pt x="1434" y="1440"/>
                    <a:pt x="1472" y="1450"/>
                  </a:cubicBezTo>
                  <a:cubicBezTo>
                    <a:pt x="1474" y="1459"/>
                    <a:pt x="1500" y="1530"/>
                    <a:pt x="1505" y="1536"/>
                  </a:cubicBezTo>
                  <a:cubicBezTo>
                    <a:pt x="1510" y="1542"/>
                    <a:pt x="1518" y="1545"/>
                    <a:pt x="1525" y="1549"/>
                  </a:cubicBezTo>
                  <a:cubicBezTo>
                    <a:pt x="1543" y="1600"/>
                    <a:pt x="1543" y="1636"/>
                    <a:pt x="1592" y="1668"/>
                  </a:cubicBezTo>
                  <a:cubicBezTo>
                    <a:pt x="1613" y="1700"/>
                    <a:pt x="1614" y="1735"/>
                    <a:pt x="1651" y="1748"/>
                  </a:cubicBezTo>
                  <a:cubicBezTo>
                    <a:pt x="1685" y="1800"/>
                    <a:pt x="1716" y="1813"/>
                    <a:pt x="1777" y="1821"/>
                  </a:cubicBezTo>
                  <a:cubicBezTo>
                    <a:pt x="1816" y="1833"/>
                    <a:pt x="1782" y="1818"/>
                    <a:pt x="1817" y="1860"/>
                  </a:cubicBezTo>
                  <a:cubicBezTo>
                    <a:pt x="1832" y="1879"/>
                    <a:pt x="1847" y="1876"/>
                    <a:pt x="1870" y="1880"/>
                  </a:cubicBezTo>
                  <a:cubicBezTo>
                    <a:pt x="1895" y="1899"/>
                    <a:pt x="1898" y="1924"/>
                    <a:pt x="1909" y="1887"/>
                  </a:cubicBezTo>
                  <a:cubicBezTo>
                    <a:pt x="1905" y="1876"/>
                    <a:pt x="1902" y="1864"/>
                    <a:pt x="1896" y="1854"/>
                  </a:cubicBezTo>
                  <a:cubicBezTo>
                    <a:pt x="1891" y="1846"/>
                    <a:pt x="1876" y="1843"/>
                    <a:pt x="1876" y="1834"/>
                  </a:cubicBezTo>
                  <a:cubicBezTo>
                    <a:pt x="1876" y="1826"/>
                    <a:pt x="1889" y="1825"/>
                    <a:pt x="1896" y="1821"/>
                  </a:cubicBezTo>
                  <a:cubicBezTo>
                    <a:pt x="1886" y="1784"/>
                    <a:pt x="1874" y="1794"/>
                    <a:pt x="1863" y="1761"/>
                  </a:cubicBezTo>
                  <a:cubicBezTo>
                    <a:pt x="1859" y="1726"/>
                    <a:pt x="1858" y="1690"/>
                    <a:pt x="1850" y="1655"/>
                  </a:cubicBezTo>
                  <a:cubicBezTo>
                    <a:pt x="1840" y="1611"/>
                    <a:pt x="1824" y="1677"/>
                    <a:pt x="1843" y="1622"/>
                  </a:cubicBezTo>
                  <a:cubicBezTo>
                    <a:pt x="1800" y="1589"/>
                    <a:pt x="1776" y="1547"/>
                    <a:pt x="1737" y="1510"/>
                  </a:cubicBezTo>
                  <a:cubicBezTo>
                    <a:pt x="1728" y="1479"/>
                    <a:pt x="1709" y="1467"/>
                    <a:pt x="1678" y="1457"/>
                  </a:cubicBezTo>
                  <a:cubicBezTo>
                    <a:pt x="1658" y="1461"/>
                    <a:pt x="1637" y="1464"/>
                    <a:pt x="1618" y="1470"/>
                  </a:cubicBezTo>
                  <a:cubicBezTo>
                    <a:pt x="1584" y="1481"/>
                    <a:pt x="1610" y="1482"/>
                    <a:pt x="1585" y="1503"/>
                  </a:cubicBezTo>
                  <a:cubicBezTo>
                    <a:pt x="1579" y="1508"/>
                    <a:pt x="1543" y="1515"/>
                    <a:pt x="1539" y="1516"/>
                  </a:cubicBezTo>
                  <a:cubicBezTo>
                    <a:pt x="1509" y="1507"/>
                    <a:pt x="1499" y="1478"/>
                    <a:pt x="1532" y="1457"/>
                  </a:cubicBezTo>
                  <a:cubicBezTo>
                    <a:pt x="1542" y="1451"/>
                    <a:pt x="1554" y="1452"/>
                    <a:pt x="1565" y="1450"/>
                  </a:cubicBezTo>
                  <a:cubicBezTo>
                    <a:pt x="1581" y="1404"/>
                    <a:pt x="1574" y="1366"/>
                    <a:pt x="1545" y="1331"/>
                  </a:cubicBezTo>
                  <a:cubicBezTo>
                    <a:pt x="1540" y="1325"/>
                    <a:pt x="1540" y="1314"/>
                    <a:pt x="1532" y="1311"/>
                  </a:cubicBezTo>
                  <a:cubicBezTo>
                    <a:pt x="1501" y="1300"/>
                    <a:pt x="1466" y="1304"/>
                    <a:pt x="1433" y="1298"/>
                  </a:cubicBezTo>
                  <a:cubicBezTo>
                    <a:pt x="1420" y="1300"/>
                    <a:pt x="1406" y="1308"/>
                    <a:pt x="1393" y="1304"/>
                  </a:cubicBezTo>
                  <a:cubicBezTo>
                    <a:pt x="1330" y="1287"/>
                    <a:pt x="1385" y="1228"/>
                    <a:pt x="1333" y="1212"/>
                  </a:cubicBezTo>
                  <a:cubicBezTo>
                    <a:pt x="1347" y="1157"/>
                    <a:pt x="1345" y="1204"/>
                    <a:pt x="1280" y="1165"/>
                  </a:cubicBezTo>
                  <a:cubicBezTo>
                    <a:pt x="1274" y="1161"/>
                    <a:pt x="1268" y="1142"/>
                    <a:pt x="1274" y="1145"/>
                  </a:cubicBezTo>
                  <a:cubicBezTo>
                    <a:pt x="1288" y="1152"/>
                    <a:pt x="1307" y="1179"/>
                    <a:pt x="1307" y="1179"/>
                  </a:cubicBezTo>
                  <a:cubicBezTo>
                    <a:pt x="1337" y="1171"/>
                    <a:pt x="1344" y="1169"/>
                    <a:pt x="1353" y="1139"/>
                  </a:cubicBezTo>
                  <a:cubicBezTo>
                    <a:pt x="1332" y="1026"/>
                    <a:pt x="1180" y="1163"/>
                    <a:pt x="1121" y="1079"/>
                  </a:cubicBezTo>
                  <a:cubicBezTo>
                    <a:pt x="1179" y="1042"/>
                    <a:pt x="1085" y="1099"/>
                    <a:pt x="1188" y="1059"/>
                  </a:cubicBezTo>
                  <a:cubicBezTo>
                    <a:pt x="1203" y="1053"/>
                    <a:pt x="1227" y="1033"/>
                    <a:pt x="1227" y="1033"/>
                  </a:cubicBezTo>
                  <a:cubicBezTo>
                    <a:pt x="1223" y="1024"/>
                    <a:pt x="1212" y="1016"/>
                    <a:pt x="1214" y="1006"/>
                  </a:cubicBezTo>
                  <a:cubicBezTo>
                    <a:pt x="1215" y="998"/>
                    <a:pt x="1228" y="998"/>
                    <a:pt x="1234" y="993"/>
                  </a:cubicBezTo>
                  <a:cubicBezTo>
                    <a:pt x="1257" y="976"/>
                    <a:pt x="1280" y="960"/>
                    <a:pt x="1300" y="940"/>
                  </a:cubicBezTo>
                  <a:cubicBezTo>
                    <a:pt x="1305" y="898"/>
                    <a:pt x="1292" y="846"/>
                    <a:pt x="1320" y="814"/>
                  </a:cubicBezTo>
                  <a:cubicBezTo>
                    <a:pt x="1327" y="806"/>
                    <a:pt x="1339" y="802"/>
                    <a:pt x="1347" y="795"/>
                  </a:cubicBezTo>
                  <a:cubicBezTo>
                    <a:pt x="1359" y="785"/>
                    <a:pt x="1380" y="761"/>
                    <a:pt x="1380" y="761"/>
                  </a:cubicBezTo>
                  <a:cubicBezTo>
                    <a:pt x="1375" y="684"/>
                    <a:pt x="1372" y="630"/>
                    <a:pt x="1327" y="569"/>
                  </a:cubicBezTo>
                  <a:cubicBezTo>
                    <a:pt x="1325" y="558"/>
                    <a:pt x="1324" y="547"/>
                    <a:pt x="1320" y="536"/>
                  </a:cubicBezTo>
                  <a:cubicBezTo>
                    <a:pt x="1317" y="529"/>
                    <a:pt x="1310" y="524"/>
                    <a:pt x="1307" y="516"/>
                  </a:cubicBezTo>
                  <a:cubicBezTo>
                    <a:pt x="1303" y="503"/>
                    <a:pt x="1307" y="488"/>
                    <a:pt x="1300" y="477"/>
                  </a:cubicBezTo>
                  <a:cubicBezTo>
                    <a:pt x="1290" y="461"/>
                    <a:pt x="1273" y="450"/>
                    <a:pt x="1260" y="437"/>
                  </a:cubicBezTo>
                  <a:cubicBezTo>
                    <a:pt x="1254" y="430"/>
                    <a:pt x="1241" y="417"/>
                    <a:pt x="1241" y="417"/>
                  </a:cubicBezTo>
                  <a:cubicBezTo>
                    <a:pt x="1234" y="377"/>
                    <a:pt x="1222" y="337"/>
                    <a:pt x="1260" y="311"/>
                  </a:cubicBezTo>
                  <a:cubicBezTo>
                    <a:pt x="1302" y="316"/>
                    <a:pt x="1321" y="324"/>
                    <a:pt x="1360" y="311"/>
                  </a:cubicBezTo>
                  <a:cubicBezTo>
                    <a:pt x="1377" y="305"/>
                    <a:pt x="1389" y="291"/>
                    <a:pt x="1406" y="285"/>
                  </a:cubicBezTo>
                  <a:cubicBezTo>
                    <a:pt x="1432" y="276"/>
                    <a:pt x="1460" y="272"/>
                    <a:pt x="1486" y="265"/>
                  </a:cubicBezTo>
                  <a:cubicBezTo>
                    <a:pt x="1499" y="256"/>
                    <a:pt x="1512" y="247"/>
                    <a:pt x="1525" y="238"/>
                  </a:cubicBezTo>
                  <a:cubicBezTo>
                    <a:pt x="1533" y="232"/>
                    <a:pt x="1507" y="247"/>
                    <a:pt x="1499" y="252"/>
                  </a:cubicBezTo>
                  <a:cubicBezTo>
                    <a:pt x="1492" y="256"/>
                    <a:pt x="1486" y="261"/>
                    <a:pt x="1479" y="265"/>
                  </a:cubicBezTo>
                  <a:cubicBezTo>
                    <a:pt x="1487" y="241"/>
                    <a:pt x="1501" y="229"/>
                    <a:pt x="1519" y="212"/>
                  </a:cubicBezTo>
                  <a:cubicBezTo>
                    <a:pt x="1534" y="145"/>
                    <a:pt x="1566" y="162"/>
                    <a:pt x="1611" y="126"/>
                  </a:cubicBezTo>
                  <a:cubicBezTo>
                    <a:pt x="1633" y="109"/>
                    <a:pt x="1652" y="86"/>
                    <a:pt x="1671" y="66"/>
                  </a:cubicBezTo>
                  <a:cubicBezTo>
                    <a:pt x="1662" y="18"/>
                    <a:pt x="1665" y="16"/>
                    <a:pt x="1618" y="7"/>
                  </a:cubicBezTo>
                  <a:cubicBezTo>
                    <a:pt x="1605" y="9"/>
                    <a:pt x="1588" y="3"/>
                    <a:pt x="1578" y="13"/>
                  </a:cubicBezTo>
                  <a:cubicBezTo>
                    <a:pt x="1531" y="60"/>
                    <a:pt x="1624" y="62"/>
                    <a:pt x="1532" y="46"/>
                  </a:cubicBezTo>
                  <a:cubicBezTo>
                    <a:pt x="1516" y="14"/>
                    <a:pt x="1513" y="9"/>
                    <a:pt x="1479" y="0"/>
                  </a:cubicBezTo>
                  <a:cubicBezTo>
                    <a:pt x="1444" y="12"/>
                    <a:pt x="1439" y="59"/>
                    <a:pt x="1400" y="73"/>
                  </a:cubicBezTo>
                  <a:cubicBezTo>
                    <a:pt x="1390" y="45"/>
                    <a:pt x="1377" y="30"/>
                    <a:pt x="1353" y="13"/>
                  </a:cubicBezTo>
                  <a:cubicBezTo>
                    <a:pt x="1318" y="22"/>
                    <a:pt x="1316" y="27"/>
                    <a:pt x="1300" y="60"/>
                  </a:cubicBezTo>
                  <a:cubicBezTo>
                    <a:pt x="1315" y="142"/>
                    <a:pt x="1291" y="86"/>
                    <a:pt x="1267" y="66"/>
                  </a:cubicBezTo>
                  <a:cubicBezTo>
                    <a:pt x="1262" y="62"/>
                    <a:pt x="1254" y="62"/>
                    <a:pt x="1247" y="60"/>
                  </a:cubicBezTo>
                  <a:cubicBezTo>
                    <a:pt x="1234" y="16"/>
                    <a:pt x="1206" y="42"/>
                    <a:pt x="1174" y="53"/>
                  </a:cubicBezTo>
                  <a:cubicBezTo>
                    <a:pt x="1170" y="62"/>
                    <a:pt x="1166" y="71"/>
                    <a:pt x="1161" y="80"/>
                  </a:cubicBezTo>
                  <a:cubicBezTo>
                    <a:pt x="1153" y="93"/>
                    <a:pt x="1135" y="119"/>
                    <a:pt x="1135" y="119"/>
                  </a:cubicBezTo>
                  <a:cubicBezTo>
                    <a:pt x="1137" y="135"/>
                    <a:pt x="1138" y="150"/>
                    <a:pt x="1141" y="166"/>
                  </a:cubicBezTo>
                  <a:cubicBezTo>
                    <a:pt x="1143" y="177"/>
                    <a:pt x="1154" y="189"/>
                    <a:pt x="1148" y="199"/>
                  </a:cubicBezTo>
                  <a:cubicBezTo>
                    <a:pt x="1144" y="206"/>
                    <a:pt x="1097" y="217"/>
                    <a:pt x="1088" y="219"/>
                  </a:cubicBezTo>
                  <a:cubicBezTo>
                    <a:pt x="1084" y="214"/>
                    <a:pt x="1077" y="211"/>
                    <a:pt x="1075" y="205"/>
                  </a:cubicBezTo>
                  <a:cubicBezTo>
                    <a:pt x="1070" y="190"/>
                    <a:pt x="1079" y="170"/>
                    <a:pt x="1068" y="159"/>
                  </a:cubicBezTo>
                  <a:cubicBezTo>
                    <a:pt x="1060" y="151"/>
                    <a:pt x="1046" y="164"/>
                    <a:pt x="1035" y="166"/>
                  </a:cubicBezTo>
                  <a:cubicBezTo>
                    <a:pt x="1008" y="206"/>
                    <a:pt x="1014" y="230"/>
                    <a:pt x="1009" y="285"/>
                  </a:cubicBezTo>
                  <a:cubicBezTo>
                    <a:pt x="1011" y="298"/>
                    <a:pt x="1018" y="311"/>
                    <a:pt x="1016" y="324"/>
                  </a:cubicBezTo>
                  <a:cubicBezTo>
                    <a:pt x="1012" y="359"/>
                    <a:pt x="935" y="356"/>
                    <a:pt x="916" y="358"/>
                  </a:cubicBezTo>
                  <a:cubicBezTo>
                    <a:pt x="912" y="364"/>
                    <a:pt x="910" y="374"/>
                    <a:pt x="903" y="377"/>
                  </a:cubicBezTo>
                  <a:cubicBezTo>
                    <a:pt x="897" y="380"/>
                    <a:pt x="890" y="371"/>
                    <a:pt x="883" y="371"/>
                  </a:cubicBezTo>
                  <a:cubicBezTo>
                    <a:pt x="854" y="371"/>
                    <a:pt x="826" y="375"/>
                    <a:pt x="797" y="377"/>
                  </a:cubicBezTo>
                  <a:cubicBezTo>
                    <a:pt x="768" y="387"/>
                    <a:pt x="753" y="389"/>
                    <a:pt x="731" y="411"/>
                  </a:cubicBezTo>
                  <a:cubicBezTo>
                    <a:pt x="723" y="432"/>
                    <a:pt x="698" y="470"/>
                    <a:pt x="698" y="470"/>
                  </a:cubicBezTo>
                  <a:cubicBezTo>
                    <a:pt x="689" y="506"/>
                    <a:pt x="680" y="533"/>
                    <a:pt x="658" y="563"/>
                  </a:cubicBezTo>
                  <a:cubicBezTo>
                    <a:pt x="642" y="609"/>
                    <a:pt x="583" y="589"/>
                    <a:pt x="545" y="583"/>
                  </a:cubicBezTo>
                  <a:cubicBezTo>
                    <a:pt x="541" y="590"/>
                    <a:pt x="540" y="605"/>
                    <a:pt x="532" y="603"/>
                  </a:cubicBezTo>
                  <a:cubicBezTo>
                    <a:pt x="505" y="595"/>
                    <a:pt x="491" y="549"/>
                    <a:pt x="466" y="536"/>
                  </a:cubicBezTo>
                  <a:cubicBezTo>
                    <a:pt x="450" y="528"/>
                    <a:pt x="431" y="528"/>
                    <a:pt x="413" y="523"/>
                  </a:cubicBezTo>
                  <a:cubicBezTo>
                    <a:pt x="337" y="542"/>
                    <a:pt x="351" y="542"/>
                    <a:pt x="360" y="622"/>
                  </a:cubicBezTo>
                  <a:cubicBezTo>
                    <a:pt x="336" y="695"/>
                    <a:pt x="335" y="674"/>
                    <a:pt x="274" y="656"/>
                  </a:cubicBezTo>
                  <a:cubicBezTo>
                    <a:pt x="250" y="638"/>
                    <a:pt x="230" y="625"/>
                    <a:pt x="201" y="616"/>
                  </a:cubicBezTo>
                  <a:cubicBezTo>
                    <a:pt x="154" y="618"/>
                    <a:pt x="82" y="605"/>
                    <a:pt x="42" y="642"/>
                  </a:cubicBezTo>
                  <a:cubicBezTo>
                    <a:pt x="35" y="665"/>
                    <a:pt x="25" y="672"/>
                    <a:pt x="9" y="689"/>
                  </a:cubicBezTo>
                  <a:cubicBezTo>
                    <a:pt x="26" y="736"/>
                    <a:pt x="0" y="681"/>
                    <a:pt x="42" y="715"/>
                  </a:cubicBezTo>
                  <a:cubicBezTo>
                    <a:pt x="62" y="731"/>
                    <a:pt x="42" y="770"/>
                    <a:pt x="75" y="781"/>
                  </a:cubicBezTo>
                  <a:cubicBezTo>
                    <a:pt x="94" y="788"/>
                    <a:pt x="115" y="786"/>
                    <a:pt x="135" y="788"/>
                  </a:cubicBezTo>
                  <a:cubicBezTo>
                    <a:pt x="163" y="806"/>
                    <a:pt x="182" y="829"/>
                    <a:pt x="214" y="841"/>
                  </a:cubicBezTo>
                  <a:cubicBezTo>
                    <a:pt x="222" y="870"/>
                    <a:pt x="239" y="880"/>
                    <a:pt x="248" y="907"/>
                  </a:cubicBezTo>
                  <a:cubicBezTo>
                    <a:pt x="255" y="961"/>
                    <a:pt x="264" y="987"/>
                    <a:pt x="307" y="1020"/>
                  </a:cubicBezTo>
                  <a:cubicBezTo>
                    <a:pt x="312" y="1034"/>
                    <a:pt x="324" y="1045"/>
                    <a:pt x="327" y="1059"/>
                  </a:cubicBezTo>
                  <a:cubicBezTo>
                    <a:pt x="332" y="1081"/>
                    <a:pt x="330" y="1104"/>
                    <a:pt x="334" y="1126"/>
                  </a:cubicBezTo>
                  <a:cubicBezTo>
                    <a:pt x="337" y="1142"/>
                    <a:pt x="343" y="1157"/>
                    <a:pt x="347" y="1172"/>
                  </a:cubicBezTo>
                  <a:cubicBezTo>
                    <a:pt x="284" y="1183"/>
                    <a:pt x="312" y="1185"/>
                    <a:pt x="281" y="1232"/>
                  </a:cubicBezTo>
                  <a:cubicBezTo>
                    <a:pt x="279" y="1241"/>
                    <a:pt x="275" y="1249"/>
                    <a:pt x="274" y="1258"/>
                  </a:cubicBezTo>
                  <a:cubicBezTo>
                    <a:pt x="271" y="1284"/>
                    <a:pt x="272" y="1311"/>
                    <a:pt x="267" y="1337"/>
                  </a:cubicBezTo>
                  <a:cubicBezTo>
                    <a:pt x="264" y="1352"/>
                    <a:pt x="208" y="1401"/>
                    <a:pt x="195" y="1410"/>
                  </a:cubicBezTo>
                  <a:cubicBezTo>
                    <a:pt x="181" y="1430"/>
                    <a:pt x="176" y="1447"/>
                    <a:pt x="168" y="1470"/>
                  </a:cubicBezTo>
                  <a:cubicBezTo>
                    <a:pt x="188" y="1526"/>
                    <a:pt x="158" y="1459"/>
                    <a:pt x="195" y="1496"/>
                  </a:cubicBezTo>
                  <a:cubicBezTo>
                    <a:pt x="200" y="1501"/>
                    <a:pt x="194" y="1514"/>
                    <a:pt x="201" y="1516"/>
                  </a:cubicBezTo>
                  <a:cubicBezTo>
                    <a:pt x="235" y="1524"/>
                    <a:pt x="272" y="1521"/>
                    <a:pt x="307" y="1523"/>
                  </a:cubicBezTo>
                  <a:cubicBezTo>
                    <a:pt x="320" y="1536"/>
                    <a:pt x="334" y="1550"/>
                    <a:pt x="347" y="1563"/>
                  </a:cubicBezTo>
                  <a:cubicBezTo>
                    <a:pt x="362" y="1578"/>
                    <a:pt x="341" y="1587"/>
                    <a:pt x="367" y="1596"/>
                  </a:cubicBezTo>
                  <a:cubicBezTo>
                    <a:pt x="382" y="1601"/>
                    <a:pt x="398" y="1600"/>
                    <a:pt x="413" y="1602"/>
                  </a:cubicBezTo>
                  <a:cubicBezTo>
                    <a:pt x="432" y="1656"/>
                    <a:pt x="420" y="1675"/>
                    <a:pt x="380" y="1715"/>
                  </a:cubicBezTo>
                  <a:cubicBezTo>
                    <a:pt x="372" y="1746"/>
                    <a:pt x="372" y="1774"/>
                    <a:pt x="353" y="1801"/>
                  </a:cubicBezTo>
                  <a:cubicBezTo>
                    <a:pt x="348" y="1817"/>
                    <a:pt x="345" y="1846"/>
                    <a:pt x="360" y="1860"/>
                  </a:cubicBezTo>
                  <a:cubicBezTo>
                    <a:pt x="363" y="1863"/>
                    <a:pt x="423" y="1874"/>
                    <a:pt x="400" y="1874"/>
                  </a:cubicBezTo>
                  <a:close/>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20504" name="Freeform 39"/>
            <p:cNvSpPr/>
            <p:nvPr/>
          </p:nvSpPr>
          <p:spPr>
            <a:xfrm>
              <a:off x="3072" y="2592"/>
              <a:ext cx="601" cy="571"/>
            </a:xfrm>
            <a:custGeom>
              <a:avLst/>
              <a:gdLst>
                <a:gd name="txL" fmla="*/ 0 w 601"/>
                <a:gd name="txT" fmla="*/ 0 h 571"/>
                <a:gd name="txR" fmla="*/ 601 w 601"/>
                <a:gd name="txB" fmla="*/ 571 h 571"/>
              </a:gdLst>
              <a:ahLst/>
              <a:cxnLst>
                <a:cxn ang="0">
                  <a:pos x="169" y="8"/>
                </a:cxn>
                <a:cxn ang="0">
                  <a:pos x="10" y="21"/>
                </a:cxn>
                <a:cxn ang="0">
                  <a:pos x="17" y="54"/>
                </a:cxn>
                <a:cxn ang="0">
                  <a:pos x="63" y="67"/>
                </a:cxn>
                <a:cxn ang="0">
                  <a:pos x="116" y="107"/>
                </a:cxn>
                <a:cxn ang="0">
                  <a:pos x="143" y="207"/>
                </a:cxn>
                <a:cxn ang="0">
                  <a:pos x="156" y="246"/>
                </a:cxn>
                <a:cxn ang="0">
                  <a:pos x="162" y="339"/>
                </a:cxn>
                <a:cxn ang="0">
                  <a:pos x="182" y="332"/>
                </a:cxn>
                <a:cxn ang="0">
                  <a:pos x="215" y="273"/>
                </a:cxn>
                <a:cxn ang="0">
                  <a:pos x="295" y="319"/>
                </a:cxn>
                <a:cxn ang="0">
                  <a:pos x="301" y="359"/>
                </a:cxn>
                <a:cxn ang="0">
                  <a:pos x="315" y="372"/>
                </a:cxn>
                <a:cxn ang="0">
                  <a:pos x="407" y="557"/>
                </a:cxn>
                <a:cxn ang="0">
                  <a:pos x="513" y="564"/>
                </a:cxn>
                <a:cxn ang="0">
                  <a:pos x="566" y="571"/>
                </a:cxn>
                <a:cxn ang="0">
                  <a:pos x="573" y="538"/>
                </a:cxn>
                <a:cxn ang="0">
                  <a:pos x="493" y="471"/>
                </a:cxn>
                <a:cxn ang="0">
                  <a:pos x="414" y="392"/>
                </a:cxn>
                <a:cxn ang="0">
                  <a:pos x="374" y="339"/>
                </a:cxn>
                <a:cxn ang="0">
                  <a:pos x="388" y="326"/>
                </a:cxn>
                <a:cxn ang="0">
                  <a:pos x="381" y="306"/>
                </a:cxn>
                <a:cxn ang="0">
                  <a:pos x="447" y="273"/>
                </a:cxn>
                <a:cxn ang="0">
                  <a:pos x="354" y="193"/>
                </a:cxn>
                <a:cxn ang="0">
                  <a:pos x="248" y="114"/>
                </a:cxn>
                <a:cxn ang="0">
                  <a:pos x="189" y="61"/>
                </a:cxn>
                <a:cxn ang="0">
                  <a:pos x="123" y="8"/>
                </a:cxn>
                <a:cxn ang="0">
                  <a:pos x="17" y="8"/>
                </a:cxn>
              </a:cxnLst>
              <a:rect l="txL" t="txT" r="txR" b="txB"/>
              <a:pathLst>
                <a:path w="601" h="571">
                  <a:moveTo>
                    <a:pt x="169" y="8"/>
                  </a:moveTo>
                  <a:cubicBezTo>
                    <a:pt x="116" y="14"/>
                    <a:pt x="59" y="0"/>
                    <a:pt x="10" y="21"/>
                  </a:cubicBezTo>
                  <a:cubicBezTo>
                    <a:pt x="0" y="25"/>
                    <a:pt x="11" y="45"/>
                    <a:pt x="17" y="54"/>
                  </a:cubicBezTo>
                  <a:cubicBezTo>
                    <a:pt x="20" y="58"/>
                    <a:pt x="62" y="67"/>
                    <a:pt x="63" y="67"/>
                  </a:cubicBezTo>
                  <a:cubicBezTo>
                    <a:pt x="78" y="83"/>
                    <a:pt x="116" y="107"/>
                    <a:pt x="116" y="107"/>
                  </a:cubicBezTo>
                  <a:cubicBezTo>
                    <a:pt x="128" y="140"/>
                    <a:pt x="133" y="174"/>
                    <a:pt x="143" y="207"/>
                  </a:cubicBezTo>
                  <a:cubicBezTo>
                    <a:pt x="147" y="220"/>
                    <a:pt x="156" y="246"/>
                    <a:pt x="156" y="246"/>
                  </a:cubicBezTo>
                  <a:cubicBezTo>
                    <a:pt x="158" y="277"/>
                    <a:pt x="153" y="309"/>
                    <a:pt x="162" y="339"/>
                  </a:cubicBezTo>
                  <a:cubicBezTo>
                    <a:pt x="164" y="346"/>
                    <a:pt x="178" y="338"/>
                    <a:pt x="182" y="332"/>
                  </a:cubicBezTo>
                  <a:cubicBezTo>
                    <a:pt x="202" y="302"/>
                    <a:pt x="176" y="285"/>
                    <a:pt x="215" y="273"/>
                  </a:cubicBezTo>
                  <a:cubicBezTo>
                    <a:pt x="257" y="282"/>
                    <a:pt x="275" y="278"/>
                    <a:pt x="295" y="319"/>
                  </a:cubicBezTo>
                  <a:cubicBezTo>
                    <a:pt x="297" y="332"/>
                    <a:pt x="296" y="346"/>
                    <a:pt x="301" y="359"/>
                  </a:cubicBezTo>
                  <a:cubicBezTo>
                    <a:pt x="303" y="365"/>
                    <a:pt x="313" y="366"/>
                    <a:pt x="315" y="372"/>
                  </a:cubicBezTo>
                  <a:cubicBezTo>
                    <a:pt x="327" y="420"/>
                    <a:pt x="326" y="549"/>
                    <a:pt x="407" y="557"/>
                  </a:cubicBezTo>
                  <a:cubicBezTo>
                    <a:pt x="442" y="561"/>
                    <a:pt x="478" y="561"/>
                    <a:pt x="513" y="564"/>
                  </a:cubicBezTo>
                  <a:cubicBezTo>
                    <a:pt x="531" y="566"/>
                    <a:pt x="548" y="569"/>
                    <a:pt x="566" y="571"/>
                  </a:cubicBezTo>
                  <a:cubicBezTo>
                    <a:pt x="586" y="564"/>
                    <a:pt x="601" y="566"/>
                    <a:pt x="573" y="538"/>
                  </a:cubicBezTo>
                  <a:cubicBezTo>
                    <a:pt x="528" y="493"/>
                    <a:pt x="532" y="532"/>
                    <a:pt x="493" y="471"/>
                  </a:cubicBezTo>
                  <a:cubicBezTo>
                    <a:pt x="473" y="440"/>
                    <a:pt x="447" y="409"/>
                    <a:pt x="414" y="392"/>
                  </a:cubicBezTo>
                  <a:cubicBezTo>
                    <a:pt x="406" y="368"/>
                    <a:pt x="392" y="356"/>
                    <a:pt x="374" y="339"/>
                  </a:cubicBezTo>
                  <a:cubicBezTo>
                    <a:pt x="407" y="327"/>
                    <a:pt x="437" y="350"/>
                    <a:pt x="388" y="326"/>
                  </a:cubicBezTo>
                  <a:cubicBezTo>
                    <a:pt x="386" y="319"/>
                    <a:pt x="378" y="313"/>
                    <a:pt x="381" y="306"/>
                  </a:cubicBezTo>
                  <a:cubicBezTo>
                    <a:pt x="388" y="289"/>
                    <a:pt x="434" y="275"/>
                    <a:pt x="447" y="273"/>
                  </a:cubicBezTo>
                  <a:cubicBezTo>
                    <a:pt x="498" y="218"/>
                    <a:pt x="386" y="199"/>
                    <a:pt x="354" y="193"/>
                  </a:cubicBezTo>
                  <a:cubicBezTo>
                    <a:pt x="318" y="168"/>
                    <a:pt x="290" y="127"/>
                    <a:pt x="248" y="114"/>
                  </a:cubicBezTo>
                  <a:cubicBezTo>
                    <a:pt x="225" y="98"/>
                    <a:pt x="212" y="78"/>
                    <a:pt x="189" y="61"/>
                  </a:cubicBezTo>
                  <a:cubicBezTo>
                    <a:pt x="177" y="28"/>
                    <a:pt x="155" y="17"/>
                    <a:pt x="123" y="8"/>
                  </a:cubicBezTo>
                  <a:cubicBezTo>
                    <a:pt x="97" y="32"/>
                    <a:pt x="17" y="68"/>
                    <a:pt x="17" y="8"/>
                  </a:cubicBezTo>
                </a:path>
              </a:pathLst>
            </a:custGeom>
            <a:solidFill>
              <a:srgbClr val="FF000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3" name="Group 34"/>
          <p:cNvGrpSpPr/>
          <p:nvPr/>
        </p:nvGrpSpPr>
        <p:grpSpPr>
          <a:xfrm>
            <a:off x="5410200" y="609600"/>
            <a:ext cx="3344863" cy="4244975"/>
            <a:chOff x="2505" y="336"/>
            <a:chExt cx="2107" cy="2674"/>
          </a:xfrm>
        </p:grpSpPr>
        <p:sp>
          <p:nvSpPr>
            <p:cNvPr id="20501" name="Freeform 35"/>
            <p:cNvSpPr/>
            <p:nvPr/>
          </p:nvSpPr>
          <p:spPr>
            <a:xfrm>
              <a:off x="2688" y="1056"/>
              <a:ext cx="1924" cy="1954"/>
            </a:xfrm>
            <a:custGeom>
              <a:avLst/>
              <a:gdLst>
                <a:gd name="txL" fmla="*/ 0 w 1924"/>
                <a:gd name="txT" fmla="*/ 0 h 1954"/>
                <a:gd name="txR" fmla="*/ 1924 w 1924"/>
                <a:gd name="txB" fmla="*/ 1954 h 1954"/>
              </a:gdLst>
              <a:ahLst/>
              <a:cxnLst>
                <a:cxn ang="0">
                  <a:pos x="1687" y="1053"/>
                </a:cxn>
                <a:cxn ang="0">
                  <a:pos x="1746" y="1179"/>
                </a:cxn>
                <a:cxn ang="0">
                  <a:pos x="1759" y="1444"/>
                </a:cxn>
                <a:cxn ang="0">
                  <a:pos x="1852" y="1536"/>
                </a:cxn>
                <a:cxn ang="0">
                  <a:pos x="1561" y="1728"/>
                </a:cxn>
                <a:cxn ang="0">
                  <a:pos x="1203" y="1874"/>
                </a:cxn>
                <a:cxn ang="0">
                  <a:pos x="899" y="1821"/>
                </a:cxn>
                <a:cxn ang="0">
                  <a:pos x="680" y="1715"/>
                </a:cxn>
                <a:cxn ang="0">
                  <a:pos x="541" y="1510"/>
                </a:cxn>
                <a:cxn ang="0">
                  <a:pos x="455" y="1199"/>
                </a:cxn>
                <a:cxn ang="0">
                  <a:pos x="614" y="980"/>
                </a:cxn>
                <a:cxn ang="0">
                  <a:pos x="640" y="861"/>
                </a:cxn>
                <a:cxn ang="0">
                  <a:pos x="475" y="788"/>
                </a:cxn>
                <a:cxn ang="0">
                  <a:pos x="376" y="636"/>
                </a:cxn>
                <a:cxn ang="0">
                  <a:pos x="475" y="550"/>
                </a:cxn>
                <a:cxn ang="0">
                  <a:pos x="276" y="543"/>
                </a:cxn>
                <a:cxn ang="0">
                  <a:pos x="38" y="278"/>
                </a:cxn>
                <a:cxn ang="0">
                  <a:pos x="124" y="60"/>
                </a:cxn>
                <a:cxn ang="0">
                  <a:pos x="223" y="0"/>
                </a:cxn>
                <a:cxn ang="0">
                  <a:pos x="197" y="86"/>
                </a:cxn>
                <a:cxn ang="0">
                  <a:pos x="256" y="192"/>
                </a:cxn>
                <a:cxn ang="0">
                  <a:pos x="223" y="298"/>
                </a:cxn>
                <a:cxn ang="0">
                  <a:pos x="276" y="252"/>
                </a:cxn>
                <a:cxn ang="0">
                  <a:pos x="409" y="278"/>
                </a:cxn>
                <a:cxn ang="0">
                  <a:pos x="276" y="312"/>
                </a:cxn>
                <a:cxn ang="0">
                  <a:pos x="164" y="285"/>
                </a:cxn>
                <a:cxn ang="0">
                  <a:pos x="303" y="530"/>
                </a:cxn>
                <a:cxn ang="0">
                  <a:pos x="389" y="470"/>
                </a:cxn>
                <a:cxn ang="0">
                  <a:pos x="674" y="543"/>
                </a:cxn>
                <a:cxn ang="0">
                  <a:pos x="654" y="543"/>
                </a:cxn>
                <a:cxn ang="0">
                  <a:pos x="919" y="398"/>
                </a:cxn>
                <a:cxn ang="0">
                  <a:pos x="1011" y="418"/>
                </a:cxn>
                <a:cxn ang="0">
                  <a:pos x="1164" y="312"/>
                </a:cxn>
                <a:cxn ang="0">
                  <a:pos x="1197" y="226"/>
                </a:cxn>
                <a:cxn ang="0">
                  <a:pos x="1316" y="325"/>
                </a:cxn>
                <a:cxn ang="0">
                  <a:pos x="1216" y="583"/>
                </a:cxn>
                <a:cxn ang="0">
                  <a:pos x="826" y="623"/>
                </a:cxn>
                <a:cxn ang="0">
                  <a:pos x="707" y="689"/>
                </a:cxn>
                <a:cxn ang="0">
                  <a:pos x="713" y="808"/>
                </a:cxn>
                <a:cxn ang="0">
                  <a:pos x="985" y="947"/>
                </a:cxn>
                <a:cxn ang="0">
                  <a:pos x="1071" y="1099"/>
                </a:cxn>
                <a:cxn ang="0">
                  <a:pos x="1197" y="1066"/>
                </a:cxn>
                <a:cxn ang="0">
                  <a:pos x="1640" y="980"/>
                </a:cxn>
                <a:cxn ang="0">
                  <a:pos x="1693" y="1053"/>
                </a:cxn>
                <a:cxn ang="0">
                  <a:pos x="1634" y="1040"/>
                </a:cxn>
                <a:cxn ang="0">
                  <a:pos x="1700" y="1027"/>
                </a:cxn>
              </a:cxnLst>
              <a:rect l="txL" t="txT" r="txR" b="txB"/>
              <a:pathLst>
                <a:path w="1924" h="1954">
                  <a:moveTo>
                    <a:pt x="1561" y="960"/>
                  </a:moveTo>
                  <a:cubicBezTo>
                    <a:pt x="1607" y="966"/>
                    <a:pt x="1630" y="979"/>
                    <a:pt x="1673" y="987"/>
                  </a:cubicBezTo>
                  <a:cubicBezTo>
                    <a:pt x="1679" y="1009"/>
                    <a:pt x="1675" y="1034"/>
                    <a:pt x="1687" y="1053"/>
                  </a:cubicBezTo>
                  <a:cubicBezTo>
                    <a:pt x="1698" y="1071"/>
                    <a:pt x="1733" y="1099"/>
                    <a:pt x="1733" y="1099"/>
                  </a:cubicBezTo>
                  <a:cubicBezTo>
                    <a:pt x="1731" y="1115"/>
                    <a:pt x="1734" y="1132"/>
                    <a:pt x="1726" y="1146"/>
                  </a:cubicBezTo>
                  <a:cubicBezTo>
                    <a:pt x="1704" y="1186"/>
                    <a:pt x="1647" y="1166"/>
                    <a:pt x="1746" y="1179"/>
                  </a:cubicBezTo>
                  <a:cubicBezTo>
                    <a:pt x="1790" y="1194"/>
                    <a:pt x="1764" y="1221"/>
                    <a:pt x="1779" y="1265"/>
                  </a:cubicBezTo>
                  <a:cubicBezTo>
                    <a:pt x="1784" y="1280"/>
                    <a:pt x="1806" y="1305"/>
                    <a:pt x="1806" y="1305"/>
                  </a:cubicBezTo>
                  <a:cubicBezTo>
                    <a:pt x="1816" y="1370"/>
                    <a:pt x="1787" y="1390"/>
                    <a:pt x="1759" y="1444"/>
                  </a:cubicBezTo>
                  <a:cubicBezTo>
                    <a:pt x="1769" y="1451"/>
                    <a:pt x="1798" y="1471"/>
                    <a:pt x="1806" y="1483"/>
                  </a:cubicBezTo>
                  <a:cubicBezTo>
                    <a:pt x="1809" y="1487"/>
                    <a:pt x="1818" y="1529"/>
                    <a:pt x="1819" y="1530"/>
                  </a:cubicBezTo>
                  <a:cubicBezTo>
                    <a:pt x="1828" y="1537"/>
                    <a:pt x="1841" y="1533"/>
                    <a:pt x="1852" y="1536"/>
                  </a:cubicBezTo>
                  <a:cubicBezTo>
                    <a:pt x="1872" y="1541"/>
                    <a:pt x="1874" y="1544"/>
                    <a:pt x="1892" y="1556"/>
                  </a:cubicBezTo>
                  <a:cubicBezTo>
                    <a:pt x="1924" y="1700"/>
                    <a:pt x="1820" y="1694"/>
                    <a:pt x="1713" y="1702"/>
                  </a:cubicBezTo>
                  <a:cubicBezTo>
                    <a:pt x="1662" y="1706"/>
                    <a:pt x="1610" y="1713"/>
                    <a:pt x="1561" y="1728"/>
                  </a:cubicBezTo>
                  <a:cubicBezTo>
                    <a:pt x="1554" y="1739"/>
                    <a:pt x="1550" y="1753"/>
                    <a:pt x="1541" y="1762"/>
                  </a:cubicBezTo>
                  <a:cubicBezTo>
                    <a:pt x="1536" y="1767"/>
                    <a:pt x="1524" y="1762"/>
                    <a:pt x="1521" y="1768"/>
                  </a:cubicBezTo>
                  <a:cubicBezTo>
                    <a:pt x="1443" y="1954"/>
                    <a:pt x="1669" y="1863"/>
                    <a:pt x="1203" y="1874"/>
                  </a:cubicBezTo>
                  <a:cubicBezTo>
                    <a:pt x="1163" y="1872"/>
                    <a:pt x="1123" y="1873"/>
                    <a:pt x="1084" y="1867"/>
                  </a:cubicBezTo>
                  <a:cubicBezTo>
                    <a:pt x="1065" y="1864"/>
                    <a:pt x="1056" y="1841"/>
                    <a:pt x="1038" y="1834"/>
                  </a:cubicBezTo>
                  <a:cubicBezTo>
                    <a:pt x="995" y="1817"/>
                    <a:pt x="945" y="1824"/>
                    <a:pt x="899" y="1821"/>
                  </a:cubicBezTo>
                  <a:cubicBezTo>
                    <a:pt x="890" y="1819"/>
                    <a:pt x="880" y="1818"/>
                    <a:pt x="872" y="1814"/>
                  </a:cubicBezTo>
                  <a:cubicBezTo>
                    <a:pt x="858" y="1807"/>
                    <a:pt x="832" y="1788"/>
                    <a:pt x="832" y="1788"/>
                  </a:cubicBezTo>
                  <a:cubicBezTo>
                    <a:pt x="792" y="1726"/>
                    <a:pt x="756" y="1727"/>
                    <a:pt x="680" y="1715"/>
                  </a:cubicBezTo>
                  <a:cubicBezTo>
                    <a:pt x="658" y="1680"/>
                    <a:pt x="626" y="1635"/>
                    <a:pt x="594" y="1609"/>
                  </a:cubicBezTo>
                  <a:cubicBezTo>
                    <a:pt x="564" y="1584"/>
                    <a:pt x="541" y="1568"/>
                    <a:pt x="528" y="1530"/>
                  </a:cubicBezTo>
                  <a:cubicBezTo>
                    <a:pt x="532" y="1523"/>
                    <a:pt x="535" y="1515"/>
                    <a:pt x="541" y="1510"/>
                  </a:cubicBezTo>
                  <a:cubicBezTo>
                    <a:pt x="546" y="1506"/>
                    <a:pt x="558" y="1509"/>
                    <a:pt x="561" y="1503"/>
                  </a:cubicBezTo>
                  <a:cubicBezTo>
                    <a:pt x="566" y="1494"/>
                    <a:pt x="535" y="1457"/>
                    <a:pt x="535" y="1457"/>
                  </a:cubicBezTo>
                  <a:cubicBezTo>
                    <a:pt x="525" y="1349"/>
                    <a:pt x="530" y="1274"/>
                    <a:pt x="455" y="1199"/>
                  </a:cubicBezTo>
                  <a:cubicBezTo>
                    <a:pt x="440" y="1168"/>
                    <a:pt x="433" y="1138"/>
                    <a:pt x="422" y="1106"/>
                  </a:cubicBezTo>
                  <a:cubicBezTo>
                    <a:pt x="434" y="1047"/>
                    <a:pt x="469" y="1048"/>
                    <a:pt x="521" y="1040"/>
                  </a:cubicBezTo>
                  <a:cubicBezTo>
                    <a:pt x="558" y="1022"/>
                    <a:pt x="572" y="991"/>
                    <a:pt x="614" y="980"/>
                  </a:cubicBezTo>
                  <a:cubicBezTo>
                    <a:pt x="629" y="982"/>
                    <a:pt x="645" y="982"/>
                    <a:pt x="660" y="987"/>
                  </a:cubicBezTo>
                  <a:cubicBezTo>
                    <a:pt x="706" y="1004"/>
                    <a:pt x="669" y="1019"/>
                    <a:pt x="707" y="994"/>
                  </a:cubicBezTo>
                  <a:cubicBezTo>
                    <a:pt x="684" y="929"/>
                    <a:pt x="700" y="900"/>
                    <a:pt x="640" y="861"/>
                  </a:cubicBezTo>
                  <a:cubicBezTo>
                    <a:pt x="632" y="835"/>
                    <a:pt x="628" y="823"/>
                    <a:pt x="601" y="815"/>
                  </a:cubicBezTo>
                  <a:cubicBezTo>
                    <a:pt x="552" y="847"/>
                    <a:pt x="577" y="844"/>
                    <a:pt x="528" y="835"/>
                  </a:cubicBezTo>
                  <a:cubicBezTo>
                    <a:pt x="509" y="814"/>
                    <a:pt x="501" y="802"/>
                    <a:pt x="475" y="788"/>
                  </a:cubicBezTo>
                  <a:cubicBezTo>
                    <a:pt x="434" y="797"/>
                    <a:pt x="289" y="790"/>
                    <a:pt x="382" y="762"/>
                  </a:cubicBezTo>
                  <a:cubicBezTo>
                    <a:pt x="409" y="710"/>
                    <a:pt x="388" y="750"/>
                    <a:pt x="356" y="715"/>
                  </a:cubicBezTo>
                  <a:cubicBezTo>
                    <a:pt x="346" y="688"/>
                    <a:pt x="355" y="656"/>
                    <a:pt x="376" y="636"/>
                  </a:cubicBezTo>
                  <a:cubicBezTo>
                    <a:pt x="407" y="646"/>
                    <a:pt x="420" y="659"/>
                    <a:pt x="448" y="669"/>
                  </a:cubicBezTo>
                  <a:cubicBezTo>
                    <a:pt x="470" y="660"/>
                    <a:pt x="503" y="664"/>
                    <a:pt x="515" y="643"/>
                  </a:cubicBezTo>
                  <a:cubicBezTo>
                    <a:pt x="556" y="571"/>
                    <a:pt x="511" y="564"/>
                    <a:pt x="475" y="550"/>
                  </a:cubicBezTo>
                  <a:cubicBezTo>
                    <a:pt x="464" y="517"/>
                    <a:pt x="446" y="494"/>
                    <a:pt x="422" y="470"/>
                  </a:cubicBezTo>
                  <a:cubicBezTo>
                    <a:pt x="382" y="487"/>
                    <a:pt x="361" y="491"/>
                    <a:pt x="316" y="497"/>
                  </a:cubicBezTo>
                  <a:cubicBezTo>
                    <a:pt x="298" y="509"/>
                    <a:pt x="285" y="541"/>
                    <a:pt x="276" y="543"/>
                  </a:cubicBezTo>
                  <a:cubicBezTo>
                    <a:pt x="246" y="549"/>
                    <a:pt x="215" y="548"/>
                    <a:pt x="184" y="550"/>
                  </a:cubicBezTo>
                  <a:cubicBezTo>
                    <a:pt x="146" y="585"/>
                    <a:pt x="116" y="528"/>
                    <a:pt x="78" y="517"/>
                  </a:cubicBezTo>
                  <a:cubicBezTo>
                    <a:pt x="29" y="446"/>
                    <a:pt x="96" y="341"/>
                    <a:pt x="38" y="278"/>
                  </a:cubicBezTo>
                  <a:cubicBezTo>
                    <a:pt x="36" y="272"/>
                    <a:pt x="31" y="266"/>
                    <a:pt x="31" y="259"/>
                  </a:cubicBezTo>
                  <a:cubicBezTo>
                    <a:pt x="31" y="127"/>
                    <a:pt x="18" y="131"/>
                    <a:pt x="117" y="113"/>
                  </a:cubicBezTo>
                  <a:cubicBezTo>
                    <a:pt x="145" y="95"/>
                    <a:pt x="176" y="78"/>
                    <a:pt x="124" y="60"/>
                  </a:cubicBezTo>
                  <a:cubicBezTo>
                    <a:pt x="100" y="76"/>
                    <a:pt x="88" y="95"/>
                    <a:pt x="64" y="113"/>
                  </a:cubicBezTo>
                  <a:cubicBezTo>
                    <a:pt x="0" y="46"/>
                    <a:pt x="80" y="51"/>
                    <a:pt x="124" y="47"/>
                  </a:cubicBezTo>
                  <a:cubicBezTo>
                    <a:pt x="160" y="11"/>
                    <a:pt x="170" y="14"/>
                    <a:pt x="223" y="0"/>
                  </a:cubicBezTo>
                  <a:cubicBezTo>
                    <a:pt x="199" y="77"/>
                    <a:pt x="225" y="57"/>
                    <a:pt x="151" y="67"/>
                  </a:cubicBezTo>
                  <a:cubicBezTo>
                    <a:pt x="160" y="71"/>
                    <a:pt x="168" y="76"/>
                    <a:pt x="177" y="80"/>
                  </a:cubicBezTo>
                  <a:cubicBezTo>
                    <a:pt x="183" y="83"/>
                    <a:pt x="193" y="81"/>
                    <a:pt x="197" y="86"/>
                  </a:cubicBezTo>
                  <a:cubicBezTo>
                    <a:pt x="203" y="93"/>
                    <a:pt x="200" y="105"/>
                    <a:pt x="204" y="113"/>
                  </a:cubicBezTo>
                  <a:cubicBezTo>
                    <a:pt x="211" y="127"/>
                    <a:pt x="221" y="140"/>
                    <a:pt x="230" y="153"/>
                  </a:cubicBezTo>
                  <a:cubicBezTo>
                    <a:pt x="239" y="166"/>
                    <a:pt x="256" y="192"/>
                    <a:pt x="256" y="192"/>
                  </a:cubicBezTo>
                  <a:cubicBezTo>
                    <a:pt x="223" y="227"/>
                    <a:pt x="214" y="226"/>
                    <a:pt x="197" y="278"/>
                  </a:cubicBezTo>
                  <a:cubicBezTo>
                    <a:pt x="194" y="287"/>
                    <a:pt x="183" y="299"/>
                    <a:pt x="190" y="305"/>
                  </a:cubicBezTo>
                  <a:cubicBezTo>
                    <a:pt x="199" y="312"/>
                    <a:pt x="212" y="300"/>
                    <a:pt x="223" y="298"/>
                  </a:cubicBezTo>
                  <a:cubicBezTo>
                    <a:pt x="234" y="300"/>
                    <a:pt x="247" y="299"/>
                    <a:pt x="256" y="305"/>
                  </a:cubicBezTo>
                  <a:cubicBezTo>
                    <a:pt x="282" y="322"/>
                    <a:pt x="232" y="356"/>
                    <a:pt x="290" y="298"/>
                  </a:cubicBezTo>
                  <a:cubicBezTo>
                    <a:pt x="286" y="283"/>
                    <a:pt x="269" y="266"/>
                    <a:pt x="276" y="252"/>
                  </a:cubicBezTo>
                  <a:cubicBezTo>
                    <a:pt x="279" y="246"/>
                    <a:pt x="289" y="246"/>
                    <a:pt x="296" y="245"/>
                  </a:cubicBezTo>
                  <a:cubicBezTo>
                    <a:pt x="314" y="242"/>
                    <a:pt x="331" y="241"/>
                    <a:pt x="349" y="239"/>
                  </a:cubicBezTo>
                  <a:cubicBezTo>
                    <a:pt x="403" y="204"/>
                    <a:pt x="395" y="240"/>
                    <a:pt x="409" y="278"/>
                  </a:cubicBezTo>
                  <a:cubicBezTo>
                    <a:pt x="399" y="315"/>
                    <a:pt x="388" y="365"/>
                    <a:pt x="362" y="391"/>
                  </a:cubicBezTo>
                  <a:cubicBezTo>
                    <a:pt x="316" y="360"/>
                    <a:pt x="332" y="378"/>
                    <a:pt x="309" y="345"/>
                  </a:cubicBezTo>
                  <a:cubicBezTo>
                    <a:pt x="300" y="315"/>
                    <a:pt x="311" y="300"/>
                    <a:pt x="276" y="312"/>
                  </a:cubicBezTo>
                  <a:cubicBezTo>
                    <a:pt x="257" y="330"/>
                    <a:pt x="248" y="343"/>
                    <a:pt x="223" y="351"/>
                  </a:cubicBezTo>
                  <a:cubicBezTo>
                    <a:pt x="189" y="340"/>
                    <a:pt x="207" y="350"/>
                    <a:pt x="177" y="305"/>
                  </a:cubicBezTo>
                  <a:cubicBezTo>
                    <a:pt x="173" y="298"/>
                    <a:pt x="164" y="285"/>
                    <a:pt x="164" y="285"/>
                  </a:cubicBezTo>
                  <a:cubicBezTo>
                    <a:pt x="155" y="346"/>
                    <a:pt x="144" y="403"/>
                    <a:pt x="190" y="451"/>
                  </a:cubicBezTo>
                  <a:cubicBezTo>
                    <a:pt x="214" y="517"/>
                    <a:pt x="233" y="504"/>
                    <a:pt x="296" y="510"/>
                  </a:cubicBezTo>
                  <a:cubicBezTo>
                    <a:pt x="298" y="517"/>
                    <a:pt x="296" y="530"/>
                    <a:pt x="303" y="530"/>
                  </a:cubicBezTo>
                  <a:cubicBezTo>
                    <a:pt x="311" y="530"/>
                    <a:pt x="311" y="516"/>
                    <a:pt x="316" y="510"/>
                  </a:cubicBezTo>
                  <a:cubicBezTo>
                    <a:pt x="322" y="503"/>
                    <a:pt x="329" y="496"/>
                    <a:pt x="336" y="490"/>
                  </a:cubicBezTo>
                  <a:cubicBezTo>
                    <a:pt x="357" y="473"/>
                    <a:pt x="360" y="476"/>
                    <a:pt x="389" y="470"/>
                  </a:cubicBezTo>
                  <a:cubicBezTo>
                    <a:pt x="434" y="486"/>
                    <a:pt x="445" y="507"/>
                    <a:pt x="482" y="523"/>
                  </a:cubicBezTo>
                  <a:cubicBezTo>
                    <a:pt x="506" y="533"/>
                    <a:pt x="530" y="538"/>
                    <a:pt x="554" y="550"/>
                  </a:cubicBezTo>
                  <a:cubicBezTo>
                    <a:pt x="594" y="548"/>
                    <a:pt x="634" y="549"/>
                    <a:pt x="674" y="543"/>
                  </a:cubicBezTo>
                  <a:cubicBezTo>
                    <a:pt x="685" y="541"/>
                    <a:pt x="652" y="537"/>
                    <a:pt x="640" y="537"/>
                  </a:cubicBezTo>
                  <a:cubicBezTo>
                    <a:pt x="629" y="537"/>
                    <a:pt x="618" y="541"/>
                    <a:pt x="607" y="543"/>
                  </a:cubicBezTo>
                  <a:cubicBezTo>
                    <a:pt x="574" y="579"/>
                    <a:pt x="635" y="547"/>
                    <a:pt x="654" y="543"/>
                  </a:cubicBezTo>
                  <a:cubicBezTo>
                    <a:pt x="677" y="520"/>
                    <a:pt x="688" y="494"/>
                    <a:pt x="720" y="484"/>
                  </a:cubicBezTo>
                  <a:cubicBezTo>
                    <a:pt x="766" y="453"/>
                    <a:pt x="745" y="462"/>
                    <a:pt x="780" y="451"/>
                  </a:cubicBezTo>
                  <a:cubicBezTo>
                    <a:pt x="832" y="419"/>
                    <a:pt x="874" y="440"/>
                    <a:pt x="919" y="398"/>
                  </a:cubicBezTo>
                  <a:cubicBezTo>
                    <a:pt x="928" y="400"/>
                    <a:pt x="939" y="398"/>
                    <a:pt x="945" y="404"/>
                  </a:cubicBezTo>
                  <a:cubicBezTo>
                    <a:pt x="952" y="411"/>
                    <a:pt x="943" y="429"/>
                    <a:pt x="952" y="431"/>
                  </a:cubicBezTo>
                  <a:cubicBezTo>
                    <a:pt x="972" y="435"/>
                    <a:pt x="991" y="422"/>
                    <a:pt x="1011" y="418"/>
                  </a:cubicBezTo>
                  <a:cubicBezTo>
                    <a:pt x="1031" y="409"/>
                    <a:pt x="1052" y="402"/>
                    <a:pt x="1071" y="391"/>
                  </a:cubicBezTo>
                  <a:cubicBezTo>
                    <a:pt x="1094" y="377"/>
                    <a:pt x="1090" y="366"/>
                    <a:pt x="1104" y="345"/>
                  </a:cubicBezTo>
                  <a:cubicBezTo>
                    <a:pt x="1118" y="323"/>
                    <a:pt x="1140" y="317"/>
                    <a:pt x="1164" y="312"/>
                  </a:cubicBezTo>
                  <a:cubicBezTo>
                    <a:pt x="1171" y="280"/>
                    <a:pt x="1166" y="258"/>
                    <a:pt x="1157" y="226"/>
                  </a:cubicBezTo>
                  <a:cubicBezTo>
                    <a:pt x="1162" y="220"/>
                    <a:pt x="1177" y="199"/>
                    <a:pt x="1190" y="206"/>
                  </a:cubicBezTo>
                  <a:cubicBezTo>
                    <a:pt x="1196" y="209"/>
                    <a:pt x="1192" y="222"/>
                    <a:pt x="1197" y="226"/>
                  </a:cubicBezTo>
                  <a:cubicBezTo>
                    <a:pt x="1206" y="234"/>
                    <a:pt x="1219" y="235"/>
                    <a:pt x="1230" y="239"/>
                  </a:cubicBezTo>
                  <a:cubicBezTo>
                    <a:pt x="1250" y="259"/>
                    <a:pt x="1253" y="280"/>
                    <a:pt x="1276" y="298"/>
                  </a:cubicBezTo>
                  <a:cubicBezTo>
                    <a:pt x="1289" y="308"/>
                    <a:pt x="1316" y="325"/>
                    <a:pt x="1316" y="325"/>
                  </a:cubicBezTo>
                  <a:cubicBezTo>
                    <a:pt x="1323" y="349"/>
                    <a:pt x="1331" y="359"/>
                    <a:pt x="1322" y="384"/>
                  </a:cubicBezTo>
                  <a:cubicBezTo>
                    <a:pt x="1317" y="414"/>
                    <a:pt x="1306" y="436"/>
                    <a:pt x="1296" y="464"/>
                  </a:cubicBezTo>
                  <a:cubicBezTo>
                    <a:pt x="1288" y="535"/>
                    <a:pt x="1286" y="558"/>
                    <a:pt x="1216" y="583"/>
                  </a:cubicBezTo>
                  <a:cubicBezTo>
                    <a:pt x="1129" y="579"/>
                    <a:pt x="1060" y="608"/>
                    <a:pt x="1005" y="550"/>
                  </a:cubicBezTo>
                  <a:cubicBezTo>
                    <a:pt x="973" y="582"/>
                    <a:pt x="949" y="588"/>
                    <a:pt x="905" y="596"/>
                  </a:cubicBezTo>
                  <a:cubicBezTo>
                    <a:pt x="854" y="635"/>
                    <a:pt x="908" y="600"/>
                    <a:pt x="826" y="623"/>
                  </a:cubicBezTo>
                  <a:cubicBezTo>
                    <a:pt x="818" y="625"/>
                    <a:pt x="814" y="634"/>
                    <a:pt x="806" y="636"/>
                  </a:cubicBezTo>
                  <a:cubicBezTo>
                    <a:pt x="787" y="642"/>
                    <a:pt x="766" y="645"/>
                    <a:pt x="746" y="649"/>
                  </a:cubicBezTo>
                  <a:cubicBezTo>
                    <a:pt x="733" y="662"/>
                    <a:pt x="713" y="671"/>
                    <a:pt x="707" y="689"/>
                  </a:cubicBezTo>
                  <a:cubicBezTo>
                    <a:pt x="697" y="718"/>
                    <a:pt x="705" y="704"/>
                    <a:pt x="680" y="729"/>
                  </a:cubicBezTo>
                  <a:cubicBezTo>
                    <a:pt x="669" y="767"/>
                    <a:pt x="671" y="733"/>
                    <a:pt x="700" y="762"/>
                  </a:cubicBezTo>
                  <a:cubicBezTo>
                    <a:pt x="706" y="768"/>
                    <a:pt x="711" y="804"/>
                    <a:pt x="713" y="808"/>
                  </a:cubicBezTo>
                  <a:cubicBezTo>
                    <a:pt x="719" y="821"/>
                    <a:pt x="731" y="830"/>
                    <a:pt x="740" y="841"/>
                  </a:cubicBezTo>
                  <a:cubicBezTo>
                    <a:pt x="766" y="873"/>
                    <a:pt x="820" y="914"/>
                    <a:pt x="859" y="927"/>
                  </a:cubicBezTo>
                  <a:cubicBezTo>
                    <a:pt x="898" y="940"/>
                    <a:pt x="944" y="940"/>
                    <a:pt x="985" y="947"/>
                  </a:cubicBezTo>
                  <a:cubicBezTo>
                    <a:pt x="994" y="975"/>
                    <a:pt x="1001" y="1053"/>
                    <a:pt x="1031" y="1073"/>
                  </a:cubicBezTo>
                  <a:cubicBezTo>
                    <a:pt x="1039" y="1078"/>
                    <a:pt x="1049" y="1078"/>
                    <a:pt x="1058" y="1080"/>
                  </a:cubicBezTo>
                  <a:cubicBezTo>
                    <a:pt x="1062" y="1086"/>
                    <a:pt x="1065" y="1095"/>
                    <a:pt x="1071" y="1099"/>
                  </a:cubicBezTo>
                  <a:cubicBezTo>
                    <a:pt x="1084" y="1108"/>
                    <a:pt x="1103" y="1106"/>
                    <a:pt x="1117" y="1113"/>
                  </a:cubicBezTo>
                  <a:cubicBezTo>
                    <a:pt x="1138" y="1124"/>
                    <a:pt x="1154" y="1132"/>
                    <a:pt x="1177" y="1139"/>
                  </a:cubicBezTo>
                  <a:cubicBezTo>
                    <a:pt x="1224" y="1116"/>
                    <a:pt x="1210" y="1108"/>
                    <a:pt x="1197" y="1066"/>
                  </a:cubicBezTo>
                  <a:cubicBezTo>
                    <a:pt x="1268" y="1031"/>
                    <a:pt x="1321" y="1026"/>
                    <a:pt x="1402" y="1020"/>
                  </a:cubicBezTo>
                  <a:cubicBezTo>
                    <a:pt x="1448" y="1007"/>
                    <a:pt x="1482" y="1015"/>
                    <a:pt x="1528" y="1007"/>
                  </a:cubicBezTo>
                  <a:cubicBezTo>
                    <a:pt x="1574" y="959"/>
                    <a:pt x="1542" y="980"/>
                    <a:pt x="1640" y="980"/>
                  </a:cubicBezTo>
                  <a:cubicBezTo>
                    <a:pt x="1700" y="964"/>
                    <a:pt x="1655" y="969"/>
                    <a:pt x="1653" y="1000"/>
                  </a:cubicBezTo>
                  <a:cubicBezTo>
                    <a:pt x="1652" y="1014"/>
                    <a:pt x="1675" y="1019"/>
                    <a:pt x="1687" y="1027"/>
                  </a:cubicBezTo>
                  <a:cubicBezTo>
                    <a:pt x="1694" y="1048"/>
                    <a:pt x="1693" y="1039"/>
                    <a:pt x="1693" y="1053"/>
                  </a:cubicBezTo>
                  <a:cubicBezTo>
                    <a:pt x="1634" y="968"/>
                    <a:pt x="1733" y="1064"/>
                    <a:pt x="1759" y="1080"/>
                  </a:cubicBezTo>
                  <a:cubicBezTo>
                    <a:pt x="1776" y="1103"/>
                    <a:pt x="1783" y="1137"/>
                    <a:pt x="1740" y="1119"/>
                  </a:cubicBezTo>
                  <a:cubicBezTo>
                    <a:pt x="1696" y="1101"/>
                    <a:pt x="1660" y="1080"/>
                    <a:pt x="1634" y="1040"/>
                  </a:cubicBezTo>
                  <a:cubicBezTo>
                    <a:pt x="1632" y="1031"/>
                    <a:pt x="1622" y="1021"/>
                    <a:pt x="1627" y="1013"/>
                  </a:cubicBezTo>
                  <a:cubicBezTo>
                    <a:pt x="1645" y="985"/>
                    <a:pt x="1670" y="1005"/>
                    <a:pt x="1687" y="1013"/>
                  </a:cubicBezTo>
                  <a:cubicBezTo>
                    <a:pt x="1691" y="1018"/>
                    <a:pt x="1700" y="1027"/>
                    <a:pt x="1700" y="1027"/>
                  </a:cubicBezTo>
                  <a:lnTo>
                    <a:pt x="1718" y="1068"/>
                  </a:lnTo>
                  <a:lnTo>
                    <a:pt x="1670" y="1020"/>
                  </a:lnTo>
                </a:path>
              </a:pathLst>
            </a:custGeom>
            <a:solidFill>
              <a:srgbClr val="FFFF0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20502" name="Freeform 36"/>
            <p:cNvSpPr/>
            <p:nvPr/>
          </p:nvSpPr>
          <p:spPr>
            <a:xfrm>
              <a:off x="2505" y="336"/>
              <a:ext cx="635" cy="622"/>
            </a:xfrm>
            <a:custGeom>
              <a:avLst/>
              <a:gdLst>
                <a:gd name="txL" fmla="*/ 0 w 635"/>
                <a:gd name="txT" fmla="*/ 0 h 622"/>
                <a:gd name="txR" fmla="*/ 635 w 635"/>
                <a:gd name="txB" fmla="*/ 622 h 622"/>
              </a:gdLst>
              <a:ahLst/>
              <a:cxnLst>
                <a:cxn ang="0">
                  <a:pos x="205" y="602"/>
                </a:cxn>
                <a:cxn ang="0">
                  <a:pos x="257" y="589"/>
                </a:cxn>
                <a:cxn ang="0">
                  <a:pos x="291" y="556"/>
                </a:cxn>
                <a:cxn ang="0">
                  <a:pos x="363" y="516"/>
                </a:cxn>
                <a:cxn ang="0">
                  <a:pos x="549" y="483"/>
                </a:cxn>
                <a:cxn ang="0">
                  <a:pos x="582" y="404"/>
                </a:cxn>
                <a:cxn ang="0">
                  <a:pos x="595" y="351"/>
                </a:cxn>
                <a:cxn ang="0">
                  <a:pos x="622" y="338"/>
                </a:cxn>
                <a:cxn ang="0">
                  <a:pos x="615" y="278"/>
                </a:cxn>
                <a:cxn ang="0">
                  <a:pos x="595" y="271"/>
                </a:cxn>
                <a:cxn ang="0">
                  <a:pos x="635" y="172"/>
                </a:cxn>
                <a:cxn ang="0">
                  <a:pos x="589" y="99"/>
                </a:cxn>
                <a:cxn ang="0">
                  <a:pos x="562" y="33"/>
                </a:cxn>
                <a:cxn ang="0">
                  <a:pos x="536" y="26"/>
                </a:cxn>
                <a:cxn ang="0">
                  <a:pos x="476" y="0"/>
                </a:cxn>
                <a:cxn ang="0">
                  <a:pos x="105" y="20"/>
                </a:cxn>
                <a:cxn ang="0">
                  <a:pos x="59" y="26"/>
                </a:cxn>
                <a:cxn ang="0">
                  <a:pos x="72" y="73"/>
                </a:cxn>
                <a:cxn ang="0">
                  <a:pos x="205" y="86"/>
                </a:cxn>
                <a:cxn ang="0">
                  <a:pos x="211" y="119"/>
                </a:cxn>
                <a:cxn ang="0">
                  <a:pos x="99" y="126"/>
                </a:cxn>
                <a:cxn ang="0">
                  <a:pos x="39" y="132"/>
                </a:cxn>
                <a:cxn ang="0">
                  <a:pos x="32" y="152"/>
                </a:cxn>
                <a:cxn ang="0">
                  <a:pos x="52" y="232"/>
                </a:cxn>
                <a:cxn ang="0">
                  <a:pos x="79" y="218"/>
                </a:cxn>
                <a:cxn ang="0">
                  <a:pos x="92" y="245"/>
                </a:cxn>
                <a:cxn ang="0">
                  <a:pos x="52" y="258"/>
                </a:cxn>
                <a:cxn ang="0">
                  <a:pos x="92" y="324"/>
                </a:cxn>
                <a:cxn ang="0">
                  <a:pos x="19" y="384"/>
                </a:cxn>
                <a:cxn ang="0">
                  <a:pos x="92" y="410"/>
                </a:cxn>
                <a:cxn ang="0">
                  <a:pos x="46" y="516"/>
                </a:cxn>
                <a:cxn ang="0">
                  <a:pos x="59" y="583"/>
                </a:cxn>
                <a:cxn ang="0">
                  <a:pos x="158" y="622"/>
                </a:cxn>
                <a:cxn ang="0">
                  <a:pos x="271" y="583"/>
                </a:cxn>
                <a:cxn ang="0">
                  <a:pos x="205" y="602"/>
                </a:cxn>
              </a:cxnLst>
              <a:rect l="txL" t="txT" r="txR" b="txB"/>
              <a:pathLst>
                <a:path w="635" h="622">
                  <a:moveTo>
                    <a:pt x="205" y="602"/>
                  </a:moveTo>
                  <a:cubicBezTo>
                    <a:pt x="222" y="598"/>
                    <a:pt x="241" y="597"/>
                    <a:pt x="257" y="589"/>
                  </a:cubicBezTo>
                  <a:cubicBezTo>
                    <a:pt x="271" y="582"/>
                    <a:pt x="280" y="567"/>
                    <a:pt x="291" y="556"/>
                  </a:cubicBezTo>
                  <a:cubicBezTo>
                    <a:pt x="307" y="540"/>
                    <a:pt x="342" y="524"/>
                    <a:pt x="363" y="516"/>
                  </a:cubicBezTo>
                  <a:cubicBezTo>
                    <a:pt x="392" y="438"/>
                    <a:pt x="504" y="552"/>
                    <a:pt x="549" y="483"/>
                  </a:cubicBezTo>
                  <a:cubicBezTo>
                    <a:pt x="557" y="455"/>
                    <a:pt x="574" y="432"/>
                    <a:pt x="582" y="404"/>
                  </a:cubicBezTo>
                  <a:cubicBezTo>
                    <a:pt x="587" y="387"/>
                    <a:pt x="583" y="365"/>
                    <a:pt x="595" y="351"/>
                  </a:cubicBezTo>
                  <a:cubicBezTo>
                    <a:pt x="601" y="343"/>
                    <a:pt x="613" y="342"/>
                    <a:pt x="622" y="338"/>
                  </a:cubicBezTo>
                  <a:cubicBezTo>
                    <a:pt x="620" y="318"/>
                    <a:pt x="623" y="297"/>
                    <a:pt x="615" y="278"/>
                  </a:cubicBezTo>
                  <a:cubicBezTo>
                    <a:pt x="612" y="271"/>
                    <a:pt x="597" y="278"/>
                    <a:pt x="595" y="271"/>
                  </a:cubicBezTo>
                  <a:cubicBezTo>
                    <a:pt x="586" y="240"/>
                    <a:pt x="610" y="188"/>
                    <a:pt x="635" y="172"/>
                  </a:cubicBezTo>
                  <a:cubicBezTo>
                    <a:pt x="618" y="146"/>
                    <a:pt x="603" y="127"/>
                    <a:pt x="589" y="99"/>
                  </a:cubicBezTo>
                  <a:cubicBezTo>
                    <a:pt x="577" y="75"/>
                    <a:pt x="584" y="58"/>
                    <a:pt x="562" y="33"/>
                  </a:cubicBezTo>
                  <a:cubicBezTo>
                    <a:pt x="556" y="26"/>
                    <a:pt x="545" y="28"/>
                    <a:pt x="536" y="26"/>
                  </a:cubicBezTo>
                  <a:cubicBezTo>
                    <a:pt x="513" y="20"/>
                    <a:pt x="496" y="13"/>
                    <a:pt x="476" y="0"/>
                  </a:cubicBezTo>
                  <a:cubicBezTo>
                    <a:pt x="351" y="8"/>
                    <a:pt x="230" y="16"/>
                    <a:pt x="105" y="20"/>
                  </a:cubicBezTo>
                  <a:cubicBezTo>
                    <a:pt x="90" y="22"/>
                    <a:pt x="73" y="20"/>
                    <a:pt x="59" y="26"/>
                  </a:cubicBezTo>
                  <a:cubicBezTo>
                    <a:pt x="17" y="42"/>
                    <a:pt x="53" y="64"/>
                    <a:pt x="72" y="73"/>
                  </a:cubicBezTo>
                  <a:cubicBezTo>
                    <a:pt x="112" y="92"/>
                    <a:pt x="161" y="83"/>
                    <a:pt x="205" y="86"/>
                  </a:cubicBezTo>
                  <a:cubicBezTo>
                    <a:pt x="207" y="97"/>
                    <a:pt x="217" y="109"/>
                    <a:pt x="211" y="119"/>
                  </a:cubicBezTo>
                  <a:cubicBezTo>
                    <a:pt x="183" y="168"/>
                    <a:pt x="137" y="133"/>
                    <a:pt x="99" y="126"/>
                  </a:cubicBezTo>
                  <a:cubicBezTo>
                    <a:pt x="79" y="128"/>
                    <a:pt x="58" y="125"/>
                    <a:pt x="39" y="132"/>
                  </a:cubicBezTo>
                  <a:cubicBezTo>
                    <a:pt x="32" y="135"/>
                    <a:pt x="32" y="145"/>
                    <a:pt x="32" y="152"/>
                  </a:cubicBezTo>
                  <a:cubicBezTo>
                    <a:pt x="32" y="175"/>
                    <a:pt x="48" y="210"/>
                    <a:pt x="52" y="232"/>
                  </a:cubicBezTo>
                  <a:cubicBezTo>
                    <a:pt x="61" y="227"/>
                    <a:pt x="69" y="219"/>
                    <a:pt x="79" y="218"/>
                  </a:cubicBezTo>
                  <a:cubicBezTo>
                    <a:pt x="103" y="215"/>
                    <a:pt x="119" y="228"/>
                    <a:pt x="92" y="245"/>
                  </a:cubicBezTo>
                  <a:cubicBezTo>
                    <a:pt x="80" y="252"/>
                    <a:pt x="65" y="254"/>
                    <a:pt x="52" y="258"/>
                  </a:cubicBezTo>
                  <a:cubicBezTo>
                    <a:pt x="35" y="314"/>
                    <a:pt x="38" y="316"/>
                    <a:pt x="92" y="324"/>
                  </a:cubicBezTo>
                  <a:cubicBezTo>
                    <a:pt x="146" y="382"/>
                    <a:pt x="57" y="379"/>
                    <a:pt x="19" y="384"/>
                  </a:cubicBezTo>
                  <a:cubicBezTo>
                    <a:pt x="0" y="449"/>
                    <a:pt x="57" y="419"/>
                    <a:pt x="92" y="410"/>
                  </a:cubicBezTo>
                  <a:cubicBezTo>
                    <a:pt x="118" y="485"/>
                    <a:pt x="85" y="477"/>
                    <a:pt x="46" y="516"/>
                  </a:cubicBezTo>
                  <a:cubicBezTo>
                    <a:pt x="50" y="538"/>
                    <a:pt x="51" y="562"/>
                    <a:pt x="59" y="583"/>
                  </a:cubicBezTo>
                  <a:cubicBezTo>
                    <a:pt x="71" y="614"/>
                    <a:pt x="132" y="614"/>
                    <a:pt x="158" y="622"/>
                  </a:cubicBezTo>
                  <a:cubicBezTo>
                    <a:pt x="229" y="610"/>
                    <a:pt x="228" y="620"/>
                    <a:pt x="271" y="583"/>
                  </a:cubicBezTo>
                  <a:lnTo>
                    <a:pt x="205" y="602"/>
                  </a:lnTo>
                  <a:close/>
                </a:path>
              </a:pathLst>
            </a:custGeom>
            <a:solidFill>
              <a:srgbClr val="FFFF0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grpSp>
      <p:grpSp>
        <p:nvGrpSpPr>
          <p:cNvPr id="4" name="Group 40"/>
          <p:cNvGrpSpPr/>
          <p:nvPr/>
        </p:nvGrpSpPr>
        <p:grpSpPr>
          <a:xfrm>
            <a:off x="2438400" y="2209800"/>
            <a:ext cx="5746750" cy="4229100"/>
            <a:chOff x="634" y="1344"/>
            <a:chExt cx="3620" cy="2664"/>
          </a:xfrm>
        </p:grpSpPr>
        <p:sp>
          <p:nvSpPr>
            <p:cNvPr id="20498" name="Freeform 41"/>
            <p:cNvSpPr/>
            <p:nvPr/>
          </p:nvSpPr>
          <p:spPr>
            <a:xfrm>
              <a:off x="634" y="2782"/>
              <a:ext cx="1129" cy="1204"/>
            </a:xfrm>
            <a:custGeom>
              <a:avLst/>
              <a:gdLst>
                <a:gd name="txL" fmla="*/ 0 w 1129"/>
                <a:gd name="txT" fmla="*/ 0 h 1204"/>
                <a:gd name="txR" fmla="*/ 1129 w 1129"/>
                <a:gd name="txB" fmla="*/ 1204 h 1204"/>
              </a:gdLst>
              <a:ahLst/>
              <a:cxnLst>
                <a:cxn ang="0">
                  <a:pos x="781" y="211"/>
                </a:cxn>
                <a:cxn ang="0">
                  <a:pos x="609" y="139"/>
                </a:cxn>
                <a:cxn ang="0">
                  <a:pos x="483" y="86"/>
                </a:cxn>
                <a:cxn ang="0">
                  <a:pos x="417" y="33"/>
                </a:cxn>
                <a:cxn ang="0">
                  <a:pos x="198" y="0"/>
                </a:cxn>
                <a:cxn ang="0">
                  <a:pos x="33" y="39"/>
                </a:cxn>
                <a:cxn ang="0">
                  <a:pos x="19" y="172"/>
                </a:cxn>
                <a:cxn ang="0">
                  <a:pos x="33" y="258"/>
                </a:cxn>
                <a:cxn ang="0">
                  <a:pos x="251" y="284"/>
                </a:cxn>
                <a:cxn ang="0">
                  <a:pos x="284" y="311"/>
                </a:cxn>
                <a:cxn ang="0">
                  <a:pos x="211" y="436"/>
                </a:cxn>
                <a:cxn ang="0">
                  <a:pos x="178" y="529"/>
                </a:cxn>
                <a:cxn ang="0">
                  <a:pos x="125" y="582"/>
                </a:cxn>
                <a:cxn ang="0">
                  <a:pos x="99" y="635"/>
                </a:cxn>
                <a:cxn ang="0">
                  <a:pos x="132" y="695"/>
                </a:cxn>
                <a:cxn ang="0">
                  <a:pos x="119" y="734"/>
                </a:cxn>
                <a:cxn ang="0">
                  <a:pos x="59" y="774"/>
                </a:cxn>
                <a:cxn ang="0">
                  <a:pos x="6" y="926"/>
                </a:cxn>
                <a:cxn ang="0">
                  <a:pos x="79" y="1039"/>
                </a:cxn>
                <a:cxn ang="0">
                  <a:pos x="106" y="1191"/>
                </a:cxn>
                <a:cxn ang="0">
                  <a:pos x="298" y="1158"/>
                </a:cxn>
                <a:cxn ang="0">
                  <a:pos x="675" y="1158"/>
                </a:cxn>
                <a:cxn ang="0">
                  <a:pos x="754" y="1079"/>
                </a:cxn>
                <a:cxn ang="0">
                  <a:pos x="821" y="1059"/>
                </a:cxn>
                <a:cxn ang="0">
                  <a:pos x="986" y="907"/>
                </a:cxn>
                <a:cxn ang="0">
                  <a:pos x="1046" y="715"/>
                </a:cxn>
                <a:cxn ang="0">
                  <a:pos x="1085" y="635"/>
                </a:cxn>
                <a:cxn ang="0">
                  <a:pos x="1013" y="589"/>
                </a:cxn>
                <a:cxn ang="0">
                  <a:pos x="1079" y="436"/>
                </a:cxn>
                <a:cxn ang="0">
                  <a:pos x="1019" y="357"/>
                </a:cxn>
                <a:cxn ang="0">
                  <a:pos x="840" y="297"/>
                </a:cxn>
                <a:cxn ang="0">
                  <a:pos x="867" y="251"/>
                </a:cxn>
                <a:cxn ang="0">
                  <a:pos x="840" y="218"/>
                </a:cxn>
              </a:cxnLst>
              <a:rect l="txL" t="txT" r="txR" b="txB"/>
              <a:pathLst>
                <a:path w="1129" h="1204">
                  <a:moveTo>
                    <a:pt x="840" y="218"/>
                  </a:moveTo>
                  <a:cubicBezTo>
                    <a:pt x="820" y="216"/>
                    <a:pt x="800" y="216"/>
                    <a:pt x="781" y="211"/>
                  </a:cubicBezTo>
                  <a:cubicBezTo>
                    <a:pt x="755" y="204"/>
                    <a:pt x="753" y="176"/>
                    <a:pt x="728" y="165"/>
                  </a:cubicBezTo>
                  <a:cubicBezTo>
                    <a:pt x="690" y="149"/>
                    <a:pt x="649" y="145"/>
                    <a:pt x="609" y="139"/>
                  </a:cubicBezTo>
                  <a:cubicBezTo>
                    <a:pt x="580" y="127"/>
                    <a:pt x="553" y="120"/>
                    <a:pt x="523" y="112"/>
                  </a:cubicBezTo>
                  <a:cubicBezTo>
                    <a:pt x="511" y="101"/>
                    <a:pt x="494" y="97"/>
                    <a:pt x="483" y="86"/>
                  </a:cubicBezTo>
                  <a:cubicBezTo>
                    <a:pt x="478" y="81"/>
                    <a:pt x="481" y="71"/>
                    <a:pt x="476" y="66"/>
                  </a:cubicBezTo>
                  <a:cubicBezTo>
                    <a:pt x="452" y="41"/>
                    <a:pt x="443" y="41"/>
                    <a:pt x="417" y="33"/>
                  </a:cubicBezTo>
                  <a:cubicBezTo>
                    <a:pt x="377" y="35"/>
                    <a:pt x="338" y="41"/>
                    <a:pt x="298" y="39"/>
                  </a:cubicBezTo>
                  <a:cubicBezTo>
                    <a:pt x="258" y="37"/>
                    <a:pt x="234" y="11"/>
                    <a:pt x="198" y="0"/>
                  </a:cubicBezTo>
                  <a:cubicBezTo>
                    <a:pt x="160" y="6"/>
                    <a:pt x="151" y="14"/>
                    <a:pt x="119" y="26"/>
                  </a:cubicBezTo>
                  <a:cubicBezTo>
                    <a:pt x="100" y="33"/>
                    <a:pt x="47" y="37"/>
                    <a:pt x="33" y="39"/>
                  </a:cubicBezTo>
                  <a:cubicBezTo>
                    <a:pt x="26" y="43"/>
                    <a:pt x="14" y="44"/>
                    <a:pt x="13" y="52"/>
                  </a:cubicBezTo>
                  <a:cubicBezTo>
                    <a:pt x="9" y="92"/>
                    <a:pt x="16" y="132"/>
                    <a:pt x="19" y="172"/>
                  </a:cubicBezTo>
                  <a:cubicBezTo>
                    <a:pt x="20" y="190"/>
                    <a:pt x="23" y="207"/>
                    <a:pt x="26" y="225"/>
                  </a:cubicBezTo>
                  <a:cubicBezTo>
                    <a:pt x="28" y="236"/>
                    <a:pt x="23" y="252"/>
                    <a:pt x="33" y="258"/>
                  </a:cubicBezTo>
                  <a:cubicBezTo>
                    <a:pt x="50" y="268"/>
                    <a:pt x="72" y="262"/>
                    <a:pt x="92" y="264"/>
                  </a:cubicBezTo>
                  <a:cubicBezTo>
                    <a:pt x="142" y="281"/>
                    <a:pt x="199" y="280"/>
                    <a:pt x="251" y="284"/>
                  </a:cubicBezTo>
                  <a:cubicBezTo>
                    <a:pt x="255" y="291"/>
                    <a:pt x="258" y="299"/>
                    <a:pt x="264" y="304"/>
                  </a:cubicBezTo>
                  <a:cubicBezTo>
                    <a:pt x="269" y="308"/>
                    <a:pt x="280" y="305"/>
                    <a:pt x="284" y="311"/>
                  </a:cubicBezTo>
                  <a:cubicBezTo>
                    <a:pt x="294" y="326"/>
                    <a:pt x="292" y="347"/>
                    <a:pt x="298" y="364"/>
                  </a:cubicBezTo>
                  <a:cubicBezTo>
                    <a:pt x="264" y="413"/>
                    <a:pt x="266" y="424"/>
                    <a:pt x="211" y="436"/>
                  </a:cubicBezTo>
                  <a:cubicBezTo>
                    <a:pt x="185" y="463"/>
                    <a:pt x="193" y="448"/>
                    <a:pt x="185" y="489"/>
                  </a:cubicBezTo>
                  <a:cubicBezTo>
                    <a:pt x="182" y="502"/>
                    <a:pt x="187" y="519"/>
                    <a:pt x="178" y="529"/>
                  </a:cubicBezTo>
                  <a:cubicBezTo>
                    <a:pt x="171" y="538"/>
                    <a:pt x="156" y="534"/>
                    <a:pt x="145" y="536"/>
                  </a:cubicBezTo>
                  <a:cubicBezTo>
                    <a:pt x="139" y="548"/>
                    <a:pt x="128" y="568"/>
                    <a:pt x="125" y="582"/>
                  </a:cubicBezTo>
                  <a:cubicBezTo>
                    <a:pt x="122" y="597"/>
                    <a:pt x="126" y="614"/>
                    <a:pt x="119" y="628"/>
                  </a:cubicBezTo>
                  <a:cubicBezTo>
                    <a:pt x="116" y="634"/>
                    <a:pt x="106" y="633"/>
                    <a:pt x="99" y="635"/>
                  </a:cubicBezTo>
                  <a:cubicBezTo>
                    <a:pt x="97" y="642"/>
                    <a:pt x="89" y="649"/>
                    <a:pt x="92" y="655"/>
                  </a:cubicBezTo>
                  <a:cubicBezTo>
                    <a:pt x="101" y="672"/>
                    <a:pt x="132" y="695"/>
                    <a:pt x="132" y="695"/>
                  </a:cubicBezTo>
                  <a:cubicBezTo>
                    <a:pt x="130" y="724"/>
                    <a:pt x="134" y="754"/>
                    <a:pt x="125" y="781"/>
                  </a:cubicBezTo>
                  <a:cubicBezTo>
                    <a:pt x="120" y="796"/>
                    <a:pt x="126" y="748"/>
                    <a:pt x="119" y="734"/>
                  </a:cubicBezTo>
                  <a:cubicBezTo>
                    <a:pt x="116" y="728"/>
                    <a:pt x="106" y="730"/>
                    <a:pt x="99" y="728"/>
                  </a:cubicBezTo>
                  <a:cubicBezTo>
                    <a:pt x="85" y="742"/>
                    <a:pt x="69" y="756"/>
                    <a:pt x="59" y="774"/>
                  </a:cubicBezTo>
                  <a:cubicBezTo>
                    <a:pt x="43" y="803"/>
                    <a:pt x="44" y="832"/>
                    <a:pt x="26" y="860"/>
                  </a:cubicBezTo>
                  <a:cubicBezTo>
                    <a:pt x="20" y="883"/>
                    <a:pt x="14" y="904"/>
                    <a:pt x="6" y="926"/>
                  </a:cubicBezTo>
                  <a:cubicBezTo>
                    <a:pt x="15" y="962"/>
                    <a:pt x="0" y="992"/>
                    <a:pt x="39" y="1006"/>
                  </a:cubicBezTo>
                  <a:cubicBezTo>
                    <a:pt x="74" y="994"/>
                    <a:pt x="69" y="1009"/>
                    <a:pt x="79" y="1039"/>
                  </a:cubicBezTo>
                  <a:cubicBezTo>
                    <a:pt x="84" y="1097"/>
                    <a:pt x="87" y="1112"/>
                    <a:pt x="99" y="1158"/>
                  </a:cubicBezTo>
                  <a:cubicBezTo>
                    <a:pt x="102" y="1169"/>
                    <a:pt x="98" y="1184"/>
                    <a:pt x="106" y="1191"/>
                  </a:cubicBezTo>
                  <a:cubicBezTo>
                    <a:pt x="118" y="1201"/>
                    <a:pt x="137" y="1200"/>
                    <a:pt x="152" y="1204"/>
                  </a:cubicBezTo>
                  <a:cubicBezTo>
                    <a:pt x="203" y="1189"/>
                    <a:pt x="245" y="1167"/>
                    <a:pt x="298" y="1158"/>
                  </a:cubicBezTo>
                  <a:cubicBezTo>
                    <a:pt x="371" y="1129"/>
                    <a:pt x="461" y="1121"/>
                    <a:pt x="529" y="1165"/>
                  </a:cubicBezTo>
                  <a:cubicBezTo>
                    <a:pt x="578" y="1163"/>
                    <a:pt x="627" y="1166"/>
                    <a:pt x="675" y="1158"/>
                  </a:cubicBezTo>
                  <a:cubicBezTo>
                    <a:pt x="683" y="1157"/>
                    <a:pt x="682" y="1144"/>
                    <a:pt x="688" y="1138"/>
                  </a:cubicBezTo>
                  <a:cubicBezTo>
                    <a:pt x="709" y="1117"/>
                    <a:pt x="754" y="1079"/>
                    <a:pt x="754" y="1079"/>
                  </a:cubicBezTo>
                  <a:cubicBezTo>
                    <a:pt x="763" y="1080"/>
                    <a:pt x="801" y="1092"/>
                    <a:pt x="814" y="1079"/>
                  </a:cubicBezTo>
                  <a:cubicBezTo>
                    <a:pt x="819" y="1074"/>
                    <a:pt x="818" y="1065"/>
                    <a:pt x="821" y="1059"/>
                  </a:cubicBezTo>
                  <a:cubicBezTo>
                    <a:pt x="840" y="1024"/>
                    <a:pt x="869" y="992"/>
                    <a:pt x="907" y="979"/>
                  </a:cubicBezTo>
                  <a:cubicBezTo>
                    <a:pt x="941" y="954"/>
                    <a:pt x="963" y="941"/>
                    <a:pt x="986" y="907"/>
                  </a:cubicBezTo>
                  <a:cubicBezTo>
                    <a:pt x="968" y="888"/>
                    <a:pt x="956" y="869"/>
                    <a:pt x="933" y="854"/>
                  </a:cubicBezTo>
                  <a:cubicBezTo>
                    <a:pt x="902" y="752"/>
                    <a:pt x="970" y="736"/>
                    <a:pt x="1046" y="715"/>
                  </a:cubicBezTo>
                  <a:cubicBezTo>
                    <a:pt x="1084" y="689"/>
                    <a:pt x="1062" y="707"/>
                    <a:pt x="1105" y="648"/>
                  </a:cubicBezTo>
                  <a:cubicBezTo>
                    <a:pt x="1124" y="622"/>
                    <a:pt x="1129" y="622"/>
                    <a:pt x="1085" y="635"/>
                  </a:cubicBezTo>
                  <a:cubicBezTo>
                    <a:pt x="1074" y="638"/>
                    <a:pt x="1063" y="644"/>
                    <a:pt x="1052" y="648"/>
                  </a:cubicBezTo>
                  <a:cubicBezTo>
                    <a:pt x="1032" y="628"/>
                    <a:pt x="1021" y="616"/>
                    <a:pt x="1013" y="589"/>
                  </a:cubicBezTo>
                  <a:cubicBezTo>
                    <a:pt x="1025" y="547"/>
                    <a:pt x="1010" y="592"/>
                    <a:pt x="1039" y="542"/>
                  </a:cubicBezTo>
                  <a:cubicBezTo>
                    <a:pt x="1057" y="511"/>
                    <a:pt x="1067" y="470"/>
                    <a:pt x="1079" y="436"/>
                  </a:cubicBezTo>
                  <a:cubicBezTo>
                    <a:pt x="1077" y="412"/>
                    <a:pt x="1087" y="383"/>
                    <a:pt x="1072" y="364"/>
                  </a:cubicBezTo>
                  <a:cubicBezTo>
                    <a:pt x="1061" y="350"/>
                    <a:pt x="1033" y="368"/>
                    <a:pt x="1019" y="357"/>
                  </a:cubicBezTo>
                  <a:cubicBezTo>
                    <a:pt x="1003" y="344"/>
                    <a:pt x="1013" y="316"/>
                    <a:pt x="1006" y="297"/>
                  </a:cubicBezTo>
                  <a:cubicBezTo>
                    <a:pt x="910" y="304"/>
                    <a:pt x="917" y="313"/>
                    <a:pt x="840" y="297"/>
                  </a:cubicBezTo>
                  <a:cubicBezTo>
                    <a:pt x="808" y="265"/>
                    <a:pt x="819" y="287"/>
                    <a:pt x="847" y="271"/>
                  </a:cubicBezTo>
                  <a:cubicBezTo>
                    <a:pt x="855" y="266"/>
                    <a:pt x="860" y="258"/>
                    <a:pt x="867" y="251"/>
                  </a:cubicBezTo>
                  <a:cubicBezTo>
                    <a:pt x="849" y="233"/>
                    <a:pt x="845" y="232"/>
                    <a:pt x="834" y="211"/>
                  </a:cubicBezTo>
                  <a:cubicBezTo>
                    <a:pt x="833" y="208"/>
                    <a:pt x="838" y="216"/>
                    <a:pt x="840" y="218"/>
                  </a:cubicBezTo>
                  <a:close/>
                </a:path>
              </a:pathLst>
            </a:custGeom>
            <a:solidFill>
              <a:srgbClr val="46F87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20499" name="Freeform 42"/>
            <p:cNvSpPr/>
            <p:nvPr/>
          </p:nvSpPr>
          <p:spPr>
            <a:xfrm>
              <a:off x="2448" y="1536"/>
              <a:ext cx="1377" cy="2472"/>
            </a:xfrm>
            <a:custGeom>
              <a:avLst/>
              <a:gdLst>
                <a:gd name="txL" fmla="*/ 0 w 1377"/>
                <a:gd name="txT" fmla="*/ 0 h 2472"/>
                <a:gd name="txR" fmla="*/ 1377 w 1377"/>
                <a:gd name="txB" fmla="*/ 2472 h 2472"/>
              </a:gdLst>
              <a:ahLst/>
              <a:cxnLst>
                <a:cxn ang="0">
                  <a:pos x="715" y="76"/>
                </a:cxn>
                <a:cxn ang="0">
                  <a:pos x="642" y="3"/>
                </a:cxn>
                <a:cxn ang="0">
                  <a:pos x="562" y="16"/>
                </a:cxn>
                <a:cxn ang="0">
                  <a:pos x="496" y="162"/>
                </a:cxn>
                <a:cxn ang="0">
                  <a:pos x="397" y="221"/>
                </a:cxn>
                <a:cxn ang="0">
                  <a:pos x="364" y="261"/>
                </a:cxn>
                <a:cxn ang="0">
                  <a:pos x="311" y="301"/>
                </a:cxn>
                <a:cxn ang="0">
                  <a:pos x="105" y="373"/>
                </a:cxn>
                <a:cxn ang="0">
                  <a:pos x="119" y="519"/>
                </a:cxn>
                <a:cxn ang="0">
                  <a:pos x="152" y="565"/>
                </a:cxn>
                <a:cxn ang="0">
                  <a:pos x="225" y="771"/>
                </a:cxn>
                <a:cxn ang="0">
                  <a:pos x="145" y="903"/>
                </a:cxn>
                <a:cxn ang="0">
                  <a:pos x="66" y="1042"/>
                </a:cxn>
                <a:cxn ang="0">
                  <a:pos x="19" y="1155"/>
                </a:cxn>
                <a:cxn ang="0">
                  <a:pos x="198" y="1141"/>
                </a:cxn>
                <a:cxn ang="0">
                  <a:pos x="231" y="1347"/>
                </a:cxn>
                <a:cxn ang="0">
                  <a:pos x="357" y="1360"/>
                </a:cxn>
                <a:cxn ang="0">
                  <a:pos x="377" y="1539"/>
                </a:cxn>
                <a:cxn ang="0">
                  <a:pos x="496" y="1512"/>
                </a:cxn>
                <a:cxn ang="0">
                  <a:pos x="648" y="1651"/>
                </a:cxn>
                <a:cxn ang="0">
                  <a:pos x="701" y="1751"/>
                </a:cxn>
                <a:cxn ang="0">
                  <a:pos x="768" y="2002"/>
                </a:cxn>
                <a:cxn ang="0">
                  <a:pos x="893" y="2049"/>
                </a:cxn>
                <a:cxn ang="0">
                  <a:pos x="960" y="2095"/>
                </a:cxn>
                <a:cxn ang="0">
                  <a:pos x="1059" y="2267"/>
                </a:cxn>
                <a:cxn ang="0">
                  <a:pos x="1019" y="2452"/>
                </a:cxn>
                <a:cxn ang="0">
                  <a:pos x="1065" y="2472"/>
                </a:cxn>
                <a:cxn ang="0">
                  <a:pos x="1158" y="2327"/>
                </a:cxn>
                <a:cxn ang="0">
                  <a:pos x="1132" y="2141"/>
                </a:cxn>
                <a:cxn ang="0">
                  <a:pos x="1198" y="2082"/>
                </a:cxn>
                <a:cxn ang="0">
                  <a:pos x="1284" y="2115"/>
                </a:cxn>
                <a:cxn ang="0">
                  <a:pos x="1363" y="2075"/>
                </a:cxn>
                <a:cxn ang="0">
                  <a:pos x="1158" y="1936"/>
                </a:cxn>
                <a:cxn ang="0">
                  <a:pos x="1032" y="1823"/>
                </a:cxn>
                <a:cxn ang="0">
                  <a:pos x="946" y="1843"/>
                </a:cxn>
                <a:cxn ang="0">
                  <a:pos x="893" y="1784"/>
                </a:cxn>
                <a:cxn ang="0">
                  <a:pos x="781" y="1665"/>
                </a:cxn>
                <a:cxn ang="0">
                  <a:pos x="675" y="1492"/>
                </a:cxn>
                <a:cxn ang="0">
                  <a:pos x="635" y="1439"/>
                </a:cxn>
                <a:cxn ang="0">
                  <a:pos x="609" y="1327"/>
                </a:cxn>
                <a:cxn ang="0">
                  <a:pos x="701" y="1294"/>
                </a:cxn>
                <a:cxn ang="0">
                  <a:pos x="741" y="1175"/>
                </a:cxn>
                <a:cxn ang="0">
                  <a:pos x="781" y="1049"/>
                </a:cxn>
                <a:cxn ang="0">
                  <a:pos x="754" y="797"/>
                </a:cxn>
                <a:cxn ang="0">
                  <a:pos x="701" y="718"/>
                </a:cxn>
                <a:cxn ang="0">
                  <a:pos x="655" y="592"/>
                </a:cxn>
                <a:cxn ang="0">
                  <a:pos x="827" y="519"/>
                </a:cxn>
                <a:cxn ang="0">
                  <a:pos x="926" y="473"/>
                </a:cxn>
                <a:cxn ang="0">
                  <a:pos x="768" y="367"/>
                </a:cxn>
                <a:cxn ang="0">
                  <a:pos x="582" y="321"/>
                </a:cxn>
                <a:cxn ang="0">
                  <a:pos x="582" y="215"/>
                </a:cxn>
                <a:cxn ang="0">
                  <a:pos x="609" y="155"/>
                </a:cxn>
                <a:cxn ang="0">
                  <a:pos x="708" y="175"/>
                </a:cxn>
                <a:cxn ang="0">
                  <a:pos x="754" y="82"/>
                </a:cxn>
              </a:cxnLst>
              <a:rect l="txL" t="txT" r="txR" b="txB"/>
              <a:pathLst>
                <a:path w="1377" h="2472">
                  <a:moveTo>
                    <a:pt x="754" y="82"/>
                  </a:moveTo>
                  <a:cubicBezTo>
                    <a:pt x="741" y="80"/>
                    <a:pt x="727" y="82"/>
                    <a:pt x="715" y="76"/>
                  </a:cubicBezTo>
                  <a:cubicBezTo>
                    <a:pt x="692" y="63"/>
                    <a:pt x="677" y="39"/>
                    <a:pt x="655" y="23"/>
                  </a:cubicBezTo>
                  <a:cubicBezTo>
                    <a:pt x="651" y="16"/>
                    <a:pt x="649" y="6"/>
                    <a:pt x="642" y="3"/>
                  </a:cubicBezTo>
                  <a:cubicBezTo>
                    <a:pt x="636" y="0"/>
                    <a:pt x="629" y="8"/>
                    <a:pt x="622" y="9"/>
                  </a:cubicBezTo>
                  <a:cubicBezTo>
                    <a:pt x="602" y="12"/>
                    <a:pt x="582" y="14"/>
                    <a:pt x="562" y="16"/>
                  </a:cubicBezTo>
                  <a:cubicBezTo>
                    <a:pt x="552" y="60"/>
                    <a:pt x="542" y="55"/>
                    <a:pt x="503" y="69"/>
                  </a:cubicBezTo>
                  <a:cubicBezTo>
                    <a:pt x="491" y="103"/>
                    <a:pt x="529" y="129"/>
                    <a:pt x="496" y="162"/>
                  </a:cubicBezTo>
                  <a:cubicBezTo>
                    <a:pt x="488" y="170"/>
                    <a:pt x="474" y="166"/>
                    <a:pt x="463" y="168"/>
                  </a:cubicBezTo>
                  <a:cubicBezTo>
                    <a:pt x="414" y="206"/>
                    <a:pt x="458" y="210"/>
                    <a:pt x="397" y="221"/>
                  </a:cubicBezTo>
                  <a:cubicBezTo>
                    <a:pt x="393" y="230"/>
                    <a:pt x="390" y="240"/>
                    <a:pt x="384" y="248"/>
                  </a:cubicBezTo>
                  <a:cubicBezTo>
                    <a:pt x="379" y="254"/>
                    <a:pt x="369" y="254"/>
                    <a:pt x="364" y="261"/>
                  </a:cubicBezTo>
                  <a:cubicBezTo>
                    <a:pt x="359" y="268"/>
                    <a:pt x="363" y="280"/>
                    <a:pt x="357" y="287"/>
                  </a:cubicBezTo>
                  <a:cubicBezTo>
                    <a:pt x="347" y="299"/>
                    <a:pt x="326" y="297"/>
                    <a:pt x="311" y="301"/>
                  </a:cubicBezTo>
                  <a:cubicBezTo>
                    <a:pt x="260" y="352"/>
                    <a:pt x="246" y="347"/>
                    <a:pt x="172" y="354"/>
                  </a:cubicBezTo>
                  <a:cubicBezTo>
                    <a:pt x="150" y="361"/>
                    <a:pt x="127" y="366"/>
                    <a:pt x="105" y="373"/>
                  </a:cubicBezTo>
                  <a:cubicBezTo>
                    <a:pt x="78" y="411"/>
                    <a:pt x="70" y="437"/>
                    <a:pt x="99" y="479"/>
                  </a:cubicBezTo>
                  <a:cubicBezTo>
                    <a:pt x="114" y="529"/>
                    <a:pt x="93" y="468"/>
                    <a:pt x="119" y="519"/>
                  </a:cubicBezTo>
                  <a:cubicBezTo>
                    <a:pt x="121" y="522"/>
                    <a:pt x="129" y="556"/>
                    <a:pt x="132" y="559"/>
                  </a:cubicBezTo>
                  <a:cubicBezTo>
                    <a:pt x="137" y="564"/>
                    <a:pt x="145" y="563"/>
                    <a:pt x="152" y="565"/>
                  </a:cubicBezTo>
                  <a:cubicBezTo>
                    <a:pt x="191" y="604"/>
                    <a:pt x="190" y="660"/>
                    <a:pt x="205" y="711"/>
                  </a:cubicBezTo>
                  <a:cubicBezTo>
                    <a:pt x="211" y="731"/>
                    <a:pt x="225" y="771"/>
                    <a:pt x="225" y="771"/>
                  </a:cubicBezTo>
                  <a:cubicBezTo>
                    <a:pt x="218" y="822"/>
                    <a:pt x="221" y="835"/>
                    <a:pt x="172" y="850"/>
                  </a:cubicBezTo>
                  <a:cubicBezTo>
                    <a:pt x="163" y="868"/>
                    <a:pt x="154" y="885"/>
                    <a:pt x="145" y="903"/>
                  </a:cubicBezTo>
                  <a:cubicBezTo>
                    <a:pt x="71" y="1048"/>
                    <a:pt x="182" y="968"/>
                    <a:pt x="119" y="1009"/>
                  </a:cubicBezTo>
                  <a:cubicBezTo>
                    <a:pt x="102" y="1033"/>
                    <a:pt x="93" y="1034"/>
                    <a:pt x="66" y="1042"/>
                  </a:cubicBezTo>
                  <a:cubicBezTo>
                    <a:pt x="49" y="1092"/>
                    <a:pt x="47" y="1109"/>
                    <a:pt x="0" y="1141"/>
                  </a:cubicBezTo>
                  <a:cubicBezTo>
                    <a:pt x="0" y="1141"/>
                    <a:pt x="13" y="1150"/>
                    <a:pt x="19" y="1155"/>
                  </a:cubicBezTo>
                  <a:cubicBezTo>
                    <a:pt x="61" y="1153"/>
                    <a:pt x="103" y="1153"/>
                    <a:pt x="145" y="1148"/>
                  </a:cubicBezTo>
                  <a:cubicBezTo>
                    <a:pt x="214" y="1139"/>
                    <a:pt x="132" y="1126"/>
                    <a:pt x="198" y="1141"/>
                  </a:cubicBezTo>
                  <a:cubicBezTo>
                    <a:pt x="196" y="1150"/>
                    <a:pt x="192" y="1159"/>
                    <a:pt x="192" y="1168"/>
                  </a:cubicBezTo>
                  <a:cubicBezTo>
                    <a:pt x="192" y="1176"/>
                    <a:pt x="168" y="1335"/>
                    <a:pt x="231" y="1347"/>
                  </a:cubicBezTo>
                  <a:cubicBezTo>
                    <a:pt x="257" y="1352"/>
                    <a:pt x="284" y="1351"/>
                    <a:pt x="311" y="1353"/>
                  </a:cubicBezTo>
                  <a:cubicBezTo>
                    <a:pt x="326" y="1355"/>
                    <a:pt x="343" y="1354"/>
                    <a:pt x="357" y="1360"/>
                  </a:cubicBezTo>
                  <a:cubicBezTo>
                    <a:pt x="376" y="1368"/>
                    <a:pt x="410" y="1393"/>
                    <a:pt x="410" y="1393"/>
                  </a:cubicBezTo>
                  <a:cubicBezTo>
                    <a:pt x="417" y="1456"/>
                    <a:pt x="422" y="1494"/>
                    <a:pt x="377" y="1539"/>
                  </a:cubicBezTo>
                  <a:cubicBezTo>
                    <a:pt x="388" y="1571"/>
                    <a:pt x="397" y="1574"/>
                    <a:pt x="430" y="1565"/>
                  </a:cubicBezTo>
                  <a:cubicBezTo>
                    <a:pt x="464" y="1512"/>
                    <a:pt x="444" y="1530"/>
                    <a:pt x="496" y="1512"/>
                  </a:cubicBezTo>
                  <a:cubicBezTo>
                    <a:pt x="534" y="1522"/>
                    <a:pt x="563" y="1536"/>
                    <a:pt x="595" y="1559"/>
                  </a:cubicBezTo>
                  <a:cubicBezTo>
                    <a:pt x="605" y="1598"/>
                    <a:pt x="614" y="1628"/>
                    <a:pt x="648" y="1651"/>
                  </a:cubicBezTo>
                  <a:cubicBezTo>
                    <a:pt x="665" y="1700"/>
                    <a:pt x="652" y="1681"/>
                    <a:pt x="681" y="1711"/>
                  </a:cubicBezTo>
                  <a:cubicBezTo>
                    <a:pt x="697" y="1758"/>
                    <a:pt x="677" y="1703"/>
                    <a:pt x="701" y="1751"/>
                  </a:cubicBezTo>
                  <a:cubicBezTo>
                    <a:pt x="716" y="1780"/>
                    <a:pt x="721" y="1819"/>
                    <a:pt x="728" y="1850"/>
                  </a:cubicBezTo>
                  <a:cubicBezTo>
                    <a:pt x="729" y="1866"/>
                    <a:pt x="741" y="1985"/>
                    <a:pt x="768" y="2002"/>
                  </a:cubicBezTo>
                  <a:cubicBezTo>
                    <a:pt x="793" y="2017"/>
                    <a:pt x="841" y="2028"/>
                    <a:pt x="873" y="2035"/>
                  </a:cubicBezTo>
                  <a:cubicBezTo>
                    <a:pt x="880" y="2040"/>
                    <a:pt x="886" y="2045"/>
                    <a:pt x="893" y="2049"/>
                  </a:cubicBezTo>
                  <a:cubicBezTo>
                    <a:pt x="899" y="2052"/>
                    <a:pt x="907" y="2051"/>
                    <a:pt x="913" y="2055"/>
                  </a:cubicBezTo>
                  <a:cubicBezTo>
                    <a:pt x="930" y="2066"/>
                    <a:pt x="943" y="2083"/>
                    <a:pt x="960" y="2095"/>
                  </a:cubicBezTo>
                  <a:cubicBezTo>
                    <a:pt x="970" y="2128"/>
                    <a:pt x="989" y="2155"/>
                    <a:pt x="999" y="2188"/>
                  </a:cubicBezTo>
                  <a:cubicBezTo>
                    <a:pt x="1012" y="2232"/>
                    <a:pt x="1011" y="2250"/>
                    <a:pt x="1059" y="2267"/>
                  </a:cubicBezTo>
                  <a:cubicBezTo>
                    <a:pt x="1049" y="2314"/>
                    <a:pt x="1047" y="2297"/>
                    <a:pt x="1019" y="2327"/>
                  </a:cubicBezTo>
                  <a:cubicBezTo>
                    <a:pt x="1011" y="2374"/>
                    <a:pt x="1004" y="2395"/>
                    <a:pt x="1019" y="2452"/>
                  </a:cubicBezTo>
                  <a:cubicBezTo>
                    <a:pt x="1021" y="2459"/>
                    <a:pt x="1033" y="2456"/>
                    <a:pt x="1039" y="2459"/>
                  </a:cubicBezTo>
                  <a:cubicBezTo>
                    <a:pt x="1048" y="2463"/>
                    <a:pt x="1056" y="2468"/>
                    <a:pt x="1065" y="2472"/>
                  </a:cubicBezTo>
                  <a:cubicBezTo>
                    <a:pt x="1089" y="2441"/>
                    <a:pt x="1119" y="2426"/>
                    <a:pt x="1145" y="2399"/>
                  </a:cubicBezTo>
                  <a:cubicBezTo>
                    <a:pt x="1153" y="2376"/>
                    <a:pt x="1148" y="2349"/>
                    <a:pt x="1158" y="2327"/>
                  </a:cubicBezTo>
                  <a:cubicBezTo>
                    <a:pt x="1166" y="2309"/>
                    <a:pt x="1205" y="2279"/>
                    <a:pt x="1218" y="2260"/>
                  </a:cubicBezTo>
                  <a:cubicBezTo>
                    <a:pt x="1189" y="2218"/>
                    <a:pt x="1155" y="2188"/>
                    <a:pt x="1132" y="2141"/>
                  </a:cubicBezTo>
                  <a:cubicBezTo>
                    <a:pt x="1134" y="2123"/>
                    <a:pt x="1125" y="2100"/>
                    <a:pt x="1138" y="2088"/>
                  </a:cubicBezTo>
                  <a:cubicBezTo>
                    <a:pt x="1153" y="2075"/>
                    <a:pt x="1179" y="2087"/>
                    <a:pt x="1198" y="2082"/>
                  </a:cubicBezTo>
                  <a:cubicBezTo>
                    <a:pt x="1206" y="2080"/>
                    <a:pt x="1211" y="2073"/>
                    <a:pt x="1218" y="2068"/>
                  </a:cubicBezTo>
                  <a:cubicBezTo>
                    <a:pt x="1253" y="2077"/>
                    <a:pt x="1262" y="2085"/>
                    <a:pt x="1284" y="2115"/>
                  </a:cubicBezTo>
                  <a:cubicBezTo>
                    <a:pt x="1304" y="2172"/>
                    <a:pt x="1311" y="2161"/>
                    <a:pt x="1377" y="2154"/>
                  </a:cubicBezTo>
                  <a:cubicBezTo>
                    <a:pt x="1377" y="2151"/>
                    <a:pt x="1371" y="2089"/>
                    <a:pt x="1363" y="2075"/>
                  </a:cubicBezTo>
                  <a:cubicBezTo>
                    <a:pt x="1352" y="2056"/>
                    <a:pt x="1319" y="2038"/>
                    <a:pt x="1304" y="2029"/>
                  </a:cubicBezTo>
                  <a:cubicBezTo>
                    <a:pt x="1262" y="2002"/>
                    <a:pt x="1209" y="1950"/>
                    <a:pt x="1158" y="1936"/>
                  </a:cubicBezTo>
                  <a:cubicBezTo>
                    <a:pt x="1130" y="1928"/>
                    <a:pt x="1101" y="1928"/>
                    <a:pt x="1072" y="1923"/>
                  </a:cubicBezTo>
                  <a:cubicBezTo>
                    <a:pt x="1050" y="1889"/>
                    <a:pt x="1043" y="1863"/>
                    <a:pt x="1032" y="1823"/>
                  </a:cubicBezTo>
                  <a:cubicBezTo>
                    <a:pt x="1012" y="1825"/>
                    <a:pt x="991" y="1823"/>
                    <a:pt x="973" y="1830"/>
                  </a:cubicBezTo>
                  <a:cubicBezTo>
                    <a:pt x="934" y="1846"/>
                    <a:pt x="1003" y="1863"/>
                    <a:pt x="946" y="1843"/>
                  </a:cubicBezTo>
                  <a:cubicBezTo>
                    <a:pt x="934" y="1828"/>
                    <a:pt x="926" y="1810"/>
                    <a:pt x="913" y="1797"/>
                  </a:cubicBezTo>
                  <a:cubicBezTo>
                    <a:pt x="907" y="1791"/>
                    <a:pt x="899" y="1790"/>
                    <a:pt x="893" y="1784"/>
                  </a:cubicBezTo>
                  <a:cubicBezTo>
                    <a:pt x="831" y="1722"/>
                    <a:pt x="873" y="1740"/>
                    <a:pt x="827" y="1724"/>
                  </a:cubicBezTo>
                  <a:cubicBezTo>
                    <a:pt x="812" y="1704"/>
                    <a:pt x="795" y="1686"/>
                    <a:pt x="781" y="1665"/>
                  </a:cubicBezTo>
                  <a:cubicBezTo>
                    <a:pt x="769" y="1606"/>
                    <a:pt x="737" y="1578"/>
                    <a:pt x="701" y="1532"/>
                  </a:cubicBezTo>
                  <a:cubicBezTo>
                    <a:pt x="691" y="1519"/>
                    <a:pt x="682" y="1506"/>
                    <a:pt x="675" y="1492"/>
                  </a:cubicBezTo>
                  <a:cubicBezTo>
                    <a:pt x="671" y="1483"/>
                    <a:pt x="668" y="1474"/>
                    <a:pt x="662" y="1466"/>
                  </a:cubicBezTo>
                  <a:cubicBezTo>
                    <a:pt x="655" y="1456"/>
                    <a:pt x="643" y="1449"/>
                    <a:pt x="635" y="1439"/>
                  </a:cubicBezTo>
                  <a:cubicBezTo>
                    <a:pt x="617" y="1417"/>
                    <a:pt x="619" y="1403"/>
                    <a:pt x="595" y="1386"/>
                  </a:cubicBezTo>
                  <a:cubicBezTo>
                    <a:pt x="600" y="1366"/>
                    <a:pt x="600" y="1345"/>
                    <a:pt x="609" y="1327"/>
                  </a:cubicBezTo>
                  <a:cubicBezTo>
                    <a:pt x="612" y="1321"/>
                    <a:pt x="623" y="1323"/>
                    <a:pt x="629" y="1320"/>
                  </a:cubicBezTo>
                  <a:cubicBezTo>
                    <a:pt x="657" y="1306"/>
                    <a:pt x="668" y="1300"/>
                    <a:pt x="701" y="1294"/>
                  </a:cubicBezTo>
                  <a:cubicBezTo>
                    <a:pt x="733" y="1278"/>
                    <a:pt x="746" y="1277"/>
                    <a:pt x="754" y="1241"/>
                  </a:cubicBezTo>
                  <a:cubicBezTo>
                    <a:pt x="749" y="1219"/>
                    <a:pt x="751" y="1195"/>
                    <a:pt x="741" y="1175"/>
                  </a:cubicBezTo>
                  <a:cubicBezTo>
                    <a:pt x="728" y="1149"/>
                    <a:pt x="669" y="1144"/>
                    <a:pt x="648" y="1141"/>
                  </a:cubicBezTo>
                  <a:cubicBezTo>
                    <a:pt x="616" y="1045"/>
                    <a:pt x="678" y="1066"/>
                    <a:pt x="781" y="1049"/>
                  </a:cubicBezTo>
                  <a:cubicBezTo>
                    <a:pt x="818" y="1025"/>
                    <a:pt x="800" y="1015"/>
                    <a:pt x="774" y="989"/>
                  </a:cubicBezTo>
                  <a:cubicBezTo>
                    <a:pt x="772" y="952"/>
                    <a:pt x="778" y="846"/>
                    <a:pt x="754" y="797"/>
                  </a:cubicBezTo>
                  <a:cubicBezTo>
                    <a:pt x="750" y="790"/>
                    <a:pt x="724" y="751"/>
                    <a:pt x="715" y="738"/>
                  </a:cubicBezTo>
                  <a:cubicBezTo>
                    <a:pt x="710" y="731"/>
                    <a:pt x="701" y="718"/>
                    <a:pt x="701" y="718"/>
                  </a:cubicBezTo>
                  <a:cubicBezTo>
                    <a:pt x="692" y="687"/>
                    <a:pt x="673" y="677"/>
                    <a:pt x="648" y="658"/>
                  </a:cubicBezTo>
                  <a:cubicBezTo>
                    <a:pt x="650" y="636"/>
                    <a:pt x="644" y="611"/>
                    <a:pt x="655" y="592"/>
                  </a:cubicBezTo>
                  <a:cubicBezTo>
                    <a:pt x="665" y="575"/>
                    <a:pt x="734" y="572"/>
                    <a:pt x="754" y="565"/>
                  </a:cubicBezTo>
                  <a:cubicBezTo>
                    <a:pt x="778" y="548"/>
                    <a:pt x="803" y="535"/>
                    <a:pt x="827" y="519"/>
                  </a:cubicBezTo>
                  <a:cubicBezTo>
                    <a:pt x="865" y="461"/>
                    <a:pt x="801" y="546"/>
                    <a:pt x="933" y="506"/>
                  </a:cubicBezTo>
                  <a:cubicBezTo>
                    <a:pt x="944" y="503"/>
                    <a:pt x="931" y="483"/>
                    <a:pt x="926" y="473"/>
                  </a:cubicBezTo>
                  <a:cubicBezTo>
                    <a:pt x="905" y="426"/>
                    <a:pt x="869" y="376"/>
                    <a:pt x="840" y="334"/>
                  </a:cubicBezTo>
                  <a:cubicBezTo>
                    <a:pt x="811" y="341"/>
                    <a:pt x="795" y="357"/>
                    <a:pt x="768" y="367"/>
                  </a:cubicBezTo>
                  <a:cubicBezTo>
                    <a:pt x="754" y="360"/>
                    <a:pt x="743" y="346"/>
                    <a:pt x="728" y="340"/>
                  </a:cubicBezTo>
                  <a:cubicBezTo>
                    <a:pt x="682" y="323"/>
                    <a:pt x="631" y="327"/>
                    <a:pt x="582" y="321"/>
                  </a:cubicBezTo>
                  <a:cubicBezTo>
                    <a:pt x="595" y="301"/>
                    <a:pt x="629" y="268"/>
                    <a:pt x="629" y="268"/>
                  </a:cubicBezTo>
                  <a:cubicBezTo>
                    <a:pt x="614" y="247"/>
                    <a:pt x="596" y="236"/>
                    <a:pt x="582" y="215"/>
                  </a:cubicBezTo>
                  <a:cubicBezTo>
                    <a:pt x="584" y="197"/>
                    <a:pt x="582" y="178"/>
                    <a:pt x="589" y="162"/>
                  </a:cubicBezTo>
                  <a:cubicBezTo>
                    <a:pt x="592" y="156"/>
                    <a:pt x="602" y="154"/>
                    <a:pt x="609" y="155"/>
                  </a:cubicBezTo>
                  <a:cubicBezTo>
                    <a:pt x="623" y="156"/>
                    <a:pt x="635" y="164"/>
                    <a:pt x="648" y="168"/>
                  </a:cubicBezTo>
                  <a:cubicBezTo>
                    <a:pt x="667" y="174"/>
                    <a:pt x="688" y="173"/>
                    <a:pt x="708" y="175"/>
                  </a:cubicBezTo>
                  <a:cubicBezTo>
                    <a:pt x="757" y="165"/>
                    <a:pt x="745" y="163"/>
                    <a:pt x="754" y="115"/>
                  </a:cubicBezTo>
                  <a:cubicBezTo>
                    <a:pt x="747" y="90"/>
                    <a:pt x="745" y="101"/>
                    <a:pt x="754" y="82"/>
                  </a:cubicBezTo>
                  <a:close/>
                </a:path>
              </a:pathLst>
            </a:custGeom>
            <a:solidFill>
              <a:srgbClr val="46F87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20500" name="Freeform 43"/>
            <p:cNvSpPr/>
            <p:nvPr/>
          </p:nvSpPr>
          <p:spPr>
            <a:xfrm>
              <a:off x="3360" y="1344"/>
              <a:ext cx="894" cy="848"/>
            </a:xfrm>
            <a:custGeom>
              <a:avLst/>
              <a:gdLst>
                <a:gd name="txL" fmla="*/ 0 w 894"/>
                <a:gd name="txT" fmla="*/ 0 h 848"/>
                <a:gd name="txR" fmla="*/ 894 w 894"/>
                <a:gd name="txB" fmla="*/ 848 h 848"/>
              </a:gdLst>
              <a:ahLst/>
              <a:cxnLst>
                <a:cxn ang="0">
                  <a:pos x="759" y="60"/>
                </a:cxn>
                <a:cxn ang="0">
                  <a:pos x="692" y="0"/>
                </a:cxn>
                <a:cxn ang="0">
                  <a:pos x="639" y="14"/>
                </a:cxn>
                <a:cxn ang="0">
                  <a:pos x="626" y="53"/>
                </a:cxn>
                <a:cxn ang="0">
                  <a:pos x="639" y="173"/>
                </a:cxn>
                <a:cxn ang="0">
                  <a:pos x="620" y="259"/>
                </a:cxn>
                <a:cxn ang="0">
                  <a:pos x="428" y="318"/>
                </a:cxn>
                <a:cxn ang="0">
                  <a:pos x="408" y="305"/>
                </a:cxn>
                <a:cxn ang="0">
                  <a:pos x="401" y="285"/>
                </a:cxn>
                <a:cxn ang="0">
                  <a:pos x="269" y="298"/>
                </a:cxn>
                <a:cxn ang="0">
                  <a:pos x="130" y="351"/>
                </a:cxn>
                <a:cxn ang="0">
                  <a:pos x="30" y="418"/>
                </a:cxn>
                <a:cxn ang="0">
                  <a:pos x="24" y="471"/>
                </a:cxn>
                <a:cxn ang="0">
                  <a:pos x="44" y="537"/>
                </a:cxn>
                <a:cxn ang="0">
                  <a:pos x="189" y="603"/>
                </a:cxn>
                <a:cxn ang="0">
                  <a:pos x="229" y="636"/>
                </a:cxn>
                <a:cxn ang="0">
                  <a:pos x="328" y="669"/>
                </a:cxn>
                <a:cxn ang="0">
                  <a:pos x="355" y="755"/>
                </a:cxn>
                <a:cxn ang="0">
                  <a:pos x="428" y="848"/>
                </a:cxn>
                <a:cxn ang="0">
                  <a:pos x="520" y="808"/>
                </a:cxn>
                <a:cxn ang="0">
                  <a:pos x="593" y="749"/>
                </a:cxn>
                <a:cxn ang="0">
                  <a:pos x="745" y="749"/>
                </a:cxn>
                <a:cxn ang="0">
                  <a:pos x="884" y="696"/>
                </a:cxn>
                <a:cxn ang="0">
                  <a:pos x="845" y="663"/>
                </a:cxn>
                <a:cxn ang="0">
                  <a:pos x="818" y="649"/>
                </a:cxn>
                <a:cxn ang="0">
                  <a:pos x="805" y="629"/>
                </a:cxn>
                <a:cxn ang="0">
                  <a:pos x="785" y="610"/>
                </a:cxn>
                <a:cxn ang="0">
                  <a:pos x="752" y="490"/>
                </a:cxn>
                <a:cxn ang="0">
                  <a:pos x="686" y="411"/>
                </a:cxn>
                <a:cxn ang="0">
                  <a:pos x="653" y="332"/>
                </a:cxn>
                <a:cxn ang="0">
                  <a:pos x="712" y="252"/>
                </a:cxn>
                <a:cxn ang="0">
                  <a:pos x="759" y="192"/>
                </a:cxn>
                <a:cxn ang="0">
                  <a:pos x="759" y="60"/>
                </a:cxn>
              </a:cxnLst>
              <a:rect l="txL" t="txT" r="txR" b="txB"/>
              <a:pathLst>
                <a:path w="894" h="848">
                  <a:moveTo>
                    <a:pt x="759" y="60"/>
                  </a:moveTo>
                  <a:cubicBezTo>
                    <a:pt x="739" y="41"/>
                    <a:pt x="717" y="9"/>
                    <a:pt x="692" y="0"/>
                  </a:cubicBezTo>
                  <a:cubicBezTo>
                    <a:pt x="675" y="6"/>
                    <a:pt x="654" y="4"/>
                    <a:pt x="639" y="14"/>
                  </a:cubicBezTo>
                  <a:cubicBezTo>
                    <a:pt x="628" y="22"/>
                    <a:pt x="631" y="40"/>
                    <a:pt x="626" y="53"/>
                  </a:cubicBezTo>
                  <a:cubicBezTo>
                    <a:pt x="643" y="101"/>
                    <a:pt x="639" y="84"/>
                    <a:pt x="639" y="173"/>
                  </a:cubicBezTo>
                  <a:cubicBezTo>
                    <a:pt x="639" y="188"/>
                    <a:pt x="635" y="242"/>
                    <a:pt x="620" y="259"/>
                  </a:cubicBezTo>
                  <a:cubicBezTo>
                    <a:pt x="580" y="304"/>
                    <a:pt x="481" y="313"/>
                    <a:pt x="428" y="318"/>
                  </a:cubicBezTo>
                  <a:cubicBezTo>
                    <a:pt x="421" y="314"/>
                    <a:pt x="413" y="311"/>
                    <a:pt x="408" y="305"/>
                  </a:cubicBezTo>
                  <a:cubicBezTo>
                    <a:pt x="404" y="300"/>
                    <a:pt x="408" y="286"/>
                    <a:pt x="401" y="285"/>
                  </a:cubicBezTo>
                  <a:cubicBezTo>
                    <a:pt x="357" y="277"/>
                    <a:pt x="313" y="294"/>
                    <a:pt x="269" y="298"/>
                  </a:cubicBezTo>
                  <a:cubicBezTo>
                    <a:pt x="229" y="356"/>
                    <a:pt x="212" y="346"/>
                    <a:pt x="130" y="351"/>
                  </a:cubicBezTo>
                  <a:cubicBezTo>
                    <a:pt x="86" y="395"/>
                    <a:pt x="84" y="399"/>
                    <a:pt x="30" y="418"/>
                  </a:cubicBezTo>
                  <a:cubicBezTo>
                    <a:pt x="13" y="443"/>
                    <a:pt x="0" y="447"/>
                    <a:pt x="24" y="471"/>
                  </a:cubicBezTo>
                  <a:cubicBezTo>
                    <a:pt x="30" y="493"/>
                    <a:pt x="30" y="519"/>
                    <a:pt x="44" y="537"/>
                  </a:cubicBezTo>
                  <a:cubicBezTo>
                    <a:pt x="65" y="564"/>
                    <a:pt x="155" y="596"/>
                    <a:pt x="189" y="603"/>
                  </a:cubicBezTo>
                  <a:cubicBezTo>
                    <a:pt x="273" y="643"/>
                    <a:pt x="171" y="589"/>
                    <a:pt x="229" y="636"/>
                  </a:cubicBezTo>
                  <a:cubicBezTo>
                    <a:pt x="247" y="651"/>
                    <a:pt x="303" y="656"/>
                    <a:pt x="328" y="669"/>
                  </a:cubicBezTo>
                  <a:cubicBezTo>
                    <a:pt x="337" y="693"/>
                    <a:pt x="340" y="735"/>
                    <a:pt x="355" y="755"/>
                  </a:cubicBezTo>
                  <a:cubicBezTo>
                    <a:pt x="383" y="791"/>
                    <a:pt x="413" y="804"/>
                    <a:pt x="428" y="848"/>
                  </a:cubicBezTo>
                  <a:cubicBezTo>
                    <a:pt x="472" y="841"/>
                    <a:pt x="489" y="839"/>
                    <a:pt x="520" y="808"/>
                  </a:cubicBezTo>
                  <a:cubicBezTo>
                    <a:pt x="532" y="764"/>
                    <a:pt x="554" y="758"/>
                    <a:pt x="593" y="749"/>
                  </a:cubicBezTo>
                  <a:cubicBezTo>
                    <a:pt x="632" y="710"/>
                    <a:pt x="695" y="736"/>
                    <a:pt x="745" y="749"/>
                  </a:cubicBezTo>
                  <a:cubicBezTo>
                    <a:pt x="809" y="737"/>
                    <a:pt x="835" y="730"/>
                    <a:pt x="884" y="696"/>
                  </a:cubicBezTo>
                  <a:cubicBezTo>
                    <a:pt x="874" y="626"/>
                    <a:pt x="894" y="669"/>
                    <a:pt x="845" y="663"/>
                  </a:cubicBezTo>
                  <a:cubicBezTo>
                    <a:pt x="835" y="662"/>
                    <a:pt x="827" y="654"/>
                    <a:pt x="818" y="649"/>
                  </a:cubicBezTo>
                  <a:cubicBezTo>
                    <a:pt x="814" y="642"/>
                    <a:pt x="810" y="635"/>
                    <a:pt x="805" y="629"/>
                  </a:cubicBezTo>
                  <a:cubicBezTo>
                    <a:pt x="799" y="622"/>
                    <a:pt x="790" y="618"/>
                    <a:pt x="785" y="610"/>
                  </a:cubicBezTo>
                  <a:cubicBezTo>
                    <a:pt x="765" y="581"/>
                    <a:pt x="761" y="520"/>
                    <a:pt x="752" y="490"/>
                  </a:cubicBezTo>
                  <a:cubicBezTo>
                    <a:pt x="742" y="456"/>
                    <a:pt x="714" y="430"/>
                    <a:pt x="686" y="411"/>
                  </a:cubicBezTo>
                  <a:cubicBezTo>
                    <a:pt x="670" y="386"/>
                    <a:pt x="662" y="360"/>
                    <a:pt x="653" y="332"/>
                  </a:cubicBezTo>
                  <a:cubicBezTo>
                    <a:pt x="663" y="289"/>
                    <a:pt x="665" y="265"/>
                    <a:pt x="712" y="252"/>
                  </a:cubicBezTo>
                  <a:cubicBezTo>
                    <a:pt x="753" y="221"/>
                    <a:pt x="729" y="222"/>
                    <a:pt x="759" y="192"/>
                  </a:cubicBezTo>
                  <a:cubicBezTo>
                    <a:pt x="769" y="150"/>
                    <a:pt x="759" y="103"/>
                    <a:pt x="759" y="60"/>
                  </a:cubicBezTo>
                  <a:close/>
                </a:path>
              </a:pathLst>
            </a:custGeom>
            <a:solidFill>
              <a:srgbClr val="46F87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grpSp>
      <p:sp>
        <p:nvSpPr>
          <p:cNvPr id="57" name="Freeform 45"/>
          <p:cNvSpPr/>
          <p:nvPr/>
        </p:nvSpPr>
        <p:spPr>
          <a:xfrm>
            <a:off x="2284413" y="595313"/>
            <a:ext cx="6454775" cy="5946775"/>
          </a:xfrm>
          <a:custGeom>
            <a:avLst/>
            <a:gdLst>
              <a:gd name="txL" fmla="*/ 0 w 4066"/>
              <a:gd name="txT" fmla="*/ 0 h 3746"/>
              <a:gd name="txR" fmla="*/ 4066 w 4066"/>
              <a:gd name="txB" fmla="*/ 3746 h 3746"/>
            </a:gdLst>
            <a:ahLst/>
            <a:cxnLst>
              <a:cxn ang="0">
                <a:pos x="574675" y="4397375"/>
              </a:cxn>
              <a:cxn ang="0">
                <a:pos x="255588" y="4919663"/>
              </a:cxn>
              <a:cxn ang="0">
                <a:pos x="139700" y="5457825"/>
              </a:cxn>
              <a:cxn ang="0">
                <a:pos x="342900" y="5864225"/>
              </a:cxn>
              <a:cxn ang="0">
                <a:pos x="995363" y="5805488"/>
              </a:cxn>
              <a:cxn ang="0">
                <a:pos x="1344613" y="5689600"/>
              </a:cxn>
              <a:cxn ang="0">
                <a:pos x="1706563" y="5472113"/>
              </a:cxn>
              <a:cxn ang="0">
                <a:pos x="1838325" y="5080000"/>
              </a:cxn>
              <a:cxn ang="0">
                <a:pos x="2185988" y="4919663"/>
              </a:cxn>
              <a:cxn ang="0">
                <a:pos x="2389188" y="4513263"/>
              </a:cxn>
              <a:cxn ang="0">
                <a:pos x="2854325" y="4557713"/>
              </a:cxn>
              <a:cxn ang="0">
                <a:pos x="3230562" y="4441825"/>
              </a:cxn>
              <a:cxn ang="0">
                <a:pos x="3608388" y="4498975"/>
              </a:cxn>
              <a:cxn ang="0">
                <a:pos x="3854451" y="4789488"/>
              </a:cxn>
              <a:cxn ang="0">
                <a:pos x="4246563" y="5108575"/>
              </a:cxn>
              <a:cxn ang="0">
                <a:pos x="4624388" y="5573713"/>
              </a:cxn>
              <a:cxn ang="0">
                <a:pos x="5016500" y="5559425"/>
              </a:cxn>
              <a:cxn ang="0">
                <a:pos x="4972050" y="5224463"/>
              </a:cxn>
              <a:cxn ang="0">
                <a:pos x="5262563" y="5210175"/>
              </a:cxn>
              <a:cxn ang="0">
                <a:pos x="4929188" y="4949825"/>
              </a:cxn>
              <a:cxn ang="0">
                <a:pos x="4421188" y="4673600"/>
              </a:cxn>
              <a:cxn ang="0">
                <a:pos x="4246563" y="4354513"/>
              </a:cxn>
              <a:cxn ang="0">
                <a:pos x="4305301" y="4165600"/>
              </a:cxn>
              <a:cxn ang="0">
                <a:pos x="4595813" y="4456113"/>
              </a:cxn>
              <a:cxn ang="0">
                <a:pos x="4987925" y="4411663"/>
              </a:cxn>
              <a:cxn ang="0">
                <a:pos x="5160963" y="4179888"/>
              </a:cxn>
              <a:cxn ang="0">
                <a:pos x="5902325" y="3976688"/>
              </a:cxn>
              <a:cxn ang="0">
                <a:pos x="6410325" y="3556001"/>
              </a:cxn>
              <a:cxn ang="0">
                <a:pos x="6365875" y="3294063"/>
              </a:cxn>
              <a:cxn ang="0">
                <a:pos x="6221413" y="2989262"/>
              </a:cxn>
              <a:cxn ang="0">
                <a:pos x="5857875" y="2582863"/>
              </a:cxn>
              <a:cxn ang="0">
                <a:pos x="5611813" y="2133600"/>
              </a:cxn>
              <a:cxn ang="0">
                <a:pos x="5480050" y="1581150"/>
              </a:cxn>
              <a:cxn ang="0">
                <a:pos x="5219700" y="1639888"/>
              </a:cxn>
              <a:cxn ang="0">
                <a:pos x="4886325" y="1654175"/>
              </a:cxn>
              <a:cxn ang="0">
                <a:pos x="4319588" y="1901825"/>
              </a:cxn>
              <a:cxn ang="0">
                <a:pos x="4057651" y="1800225"/>
              </a:cxn>
              <a:cxn ang="0">
                <a:pos x="3811588" y="1306513"/>
              </a:cxn>
              <a:cxn ang="0">
                <a:pos x="4102101" y="304800"/>
              </a:cxn>
              <a:cxn ang="0">
                <a:pos x="3159125" y="420688"/>
              </a:cxn>
              <a:cxn ang="0">
                <a:pos x="3463926" y="1073150"/>
              </a:cxn>
              <a:cxn ang="0">
                <a:pos x="3681413" y="1117600"/>
              </a:cxn>
              <a:cxn ang="0">
                <a:pos x="3419476" y="1377950"/>
              </a:cxn>
              <a:cxn ang="0">
                <a:pos x="3362326" y="1973263"/>
              </a:cxn>
              <a:cxn ang="0">
                <a:pos x="2809875" y="2206625"/>
              </a:cxn>
              <a:cxn ang="0">
                <a:pos x="2533650" y="2495550"/>
              </a:cxn>
              <a:cxn ang="0">
                <a:pos x="2287588" y="2655888"/>
              </a:cxn>
              <a:cxn ang="0">
                <a:pos x="1720850" y="2901950"/>
              </a:cxn>
              <a:cxn ang="0">
                <a:pos x="1314450" y="2932113"/>
              </a:cxn>
              <a:cxn ang="0">
                <a:pos x="1243013" y="3308351"/>
              </a:cxn>
              <a:cxn ang="0">
                <a:pos x="1517650" y="3497263"/>
              </a:cxn>
              <a:cxn ang="0">
                <a:pos x="1590675" y="4121150"/>
              </a:cxn>
              <a:cxn ang="0">
                <a:pos x="1300163" y="4106863"/>
              </a:cxn>
              <a:cxn ang="0">
                <a:pos x="806450" y="3875088"/>
              </a:cxn>
            </a:cxnLst>
            <a:rect l="txL" t="txT" r="txR" b="txB"/>
            <a:pathLst>
              <a:path w="4066" h="3746">
                <a:moveTo>
                  <a:pt x="234" y="2459"/>
                </a:moveTo>
                <a:cubicBezTo>
                  <a:pt x="156" y="2486"/>
                  <a:pt x="198" y="2476"/>
                  <a:pt x="106" y="2487"/>
                </a:cubicBezTo>
                <a:cubicBezTo>
                  <a:pt x="0" y="2522"/>
                  <a:pt x="82" y="2670"/>
                  <a:pt x="124" y="2734"/>
                </a:cubicBezTo>
                <a:cubicBezTo>
                  <a:pt x="152" y="2776"/>
                  <a:pt x="301" y="2763"/>
                  <a:pt x="362" y="2770"/>
                </a:cubicBezTo>
                <a:cubicBezTo>
                  <a:pt x="347" y="2875"/>
                  <a:pt x="363" y="2806"/>
                  <a:pt x="307" y="2862"/>
                </a:cubicBezTo>
                <a:cubicBezTo>
                  <a:pt x="297" y="2892"/>
                  <a:pt x="284" y="2912"/>
                  <a:pt x="262" y="2935"/>
                </a:cubicBezTo>
                <a:cubicBezTo>
                  <a:pt x="246" y="2977"/>
                  <a:pt x="236" y="2959"/>
                  <a:pt x="207" y="2990"/>
                </a:cubicBezTo>
                <a:cubicBezTo>
                  <a:pt x="190" y="3040"/>
                  <a:pt x="218" y="3080"/>
                  <a:pt x="161" y="3099"/>
                </a:cubicBezTo>
                <a:cubicBezTo>
                  <a:pt x="176" y="3174"/>
                  <a:pt x="179" y="3212"/>
                  <a:pt x="124" y="3264"/>
                </a:cubicBezTo>
                <a:cubicBezTo>
                  <a:pt x="121" y="3294"/>
                  <a:pt x="121" y="3325"/>
                  <a:pt x="115" y="3355"/>
                </a:cubicBezTo>
                <a:cubicBezTo>
                  <a:pt x="111" y="3374"/>
                  <a:pt x="103" y="3392"/>
                  <a:pt x="97" y="3410"/>
                </a:cubicBezTo>
                <a:cubicBezTo>
                  <a:pt x="94" y="3419"/>
                  <a:pt x="88" y="3438"/>
                  <a:pt x="88" y="3438"/>
                </a:cubicBezTo>
                <a:cubicBezTo>
                  <a:pt x="91" y="3447"/>
                  <a:pt x="90" y="3458"/>
                  <a:pt x="97" y="3465"/>
                </a:cubicBezTo>
                <a:cubicBezTo>
                  <a:pt x="104" y="3472"/>
                  <a:pt x="116" y="3469"/>
                  <a:pt x="124" y="3474"/>
                </a:cubicBezTo>
                <a:cubicBezTo>
                  <a:pt x="130" y="3477"/>
                  <a:pt x="156" y="3506"/>
                  <a:pt x="161" y="3511"/>
                </a:cubicBezTo>
                <a:cubicBezTo>
                  <a:pt x="166" y="3568"/>
                  <a:pt x="150" y="3670"/>
                  <a:pt x="216" y="3694"/>
                </a:cubicBezTo>
                <a:cubicBezTo>
                  <a:pt x="283" y="3685"/>
                  <a:pt x="350" y="3685"/>
                  <a:pt x="417" y="3675"/>
                </a:cubicBezTo>
                <a:cubicBezTo>
                  <a:pt x="436" y="3672"/>
                  <a:pt x="454" y="3663"/>
                  <a:pt x="472" y="3657"/>
                </a:cubicBezTo>
                <a:cubicBezTo>
                  <a:pt x="481" y="3654"/>
                  <a:pt x="499" y="3648"/>
                  <a:pt x="499" y="3648"/>
                </a:cubicBezTo>
                <a:cubicBezTo>
                  <a:pt x="542" y="3651"/>
                  <a:pt x="584" y="3657"/>
                  <a:pt x="627" y="3657"/>
                </a:cubicBezTo>
                <a:cubicBezTo>
                  <a:pt x="707" y="3657"/>
                  <a:pt x="627" y="3636"/>
                  <a:pt x="691" y="3657"/>
                </a:cubicBezTo>
                <a:cubicBezTo>
                  <a:pt x="722" y="3654"/>
                  <a:pt x="754" y="3658"/>
                  <a:pt x="783" y="3648"/>
                </a:cubicBezTo>
                <a:cubicBezTo>
                  <a:pt x="794" y="3644"/>
                  <a:pt x="793" y="3628"/>
                  <a:pt x="801" y="3620"/>
                </a:cubicBezTo>
                <a:cubicBezTo>
                  <a:pt x="815" y="3606"/>
                  <a:pt x="830" y="3594"/>
                  <a:pt x="847" y="3584"/>
                </a:cubicBezTo>
                <a:cubicBezTo>
                  <a:pt x="870" y="3571"/>
                  <a:pt x="936" y="3567"/>
                  <a:pt x="947" y="3566"/>
                </a:cubicBezTo>
                <a:cubicBezTo>
                  <a:pt x="960" y="3489"/>
                  <a:pt x="948" y="3515"/>
                  <a:pt x="1011" y="3492"/>
                </a:cubicBezTo>
                <a:cubicBezTo>
                  <a:pt x="1014" y="3483"/>
                  <a:pt x="1012" y="3470"/>
                  <a:pt x="1020" y="3465"/>
                </a:cubicBezTo>
                <a:cubicBezTo>
                  <a:pt x="1036" y="3454"/>
                  <a:pt x="1075" y="3447"/>
                  <a:pt x="1075" y="3447"/>
                </a:cubicBezTo>
                <a:cubicBezTo>
                  <a:pt x="1072" y="3407"/>
                  <a:pt x="1072" y="3367"/>
                  <a:pt x="1066" y="3328"/>
                </a:cubicBezTo>
                <a:cubicBezTo>
                  <a:pt x="1063" y="3309"/>
                  <a:pt x="1048" y="3273"/>
                  <a:pt x="1048" y="3273"/>
                </a:cubicBezTo>
                <a:cubicBezTo>
                  <a:pt x="1098" y="3198"/>
                  <a:pt x="1031" y="3286"/>
                  <a:pt x="1094" y="3236"/>
                </a:cubicBezTo>
                <a:cubicBezTo>
                  <a:pt x="1151" y="3190"/>
                  <a:pt x="1057" y="3220"/>
                  <a:pt x="1158" y="3200"/>
                </a:cubicBezTo>
                <a:cubicBezTo>
                  <a:pt x="1170" y="3182"/>
                  <a:pt x="1187" y="3166"/>
                  <a:pt x="1194" y="3145"/>
                </a:cubicBezTo>
                <a:cubicBezTo>
                  <a:pt x="1197" y="3136"/>
                  <a:pt x="1196" y="3125"/>
                  <a:pt x="1203" y="3118"/>
                </a:cubicBezTo>
                <a:cubicBezTo>
                  <a:pt x="1210" y="3111"/>
                  <a:pt x="1221" y="3109"/>
                  <a:pt x="1231" y="3108"/>
                </a:cubicBezTo>
                <a:cubicBezTo>
                  <a:pt x="1279" y="3103"/>
                  <a:pt x="1328" y="3102"/>
                  <a:pt x="1377" y="3099"/>
                </a:cubicBezTo>
                <a:cubicBezTo>
                  <a:pt x="1389" y="3081"/>
                  <a:pt x="1402" y="3062"/>
                  <a:pt x="1414" y="3044"/>
                </a:cubicBezTo>
                <a:cubicBezTo>
                  <a:pt x="1431" y="3019"/>
                  <a:pt x="1465" y="3011"/>
                  <a:pt x="1487" y="2990"/>
                </a:cubicBezTo>
                <a:cubicBezTo>
                  <a:pt x="1490" y="2950"/>
                  <a:pt x="1491" y="2910"/>
                  <a:pt x="1496" y="2871"/>
                </a:cubicBezTo>
                <a:cubicBezTo>
                  <a:pt x="1497" y="2861"/>
                  <a:pt x="1497" y="2849"/>
                  <a:pt x="1505" y="2843"/>
                </a:cubicBezTo>
                <a:cubicBezTo>
                  <a:pt x="1521" y="2832"/>
                  <a:pt x="1560" y="2825"/>
                  <a:pt x="1560" y="2825"/>
                </a:cubicBezTo>
                <a:cubicBezTo>
                  <a:pt x="1603" y="2828"/>
                  <a:pt x="1646" y="2829"/>
                  <a:pt x="1688" y="2834"/>
                </a:cubicBezTo>
                <a:cubicBezTo>
                  <a:pt x="1770" y="2844"/>
                  <a:pt x="1664" y="2838"/>
                  <a:pt x="1734" y="2862"/>
                </a:cubicBezTo>
                <a:cubicBezTo>
                  <a:pt x="1754" y="2869"/>
                  <a:pt x="1777" y="2868"/>
                  <a:pt x="1798" y="2871"/>
                </a:cubicBezTo>
                <a:cubicBezTo>
                  <a:pt x="1844" y="2902"/>
                  <a:pt x="1842" y="2908"/>
                  <a:pt x="1926" y="2880"/>
                </a:cubicBezTo>
                <a:cubicBezTo>
                  <a:pt x="1945" y="2873"/>
                  <a:pt x="1936" y="2836"/>
                  <a:pt x="1953" y="2825"/>
                </a:cubicBezTo>
                <a:cubicBezTo>
                  <a:pt x="1969" y="2815"/>
                  <a:pt x="1990" y="2813"/>
                  <a:pt x="2008" y="2807"/>
                </a:cubicBezTo>
                <a:cubicBezTo>
                  <a:pt x="2017" y="2804"/>
                  <a:pt x="2035" y="2798"/>
                  <a:pt x="2035" y="2798"/>
                </a:cubicBezTo>
                <a:cubicBezTo>
                  <a:pt x="2048" y="2785"/>
                  <a:pt x="2063" y="2767"/>
                  <a:pt x="2081" y="2761"/>
                </a:cubicBezTo>
                <a:cubicBezTo>
                  <a:pt x="2105" y="2753"/>
                  <a:pt x="2154" y="2743"/>
                  <a:pt x="2154" y="2743"/>
                </a:cubicBezTo>
                <a:cubicBezTo>
                  <a:pt x="2181" y="2746"/>
                  <a:pt x="2210" y="2742"/>
                  <a:pt x="2236" y="2752"/>
                </a:cubicBezTo>
                <a:cubicBezTo>
                  <a:pt x="2239" y="2753"/>
                  <a:pt x="2262" y="2817"/>
                  <a:pt x="2273" y="2834"/>
                </a:cubicBezTo>
                <a:cubicBezTo>
                  <a:pt x="2290" y="2888"/>
                  <a:pt x="2268" y="2839"/>
                  <a:pt x="2310" y="2880"/>
                </a:cubicBezTo>
                <a:cubicBezTo>
                  <a:pt x="2327" y="2896"/>
                  <a:pt x="2353" y="2932"/>
                  <a:pt x="2364" y="2953"/>
                </a:cubicBezTo>
                <a:cubicBezTo>
                  <a:pt x="2373" y="2970"/>
                  <a:pt x="2367" y="2997"/>
                  <a:pt x="2383" y="3008"/>
                </a:cubicBezTo>
                <a:cubicBezTo>
                  <a:pt x="2396" y="3017"/>
                  <a:pt x="2413" y="3014"/>
                  <a:pt x="2428" y="3017"/>
                </a:cubicBezTo>
                <a:cubicBezTo>
                  <a:pt x="2444" y="3061"/>
                  <a:pt x="2432" y="3080"/>
                  <a:pt x="2474" y="3108"/>
                </a:cubicBezTo>
                <a:cubicBezTo>
                  <a:pt x="2495" y="3174"/>
                  <a:pt x="2542" y="3157"/>
                  <a:pt x="2611" y="3163"/>
                </a:cubicBezTo>
                <a:cubicBezTo>
                  <a:pt x="2671" y="3182"/>
                  <a:pt x="2613" y="3155"/>
                  <a:pt x="2648" y="3200"/>
                </a:cubicBezTo>
                <a:cubicBezTo>
                  <a:pt x="2655" y="3209"/>
                  <a:pt x="2666" y="3211"/>
                  <a:pt x="2675" y="3218"/>
                </a:cubicBezTo>
                <a:cubicBezTo>
                  <a:pt x="2689" y="3229"/>
                  <a:pt x="2697" y="3247"/>
                  <a:pt x="2712" y="3255"/>
                </a:cubicBezTo>
                <a:cubicBezTo>
                  <a:pt x="2723" y="3261"/>
                  <a:pt x="2736" y="3261"/>
                  <a:pt x="2748" y="3264"/>
                </a:cubicBezTo>
                <a:cubicBezTo>
                  <a:pt x="2789" y="3303"/>
                  <a:pt x="2837" y="3333"/>
                  <a:pt x="2876" y="3374"/>
                </a:cubicBezTo>
                <a:cubicBezTo>
                  <a:pt x="2893" y="3421"/>
                  <a:pt x="2905" y="3462"/>
                  <a:pt x="2913" y="3511"/>
                </a:cubicBezTo>
                <a:cubicBezTo>
                  <a:pt x="2919" y="3646"/>
                  <a:pt x="2868" y="3746"/>
                  <a:pt x="2995" y="3721"/>
                </a:cubicBezTo>
                <a:cubicBezTo>
                  <a:pt x="3017" y="3700"/>
                  <a:pt x="3038" y="3697"/>
                  <a:pt x="3059" y="3675"/>
                </a:cubicBezTo>
                <a:cubicBezTo>
                  <a:pt x="3082" y="3610"/>
                  <a:pt x="3062" y="3631"/>
                  <a:pt x="3105" y="3602"/>
                </a:cubicBezTo>
                <a:cubicBezTo>
                  <a:pt x="3115" y="3572"/>
                  <a:pt x="3142" y="3529"/>
                  <a:pt x="3160" y="3502"/>
                </a:cubicBezTo>
                <a:cubicBezTo>
                  <a:pt x="3157" y="3484"/>
                  <a:pt x="3158" y="3464"/>
                  <a:pt x="3151" y="3447"/>
                </a:cubicBezTo>
                <a:cubicBezTo>
                  <a:pt x="3148" y="3439"/>
                  <a:pt x="3138" y="3435"/>
                  <a:pt x="3132" y="3428"/>
                </a:cubicBezTo>
                <a:cubicBezTo>
                  <a:pt x="3112" y="3403"/>
                  <a:pt x="3114" y="3402"/>
                  <a:pt x="3105" y="3374"/>
                </a:cubicBezTo>
                <a:cubicBezTo>
                  <a:pt x="3110" y="3342"/>
                  <a:pt x="3109" y="3291"/>
                  <a:pt x="3132" y="3291"/>
                </a:cubicBezTo>
                <a:cubicBezTo>
                  <a:pt x="3142" y="3291"/>
                  <a:pt x="3167" y="3335"/>
                  <a:pt x="3169" y="3337"/>
                </a:cubicBezTo>
                <a:cubicBezTo>
                  <a:pt x="3189" y="3357"/>
                  <a:pt x="3216" y="3374"/>
                  <a:pt x="3242" y="3383"/>
                </a:cubicBezTo>
                <a:cubicBezTo>
                  <a:pt x="3257" y="3380"/>
                  <a:pt x="3275" y="3383"/>
                  <a:pt x="3288" y="3374"/>
                </a:cubicBezTo>
                <a:cubicBezTo>
                  <a:pt x="3293" y="3371"/>
                  <a:pt x="3311" y="3294"/>
                  <a:pt x="3315" y="3282"/>
                </a:cubicBezTo>
                <a:cubicBezTo>
                  <a:pt x="3299" y="3233"/>
                  <a:pt x="3302" y="3208"/>
                  <a:pt x="3251" y="3191"/>
                </a:cubicBezTo>
                <a:cubicBezTo>
                  <a:pt x="3220" y="3158"/>
                  <a:pt x="3241" y="3175"/>
                  <a:pt x="3178" y="3154"/>
                </a:cubicBezTo>
                <a:cubicBezTo>
                  <a:pt x="3169" y="3151"/>
                  <a:pt x="3151" y="3145"/>
                  <a:pt x="3151" y="3145"/>
                </a:cubicBezTo>
                <a:cubicBezTo>
                  <a:pt x="3096" y="3093"/>
                  <a:pt x="3172" y="3159"/>
                  <a:pt x="3105" y="3118"/>
                </a:cubicBezTo>
                <a:cubicBezTo>
                  <a:pt x="3096" y="3112"/>
                  <a:pt x="3079" y="3086"/>
                  <a:pt x="3068" y="3081"/>
                </a:cubicBezTo>
                <a:cubicBezTo>
                  <a:pt x="3054" y="3075"/>
                  <a:pt x="3038" y="3075"/>
                  <a:pt x="3023" y="3072"/>
                </a:cubicBezTo>
                <a:cubicBezTo>
                  <a:pt x="3001" y="3002"/>
                  <a:pt x="2930" y="2996"/>
                  <a:pt x="2867" y="2980"/>
                </a:cubicBezTo>
                <a:cubicBezTo>
                  <a:pt x="2837" y="2972"/>
                  <a:pt x="2814" y="2954"/>
                  <a:pt x="2785" y="2944"/>
                </a:cubicBezTo>
                <a:cubicBezTo>
                  <a:pt x="2765" y="2882"/>
                  <a:pt x="2790" y="2951"/>
                  <a:pt x="2758" y="2889"/>
                </a:cubicBezTo>
                <a:cubicBezTo>
                  <a:pt x="2749" y="2872"/>
                  <a:pt x="2751" y="2849"/>
                  <a:pt x="2739" y="2834"/>
                </a:cubicBezTo>
                <a:cubicBezTo>
                  <a:pt x="2732" y="2825"/>
                  <a:pt x="2721" y="2822"/>
                  <a:pt x="2712" y="2816"/>
                </a:cubicBezTo>
                <a:cubicBezTo>
                  <a:pt x="2691" y="2753"/>
                  <a:pt x="2708" y="2774"/>
                  <a:pt x="2675" y="2743"/>
                </a:cubicBezTo>
                <a:cubicBezTo>
                  <a:pt x="2664" y="2708"/>
                  <a:pt x="2641" y="2700"/>
                  <a:pt x="2620" y="2670"/>
                </a:cubicBezTo>
                <a:cubicBezTo>
                  <a:pt x="2607" y="2628"/>
                  <a:pt x="2588" y="2638"/>
                  <a:pt x="2575" y="2596"/>
                </a:cubicBezTo>
                <a:cubicBezTo>
                  <a:pt x="2600" y="2521"/>
                  <a:pt x="2585" y="2539"/>
                  <a:pt x="2666" y="2523"/>
                </a:cubicBezTo>
                <a:cubicBezTo>
                  <a:pt x="2686" y="2625"/>
                  <a:pt x="2654" y="2605"/>
                  <a:pt x="2712" y="2624"/>
                </a:cubicBezTo>
                <a:cubicBezTo>
                  <a:pt x="2726" y="2581"/>
                  <a:pt x="2731" y="2573"/>
                  <a:pt x="2776" y="2587"/>
                </a:cubicBezTo>
                <a:cubicBezTo>
                  <a:pt x="2779" y="2599"/>
                  <a:pt x="2775" y="2616"/>
                  <a:pt x="2785" y="2624"/>
                </a:cubicBezTo>
                <a:cubicBezTo>
                  <a:pt x="2797" y="2634"/>
                  <a:pt x="2823" y="2619"/>
                  <a:pt x="2831" y="2633"/>
                </a:cubicBezTo>
                <a:cubicBezTo>
                  <a:pt x="2869" y="2703"/>
                  <a:pt x="2798" y="2776"/>
                  <a:pt x="2895" y="2807"/>
                </a:cubicBezTo>
                <a:cubicBezTo>
                  <a:pt x="2901" y="2816"/>
                  <a:pt x="2904" y="2828"/>
                  <a:pt x="2913" y="2834"/>
                </a:cubicBezTo>
                <a:cubicBezTo>
                  <a:pt x="2925" y="2842"/>
                  <a:pt x="2986" y="2855"/>
                  <a:pt x="3004" y="2862"/>
                </a:cubicBezTo>
                <a:cubicBezTo>
                  <a:pt x="3050" y="2859"/>
                  <a:pt x="3097" y="2863"/>
                  <a:pt x="3142" y="2852"/>
                </a:cubicBezTo>
                <a:cubicBezTo>
                  <a:pt x="3155" y="2849"/>
                  <a:pt x="3153" y="2803"/>
                  <a:pt x="3142" y="2779"/>
                </a:cubicBezTo>
                <a:cubicBezTo>
                  <a:pt x="3139" y="2771"/>
                  <a:pt x="3129" y="2768"/>
                  <a:pt x="3123" y="2761"/>
                </a:cubicBezTo>
                <a:cubicBezTo>
                  <a:pt x="3089" y="2720"/>
                  <a:pt x="3067" y="2688"/>
                  <a:pt x="3014" y="2670"/>
                </a:cubicBezTo>
                <a:cubicBezTo>
                  <a:pt x="2991" y="2647"/>
                  <a:pt x="2978" y="2628"/>
                  <a:pt x="2968" y="2596"/>
                </a:cubicBezTo>
                <a:cubicBezTo>
                  <a:pt x="3078" y="2559"/>
                  <a:pt x="3156" y="2602"/>
                  <a:pt x="3251" y="2633"/>
                </a:cubicBezTo>
                <a:cubicBezTo>
                  <a:pt x="3318" y="2655"/>
                  <a:pt x="3392" y="2639"/>
                  <a:pt x="3462" y="2642"/>
                </a:cubicBezTo>
                <a:cubicBezTo>
                  <a:pt x="3565" y="2676"/>
                  <a:pt x="3497" y="2661"/>
                  <a:pt x="3672" y="2651"/>
                </a:cubicBezTo>
                <a:cubicBezTo>
                  <a:pt x="3680" y="2592"/>
                  <a:pt x="3684" y="2580"/>
                  <a:pt x="3708" y="2532"/>
                </a:cubicBezTo>
                <a:cubicBezTo>
                  <a:pt x="3712" y="2523"/>
                  <a:pt x="3709" y="2508"/>
                  <a:pt x="3718" y="2505"/>
                </a:cubicBezTo>
                <a:cubicBezTo>
                  <a:pt x="3744" y="2495"/>
                  <a:pt x="3773" y="2499"/>
                  <a:pt x="3800" y="2496"/>
                </a:cubicBezTo>
                <a:cubicBezTo>
                  <a:pt x="3877" y="2477"/>
                  <a:pt x="3950" y="2448"/>
                  <a:pt x="4028" y="2432"/>
                </a:cubicBezTo>
                <a:cubicBezTo>
                  <a:pt x="4060" y="2343"/>
                  <a:pt x="4066" y="2412"/>
                  <a:pt x="4047" y="2267"/>
                </a:cubicBezTo>
                <a:cubicBezTo>
                  <a:pt x="4046" y="2258"/>
                  <a:pt x="4044" y="2247"/>
                  <a:pt x="4038" y="2240"/>
                </a:cubicBezTo>
                <a:cubicBezTo>
                  <a:pt x="4031" y="2231"/>
                  <a:pt x="4019" y="2229"/>
                  <a:pt x="4010" y="2222"/>
                </a:cubicBezTo>
                <a:cubicBezTo>
                  <a:pt x="3994" y="2209"/>
                  <a:pt x="3985" y="2193"/>
                  <a:pt x="3974" y="2176"/>
                </a:cubicBezTo>
                <a:cubicBezTo>
                  <a:pt x="3977" y="2145"/>
                  <a:pt x="3973" y="2113"/>
                  <a:pt x="3983" y="2084"/>
                </a:cubicBezTo>
                <a:cubicBezTo>
                  <a:pt x="3986" y="2075"/>
                  <a:pt x="4007" y="2084"/>
                  <a:pt x="4010" y="2075"/>
                </a:cubicBezTo>
                <a:cubicBezTo>
                  <a:pt x="4020" y="2044"/>
                  <a:pt x="3999" y="2028"/>
                  <a:pt x="3983" y="2011"/>
                </a:cubicBezTo>
                <a:cubicBezTo>
                  <a:pt x="3961" y="1947"/>
                  <a:pt x="3970" y="1974"/>
                  <a:pt x="3955" y="1929"/>
                </a:cubicBezTo>
                <a:cubicBezTo>
                  <a:pt x="3951" y="1917"/>
                  <a:pt x="3954" y="1902"/>
                  <a:pt x="3946" y="1892"/>
                </a:cubicBezTo>
                <a:cubicBezTo>
                  <a:pt x="3940" y="1885"/>
                  <a:pt x="3928" y="1886"/>
                  <a:pt x="3919" y="1883"/>
                </a:cubicBezTo>
                <a:cubicBezTo>
                  <a:pt x="3950" y="1837"/>
                  <a:pt x="3947" y="1813"/>
                  <a:pt x="3900" y="1783"/>
                </a:cubicBezTo>
                <a:cubicBezTo>
                  <a:pt x="3879" y="1718"/>
                  <a:pt x="3862" y="1699"/>
                  <a:pt x="3809" y="1655"/>
                </a:cubicBezTo>
                <a:cubicBezTo>
                  <a:pt x="3802" y="1649"/>
                  <a:pt x="3799" y="1638"/>
                  <a:pt x="3791" y="1636"/>
                </a:cubicBezTo>
                <a:cubicBezTo>
                  <a:pt x="3758" y="1628"/>
                  <a:pt x="3724" y="1630"/>
                  <a:pt x="3690" y="1627"/>
                </a:cubicBezTo>
                <a:cubicBezTo>
                  <a:pt x="3638" y="1576"/>
                  <a:pt x="3659" y="1598"/>
                  <a:pt x="3626" y="1563"/>
                </a:cubicBezTo>
                <a:cubicBezTo>
                  <a:pt x="3623" y="1554"/>
                  <a:pt x="3618" y="1545"/>
                  <a:pt x="3617" y="1536"/>
                </a:cubicBezTo>
                <a:cubicBezTo>
                  <a:pt x="3612" y="1503"/>
                  <a:pt x="3615" y="1468"/>
                  <a:pt x="3608" y="1435"/>
                </a:cubicBezTo>
                <a:cubicBezTo>
                  <a:pt x="3602" y="1405"/>
                  <a:pt x="3552" y="1369"/>
                  <a:pt x="3535" y="1344"/>
                </a:cubicBezTo>
                <a:cubicBezTo>
                  <a:pt x="3545" y="1302"/>
                  <a:pt x="3548" y="1284"/>
                  <a:pt x="3590" y="1271"/>
                </a:cubicBezTo>
                <a:cubicBezTo>
                  <a:pt x="3615" y="1245"/>
                  <a:pt x="3618" y="1223"/>
                  <a:pt x="3626" y="1188"/>
                </a:cubicBezTo>
                <a:cubicBezTo>
                  <a:pt x="3622" y="1123"/>
                  <a:pt x="3642" y="1013"/>
                  <a:pt x="3562" y="987"/>
                </a:cubicBezTo>
                <a:cubicBezTo>
                  <a:pt x="3525" y="990"/>
                  <a:pt x="3488" y="1001"/>
                  <a:pt x="3452" y="996"/>
                </a:cubicBezTo>
                <a:cubicBezTo>
                  <a:pt x="3441" y="994"/>
                  <a:pt x="3442" y="976"/>
                  <a:pt x="3434" y="969"/>
                </a:cubicBezTo>
                <a:cubicBezTo>
                  <a:pt x="3417" y="954"/>
                  <a:pt x="3379" y="932"/>
                  <a:pt x="3379" y="932"/>
                </a:cubicBezTo>
                <a:cubicBezTo>
                  <a:pt x="3353" y="893"/>
                  <a:pt x="3343" y="894"/>
                  <a:pt x="3297" y="905"/>
                </a:cubicBezTo>
                <a:cubicBezTo>
                  <a:pt x="3294" y="948"/>
                  <a:pt x="3304" y="993"/>
                  <a:pt x="3288" y="1033"/>
                </a:cubicBezTo>
                <a:cubicBezTo>
                  <a:pt x="3282" y="1047"/>
                  <a:pt x="3256" y="1034"/>
                  <a:pt x="3242" y="1042"/>
                </a:cubicBezTo>
                <a:cubicBezTo>
                  <a:pt x="3216" y="1057"/>
                  <a:pt x="3206" y="1124"/>
                  <a:pt x="3206" y="1124"/>
                </a:cubicBezTo>
                <a:cubicBezTo>
                  <a:pt x="3182" y="1119"/>
                  <a:pt x="3150" y="1119"/>
                  <a:pt x="3132" y="1097"/>
                </a:cubicBezTo>
                <a:cubicBezTo>
                  <a:pt x="3106" y="1065"/>
                  <a:pt x="3136" y="1061"/>
                  <a:pt x="3078" y="1042"/>
                </a:cubicBezTo>
                <a:cubicBezTo>
                  <a:pt x="3020" y="1053"/>
                  <a:pt x="3031" y="1059"/>
                  <a:pt x="2986" y="1088"/>
                </a:cubicBezTo>
                <a:cubicBezTo>
                  <a:pt x="2954" y="1136"/>
                  <a:pt x="2885" y="1136"/>
                  <a:pt x="2831" y="1143"/>
                </a:cubicBezTo>
                <a:cubicBezTo>
                  <a:pt x="2813" y="1149"/>
                  <a:pt x="2787" y="1145"/>
                  <a:pt x="2776" y="1161"/>
                </a:cubicBezTo>
                <a:cubicBezTo>
                  <a:pt x="2751" y="1199"/>
                  <a:pt x="2768" y="1185"/>
                  <a:pt x="2721" y="1198"/>
                </a:cubicBezTo>
                <a:cubicBezTo>
                  <a:pt x="2713" y="1196"/>
                  <a:pt x="2668" y="1184"/>
                  <a:pt x="2657" y="1179"/>
                </a:cubicBezTo>
                <a:cubicBezTo>
                  <a:pt x="2628" y="1164"/>
                  <a:pt x="2616" y="1145"/>
                  <a:pt x="2584" y="1134"/>
                </a:cubicBezTo>
                <a:cubicBezTo>
                  <a:pt x="2573" y="1138"/>
                  <a:pt x="2502" y="1162"/>
                  <a:pt x="2502" y="1152"/>
                </a:cubicBezTo>
                <a:cubicBezTo>
                  <a:pt x="2502" y="1133"/>
                  <a:pt x="2556" y="1134"/>
                  <a:pt x="2556" y="1134"/>
                </a:cubicBezTo>
                <a:cubicBezTo>
                  <a:pt x="2582" y="1060"/>
                  <a:pt x="2588" y="951"/>
                  <a:pt x="2520" y="905"/>
                </a:cubicBezTo>
                <a:cubicBezTo>
                  <a:pt x="2434" y="917"/>
                  <a:pt x="2456" y="904"/>
                  <a:pt x="2438" y="978"/>
                </a:cubicBezTo>
                <a:cubicBezTo>
                  <a:pt x="2401" y="943"/>
                  <a:pt x="2428" y="979"/>
                  <a:pt x="2428" y="932"/>
                </a:cubicBezTo>
                <a:cubicBezTo>
                  <a:pt x="2428" y="855"/>
                  <a:pt x="2430" y="867"/>
                  <a:pt x="2401" y="823"/>
                </a:cubicBezTo>
                <a:cubicBezTo>
                  <a:pt x="2412" y="745"/>
                  <a:pt x="2422" y="713"/>
                  <a:pt x="2364" y="658"/>
                </a:cubicBezTo>
                <a:cubicBezTo>
                  <a:pt x="2378" y="496"/>
                  <a:pt x="2352" y="534"/>
                  <a:pt x="2511" y="521"/>
                </a:cubicBezTo>
                <a:cubicBezTo>
                  <a:pt x="2575" y="479"/>
                  <a:pt x="2570" y="434"/>
                  <a:pt x="2593" y="366"/>
                </a:cubicBezTo>
                <a:cubicBezTo>
                  <a:pt x="2575" y="309"/>
                  <a:pt x="2596" y="252"/>
                  <a:pt x="2584" y="192"/>
                </a:cubicBezTo>
                <a:cubicBezTo>
                  <a:pt x="2575" y="52"/>
                  <a:pt x="2607" y="37"/>
                  <a:pt x="2492" y="0"/>
                </a:cubicBezTo>
                <a:cubicBezTo>
                  <a:pt x="2334" y="3"/>
                  <a:pt x="2175" y="3"/>
                  <a:pt x="2017" y="9"/>
                </a:cubicBezTo>
                <a:cubicBezTo>
                  <a:pt x="1985" y="10"/>
                  <a:pt x="1989" y="21"/>
                  <a:pt x="1980" y="46"/>
                </a:cubicBezTo>
                <a:cubicBezTo>
                  <a:pt x="1992" y="121"/>
                  <a:pt x="1982" y="187"/>
                  <a:pt x="1990" y="265"/>
                </a:cubicBezTo>
                <a:cubicBezTo>
                  <a:pt x="1972" y="466"/>
                  <a:pt x="2002" y="310"/>
                  <a:pt x="1935" y="411"/>
                </a:cubicBezTo>
                <a:cubicBezTo>
                  <a:pt x="1948" y="452"/>
                  <a:pt x="1966" y="443"/>
                  <a:pt x="1980" y="484"/>
                </a:cubicBezTo>
                <a:cubicBezTo>
                  <a:pt x="1994" y="732"/>
                  <a:pt x="1938" y="638"/>
                  <a:pt x="2072" y="686"/>
                </a:cubicBezTo>
                <a:cubicBezTo>
                  <a:pt x="2109" y="683"/>
                  <a:pt x="2147" y="686"/>
                  <a:pt x="2182" y="676"/>
                </a:cubicBezTo>
                <a:cubicBezTo>
                  <a:pt x="2220" y="665"/>
                  <a:pt x="2245" y="626"/>
                  <a:pt x="2282" y="612"/>
                </a:cubicBezTo>
                <a:cubicBezTo>
                  <a:pt x="2291" y="615"/>
                  <a:pt x="2304" y="614"/>
                  <a:pt x="2310" y="622"/>
                </a:cubicBezTo>
                <a:cubicBezTo>
                  <a:pt x="2321" y="637"/>
                  <a:pt x="2328" y="676"/>
                  <a:pt x="2328" y="676"/>
                </a:cubicBezTo>
                <a:cubicBezTo>
                  <a:pt x="2325" y="685"/>
                  <a:pt x="2327" y="698"/>
                  <a:pt x="2319" y="704"/>
                </a:cubicBezTo>
                <a:cubicBezTo>
                  <a:pt x="2298" y="719"/>
                  <a:pt x="2234" y="727"/>
                  <a:pt x="2209" y="731"/>
                </a:cubicBezTo>
                <a:cubicBezTo>
                  <a:pt x="2206" y="749"/>
                  <a:pt x="2208" y="769"/>
                  <a:pt x="2200" y="786"/>
                </a:cubicBezTo>
                <a:cubicBezTo>
                  <a:pt x="2195" y="796"/>
                  <a:pt x="2179" y="795"/>
                  <a:pt x="2172" y="804"/>
                </a:cubicBezTo>
                <a:cubicBezTo>
                  <a:pt x="2168" y="809"/>
                  <a:pt x="2154" y="866"/>
                  <a:pt x="2154" y="868"/>
                </a:cubicBezTo>
                <a:cubicBezTo>
                  <a:pt x="2150" y="945"/>
                  <a:pt x="2111" y="1070"/>
                  <a:pt x="2172" y="1134"/>
                </a:cubicBezTo>
                <a:cubicBezTo>
                  <a:pt x="2191" y="1185"/>
                  <a:pt x="2203" y="1205"/>
                  <a:pt x="2172" y="1280"/>
                </a:cubicBezTo>
                <a:cubicBezTo>
                  <a:pt x="2167" y="1292"/>
                  <a:pt x="2156" y="1259"/>
                  <a:pt x="2145" y="1252"/>
                </a:cubicBezTo>
                <a:cubicBezTo>
                  <a:pt x="2137" y="1247"/>
                  <a:pt x="2127" y="1246"/>
                  <a:pt x="2118" y="1243"/>
                </a:cubicBezTo>
                <a:cubicBezTo>
                  <a:pt x="2080" y="1252"/>
                  <a:pt x="2068" y="1277"/>
                  <a:pt x="2035" y="1280"/>
                </a:cubicBezTo>
                <a:cubicBezTo>
                  <a:pt x="1986" y="1285"/>
                  <a:pt x="1938" y="1286"/>
                  <a:pt x="1889" y="1289"/>
                </a:cubicBezTo>
                <a:cubicBezTo>
                  <a:pt x="1881" y="1313"/>
                  <a:pt x="1885" y="1341"/>
                  <a:pt x="1871" y="1362"/>
                </a:cubicBezTo>
                <a:cubicBezTo>
                  <a:pt x="1866" y="1369"/>
                  <a:pt x="1787" y="1384"/>
                  <a:pt x="1770" y="1390"/>
                </a:cubicBezTo>
                <a:cubicBezTo>
                  <a:pt x="1760" y="1420"/>
                  <a:pt x="1750" y="1494"/>
                  <a:pt x="1734" y="1518"/>
                </a:cubicBezTo>
                <a:cubicBezTo>
                  <a:pt x="1718" y="1541"/>
                  <a:pt x="1670" y="1542"/>
                  <a:pt x="1651" y="1545"/>
                </a:cubicBezTo>
                <a:cubicBezTo>
                  <a:pt x="1642" y="1551"/>
                  <a:pt x="1634" y="1558"/>
                  <a:pt x="1624" y="1563"/>
                </a:cubicBezTo>
                <a:cubicBezTo>
                  <a:pt x="1615" y="1567"/>
                  <a:pt x="1604" y="1567"/>
                  <a:pt x="1596" y="1572"/>
                </a:cubicBezTo>
                <a:cubicBezTo>
                  <a:pt x="1589" y="1577"/>
                  <a:pt x="1586" y="1587"/>
                  <a:pt x="1578" y="1591"/>
                </a:cubicBezTo>
                <a:cubicBezTo>
                  <a:pt x="1561" y="1600"/>
                  <a:pt x="1541" y="1603"/>
                  <a:pt x="1523" y="1609"/>
                </a:cubicBezTo>
                <a:cubicBezTo>
                  <a:pt x="1514" y="1612"/>
                  <a:pt x="1496" y="1618"/>
                  <a:pt x="1496" y="1618"/>
                </a:cubicBezTo>
                <a:cubicBezTo>
                  <a:pt x="1484" y="1654"/>
                  <a:pt x="1477" y="1661"/>
                  <a:pt x="1441" y="1673"/>
                </a:cubicBezTo>
                <a:cubicBezTo>
                  <a:pt x="1410" y="1720"/>
                  <a:pt x="1400" y="1759"/>
                  <a:pt x="1350" y="1792"/>
                </a:cubicBezTo>
                <a:cubicBezTo>
                  <a:pt x="1295" y="1786"/>
                  <a:pt x="1254" y="1782"/>
                  <a:pt x="1203" y="1764"/>
                </a:cubicBezTo>
                <a:cubicBezTo>
                  <a:pt x="1167" y="1767"/>
                  <a:pt x="1126" y="1757"/>
                  <a:pt x="1094" y="1774"/>
                </a:cubicBezTo>
                <a:cubicBezTo>
                  <a:pt x="1078" y="1783"/>
                  <a:pt x="1088" y="1810"/>
                  <a:pt x="1084" y="1828"/>
                </a:cubicBezTo>
                <a:cubicBezTo>
                  <a:pt x="1076" y="1864"/>
                  <a:pt x="1081" y="1854"/>
                  <a:pt x="1048" y="1865"/>
                </a:cubicBezTo>
                <a:cubicBezTo>
                  <a:pt x="1036" y="1862"/>
                  <a:pt x="1023" y="1860"/>
                  <a:pt x="1011" y="1856"/>
                </a:cubicBezTo>
                <a:cubicBezTo>
                  <a:pt x="992" y="1851"/>
                  <a:pt x="956" y="1838"/>
                  <a:pt x="956" y="1838"/>
                </a:cubicBezTo>
                <a:cubicBezTo>
                  <a:pt x="913" y="1841"/>
                  <a:pt x="871" y="1843"/>
                  <a:pt x="828" y="1847"/>
                </a:cubicBezTo>
                <a:cubicBezTo>
                  <a:pt x="813" y="1849"/>
                  <a:pt x="796" y="1848"/>
                  <a:pt x="783" y="1856"/>
                </a:cubicBezTo>
                <a:cubicBezTo>
                  <a:pt x="764" y="1868"/>
                  <a:pt x="778" y="1903"/>
                  <a:pt x="764" y="1920"/>
                </a:cubicBezTo>
                <a:cubicBezTo>
                  <a:pt x="758" y="1927"/>
                  <a:pt x="746" y="1926"/>
                  <a:pt x="737" y="1929"/>
                </a:cubicBezTo>
                <a:cubicBezTo>
                  <a:pt x="744" y="1965"/>
                  <a:pt x="756" y="2070"/>
                  <a:pt x="783" y="2084"/>
                </a:cubicBezTo>
                <a:cubicBezTo>
                  <a:pt x="789" y="2087"/>
                  <a:pt x="850" y="2101"/>
                  <a:pt x="856" y="2103"/>
                </a:cubicBezTo>
                <a:cubicBezTo>
                  <a:pt x="865" y="2109"/>
                  <a:pt x="877" y="2112"/>
                  <a:pt x="883" y="2121"/>
                </a:cubicBezTo>
                <a:cubicBezTo>
                  <a:pt x="883" y="2122"/>
                  <a:pt x="896" y="2181"/>
                  <a:pt x="902" y="2185"/>
                </a:cubicBezTo>
                <a:cubicBezTo>
                  <a:pt x="918" y="2196"/>
                  <a:pt x="956" y="2203"/>
                  <a:pt x="956" y="2203"/>
                </a:cubicBezTo>
                <a:cubicBezTo>
                  <a:pt x="1002" y="2249"/>
                  <a:pt x="945" y="2185"/>
                  <a:pt x="984" y="2286"/>
                </a:cubicBezTo>
                <a:cubicBezTo>
                  <a:pt x="992" y="2306"/>
                  <a:pt x="1020" y="2340"/>
                  <a:pt x="1020" y="2340"/>
                </a:cubicBezTo>
                <a:cubicBezTo>
                  <a:pt x="1017" y="2410"/>
                  <a:pt x="1016" y="2481"/>
                  <a:pt x="1011" y="2551"/>
                </a:cubicBezTo>
                <a:cubicBezTo>
                  <a:pt x="1010" y="2566"/>
                  <a:pt x="1010" y="2583"/>
                  <a:pt x="1002" y="2596"/>
                </a:cubicBezTo>
                <a:cubicBezTo>
                  <a:pt x="986" y="2620"/>
                  <a:pt x="920" y="2624"/>
                  <a:pt x="920" y="2624"/>
                </a:cubicBezTo>
                <a:cubicBezTo>
                  <a:pt x="902" y="2621"/>
                  <a:pt x="882" y="2622"/>
                  <a:pt x="865" y="2615"/>
                </a:cubicBezTo>
                <a:cubicBezTo>
                  <a:pt x="857" y="2612"/>
                  <a:pt x="854" y="2601"/>
                  <a:pt x="847" y="2596"/>
                </a:cubicBezTo>
                <a:cubicBezTo>
                  <a:pt x="839" y="2591"/>
                  <a:pt x="828" y="2590"/>
                  <a:pt x="819" y="2587"/>
                </a:cubicBezTo>
                <a:cubicBezTo>
                  <a:pt x="805" y="2578"/>
                  <a:pt x="752" y="2546"/>
                  <a:pt x="737" y="2542"/>
                </a:cubicBezTo>
                <a:cubicBezTo>
                  <a:pt x="698" y="2532"/>
                  <a:pt x="618" y="2523"/>
                  <a:pt x="618" y="2523"/>
                </a:cubicBezTo>
                <a:cubicBezTo>
                  <a:pt x="590" y="2514"/>
                  <a:pt x="568" y="2497"/>
                  <a:pt x="545" y="2478"/>
                </a:cubicBezTo>
                <a:cubicBezTo>
                  <a:pt x="543" y="2476"/>
                  <a:pt x="512" y="2442"/>
                  <a:pt x="508" y="2441"/>
                </a:cubicBezTo>
                <a:cubicBezTo>
                  <a:pt x="451" y="2433"/>
                  <a:pt x="393" y="2435"/>
                  <a:pt x="335" y="2432"/>
                </a:cubicBezTo>
                <a:cubicBezTo>
                  <a:pt x="218" y="2442"/>
                  <a:pt x="209" y="2408"/>
                  <a:pt x="234" y="2459"/>
                </a:cubicBezTo>
                <a:close/>
              </a:path>
            </a:pathLst>
          </a:custGeom>
          <a:solidFill>
            <a:srgbClr val="FFFF00">
              <a:alpha val="100000"/>
            </a:srgb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20496" name="Freeform 44"/>
          <p:cNvSpPr/>
          <p:nvPr/>
        </p:nvSpPr>
        <p:spPr>
          <a:xfrm>
            <a:off x="3733800" y="6248400"/>
            <a:ext cx="1588" cy="152400"/>
          </a:xfrm>
          <a:custGeom>
            <a:avLst/>
            <a:gdLst>
              <a:gd name="txL" fmla="*/ 0 w 1"/>
              <a:gd name="txT" fmla="*/ 0 h 96"/>
              <a:gd name="txR" fmla="*/ 1 w 1"/>
              <a:gd name="txB" fmla="*/ 96 h 96"/>
            </a:gdLst>
            <a:ahLst/>
            <a:cxnLst>
              <a:cxn ang="0">
                <a:pos x="0" y="152400"/>
              </a:cxn>
              <a:cxn ang="0">
                <a:pos x="0" y="0"/>
              </a:cxn>
              <a:cxn ang="0">
                <a:pos x="0" y="152400"/>
              </a:cxn>
            </a:cxnLst>
            <a:rect l="txL" t="txT" r="txR" b="txB"/>
            <a:pathLst>
              <a:path w="1" h="96">
                <a:moveTo>
                  <a:pt x="0" y="96"/>
                </a:moveTo>
                <a:lnTo>
                  <a:pt x="0" y="0"/>
                </a:lnTo>
                <a:lnTo>
                  <a:pt x="0" y="96"/>
                </a:lnTo>
                <a:close/>
              </a:path>
            </a:pathLst>
          </a:custGeom>
          <a:solidFill>
            <a:schemeClr val="accent1">
              <a:alpha val="100000"/>
            </a:schemeClr>
          </a:solidFill>
          <a:ln w="9525" cap="flat" cmpd="sng">
            <a:solidFill>
              <a:schemeClr val="tx1">
                <a:alpha val="100000"/>
              </a:schemeClr>
            </a:solidFill>
            <a:prstDash val="solid"/>
            <a:round/>
            <a:headEnd type="none" w="med" len="med"/>
            <a:tailEnd type="none" w="med" len="med"/>
          </a:ln>
        </p:spPr>
        <p:txBody>
          <a:bodyPr/>
          <a:lstStyle/>
          <a:p>
            <a:endParaRPr lang="zh-CN" altLang="en-US"/>
          </a:p>
        </p:txBody>
      </p:sp>
      <p:sp>
        <p:nvSpPr>
          <p:cNvPr id="5" name="矩形 4"/>
          <p:cNvSpPr/>
          <p:nvPr/>
        </p:nvSpPr>
        <p:spPr>
          <a:xfrm>
            <a:off x="1745769" y="5430691"/>
            <a:ext cx="8769829" cy="11933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lt1"/>
                </a:solidFill>
                <a:effectLst/>
                <a:uLnTx/>
                <a:uFillTx/>
                <a:latin typeface="迷你简超粗圆" pitchFamily="2" charset="-122"/>
                <a:ea typeface="迷你简超粗圆" pitchFamily="2" charset="-122"/>
                <a:cs typeface="+mn-cs"/>
              </a:rPr>
              <a:t>   </a:t>
            </a:r>
            <a:r>
              <a:rPr kumimoji="0" lang="zh-CN" altLang="en-US" sz="2000" b="1" i="0" u="none" strike="noStrike" kern="1200" cap="none" spc="0" normalizeH="0" baseline="0" noProof="0" dirty="0">
                <a:ln>
                  <a:noFill/>
                </a:ln>
                <a:solidFill>
                  <a:schemeClr val="lt1"/>
                </a:solidFill>
                <a:effectLst/>
                <a:uLnTx/>
                <a:uFillTx/>
                <a:latin typeface="宋体" panose="02010600030101010101" pitchFamily="2" charset="-122"/>
                <a:ea typeface="宋体" panose="02010600030101010101" pitchFamily="2" charset="-122"/>
                <a:cs typeface="宋体" panose="02010600030101010101" pitchFamily="2" charset="-122"/>
              </a:rPr>
              <a:t> </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到</a:t>
            </a:r>
            <a:r>
              <a:rPr kumimoji="0" 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1810</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年左右，欧洲大陆上已没有堪称法国敌手的国家，法兰西第一帝国控制了东至</a:t>
            </a:r>
            <a:r>
              <a:rPr kumimoji="0" lang="zh-CN" altLang="en-US" sz="2400" b="1" i="0" u="none" strike="noStrike" kern="1200" cap="none" spc="0" normalizeH="0" baseline="0" noProof="0" dirty="0">
                <a:ln>
                  <a:noFill/>
                </a:ln>
                <a:solidFill>
                  <a:srgbClr val="C00000"/>
                </a:solidFill>
                <a:effectLst/>
                <a:uLnTx/>
                <a:uFillTx/>
                <a:latin typeface="楷体" pitchFamily="49" charset="-122"/>
                <a:ea typeface="楷体" pitchFamily="49" charset="-122"/>
                <a:cs typeface="宋体" panose="02010600030101010101" pitchFamily="2" charset="-122"/>
              </a:rPr>
              <a:t>波兰</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，西到</a:t>
            </a:r>
            <a:r>
              <a:rPr kumimoji="0" lang="zh-CN" altLang="en-US" sz="2400" b="1" i="0" u="none" strike="noStrike" kern="1200" cap="none" spc="0" normalizeH="0" baseline="0" noProof="0" dirty="0">
                <a:ln>
                  <a:noFill/>
                </a:ln>
                <a:solidFill>
                  <a:srgbClr val="C00000"/>
                </a:solidFill>
                <a:effectLst/>
                <a:uLnTx/>
                <a:uFillTx/>
                <a:latin typeface="楷体" pitchFamily="49" charset="-122"/>
                <a:ea typeface="楷体" pitchFamily="49" charset="-122"/>
                <a:cs typeface="宋体" panose="02010600030101010101" pitchFamily="2" charset="-122"/>
              </a:rPr>
              <a:t>西班牙</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，北起</a:t>
            </a:r>
            <a:r>
              <a:rPr kumimoji="0" lang="zh-CN" altLang="en-US" sz="2400" b="1" i="0" u="none" strike="noStrike" kern="1200" cap="none" spc="0" normalizeH="0" baseline="0" noProof="0" dirty="0">
                <a:ln>
                  <a:noFill/>
                </a:ln>
                <a:solidFill>
                  <a:srgbClr val="C00000"/>
                </a:solidFill>
                <a:effectLst/>
                <a:uLnTx/>
                <a:uFillTx/>
                <a:latin typeface="楷体" pitchFamily="49" charset="-122"/>
                <a:ea typeface="楷体" pitchFamily="49" charset="-122"/>
                <a:cs typeface="宋体" panose="02010600030101010101" pitchFamily="2" charset="-122"/>
              </a:rPr>
              <a:t>荷兰</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，南到</a:t>
            </a:r>
            <a:r>
              <a:rPr kumimoji="0" lang="zh-CN" altLang="en-US" sz="2400" b="1" i="0" u="none" strike="noStrike" kern="1200" cap="none" spc="0" normalizeH="0" baseline="0" noProof="0" dirty="0">
                <a:ln>
                  <a:noFill/>
                </a:ln>
                <a:solidFill>
                  <a:srgbClr val="C00000"/>
                </a:solidFill>
                <a:effectLst/>
                <a:uLnTx/>
                <a:uFillTx/>
                <a:latin typeface="楷体" pitchFamily="49" charset="-122"/>
                <a:ea typeface="楷体" pitchFamily="49" charset="-122"/>
                <a:cs typeface="宋体" panose="02010600030101010101" pitchFamily="2" charset="-122"/>
              </a:rPr>
              <a:t>意大利</a:t>
            </a:r>
            <a:r>
              <a:rPr kumimoji="0" lang="zh-CN" altLang="en-US" sz="2400" b="1" i="0" u="none" strike="noStrike" kern="1200" cap="none" spc="0" normalizeH="0" baseline="0" noProof="0" dirty="0">
                <a:ln>
                  <a:noFill/>
                </a:ln>
                <a:solidFill>
                  <a:schemeClr val="lt1"/>
                </a:solidFill>
                <a:effectLst/>
                <a:uLnTx/>
                <a:uFillTx/>
                <a:latin typeface="楷体" pitchFamily="49" charset="-122"/>
                <a:ea typeface="楷体" pitchFamily="49" charset="-122"/>
                <a:cs typeface="宋体" panose="02010600030101010101" pitchFamily="2" charset="-122"/>
              </a:rPr>
              <a:t>的广大领土，帝国盛极一时。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ou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ou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edg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heel(1)">
                                      <p:cBhvr>
                                        <p:cTn id="4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8" name="Picture 12" descr="1437774181038271253"/>
          <p:cNvPicPr>
            <a:picLocks noChangeAspect="1" noChangeArrowheads="1"/>
          </p:cNvPicPr>
          <p:nvPr/>
        </p:nvPicPr>
        <p:blipFill>
          <a:blip r:embed="rId2" cstate="print"/>
          <a:srcRect/>
          <a:stretch>
            <a:fillRect/>
          </a:stretch>
        </p:blipFill>
        <p:spPr bwMode="auto">
          <a:xfrm>
            <a:off x="53340" y="3747770"/>
            <a:ext cx="3171190" cy="267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7" name="Picture 3" descr="1812年拿破仑兵败俄国"/>
          <p:cNvPicPr>
            <a:picLocks noChangeAspect="1"/>
          </p:cNvPicPr>
          <p:nvPr/>
        </p:nvPicPr>
        <p:blipFill>
          <a:blip r:embed="rId3" cstate="print"/>
          <a:stretch>
            <a:fillRect/>
          </a:stretch>
        </p:blipFill>
        <p:spPr>
          <a:xfrm>
            <a:off x="174625" y="1588"/>
            <a:ext cx="3049588" cy="2855912"/>
          </a:xfrm>
          <a:prstGeom prst="rect">
            <a:avLst/>
          </a:prstGeom>
          <a:noFill/>
          <a:ln w="9525">
            <a:noFill/>
          </a:ln>
        </p:spPr>
      </p:pic>
      <p:sp>
        <p:nvSpPr>
          <p:cNvPr id="21508" name="Text Box 4"/>
          <p:cNvSpPr txBox="1"/>
          <p:nvPr/>
        </p:nvSpPr>
        <p:spPr>
          <a:xfrm>
            <a:off x="123825" y="2890838"/>
            <a:ext cx="3014663" cy="830262"/>
          </a:xfrm>
          <a:prstGeom prst="rect">
            <a:avLst/>
          </a:prstGeom>
          <a:noFill/>
          <a:ln w="9525">
            <a:noFill/>
          </a:ln>
        </p:spPr>
        <p:txBody>
          <a:bodyPr>
            <a:spAutoFit/>
          </a:bodyPr>
          <a:lstStyle/>
          <a:p>
            <a:pPr>
              <a:spcBef>
                <a:spcPct val="50000"/>
              </a:spcBef>
              <a:buFont typeface="Arial" panose="020B0604020202020204" pitchFamily="34" charset="0"/>
            </a:pPr>
            <a:r>
              <a:rPr lang="" altLang="zh-CN" sz="2400" b="1" dirty="0">
                <a:latin typeface="楷体" panose="02010609060101010101" pitchFamily="49" charset="-122"/>
                <a:ea typeface="楷体" panose="02010609060101010101" pitchFamily="49" charset="-122"/>
              </a:rPr>
              <a:t>1812</a:t>
            </a:r>
            <a:r>
              <a:rPr lang="" altLang="en-US" sz="2400" b="1" dirty="0">
                <a:latin typeface="楷体" panose="02010609060101010101" pitchFamily="49" charset="-122"/>
                <a:ea typeface="楷体" panose="02010609060101010101" pitchFamily="49" charset="-122"/>
              </a:rPr>
              <a:t>年，远征俄罗斯失利，元气大伤。</a:t>
            </a:r>
          </a:p>
        </p:txBody>
      </p:sp>
      <p:sp>
        <p:nvSpPr>
          <p:cNvPr id="55305" name="Rectangle 9"/>
          <p:cNvSpPr>
            <a:spLocks noChangeArrowheads="1"/>
          </p:cNvSpPr>
          <p:nvPr/>
        </p:nvSpPr>
        <p:spPr bwMode="auto">
          <a:xfrm>
            <a:off x="53975" y="6037263"/>
            <a:ext cx="3527425" cy="830263"/>
          </a:xfrm>
          <a:prstGeom prst="rect">
            <a:avLst/>
          </a:prstGeom>
          <a:solidFill>
            <a:schemeClr val="bg1"/>
          </a:solidFill>
          <a:ln w="57150" algn="ctr">
            <a:no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1814</a:t>
            </a:r>
            <a:r>
              <a:rPr kumimoji="0" lang="zh-CN" altLang="en-US"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拿破仑在巴黎枫丹白露宫签署退位诏书</a:t>
            </a:r>
            <a:r>
              <a:rPr kumimoji="0" lang="zh-CN"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楷体" panose="02010609060101010101" pitchFamily="49" charset="-122"/>
              </a:rPr>
              <a:t> </a:t>
            </a:r>
          </a:p>
        </p:txBody>
      </p:sp>
      <p:sp>
        <p:nvSpPr>
          <p:cNvPr id="21510" name="矩形 12"/>
          <p:cNvSpPr/>
          <p:nvPr/>
        </p:nvSpPr>
        <p:spPr>
          <a:xfrm>
            <a:off x="3854450" y="5464175"/>
            <a:ext cx="3470275" cy="1198563"/>
          </a:xfrm>
          <a:prstGeom prst="rect">
            <a:avLst/>
          </a:prstGeom>
          <a:noFill/>
          <a:ln w="9525">
            <a:noFill/>
          </a:ln>
        </p:spPr>
        <p:txBody>
          <a:bodyPr>
            <a:spAutoFit/>
          </a:bodyPr>
          <a:lstStyle/>
          <a:p>
            <a:endParaRPr lang="zh-CN" altLang="en-US"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1815</a:t>
            </a:r>
            <a:r>
              <a:rPr lang="zh-CN" altLang="en-US" sz="2400" b="1" dirty="0">
                <a:latin typeface="楷体" panose="02010609060101010101" pitchFamily="49" charset="-122"/>
                <a:ea typeface="楷体" panose="02010609060101010101" pitchFamily="49" charset="-122"/>
              </a:rPr>
              <a:t>，兵败滑铁卢</a:t>
            </a:r>
          </a:p>
          <a:p>
            <a:r>
              <a:rPr lang="zh-CN" altLang="en-US" sz="2400" b="1" dirty="0">
                <a:latin typeface="楷体" panose="02010609060101010101" pitchFamily="49" charset="-122"/>
                <a:ea typeface="楷体" panose="02010609060101010101" pitchFamily="49" charset="-122"/>
              </a:rPr>
              <a:t>法兰西第一帝国覆灭</a:t>
            </a:r>
          </a:p>
        </p:txBody>
      </p:sp>
      <p:pic>
        <p:nvPicPr>
          <p:cNvPr id="12" name="图片 11" descr="1b4c510fd9f9d72abcca5506d72a2834349bbb7b.jpg"/>
          <p:cNvPicPr>
            <a:picLocks noChangeAspect="1"/>
          </p:cNvPicPr>
          <p:nvPr/>
        </p:nvPicPr>
        <p:blipFill>
          <a:blip r:embed="rId4" cstate="print"/>
          <a:srcRect b="13996"/>
          <a:stretch>
            <a:fillRect/>
          </a:stretch>
        </p:blipFill>
        <p:spPr>
          <a:xfrm>
            <a:off x="3703955" y="77470"/>
            <a:ext cx="3620770" cy="1939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2" name="Picture 3" descr="滑铁卢战役"/>
          <p:cNvPicPr>
            <a:picLocks noChangeAspect="1"/>
          </p:cNvPicPr>
          <p:nvPr/>
        </p:nvPicPr>
        <p:blipFill>
          <a:blip r:embed="rId5" cstate="print"/>
          <a:srcRect l="2777"/>
          <a:stretch>
            <a:fillRect/>
          </a:stretch>
        </p:blipFill>
        <p:spPr>
          <a:xfrm>
            <a:off x="3854450" y="2846388"/>
            <a:ext cx="3357563" cy="2733675"/>
          </a:xfrm>
          <a:prstGeom prst="rect">
            <a:avLst/>
          </a:prstGeom>
          <a:noFill/>
          <a:ln w="9525">
            <a:noFill/>
          </a:ln>
        </p:spPr>
      </p:pic>
      <p:sp>
        <p:nvSpPr>
          <p:cNvPr id="21513" name="文本框 3"/>
          <p:cNvSpPr txBox="1"/>
          <p:nvPr/>
        </p:nvSpPr>
        <p:spPr>
          <a:xfrm>
            <a:off x="3854450" y="2016125"/>
            <a:ext cx="3582988" cy="830263"/>
          </a:xfrm>
          <a:prstGeom prst="rect">
            <a:avLst/>
          </a:prstGeom>
          <a:solidFill>
            <a:schemeClr val="bg1"/>
          </a:solidFill>
          <a:ln w="9525">
            <a:noFill/>
          </a:ln>
        </p:spPr>
        <p:txBody>
          <a:bodyPr>
            <a:spAutoFit/>
          </a:bodyPr>
          <a:lstStyle/>
          <a:p>
            <a:r>
              <a:rPr lang="en-US" altLang="zh-CN" sz="2400" b="1" dirty="0">
                <a:latin typeface="楷体" panose="02010609060101010101" pitchFamily="49" charset="-122"/>
                <a:ea typeface="楷体" panose="02010609060101010101" pitchFamily="49" charset="-122"/>
                <a:sym typeface="+mn-ea"/>
              </a:rPr>
              <a:t>1815</a:t>
            </a:r>
            <a:r>
              <a:rPr lang="zh-CN" altLang="en-US" sz="2400" b="1" dirty="0">
                <a:latin typeface="楷体" panose="02010609060101010101" pitchFamily="49" charset="-122"/>
                <a:ea typeface="楷体" panose="02010609060101010101" pitchFamily="49" charset="-122"/>
                <a:sym typeface="+mn-ea"/>
              </a:rPr>
              <a:t>，拿破仑重登王位，建立“百日王朝”</a:t>
            </a:r>
            <a:endParaRPr lang="zh-CN" altLang="en-US" sz="2400" dirty="0">
              <a:latin typeface="Arial" panose="020B0604020202020204" pitchFamily="34" charset="0"/>
              <a:ea typeface="微软雅黑" panose="020B0503020204020204" pitchFamily="34" charset="-122"/>
            </a:endParaRPr>
          </a:p>
        </p:txBody>
      </p:sp>
      <p:sp>
        <p:nvSpPr>
          <p:cNvPr id="21514" name="文本框 4"/>
          <p:cNvSpPr txBox="1"/>
          <p:nvPr/>
        </p:nvSpPr>
        <p:spPr>
          <a:xfrm>
            <a:off x="7916863" y="4724400"/>
            <a:ext cx="3775075" cy="1938338"/>
          </a:xfrm>
          <a:prstGeom prst="rect">
            <a:avLst/>
          </a:prstGeom>
          <a:noFill/>
          <a:ln w="9525">
            <a:noFill/>
          </a:ln>
        </p:spPr>
        <p:txBody>
          <a:bodyPr>
            <a:spAutoFit/>
          </a:bodyPr>
          <a:lstStyle/>
          <a:p>
            <a:r>
              <a:rPr lang="en-US" altLang="zh-CN" sz="2400" b="1" dirty="0">
                <a:latin typeface="楷体" panose="02010609060101010101" pitchFamily="49" charset="-122"/>
                <a:ea typeface="楷体" panose="02010609060101010101" pitchFamily="49" charset="-122"/>
                <a:sym typeface="+mn-ea"/>
              </a:rPr>
              <a:t>1815</a:t>
            </a:r>
            <a:r>
              <a:rPr lang="zh-CN" altLang="en-US" sz="2400" b="1" dirty="0">
                <a:latin typeface="楷体" panose="02010609060101010101" pitchFamily="49" charset="-122"/>
                <a:ea typeface="楷体" panose="02010609060101010101" pitchFamily="49" charset="-122"/>
                <a:sym typeface="+mn-ea"/>
              </a:rPr>
              <a:t>年</a:t>
            </a:r>
            <a:r>
              <a:rPr lang="en-US" altLang="zh-CN" sz="2400" b="1" dirty="0">
                <a:latin typeface="楷体" panose="02010609060101010101" pitchFamily="49" charset="-122"/>
                <a:ea typeface="楷体" panose="02010609060101010101" pitchFamily="49" charset="-122"/>
                <a:sym typeface="+mn-ea"/>
              </a:rPr>
              <a:t>10</a:t>
            </a:r>
            <a:r>
              <a:rPr lang="zh-CN" altLang="en-US" sz="2400" b="1" dirty="0">
                <a:latin typeface="楷体" panose="02010609060101010101" pitchFamily="49" charset="-122"/>
                <a:ea typeface="楷体" panose="02010609060101010101" pitchFamily="49" charset="-122"/>
                <a:sym typeface="+mn-ea"/>
              </a:rPr>
              <a:t>月，这位末路英雄拿破仑和他追随者被流放到圣赫勒拿岛。</a:t>
            </a:r>
          </a:p>
          <a:p>
            <a:r>
              <a:rPr lang="en-US" altLang="zh-CN" sz="2400" b="1" dirty="0">
                <a:latin typeface="楷体" panose="02010609060101010101" pitchFamily="49" charset="-122"/>
                <a:ea typeface="楷体" panose="02010609060101010101" pitchFamily="49" charset="-122"/>
                <a:sym typeface="+mn-ea"/>
              </a:rPr>
              <a:t>1821</a:t>
            </a:r>
            <a:r>
              <a:rPr lang="zh-CN" altLang="en-US" sz="2400" b="1" dirty="0">
                <a:latin typeface="楷体" panose="02010609060101010101" pitchFamily="49" charset="-122"/>
                <a:ea typeface="楷体" panose="02010609060101010101" pitchFamily="49" charset="-122"/>
                <a:sym typeface="+mn-ea"/>
              </a:rPr>
              <a:t>年</a:t>
            </a:r>
            <a:r>
              <a:rPr lang="en-US" altLang="zh-CN" sz="2400" b="1" dirty="0">
                <a:latin typeface="楷体" panose="02010609060101010101" pitchFamily="49" charset="-122"/>
                <a:ea typeface="楷体" panose="02010609060101010101" pitchFamily="49" charset="-122"/>
                <a:sym typeface="+mn-ea"/>
              </a:rPr>
              <a:t>5</a:t>
            </a:r>
            <a:r>
              <a:rPr lang="zh-CN" altLang="en-US" sz="2400" b="1" dirty="0">
                <a:latin typeface="楷体" panose="02010609060101010101" pitchFamily="49" charset="-122"/>
                <a:ea typeface="楷体" panose="02010609060101010101" pitchFamily="49" charset="-122"/>
                <a:sym typeface="+mn-ea"/>
              </a:rPr>
              <a:t>月</a:t>
            </a:r>
            <a:r>
              <a:rPr lang="en-US" altLang="zh-CN" sz="2400" b="1" dirty="0">
                <a:latin typeface="楷体" panose="02010609060101010101" pitchFamily="49" charset="-122"/>
                <a:ea typeface="楷体" panose="02010609060101010101" pitchFamily="49" charset="-122"/>
                <a:sym typeface="+mn-ea"/>
              </a:rPr>
              <a:t>5</a:t>
            </a:r>
            <a:r>
              <a:rPr lang="zh-CN" altLang="en-US" sz="2400" b="1" dirty="0">
                <a:latin typeface="楷体" panose="02010609060101010101" pitchFamily="49" charset="-122"/>
                <a:ea typeface="楷体" panose="02010609060101010101" pitchFamily="49" charset="-122"/>
                <a:sym typeface="+mn-ea"/>
              </a:rPr>
              <a:t>日病死于该岛，享年</a:t>
            </a:r>
            <a:r>
              <a:rPr lang="en-US" altLang="zh-CN" sz="2400" b="1" dirty="0">
                <a:latin typeface="楷体" panose="02010609060101010101" pitchFamily="49" charset="-122"/>
                <a:ea typeface="楷体" panose="02010609060101010101" pitchFamily="49" charset="-122"/>
                <a:sym typeface="+mn-ea"/>
              </a:rPr>
              <a:t>51</a:t>
            </a:r>
            <a:r>
              <a:rPr lang="zh-CN" altLang="en-US" sz="2400" b="1" dirty="0">
                <a:latin typeface="楷体" panose="02010609060101010101" pitchFamily="49" charset="-122"/>
                <a:ea typeface="楷体" panose="02010609060101010101" pitchFamily="49" charset="-122"/>
                <a:sym typeface="+mn-ea"/>
              </a:rPr>
              <a:t>岁。</a:t>
            </a:r>
            <a:endParaRPr lang="zh-CN" altLang="en-US" sz="2400" dirty="0">
              <a:latin typeface="楷体" panose="02010609060101010101" pitchFamily="49" charset="-122"/>
              <a:ea typeface="楷体" panose="02010609060101010101" pitchFamily="49" charset="-122"/>
            </a:endParaRPr>
          </a:p>
        </p:txBody>
      </p:sp>
      <p:pic>
        <p:nvPicPr>
          <p:cNvPr id="6" name="Picture 5" descr="圣赫勒拿岛（拿破仑长眠岛）"/>
          <p:cNvPicPr>
            <a:picLocks noChangeAspect="1" noChangeArrowheads="1"/>
          </p:cNvPicPr>
          <p:nvPr/>
        </p:nvPicPr>
        <p:blipFill>
          <a:blip r:embed="rId6" cstate="print"/>
          <a:srcRect/>
          <a:stretch>
            <a:fillRect/>
          </a:stretch>
        </p:blipFill>
        <p:spPr bwMode="auto">
          <a:xfrm>
            <a:off x="7762875" y="207963"/>
            <a:ext cx="2571750" cy="2117725"/>
          </a:xfrm>
          <a:prstGeom prst="rect">
            <a:avLst/>
          </a:prstGeom>
          <a:ln>
            <a:noFill/>
          </a:ln>
          <a:effectLst>
            <a:outerShdw blurRad="292100" dist="139700" dir="2700000" algn="tl" rotWithShape="0">
              <a:srgbClr val="333333">
                <a:alpha val="65000"/>
              </a:srgbClr>
            </a:outerShdw>
          </a:effectLst>
        </p:spPr>
      </p:pic>
      <p:pic>
        <p:nvPicPr>
          <p:cNvPr id="7" name="Picture 23" descr="1437774181038271262"/>
          <p:cNvPicPr>
            <a:picLocks noChangeAspect="1" noChangeArrowheads="1"/>
          </p:cNvPicPr>
          <p:nvPr/>
        </p:nvPicPr>
        <p:blipFill>
          <a:blip r:embed="rId7" cstate="print"/>
          <a:srcRect/>
          <a:stretch>
            <a:fillRect/>
          </a:stretch>
        </p:blipFill>
        <p:spPr bwMode="auto">
          <a:xfrm>
            <a:off x="8605838" y="2516188"/>
            <a:ext cx="2941638"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p:nvPr/>
        </p:nvSpPr>
        <p:spPr>
          <a:xfrm>
            <a:off x="6475228" y="914400"/>
            <a:ext cx="5571460" cy="1471172"/>
          </a:xfrm>
          <a:prstGeom prst="rect">
            <a:avLst/>
          </a:prstGeom>
          <a:noFill/>
          <a:ln w="9525">
            <a:noFill/>
          </a:ln>
        </p:spPr>
        <p:txBody>
          <a:bodyPr wrap="square">
            <a:spAutoFit/>
          </a:bodyPr>
          <a:lstStyle/>
          <a:p>
            <a:pPr>
              <a:spcBef>
                <a:spcPct val="20000"/>
              </a:spcBef>
            </a:pPr>
            <a:r>
              <a:rPr lang="zh-CN" altLang="en-US" sz="2800" b="1" dirty="0">
                <a:solidFill>
                  <a:srgbClr val="FF0000"/>
                </a:solidFill>
                <a:latin typeface="楷体" pitchFamily="49" charset="-122"/>
                <a:ea typeface="楷体" pitchFamily="49" charset="-122"/>
              </a:rPr>
              <a:t>①积极影响</a:t>
            </a:r>
            <a:r>
              <a:rPr lang="zh-CN" altLang="en-US" sz="2800" b="1" dirty="0" smtClean="0">
                <a:solidFill>
                  <a:srgbClr val="FF0000"/>
                </a:solidFill>
                <a:latin typeface="楷体" pitchFamily="49" charset="-122"/>
                <a:ea typeface="楷体" pitchFamily="49" charset="-122"/>
              </a:rPr>
              <a:t>：保卫法国大革命的成果，打击</a:t>
            </a:r>
            <a:r>
              <a:rPr lang="zh-CN" altLang="en-US" sz="2800" b="1" dirty="0">
                <a:solidFill>
                  <a:srgbClr val="FF0000"/>
                </a:solidFill>
                <a:latin typeface="楷体" pitchFamily="49" charset="-122"/>
                <a:ea typeface="楷体" pitchFamily="49" charset="-122"/>
              </a:rPr>
              <a:t>了欧洲封建势力。</a:t>
            </a:r>
          </a:p>
          <a:p>
            <a:pPr>
              <a:spcBef>
                <a:spcPct val="20000"/>
              </a:spcBef>
            </a:pPr>
            <a:endParaRPr lang="zh-CN" altLang="en-US" sz="2800" b="1" dirty="0">
              <a:latin typeface="黑体" panose="02010609060101010101" pitchFamily="49" charset="-122"/>
              <a:ea typeface="黑体" panose="02010609060101010101" pitchFamily="49" charset="-122"/>
            </a:endParaRPr>
          </a:p>
        </p:txBody>
      </p:sp>
      <p:sp>
        <p:nvSpPr>
          <p:cNvPr id="22531" name="WordArt 4"/>
          <p:cNvSpPr>
            <a:spLocks noTextEdit="1"/>
          </p:cNvSpPr>
          <p:nvPr/>
        </p:nvSpPr>
        <p:spPr>
          <a:xfrm>
            <a:off x="7376597" y="355747"/>
            <a:ext cx="3722687" cy="433388"/>
          </a:xfrm>
          <a:prstGeom prst="rect">
            <a:avLst/>
          </a:prstGeom>
        </p:spPr>
        <p:txBody>
          <a:bodyPr wrap="none" fromWordArt="1">
            <a:prstTxWarp prst="textPlain">
              <a:avLst>
                <a:gd name="adj" fmla="val 50000"/>
              </a:avLst>
            </a:prstTxWarp>
            <a:normAutofit fontScale="77500" lnSpcReduction="20000"/>
          </a:bodyPr>
          <a:lstStyle/>
          <a:p>
            <a:pPr algn="ctr" eaLnBrk="0" hangingPunct="0"/>
            <a:r>
              <a:rPr lang="zh-CN" altLang="en-US" sz="3600"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评价拿破仑对外战争？</a:t>
            </a:r>
          </a:p>
        </p:txBody>
      </p:sp>
      <p:sp>
        <p:nvSpPr>
          <p:cNvPr id="21520" name="Rectangle 16"/>
          <p:cNvSpPr/>
          <p:nvPr/>
        </p:nvSpPr>
        <p:spPr>
          <a:xfrm>
            <a:off x="6418521" y="1967023"/>
            <a:ext cx="5613990" cy="1384995"/>
          </a:xfrm>
          <a:prstGeom prst="rect">
            <a:avLst/>
          </a:prstGeom>
          <a:noFill/>
          <a:ln w="57150">
            <a:noFill/>
          </a:ln>
        </p:spPr>
        <p:txBody>
          <a:bodyPr wrap="square">
            <a:spAutoFit/>
          </a:bodyPr>
          <a:lstStyle/>
          <a:p>
            <a:r>
              <a:rPr lang="zh-CN" altLang="en-US" sz="2800" b="1" dirty="0">
                <a:solidFill>
                  <a:srgbClr val="0000FF"/>
                </a:solidFill>
                <a:latin typeface="楷体" pitchFamily="49" charset="-122"/>
                <a:ea typeface="楷体" pitchFamily="49" charset="-122"/>
              </a:rPr>
              <a:t>②消极影响</a:t>
            </a:r>
            <a:r>
              <a:rPr lang="zh-CN" altLang="en-US" sz="2800" b="1" dirty="0" smtClean="0">
                <a:solidFill>
                  <a:srgbClr val="0000FF"/>
                </a:solidFill>
                <a:latin typeface="楷体" pitchFamily="49" charset="-122"/>
                <a:ea typeface="楷体" pitchFamily="49" charset="-122"/>
              </a:rPr>
              <a:t>：给欧洲各国带来民族压迫，损害</a:t>
            </a:r>
            <a:r>
              <a:rPr lang="zh-CN" altLang="en-US" sz="2800" b="1" dirty="0">
                <a:solidFill>
                  <a:srgbClr val="0000FF"/>
                </a:solidFill>
                <a:latin typeface="楷体" pitchFamily="49" charset="-122"/>
                <a:ea typeface="楷体" pitchFamily="49" charset="-122"/>
              </a:rPr>
              <a:t>了被侵略国家人民的利益，激起当地人民的反抗。</a:t>
            </a:r>
          </a:p>
        </p:txBody>
      </p:sp>
      <p:sp>
        <p:nvSpPr>
          <p:cNvPr id="22533" name="Text Box 3"/>
          <p:cNvSpPr txBox="1"/>
          <p:nvPr/>
        </p:nvSpPr>
        <p:spPr>
          <a:xfrm>
            <a:off x="114300" y="136525"/>
            <a:ext cx="6183313" cy="3476625"/>
          </a:xfrm>
          <a:prstGeom prst="rect">
            <a:avLst/>
          </a:prstGeom>
          <a:blipFill rotWithShape="1">
            <a:blip r:embed="rId2" cstate="print"/>
            <a:stretch>
              <a:fillRect/>
            </a:stretch>
          </a:blipFill>
          <a:ln w="9525">
            <a:noFill/>
          </a:ln>
        </p:spPr>
        <p:txBody>
          <a:bodyPr>
            <a:spAutoFit/>
          </a:bodyPr>
          <a:lstStyle/>
          <a:p>
            <a:r>
              <a:rPr lang="zh-CN" altLang="en-US" sz="2800" b="1" dirty="0">
                <a:latin typeface="楷体" panose="02010609060101010101" pitchFamily="49" charset="-122"/>
                <a:ea typeface="楷体" panose="02010609060101010101" pitchFamily="49" charset="-122"/>
              </a:rPr>
              <a:t>材料一：拿破仑对外战争在波兰废除了农奴制。在意大利和德意志取消了封建贵族的</a:t>
            </a:r>
            <a:r>
              <a:rPr lang="zh-CN" altLang="en-US" sz="2800" b="1" dirty="0" smtClean="0">
                <a:latin typeface="楷体" panose="02010609060101010101" pitchFamily="49" charset="-122"/>
                <a:ea typeface="楷体" panose="02010609060101010101" pitchFamily="49" charset="-122"/>
              </a:rPr>
              <a:t>特权</a:t>
            </a:r>
            <a:r>
              <a:rPr lang="en-US" altLang="zh-CN"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材料二：对于德国来说，拿破仑</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是革命的代表，是革命原理的传播者，是旧的社会的摧毁人。    </a:t>
            </a:r>
          </a:p>
          <a:p>
            <a:pPr algn="r"/>
            <a:r>
              <a:rPr lang="zh-CN" altLang="en-US"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恩格斯</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德国状况</a:t>
            </a:r>
            <a:r>
              <a:rPr lang="en-US" altLang="zh-CN" sz="28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gn="just"/>
            <a:endParaRPr lang="en-US" altLang="zh-CN" sz="2400" b="1" dirty="0">
              <a:latin typeface="楷体" panose="02010609060101010101" pitchFamily="49" charset="-122"/>
              <a:ea typeface="楷体" panose="02010609060101010101" pitchFamily="49" charset="-122"/>
            </a:endParaRPr>
          </a:p>
        </p:txBody>
      </p:sp>
      <p:sp>
        <p:nvSpPr>
          <p:cNvPr id="22534" name="Text Box 2"/>
          <p:cNvSpPr txBox="1"/>
          <p:nvPr/>
        </p:nvSpPr>
        <p:spPr>
          <a:xfrm>
            <a:off x="133055" y="3870915"/>
            <a:ext cx="6100763" cy="1815882"/>
          </a:xfrm>
          <a:prstGeom prst="rect">
            <a:avLst/>
          </a:prstGeom>
          <a:blipFill rotWithShape="1">
            <a:blip r:embed="rId2" cstate="print"/>
            <a:stretch>
              <a:fillRect/>
            </a:stretch>
          </a:blipFill>
          <a:ln w="9525">
            <a:noFill/>
          </a:ln>
        </p:spPr>
        <p:txBody>
          <a:bodyPr>
            <a:spAutoFit/>
          </a:bodyPr>
          <a:lstStyle/>
          <a:p>
            <a:r>
              <a:rPr lang="zh-CN" altLang="en-US" sz="2800" b="1" dirty="0">
                <a:latin typeface="楷体" panose="02010609060101010101" pitchFamily="49" charset="-122"/>
                <a:ea typeface="楷体" panose="02010609060101010101" pitchFamily="49" charset="-122"/>
              </a:rPr>
              <a:t>材料三：    </a:t>
            </a:r>
            <a:endParaRPr lang="en-US" altLang="zh-CN"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仅</a:t>
            </a:r>
            <a:r>
              <a:rPr lang="en-US" altLang="zh-CN" sz="2800" b="1" dirty="0" smtClean="0">
                <a:latin typeface="楷体" panose="02010609060101010101" pitchFamily="49" charset="-122"/>
                <a:ea typeface="楷体" panose="02010609060101010101" pitchFamily="49" charset="-122"/>
              </a:rPr>
              <a:t>1807—1809</a:t>
            </a:r>
            <a:r>
              <a:rPr lang="zh-CN" altLang="en-US" sz="2800" b="1" dirty="0">
                <a:latin typeface="楷体" panose="02010609060101010101" pitchFamily="49" charset="-122"/>
                <a:ea typeface="楷体" panose="02010609060101010101" pitchFamily="49" charset="-122"/>
              </a:rPr>
              <a:t>年间，法国就向普鲁士等国强征了</a:t>
            </a:r>
            <a:r>
              <a:rPr lang="en-US" altLang="zh-CN" sz="2800" b="1" dirty="0">
                <a:latin typeface="楷体" panose="02010609060101010101" pitchFamily="49" charset="-122"/>
                <a:ea typeface="楷体" panose="02010609060101010101" pitchFamily="49" charset="-122"/>
              </a:rPr>
              <a:t>10</a:t>
            </a:r>
            <a:r>
              <a:rPr lang="zh-CN" altLang="en-US" sz="2800" b="1" dirty="0">
                <a:latin typeface="楷体" panose="02010609060101010101" pitchFamily="49" charset="-122"/>
                <a:ea typeface="楷体" panose="02010609060101010101" pitchFamily="49" charset="-122"/>
              </a:rPr>
              <a:t>亿法郎的特别税。</a:t>
            </a:r>
            <a:r>
              <a:rPr lang="en-US" altLang="zh-CN" sz="2800" b="1" dirty="0">
                <a:latin typeface="楷体" panose="02010609060101010101" pitchFamily="49" charset="-122"/>
                <a:ea typeface="楷体" panose="02010609060101010101" pitchFamily="49" charset="-122"/>
              </a:rPr>
              <a:t>1809</a:t>
            </a:r>
            <a:r>
              <a:rPr lang="zh-CN" altLang="en-US" sz="2800" b="1" dirty="0">
                <a:latin typeface="楷体" panose="02010609060101010101" pitchFamily="49" charset="-122"/>
                <a:ea typeface="楷体" panose="02010609060101010101" pitchFamily="49" charset="-122"/>
              </a:rPr>
              <a:t>年向奥地利勒索的战争赔款达</a:t>
            </a:r>
            <a:r>
              <a:rPr lang="en-US" altLang="zh-CN" sz="2800" b="1" dirty="0">
                <a:latin typeface="楷体" panose="02010609060101010101" pitchFamily="49" charset="-122"/>
                <a:ea typeface="楷体" panose="02010609060101010101" pitchFamily="49" charset="-122"/>
              </a:rPr>
              <a:t>340</a:t>
            </a:r>
            <a:r>
              <a:rPr lang="zh-CN" altLang="en-US" sz="2800" b="1" dirty="0">
                <a:latin typeface="楷体" panose="02010609060101010101" pitchFamily="49" charset="-122"/>
                <a:ea typeface="楷体" panose="02010609060101010101" pitchFamily="49" charset="-122"/>
              </a:rPr>
              <a:t>万镑。</a:t>
            </a:r>
          </a:p>
        </p:txBody>
      </p:sp>
      <p:grpSp>
        <p:nvGrpSpPr>
          <p:cNvPr id="22535" name="Group 19"/>
          <p:cNvGrpSpPr/>
          <p:nvPr/>
        </p:nvGrpSpPr>
        <p:grpSpPr>
          <a:xfrm>
            <a:off x="6508750" y="3814763"/>
            <a:ext cx="3081338" cy="2428875"/>
            <a:chOff x="482" y="-3048"/>
            <a:chExt cx="4656" cy="2811"/>
          </a:xfrm>
        </p:grpSpPr>
        <p:pic>
          <p:nvPicPr>
            <p:cNvPr id="22536" name="Picture 17" descr="s4-2-a3"/>
            <p:cNvPicPr>
              <a:picLocks noChangeAspect="1"/>
            </p:cNvPicPr>
            <p:nvPr/>
          </p:nvPicPr>
          <p:blipFill>
            <a:blip r:embed="rId3" cstate="print"/>
            <a:stretch>
              <a:fillRect/>
            </a:stretch>
          </p:blipFill>
          <p:spPr>
            <a:xfrm>
              <a:off x="482" y="-3048"/>
              <a:ext cx="4656" cy="2811"/>
            </a:xfrm>
            <a:prstGeom prst="rect">
              <a:avLst/>
            </a:prstGeom>
            <a:noFill/>
            <a:ln w="9525">
              <a:noFill/>
            </a:ln>
          </p:spPr>
        </p:pic>
        <p:sp>
          <p:nvSpPr>
            <p:cNvPr id="22537" name="Text Box 18"/>
            <p:cNvSpPr txBox="1"/>
            <p:nvPr/>
          </p:nvSpPr>
          <p:spPr>
            <a:xfrm>
              <a:off x="698" y="-3048"/>
              <a:ext cx="3675" cy="390"/>
            </a:xfrm>
            <a:prstGeom prst="rect">
              <a:avLst/>
            </a:prstGeom>
            <a:noFill/>
            <a:ln w="9525">
              <a:noFill/>
            </a:ln>
          </p:spPr>
          <p:txBody>
            <a:bodyPr wrap="none">
              <a:spAutoFit/>
            </a:bodyPr>
            <a:lstStyle/>
            <a:p>
              <a:r>
                <a:rPr lang="zh-CN" altLang="en-US" sz="1600" b="1" dirty="0">
                  <a:solidFill>
                    <a:schemeClr val="bg1"/>
                  </a:solidFill>
                  <a:latin typeface="Arial" panose="020B0604020202020204" pitchFamily="34" charset="0"/>
                  <a:ea typeface="黑体" panose="02010609060101010101" pitchFamily="49" charset="-122"/>
                </a:rPr>
                <a:t>法军铁蹄下的西班牙人民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 calcmode="lin" valueType="num">
                                      <p:cBhvr>
                                        <p:cTn id="9" dur="1000" fill="hold"/>
                                        <p:tgtEl>
                                          <p:spTgt spid="215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20"/>
                                        </p:tgtEl>
                                        <p:attrNameLst>
                                          <p:attrName>style.visibility</p:attrName>
                                        </p:attrNameLst>
                                      </p:cBhvr>
                                      <p:to>
                                        <p:strVal val="visible"/>
                                      </p:to>
                                    </p:set>
                                    <p:animEffect transition="in" filter="dissolve">
                                      <p:cBhvr>
                                        <p:cTn id="15"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p:bldP spid="2152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a:off x="130175" y="3336925"/>
            <a:ext cx="11626850" cy="0"/>
          </a:xfrm>
          <a:prstGeom prst="straightConnector1">
            <a:avLst/>
          </a:prstGeom>
          <a:ln w="38100">
            <a:tailEnd type="arrow" w="med" len="med"/>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288925"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3556" name="文本框 5"/>
          <p:cNvSpPr txBox="1"/>
          <p:nvPr/>
        </p:nvSpPr>
        <p:spPr>
          <a:xfrm>
            <a:off x="136525" y="3552825"/>
            <a:ext cx="992188" cy="828675"/>
          </a:xfrm>
          <a:prstGeom prst="rect">
            <a:avLst/>
          </a:prstGeom>
          <a:noFill/>
          <a:ln w="9525">
            <a:noFill/>
          </a:ln>
        </p:spPr>
        <p:txBody>
          <a:bodyPr>
            <a:spAutoFit/>
          </a:bodyPr>
          <a:lstStyle/>
          <a:p>
            <a:r>
              <a:rPr lang="en-US" altLang="zh-CN" sz="2400" b="1" dirty="0">
                <a:solidFill>
                  <a:srgbClr val="FF0000"/>
                </a:solidFill>
                <a:latin typeface="Arial" panose="020B0604020202020204" pitchFamily="34" charset="0"/>
                <a:ea typeface="微软雅黑" panose="020B0503020204020204" pitchFamily="34" charset="-122"/>
              </a:rPr>
              <a:t>1789.5</a:t>
            </a:r>
          </a:p>
        </p:txBody>
      </p:sp>
      <p:cxnSp>
        <p:nvCxnSpPr>
          <p:cNvPr id="7" name="直接连接符 6"/>
          <p:cNvCxnSpPr/>
          <p:nvPr/>
        </p:nvCxnSpPr>
        <p:spPr>
          <a:xfrm>
            <a:off x="1673225"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347788" y="4491038"/>
            <a:ext cx="485775"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开始</a:t>
            </a:r>
          </a:p>
        </p:txBody>
      </p:sp>
      <p:sp>
        <p:nvSpPr>
          <p:cNvPr id="9" name="矩形 8"/>
          <p:cNvSpPr/>
          <p:nvPr/>
        </p:nvSpPr>
        <p:spPr>
          <a:xfrm>
            <a:off x="76200" y="1603375"/>
            <a:ext cx="1111250" cy="138430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召开三级会议</a:t>
            </a:r>
          </a:p>
        </p:txBody>
      </p:sp>
      <p:cxnSp>
        <p:nvCxnSpPr>
          <p:cNvPr id="11" name="直接连接符 10"/>
          <p:cNvCxnSpPr/>
          <p:nvPr/>
        </p:nvCxnSpPr>
        <p:spPr>
          <a:xfrm>
            <a:off x="2851150"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3561" name="文本框 13"/>
          <p:cNvSpPr txBox="1"/>
          <p:nvPr/>
        </p:nvSpPr>
        <p:spPr>
          <a:xfrm>
            <a:off x="1347788" y="3500438"/>
            <a:ext cx="985837" cy="830262"/>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1789.7</a:t>
            </a:r>
          </a:p>
        </p:txBody>
      </p:sp>
      <p:sp>
        <p:nvSpPr>
          <p:cNvPr id="23562" name="文本框 14"/>
          <p:cNvSpPr txBox="1"/>
          <p:nvPr/>
        </p:nvSpPr>
        <p:spPr>
          <a:xfrm>
            <a:off x="3937000" y="3500438"/>
            <a:ext cx="985838"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1791</a:t>
            </a:r>
          </a:p>
        </p:txBody>
      </p:sp>
      <p:sp>
        <p:nvSpPr>
          <p:cNvPr id="23563" name="文本框 15"/>
          <p:cNvSpPr txBox="1"/>
          <p:nvPr/>
        </p:nvSpPr>
        <p:spPr>
          <a:xfrm>
            <a:off x="6307138" y="3552825"/>
            <a:ext cx="985837"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1793</a:t>
            </a:r>
          </a:p>
        </p:txBody>
      </p:sp>
      <p:cxnSp>
        <p:nvCxnSpPr>
          <p:cNvPr id="18" name="直接连接符 17"/>
          <p:cNvCxnSpPr/>
          <p:nvPr/>
        </p:nvCxnSpPr>
        <p:spPr>
          <a:xfrm>
            <a:off x="5686425" y="319246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266113" y="3178175"/>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3566" name="文本框 21"/>
          <p:cNvSpPr txBox="1"/>
          <p:nvPr/>
        </p:nvSpPr>
        <p:spPr>
          <a:xfrm>
            <a:off x="7791450" y="3521075"/>
            <a:ext cx="987425"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1794</a:t>
            </a:r>
          </a:p>
        </p:txBody>
      </p:sp>
      <p:sp>
        <p:nvSpPr>
          <p:cNvPr id="25" name="矩形 24"/>
          <p:cNvSpPr/>
          <p:nvPr/>
        </p:nvSpPr>
        <p:spPr>
          <a:xfrm>
            <a:off x="1250950" y="1687513"/>
            <a:ext cx="1082675" cy="1382713"/>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攻占巴士底狱</a:t>
            </a:r>
          </a:p>
        </p:txBody>
      </p:sp>
      <p:sp>
        <p:nvSpPr>
          <p:cNvPr id="33" name="矩形 32"/>
          <p:cNvSpPr/>
          <p:nvPr/>
        </p:nvSpPr>
        <p:spPr>
          <a:xfrm>
            <a:off x="5270500" y="741363"/>
            <a:ext cx="915988" cy="2246313"/>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法兰西第一共和国成立</a:t>
            </a:r>
          </a:p>
        </p:txBody>
      </p:sp>
      <p:sp>
        <p:nvSpPr>
          <p:cNvPr id="29" name="文本框 28"/>
          <p:cNvSpPr txBox="1"/>
          <p:nvPr/>
        </p:nvSpPr>
        <p:spPr>
          <a:xfrm>
            <a:off x="3954463" y="127000"/>
            <a:ext cx="612775" cy="2943225"/>
          </a:xfrm>
          <a:prstGeom prst="rect">
            <a:avLst/>
          </a:prstGeom>
          <a:noFill/>
        </p:spPr>
        <p:txBody>
          <a:bodyPr vert="eaVert">
            <a:spAutoFit/>
          </a:bodyPr>
          <a:lstStyle/>
          <a:p>
            <a:pPr marR="0" defTabSz="914400" fontAlgn="auto">
              <a:spcBef>
                <a:spcPts val="0"/>
              </a:spcBef>
              <a:spcAft>
                <a:spcPts val="0"/>
              </a:spcAft>
              <a:buClrTx/>
              <a:buSzTx/>
              <a:buFontTx/>
              <a:defRPr/>
            </a:pPr>
            <a:r>
              <a:rPr kumimoji="0" lang="zh-CN" altLang="en-US" sz="2800" b="1" kern="1200" cap="none" spc="0" normalizeH="0" baseline="0" noProof="0">
                <a:solidFill>
                  <a:srgbClr val="002060"/>
                </a:solidFill>
                <a:effectLst>
                  <a:outerShdw blurRad="38100" dist="19050" dir="2700000" algn="tl" rotWithShape="0">
                    <a:schemeClr val="dk1">
                      <a:alpha val="40000"/>
                    </a:schemeClr>
                  </a:outerShdw>
                </a:effectLst>
                <a:latin typeface="+mn-lt"/>
                <a:ea typeface="+mn-ea"/>
                <a:cs typeface="+mn-cs"/>
              </a:rPr>
              <a:t>制宪议会制定宪法</a:t>
            </a:r>
            <a:endParaRPr kumimoji="0" lang="zh-CN" altLang="en-US" kern="1200" cap="none" spc="0" normalizeH="0" baseline="0" noProof="0">
              <a:latin typeface="+mn-lt"/>
              <a:ea typeface="+mn-ea"/>
              <a:cs typeface="+mn-cs"/>
            </a:endParaRPr>
          </a:p>
        </p:txBody>
      </p:sp>
      <p:sp>
        <p:nvSpPr>
          <p:cNvPr id="39" name="文本框 38"/>
          <p:cNvSpPr txBox="1"/>
          <p:nvPr/>
        </p:nvSpPr>
        <p:spPr>
          <a:xfrm>
            <a:off x="7127875" y="3960813"/>
            <a:ext cx="663575"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高潮</a:t>
            </a:r>
          </a:p>
        </p:txBody>
      </p:sp>
      <p:sp>
        <p:nvSpPr>
          <p:cNvPr id="40" name="矩形 39"/>
          <p:cNvSpPr/>
          <p:nvPr/>
        </p:nvSpPr>
        <p:spPr>
          <a:xfrm>
            <a:off x="6307138" y="311150"/>
            <a:ext cx="569913" cy="26765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处死路易十六</a:t>
            </a:r>
          </a:p>
        </p:txBody>
      </p:sp>
      <p:sp>
        <p:nvSpPr>
          <p:cNvPr id="41" name="文本框 40"/>
          <p:cNvSpPr txBox="1"/>
          <p:nvPr/>
        </p:nvSpPr>
        <p:spPr>
          <a:xfrm>
            <a:off x="7883525" y="3960813"/>
            <a:ext cx="1133475"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革命结束</a:t>
            </a:r>
          </a:p>
        </p:txBody>
      </p:sp>
      <p:sp>
        <p:nvSpPr>
          <p:cNvPr id="23573" name="文本框 1"/>
          <p:cNvSpPr txBox="1"/>
          <p:nvPr/>
        </p:nvSpPr>
        <p:spPr>
          <a:xfrm>
            <a:off x="2466975" y="3552825"/>
            <a:ext cx="987425" cy="8286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1789.8</a:t>
            </a:r>
          </a:p>
        </p:txBody>
      </p:sp>
      <p:cxnSp>
        <p:nvCxnSpPr>
          <p:cNvPr id="3" name="直接连接符 2"/>
          <p:cNvCxnSpPr/>
          <p:nvPr/>
        </p:nvCxnSpPr>
        <p:spPr>
          <a:xfrm>
            <a:off x="4292600" y="3186113"/>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3575" name="文本框 9"/>
          <p:cNvSpPr txBox="1"/>
          <p:nvPr/>
        </p:nvSpPr>
        <p:spPr>
          <a:xfrm>
            <a:off x="5200650" y="3552825"/>
            <a:ext cx="985838"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1792</a:t>
            </a:r>
          </a:p>
        </p:txBody>
      </p:sp>
      <p:cxnSp>
        <p:nvCxnSpPr>
          <p:cNvPr id="12" name="直接连接符 11"/>
          <p:cNvCxnSpPr/>
          <p:nvPr/>
        </p:nvCxnSpPr>
        <p:spPr>
          <a:xfrm>
            <a:off x="6656388" y="3200400"/>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20663" y="4381500"/>
            <a:ext cx="485775" cy="1568450"/>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导火索</a:t>
            </a:r>
          </a:p>
        </p:txBody>
      </p:sp>
      <p:sp>
        <p:nvSpPr>
          <p:cNvPr id="20" name="文本框 19"/>
          <p:cNvSpPr txBox="1"/>
          <p:nvPr/>
        </p:nvSpPr>
        <p:spPr>
          <a:xfrm>
            <a:off x="2551113" y="1138238"/>
            <a:ext cx="614363" cy="1882775"/>
          </a:xfrm>
          <a:prstGeom prst="rect">
            <a:avLst/>
          </a:prstGeom>
          <a:noFill/>
        </p:spPr>
        <p:txBody>
          <a:bodyPr vert="eaVert">
            <a:spAutoFit/>
          </a:bodyPr>
          <a:lstStyle/>
          <a:p>
            <a:pPr marR="0" defTabSz="914400" fontAlgn="auto">
              <a:spcBef>
                <a:spcPts val="0"/>
              </a:spcBef>
              <a:spcAft>
                <a:spcPts val="0"/>
              </a:spcAft>
              <a:buClrTx/>
              <a:buSzTx/>
              <a:buFontTx/>
              <a:defRPr/>
            </a:pPr>
            <a:r>
              <a:rPr kumimoji="0" lang="zh-CN" altLang="en-US" sz="2800" b="1" kern="1200" cap="none" spc="0" normalizeH="0" baseline="0" noProof="0">
                <a:solidFill>
                  <a:srgbClr val="002060"/>
                </a:solidFill>
                <a:effectLst>
                  <a:outerShdw blurRad="38100" dist="19050" dir="2700000" algn="tl" rotWithShape="0">
                    <a:schemeClr val="dk1">
                      <a:alpha val="40000"/>
                    </a:schemeClr>
                  </a:outerShdw>
                </a:effectLst>
                <a:latin typeface="+mn-lt"/>
                <a:ea typeface="+mn-ea"/>
                <a:cs typeface="+mn-cs"/>
              </a:rPr>
              <a:t>《人权宣言》</a:t>
            </a:r>
            <a:endParaRPr kumimoji="0" lang="zh-CN" altLang="en-US" kern="1200" cap="none" spc="0" normalizeH="0" baseline="0" noProof="0">
              <a:latin typeface="+mn-lt"/>
              <a:ea typeface="+mn-ea"/>
              <a:cs typeface="+mn-cs"/>
            </a:endParaRPr>
          </a:p>
        </p:txBody>
      </p:sp>
      <p:sp>
        <p:nvSpPr>
          <p:cNvPr id="24" name="矩形 23"/>
          <p:cNvSpPr/>
          <p:nvPr/>
        </p:nvSpPr>
        <p:spPr>
          <a:xfrm>
            <a:off x="7023100" y="127000"/>
            <a:ext cx="1027113" cy="31083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罗伯斯庇尔（雅各宾派）当政</a:t>
            </a:r>
          </a:p>
        </p:txBody>
      </p:sp>
      <p:sp>
        <p:nvSpPr>
          <p:cNvPr id="26" name="矩形 25"/>
          <p:cNvSpPr/>
          <p:nvPr/>
        </p:nvSpPr>
        <p:spPr>
          <a:xfrm>
            <a:off x="8029575" y="1171575"/>
            <a:ext cx="657225" cy="1816100"/>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热月政变</a:t>
            </a:r>
          </a:p>
        </p:txBody>
      </p:sp>
      <p:sp>
        <p:nvSpPr>
          <p:cNvPr id="23581" name="标题 16"/>
          <p:cNvSpPr>
            <a:spLocks noGrp="1"/>
          </p:cNvSpPr>
          <p:nvPr>
            <p:ph type="title"/>
          </p:nvPr>
        </p:nvSpPr>
        <p:spPr>
          <a:xfrm>
            <a:off x="76200" y="0"/>
            <a:ext cx="10515600" cy="1325563"/>
          </a:xfrm>
          <a:ln/>
        </p:spPr>
        <p:txBody>
          <a:bodyPr vert="horz" wrap="square" lIns="91440" tIns="45720" rIns="91440" bIns="45720" anchor="ctr"/>
          <a:lstStyle/>
          <a:p>
            <a:pPr eaLnBrk="1" hangingPunct="1"/>
            <a:r>
              <a:rPr lang="zh-CN" altLang="en-US" sz="3200" dirty="0">
                <a:solidFill>
                  <a:srgbClr val="FF0000"/>
                </a:solidFill>
              </a:rPr>
              <a:t>课堂小结</a:t>
            </a:r>
          </a:p>
        </p:txBody>
      </p:sp>
      <p:sp>
        <p:nvSpPr>
          <p:cNvPr id="21" name="文本框 20"/>
          <p:cNvSpPr txBox="1"/>
          <p:nvPr/>
        </p:nvSpPr>
        <p:spPr>
          <a:xfrm>
            <a:off x="2466975" y="4491038"/>
            <a:ext cx="485775" cy="206057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cs"/>
              </a:rPr>
              <a:t>革命纲领</a:t>
            </a:r>
          </a:p>
        </p:txBody>
      </p:sp>
      <p:cxnSp>
        <p:nvCxnSpPr>
          <p:cNvPr id="23" name="直接连接符 22"/>
          <p:cNvCxnSpPr/>
          <p:nvPr/>
        </p:nvCxnSpPr>
        <p:spPr>
          <a:xfrm>
            <a:off x="9242425" y="3178175"/>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0256838" y="3152775"/>
            <a:ext cx="12700" cy="158750"/>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271250" y="3170238"/>
            <a:ext cx="12700" cy="157163"/>
          </a:xfrm>
          <a:prstGeom prst="line">
            <a:avLst/>
          </a:prstGeom>
          <a:ln w="38100">
            <a:solidFill>
              <a:srgbClr val="323232"/>
            </a:solidFill>
          </a:ln>
        </p:spPr>
        <p:style>
          <a:lnRef idx="1">
            <a:schemeClr val="accent1"/>
          </a:lnRef>
          <a:fillRef idx="0">
            <a:schemeClr val="accent1"/>
          </a:fillRef>
          <a:effectRef idx="0">
            <a:schemeClr val="accent1"/>
          </a:effectRef>
          <a:fontRef idx="minor">
            <a:schemeClr val="tx1"/>
          </a:fontRef>
        </p:style>
      </p:cxnSp>
      <p:sp>
        <p:nvSpPr>
          <p:cNvPr id="23586" name="文本框 30"/>
          <p:cNvSpPr txBox="1"/>
          <p:nvPr/>
        </p:nvSpPr>
        <p:spPr>
          <a:xfrm>
            <a:off x="8686800" y="3500438"/>
            <a:ext cx="985838"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1799</a:t>
            </a:r>
          </a:p>
        </p:txBody>
      </p:sp>
      <p:sp>
        <p:nvSpPr>
          <p:cNvPr id="23587" name="文本框 31"/>
          <p:cNvSpPr txBox="1"/>
          <p:nvPr/>
        </p:nvSpPr>
        <p:spPr>
          <a:xfrm>
            <a:off x="9605963" y="3500438"/>
            <a:ext cx="985837"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1804</a:t>
            </a:r>
          </a:p>
        </p:txBody>
      </p:sp>
      <p:sp>
        <p:nvSpPr>
          <p:cNvPr id="23588" name="文本框 33"/>
          <p:cNvSpPr txBox="1"/>
          <p:nvPr/>
        </p:nvSpPr>
        <p:spPr>
          <a:xfrm>
            <a:off x="10771188" y="3500438"/>
            <a:ext cx="985837" cy="460375"/>
          </a:xfrm>
          <a:prstGeom prst="rect">
            <a:avLst/>
          </a:prstGeom>
          <a:noFill/>
          <a:ln w="9525">
            <a:noFill/>
          </a:ln>
        </p:spPr>
        <p:txBody>
          <a:bodyPr>
            <a:spAutoFit/>
          </a:bodyPr>
          <a:lstStyle/>
          <a:p>
            <a:r>
              <a:rPr lang="en-US" altLang="zh-CN" sz="2400" b="1" dirty="0">
                <a:latin typeface="Arial" panose="020B0604020202020204" pitchFamily="34" charset="0"/>
                <a:ea typeface="微软雅黑" panose="020B0503020204020204" pitchFamily="34" charset="-122"/>
              </a:rPr>
              <a:t>1815</a:t>
            </a:r>
          </a:p>
        </p:txBody>
      </p:sp>
      <p:sp>
        <p:nvSpPr>
          <p:cNvPr id="35" name="矩形 34"/>
          <p:cNvSpPr/>
          <p:nvPr/>
        </p:nvSpPr>
        <p:spPr>
          <a:xfrm>
            <a:off x="8948738" y="741363"/>
            <a:ext cx="657225" cy="2246313"/>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拿破仑掌权</a:t>
            </a:r>
          </a:p>
        </p:txBody>
      </p:sp>
      <p:sp>
        <p:nvSpPr>
          <p:cNvPr id="36" name="矩形 35"/>
          <p:cNvSpPr/>
          <p:nvPr/>
        </p:nvSpPr>
        <p:spPr>
          <a:xfrm>
            <a:off x="9934575" y="127000"/>
            <a:ext cx="657225" cy="31083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法兰西第一帝国</a:t>
            </a:r>
          </a:p>
        </p:txBody>
      </p:sp>
      <p:sp>
        <p:nvSpPr>
          <p:cNvPr id="37" name="矩形 36"/>
          <p:cNvSpPr/>
          <p:nvPr/>
        </p:nvSpPr>
        <p:spPr>
          <a:xfrm>
            <a:off x="10771188" y="655638"/>
            <a:ext cx="1047750" cy="2244725"/>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srgbClr val="002060"/>
                </a:solidFill>
                <a:effectLst>
                  <a:outerShdw blurRad="38100" dist="19050" dir="2700000" algn="tl" rotWithShape="0">
                    <a:schemeClr val="dk1">
                      <a:alpha val="40000"/>
                    </a:schemeClr>
                  </a:outerShdw>
                </a:effectLst>
                <a:uLnTx/>
                <a:uFillTx/>
                <a:latin typeface="+mn-lt"/>
                <a:ea typeface="+mn-ea"/>
                <a:cs typeface="+mn-cs"/>
              </a:rPr>
              <a:t>法兰西第一帝国覆灭</a:t>
            </a:r>
          </a:p>
        </p:txBody>
      </p:sp>
      <p:sp>
        <p:nvSpPr>
          <p:cNvPr id="15365" name="Text Box 5"/>
          <p:cNvSpPr txBox="1"/>
          <p:nvPr/>
        </p:nvSpPr>
        <p:spPr>
          <a:xfrm>
            <a:off x="5669959" y="5130579"/>
            <a:ext cx="6078538" cy="1384300"/>
          </a:xfrm>
          <a:prstGeom prst="rect">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2060"/>
                </a:solidFill>
                <a:effectLst/>
                <a:uLnTx/>
                <a:uFillTx/>
                <a:latin typeface="+mn-lt"/>
                <a:ea typeface="+mn-ea"/>
                <a:cs typeface="+mn-cs"/>
              </a:rPr>
              <a:t>法国大革命的历史意义：</a:t>
            </a: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002060"/>
                </a:solidFill>
                <a:effectLst/>
                <a:uLnTx/>
                <a:uFillTx/>
                <a:latin typeface="+mn-lt"/>
                <a:ea typeface="+mn-ea"/>
                <a:cs typeface="+mn-cs"/>
              </a:rPr>
              <a:t>1</a:t>
            </a:r>
            <a:r>
              <a:rPr kumimoji="0" lang="zh-CN" altLang="en-US" sz="2400" b="1" i="0" u="none" strike="noStrike" kern="1200" cap="none" spc="0" normalizeH="0" baseline="0" noProof="0" dirty="0">
                <a:ln>
                  <a:noFill/>
                </a:ln>
                <a:solidFill>
                  <a:srgbClr val="002060"/>
                </a:solidFill>
                <a:effectLst/>
                <a:uLnTx/>
                <a:uFillTx/>
                <a:latin typeface="+mn-lt"/>
                <a:ea typeface="+mn-ea"/>
                <a:cs typeface="+mn-cs"/>
              </a:rPr>
              <a:t>、摧毁了法国的君主统治</a:t>
            </a:r>
            <a:r>
              <a:rPr kumimoji="0" lang="en-US" altLang="zh-CN" sz="2400" b="1" i="0" u="none" strike="noStrike" kern="1200" cap="none" spc="0" normalizeH="0" baseline="0" noProof="0" dirty="0">
                <a:ln>
                  <a:noFill/>
                </a:ln>
                <a:solidFill>
                  <a:srgbClr val="002060"/>
                </a:solidFill>
                <a:effectLst/>
                <a:uLnTx/>
                <a:uFillTx/>
                <a:latin typeface="+mn-lt"/>
                <a:ea typeface="+mn-ea"/>
                <a:cs typeface="+mn-cs"/>
              </a:rPr>
              <a:t>2</a:t>
            </a:r>
            <a:r>
              <a:rPr kumimoji="0" lang="zh-CN" altLang="en-US" sz="2400" b="1" i="0" u="none" strike="noStrike" kern="1200" cap="none" spc="0" normalizeH="0" baseline="0" noProof="0" dirty="0">
                <a:ln>
                  <a:noFill/>
                </a:ln>
                <a:solidFill>
                  <a:srgbClr val="002060"/>
                </a:solidFill>
                <a:effectLst/>
                <a:uLnTx/>
                <a:uFillTx/>
                <a:latin typeface="+mn-lt"/>
                <a:ea typeface="+mn-ea"/>
                <a:cs typeface="+mn-cs"/>
              </a:rPr>
              <a:t>、传播了资产阶级自由民主思想</a:t>
            </a:r>
            <a:r>
              <a:rPr kumimoji="0" lang="en-US" altLang="zh-CN" sz="2400" b="1" i="0" u="none" strike="noStrike" kern="1200" cap="none" spc="0" normalizeH="0" baseline="0" noProof="0" dirty="0">
                <a:ln>
                  <a:noFill/>
                </a:ln>
                <a:solidFill>
                  <a:srgbClr val="002060"/>
                </a:solidFill>
                <a:effectLst/>
                <a:uLnTx/>
                <a:uFillTx/>
                <a:latin typeface="+mn-lt"/>
                <a:ea typeface="+mn-ea"/>
                <a:cs typeface="+mn-cs"/>
              </a:rPr>
              <a:t>3</a:t>
            </a:r>
            <a:r>
              <a:rPr kumimoji="0" lang="zh-CN" altLang="en-US" sz="2400" b="1" i="0" u="none" strike="noStrike" kern="1200" cap="none" spc="0" normalizeH="0" baseline="0" noProof="0" dirty="0">
                <a:ln>
                  <a:noFill/>
                </a:ln>
                <a:solidFill>
                  <a:srgbClr val="002060"/>
                </a:solidFill>
                <a:effectLst/>
                <a:uLnTx/>
                <a:uFillTx/>
                <a:latin typeface="+mn-lt"/>
                <a:ea typeface="+mn-ea"/>
                <a:cs typeface="+mn-cs"/>
              </a:rPr>
              <a:t>、具有世界性影响</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614425"/>
          <p:cNvSpPr txBox="1"/>
          <p:nvPr/>
        </p:nvSpPr>
        <p:spPr>
          <a:xfrm>
            <a:off x="136525" y="68263"/>
            <a:ext cx="11845925" cy="6348412"/>
          </a:xfrm>
          <a:prstGeom prst="rect">
            <a:avLst/>
          </a:prstGeom>
          <a:noFill/>
          <a:ln w="9525">
            <a:noFill/>
          </a:ln>
        </p:spPr>
        <p:txBody>
          <a:bodyPr>
            <a:spAutoFit/>
          </a:bodyPr>
          <a:lstStyle/>
          <a:p>
            <a:r>
              <a:rPr lang="en-US" altLang="zh-CN" sz="2800" dirty="0">
                <a:solidFill>
                  <a:srgbClr val="000000"/>
                </a:solidFill>
                <a:latin typeface="Times New Roman" panose="02020603050405020304" pitchFamily="18" charset="0"/>
              </a:rPr>
              <a:t>1.</a:t>
            </a:r>
            <a:r>
              <a:rPr lang="zh-CN" altLang="en-US" sz="2800" dirty="0">
                <a:solidFill>
                  <a:srgbClr val="000000"/>
                </a:solidFill>
                <a:latin typeface="Times New Roman" panose="02020603050405020304" pitchFamily="18" charset="0"/>
              </a:rPr>
              <a:t>下列事件中直接受到了启蒙思想影响的是</a:t>
            </a:r>
            <a:r>
              <a:rPr lang="en-US" altLang="zh-CN" sz="2800" dirty="0">
                <a:solidFill>
                  <a:srgbClr val="000000"/>
                </a:solidFill>
                <a:latin typeface="Times New Roman" panose="02020603050405020304" pitchFamily="18" charset="0"/>
              </a:rPr>
              <a:t>(</a:t>
            </a:r>
            <a:r>
              <a:rPr lang="zh-CN" altLang="en-US" sz="2800" dirty="0">
                <a:solidFill>
                  <a:srgbClr val="FF0000"/>
                </a:solidFill>
                <a:latin typeface="Times New Roman" panose="02020603050405020304" pitchFamily="18" charset="0"/>
              </a:rPr>
              <a:t>　　</a:t>
            </a:r>
            <a:r>
              <a:rPr lang="en-US" altLang="zh-CN" sz="2800" dirty="0">
                <a:solidFill>
                  <a:srgbClr val="000000"/>
                </a:solidFill>
                <a:latin typeface="Times New Roman" panose="02020603050405020304" pitchFamily="18" charset="0"/>
              </a:rPr>
              <a:t>)</a:t>
            </a:r>
          </a:p>
          <a:p>
            <a:pPr>
              <a:lnSpc>
                <a:spcPct val="126000"/>
              </a:lnSpc>
            </a:pPr>
            <a:r>
              <a:rPr lang="en-US" altLang="zh-CN" sz="2800" dirty="0">
                <a:solidFill>
                  <a:srgbClr val="000000"/>
                </a:solidFill>
                <a:latin typeface="Times New Roman" panose="02020603050405020304" pitchFamily="18" charset="0"/>
              </a:rPr>
              <a:t>A.</a:t>
            </a:r>
            <a:r>
              <a:rPr lang="zh-CN" altLang="en-US" sz="2800" dirty="0">
                <a:solidFill>
                  <a:srgbClr val="000000"/>
                </a:solidFill>
                <a:latin typeface="Times New Roman" panose="02020603050405020304" pitchFamily="18" charset="0"/>
              </a:rPr>
              <a:t>英国资产阶级革命	      </a:t>
            </a:r>
            <a:r>
              <a:rPr lang="en-US" altLang="zh-CN" sz="2800" dirty="0">
                <a:solidFill>
                  <a:srgbClr val="000000"/>
                </a:solidFill>
                <a:latin typeface="Times New Roman" panose="02020603050405020304" pitchFamily="18" charset="0"/>
              </a:rPr>
              <a:t>B.</a:t>
            </a:r>
            <a:r>
              <a:rPr lang="zh-CN" altLang="en-US" sz="2800" dirty="0">
                <a:solidFill>
                  <a:srgbClr val="000000"/>
                </a:solidFill>
                <a:latin typeface="Times New Roman" panose="02020603050405020304" pitchFamily="18" charset="0"/>
              </a:rPr>
              <a:t>法国大革命</a:t>
            </a:r>
          </a:p>
          <a:p>
            <a:pPr>
              <a:lnSpc>
                <a:spcPct val="126000"/>
              </a:lnSpc>
            </a:pPr>
            <a:r>
              <a:rPr lang="en-US" altLang="zh-CN" sz="2800" dirty="0">
                <a:solidFill>
                  <a:srgbClr val="000000"/>
                </a:solidFill>
                <a:latin typeface="Times New Roman" panose="02020603050405020304" pitchFamily="18" charset="0"/>
              </a:rPr>
              <a:t>C.</a:t>
            </a:r>
            <a:r>
              <a:rPr lang="zh-CN" altLang="en-US" sz="2800" dirty="0">
                <a:solidFill>
                  <a:srgbClr val="000000"/>
                </a:solidFill>
                <a:latin typeface="Times New Roman" panose="02020603050405020304" pitchFamily="18" charset="0"/>
              </a:rPr>
              <a:t>新航路开辟	                </a:t>
            </a:r>
            <a:r>
              <a:rPr lang="en-US" altLang="zh-CN" sz="2800" dirty="0">
                <a:solidFill>
                  <a:srgbClr val="000000"/>
                </a:solidFill>
                <a:latin typeface="Times New Roman" panose="02020603050405020304" pitchFamily="18" charset="0"/>
              </a:rPr>
              <a:t>D.</a:t>
            </a:r>
            <a:r>
              <a:rPr lang="zh-CN" altLang="en-US" sz="2800" dirty="0">
                <a:solidFill>
                  <a:srgbClr val="000000"/>
                </a:solidFill>
                <a:latin typeface="Times New Roman" panose="02020603050405020304" pitchFamily="18" charset="0"/>
              </a:rPr>
              <a:t>文艺复兴</a:t>
            </a:r>
          </a:p>
          <a:p>
            <a:pPr>
              <a:lnSpc>
                <a:spcPct val="157000"/>
              </a:lnSpc>
            </a:pPr>
            <a:r>
              <a:rPr lang="en-US" altLang="zh-CN" sz="2800" dirty="0">
                <a:solidFill>
                  <a:srgbClr val="000000"/>
                </a:solidFill>
                <a:latin typeface="Times New Roman" panose="02020603050405020304" pitchFamily="18" charset="0"/>
              </a:rPr>
              <a:t>2.《</a:t>
            </a:r>
            <a:r>
              <a:rPr lang="zh-CN" altLang="en-US" sz="2800" dirty="0">
                <a:solidFill>
                  <a:srgbClr val="000000"/>
                </a:solidFill>
                <a:latin typeface="Times New Roman" panose="02020603050405020304" pitchFamily="18" charset="0"/>
              </a:rPr>
              <a:t>人权宣言</a:t>
            </a:r>
            <a:r>
              <a:rPr lang="en-US" altLang="zh-CN" sz="2800" dirty="0">
                <a:solidFill>
                  <a:srgbClr val="000000"/>
                </a:solidFill>
                <a:latin typeface="Times New Roman" panose="02020603050405020304" pitchFamily="18" charset="0"/>
              </a:rPr>
              <a:t>》</a:t>
            </a:r>
            <a:r>
              <a:rPr lang="zh-CN" altLang="en-US" sz="2800" dirty="0">
                <a:solidFill>
                  <a:srgbClr val="000000"/>
                </a:solidFill>
                <a:latin typeface="Times New Roman" panose="02020603050405020304" pitchFamily="18" charset="0"/>
              </a:rPr>
              <a:t>是由哪个机构通过的</a:t>
            </a:r>
            <a:r>
              <a:rPr lang="en-US" altLang="zh-CN" sz="2800" dirty="0">
                <a:solidFill>
                  <a:srgbClr val="000000"/>
                </a:solidFill>
                <a:latin typeface="Times New Roman" panose="02020603050405020304" pitchFamily="18" charset="0"/>
              </a:rPr>
              <a:t>(</a:t>
            </a:r>
            <a:r>
              <a:rPr lang="zh-CN" altLang="en-US" sz="2800" dirty="0">
                <a:solidFill>
                  <a:srgbClr val="FF0000"/>
                </a:solidFill>
                <a:latin typeface="Times New Roman" panose="02020603050405020304" pitchFamily="18" charset="0"/>
              </a:rPr>
              <a:t>　　</a:t>
            </a:r>
            <a:r>
              <a:rPr lang="en-US" altLang="zh-CN" sz="2800" dirty="0">
                <a:solidFill>
                  <a:srgbClr val="000000"/>
                </a:solidFill>
                <a:latin typeface="Times New Roman" panose="02020603050405020304" pitchFamily="18" charset="0"/>
              </a:rPr>
              <a:t>)</a:t>
            </a:r>
          </a:p>
          <a:p>
            <a:pPr>
              <a:lnSpc>
                <a:spcPct val="126000"/>
              </a:lnSpc>
            </a:pPr>
            <a:r>
              <a:rPr lang="en-US" altLang="zh-CN" sz="2800" dirty="0">
                <a:solidFill>
                  <a:srgbClr val="000000"/>
                </a:solidFill>
                <a:latin typeface="Times New Roman" panose="02020603050405020304" pitchFamily="18" charset="0"/>
              </a:rPr>
              <a:t>A.</a:t>
            </a:r>
            <a:r>
              <a:rPr lang="zh-CN" altLang="en-US" sz="2800" dirty="0">
                <a:solidFill>
                  <a:srgbClr val="000000"/>
                </a:solidFill>
                <a:latin typeface="Times New Roman" panose="02020603050405020304" pitchFamily="18" charset="0"/>
              </a:rPr>
              <a:t>国会	                </a:t>
            </a:r>
            <a:r>
              <a:rPr lang="en-US" altLang="zh-CN" sz="2800" dirty="0">
                <a:solidFill>
                  <a:srgbClr val="000000"/>
                </a:solidFill>
                <a:latin typeface="Times New Roman" panose="02020603050405020304" pitchFamily="18" charset="0"/>
              </a:rPr>
              <a:t>B.</a:t>
            </a:r>
            <a:r>
              <a:rPr lang="zh-CN" altLang="en-US" sz="2800" dirty="0">
                <a:solidFill>
                  <a:srgbClr val="000000"/>
                </a:solidFill>
                <a:latin typeface="Times New Roman" panose="02020603050405020304" pitchFamily="18" charset="0"/>
              </a:rPr>
              <a:t>制宪议会	</a:t>
            </a:r>
          </a:p>
          <a:p>
            <a:pPr>
              <a:lnSpc>
                <a:spcPct val="126000"/>
              </a:lnSpc>
            </a:pPr>
            <a:r>
              <a:rPr lang="en-US" altLang="zh-CN" sz="2800" dirty="0">
                <a:solidFill>
                  <a:srgbClr val="000000"/>
                </a:solidFill>
                <a:latin typeface="Times New Roman" panose="02020603050405020304" pitchFamily="18" charset="0"/>
              </a:rPr>
              <a:t>C.</a:t>
            </a:r>
            <a:r>
              <a:rPr lang="zh-CN" altLang="en-US" sz="2800" dirty="0">
                <a:solidFill>
                  <a:srgbClr val="000000"/>
                </a:solidFill>
                <a:latin typeface="Times New Roman" panose="02020603050405020304" pitchFamily="18" charset="0"/>
              </a:rPr>
              <a:t>大陆会议            	</a:t>
            </a:r>
            <a:r>
              <a:rPr lang="en-US" altLang="zh-CN" sz="2800" dirty="0">
                <a:solidFill>
                  <a:srgbClr val="000000"/>
                </a:solidFill>
                <a:latin typeface="Times New Roman" panose="02020603050405020304" pitchFamily="18" charset="0"/>
              </a:rPr>
              <a:t>D.</a:t>
            </a:r>
            <a:r>
              <a:rPr lang="zh-CN" altLang="en-US" sz="2800" dirty="0">
                <a:solidFill>
                  <a:srgbClr val="000000"/>
                </a:solidFill>
                <a:latin typeface="Times New Roman" panose="02020603050405020304" pitchFamily="18" charset="0"/>
              </a:rPr>
              <a:t>最高法院</a:t>
            </a:r>
          </a:p>
          <a:p>
            <a:pPr>
              <a:lnSpc>
                <a:spcPct val="157000"/>
              </a:lnSpc>
            </a:pPr>
            <a:r>
              <a:rPr lang="en-US" altLang="zh-CN" sz="2800" dirty="0">
                <a:solidFill>
                  <a:srgbClr val="000000"/>
                </a:solidFill>
                <a:latin typeface="Times New Roman" panose="02020603050405020304" pitchFamily="18" charset="0"/>
                <a:sym typeface="+mn-ea"/>
              </a:rPr>
              <a:t>3.</a:t>
            </a:r>
            <a:r>
              <a:rPr lang="en-US" altLang="zh-CN" sz="2800" dirty="0">
                <a:solidFill>
                  <a:srgbClr val="000000"/>
                </a:solidFill>
                <a:latin typeface="Times New Roman" panose="02020603050405020304" pitchFamily="18" charset="0"/>
                <a:ea typeface="微软雅黑" panose="020B0503020204020204" pitchFamily="34" charset="-122"/>
                <a:sym typeface="+mn-ea"/>
              </a:rPr>
              <a:t>(2018</a:t>
            </a:r>
            <a:r>
              <a:rPr lang="zh-CN" altLang="en-US" sz="2800" dirty="0">
                <a:solidFill>
                  <a:srgbClr val="000000"/>
                </a:solidFill>
                <a:latin typeface="Times New Roman" panose="02020603050405020304" pitchFamily="18" charset="0"/>
                <a:ea typeface="微软雅黑" panose="020B0503020204020204" pitchFamily="34" charset="-122"/>
                <a:sym typeface="+mn-ea"/>
              </a:rPr>
              <a:t>通化模拟</a:t>
            </a:r>
            <a:r>
              <a:rPr lang="en-US" altLang="zh-CN" sz="2800" dirty="0">
                <a:solidFill>
                  <a:srgbClr val="000000"/>
                </a:solidFill>
                <a:latin typeface="Times New Roman" panose="02020603050405020304" pitchFamily="18" charset="0"/>
                <a:ea typeface="微软雅黑" panose="020B0503020204020204" pitchFamily="34" charset="-122"/>
                <a:sym typeface="+mn-ea"/>
              </a:rPr>
              <a:t>)</a:t>
            </a:r>
            <a:r>
              <a:rPr lang="en-US" altLang="zh-CN" sz="2800" dirty="0">
                <a:solidFill>
                  <a:srgbClr val="000000"/>
                </a:solidFill>
                <a:latin typeface="Times New Roman" panose="02020603050405020304" pitchFamily="18" charset="0"/>
                <a:sym typeface="+mn-ea"/>
              </a:rPr>
              <a:t>“</a:t>
            </a:r>
            <a:r>
              <a:rPr lang="zh-CN" altLang="en-US" sz="2800" dirty="0">
                <a:solidFill>
                  <a:srgbClr val="000000"/>
                </a:solidFill>
                <a:latin typeface="Times New Roman" panose="02020603050405020304" pitchFamily="18" charset="0"/>
                <a:sym typeface="+mn-ea"/>
              </a:rPr>
              <a:t>人们生来就是而且始终都是自由平等的。财产权是人神圣不可侵犯的权利。”这体现了以下哪一文件的核心思想</a:t>
            </a:r>
            <a:r>
              <a:rPr lang="en-US" altLang="zh-CN" sz="2800" dirty="0">
                <a:solidFill>
                  <a:srgbClr val="000000"/>
                </a:solidFill>
                <a:latin typeface="Times New Roman" panose="02020603050405020304" pitchFamily="18" charset="0"/>
                <a:sym typeface="+mn-ea"/>
              </a:rPr>
              <a:t>(</a:t>
            </a:r>
            <a:r>
              <a:rPr lang="zh-CN" altLang="en-US" sz="2800" dirty="0">
                <a:solidFill>
                  <a:srgbClr val="FF0000"/>
                </a:solidFill>
                <a:latin typeface="Times New Roman" panose="02020603050405020304" pitchFamily="18" charset="0"/>
                <a:sym typeface="+mn-ea"/>
              </a:rPr>
              <a:t>　　</a:t>
            </a:r>
            <a:r>
              <a:rPr lang="en-US" altLang="zh-CN" sz="2800" dirty="0">
                <a:solidFill>
                  <a:srgbClr val="000000"/>
                </a:solidFill>
                <a:latin typeface="Times New Roman" panose="02020603050405020304" pitchFamily="18" charset="0"/>
                <a:sym typeface="+mn-ea"/>
              </a:rPr>
              <a:t>)</a:t>
            </a:r>
            <a:endParaRPr lang="en-US" altLang="zh-CN" sz="2800" dirty="0">
              <a:solidFill>
                <a:srgbClr val="000000"/>
              </a:solidFill>
              <a:latin typeface="Times New Roman" panose="02020603050405020304" pitchFamily="18" charset="0"/>
            </a:endParaRPr>
          </a:p>
          <a:p>
            <a:pPr>
              <a:lnSpc>
                <a:spcPct val="126000"/>
              </a:lnSpc>
            </a:pPr>
            <a:r>
              <a:rPr lang="en-US" altLang="zh-CN" sz="2800" dirty="0">
                <a:solidFill>
                  <a:srgbClr val="000000"/>
                </a:solidFill>
                <a:latin typeface="Times New Roman" panose="02020603050405020304" pitchFamily="18" charset="0"/>
                <a:sym typeface="+mn-ea"/>
              </a:rPr>
              <a:t>A.《</a:t>
            </a:r>
            <a:r>
              <a:rPr lang="zh-CN" altLang="en-US" sz="2800" dirty="0">
                <a:solidFill>
                  <a:srgbClr val="000000"/>
                </a:solidFill>
                <a:latin typeface="Times New Roman" panose="02020603050405020304" pitchFamily="18" charset="0"/>
                <a:sym typeface="+mn-ea"/>
              </a:rPr>
              <a:t>权利法案</a:t>
            </a:r>
            <a:r>
              <a:rPr lang="en-US" altLang="zh-CN" sz="2800" dirty="0">
                <a:solidFill>
                  <a:srgbClr val="000000"/>
                </a:solidFill>
                <a:latin typeface="Times New Roman" panose="02020603050405020304" pitchFamily="18" charset="0"/>
                <a:sym typeface="+mn-ea"/>
              </a:rPr>
              <a:t>》	B.《</a:t>
            </a:r>
            <a:r>
              <a:rPr lang="zh-CN" altLang="en-US" sz="2800" dirty="0">
                <a:solidFill>
                  <a:srgbClr val="000000"/>
                </a:solidFill>
                <a:latin typeface="Times New Roman" panose="02020603050405020304" pitchFamily="18" charset="0"/>
                <a:sym typeface="+mn-ea"/>
              </a:rPr>
              <a:t>人权宣言</a:t>
            </a:r>
            <a:r>
              <a:rPr lang="en-US" altLang="zh-CN" sz="2800" dirty="0">
                <a:solidFill>
                  <a:srgbClr val="000000"/>
                </a:solidFill>
                <a:latin typeface="Times New Roman" panose="02020603050405020304" pitchFamily="18" charset="0"/>
                <a:sym typeface="+mn-ea"/>
              </a:rPr>
              <a:t>》</a:t>
            </a:r>
            <a:endParaRPr lang="en-US" altLang="zh-CN" sz="2800" dirty="0">
              <a:solidFill>
                <a:srgbClr val="000000"/>
              </a:solidFill>
              <a:latin typeface="Times New Roman" panose="02020603050405020304" pitchFamily="18" charset="0"/>
            </a:endParaRPr>
          </a:p>
          <a:p>
            <a:pPr>
              <a:lnSpc>
                <a:spcPct val="126000"/>
              </a:lnSpc>
            </a:pPr>
            <a:r>
              <a:rPr lang="en-US" altLang="zh-CN" sz="2800" dirty="0">
                <a:solidFill>
                  <a:srgbClr val="000000"/>
                </a:solidFill>
                <a:latin typeface="Times New Roman" panose="02020603050405020304" pitchFamily="18" charset="0"/>
                <a:sym typeface="+mn-ea"/>
              </a:rPr>
              <a:t>C.《</a:t>
            </a:r>
            <a:r>
              <a:rPr lang="zh-CN" altLang="en-US" sz="2800" dirty="0">
                <a:solidFill>
                  <a:srgbClr val="000000"/>
                </a:solidFill>
                <a:latin typeface="Times New Roman" panose="02020603050405020304" pitchFamily="18" charset="0"/>
                <a:sym typeface="+mn-ea"/>
              </a:rPr>
              <a:t>独立宣言</a:t>
            </a:r>
            <a:r>
              <a:rPr lang="en-US" altLang="zh-CN" sz="2800" dirty="0">
                <a:solidFill>
                  <a:srgbClr val="000000"/>
                </a:solidFill>
                <a:latin typeface="Times New Roman" panose="02020603050405020304" pitchFamily="18" charset="0"/>
                <a:sym typeface="+mn-ea"/>
              </a:rPr>
              <a:t>》	D.1787</a:t>
            </a:r>
            <a:r>
              <a:rPr lang="zh-CN" altLang="en-US" sz="2800" dirty="0">
                <a:solidFill>
                  <a:srgbClr val="000000"/>
                </a:solidFill>
                <a:latin typeface="Times New Roman" panose="02020603050405020304" pitchFamily="18" charset="0"/>
                <a:sym typeface="+mn-ea"/>
              </a:rPr>
              <a:t>年宪法</a:t>
            </a:r>
            <a:endParaRPr lang="zh-CN" altLang="en-US" sz="2800" dirty="0">
              <a:solidFill>
                <a:srgbClr val="000000"/>
              </a:solidFill>
              <a:latin typeface="Times New Roman" panose="02020603050405020304" pitchFamily="18" charset="0"/>
            </a:endParaRPr>
          </a:p>
          <a:p>
            <a:pPr>
              <a:lnSpc>
                <a:spcPct val="126000"/>
              </a:lnSpc>
            </a:pPr>
            <a:endParaRPr lang="zh-CN" altLang="en-US" sz="2800" dirty="0">
              <a:latin typeface="宋体" panose="02010600030101010101" pitchFamily="2" charset="-122"/>
            </a:endParaRPr>
          </a:p>
        </p:txBody>
      </p:sp>
      <p:sp>
        <p:nvSpPr>
          <p:cNvPr id="614429" name="矩形 614428"/>
          <p:cNvSpPr/>
          <p:nvPr/>
        </p:nvSpPr>
        <p:spPr>
          <a:xfrm>
            <a:off x="8642350" y="212725"/>
            <a:ext cx="785813" cy="644525"/>
          </a:xfrm>
          <a:prstGeom prst="rect">
            <a:avLst/>
          </a:prstGeom>
          <a:noFill/>
          <a:ln w="9525">
            <a:noFill/>
          </a:ln>
        </p:spPr>
        <p:txBody>
          <a:bodyPr>
            <a:spAutoFit/>
          </a:bodyPr>
          <a:lstStyle/>
          <a:p>
            <a:r>
              <a:rPr lang="en-US" altLang="zh-CN" sz="3600" dirty="0">
                <a:solidFill>
                  <a:srgbClr val="FF0000"/>
                </a:solidFill>
                <a:latin typeface="黑体" panose="02010609060101010101" pitchFamily="49" charset="-122"/>
                <a:ea typeface="微软雅黑" panose="020B0503020204020204" pitchFamily="34" charset="-122"/>
              </a:rPr>
              <a:t>B</a:t>
            </a:r>
            <a:endParaRPr lang="zh-CN" altLang="en-US" sz="3600" dirty="0">
              <a:solidFill>
                <a:srgbClr val="FF0000"/>
              </a:solidFill>
              <a:latin typeface="黑体" panose="02010609060101010101" pitchFamily="49" charset="-122"/>
              <a:ea typeface="微软雅黑" panose="020B0503020204020204" pitchFamily="34" charset="-122"/>
            </a:endParaRPr>
          </a:p>
        </p:txBody>
      </p:sp>
      <p:sp>
        <p:nvSpPr>
          <p:cNvPr id="614430" name="矩形 614429"/>
          <p:cNvSpPr/>
          <p:nvPr/>
        </p:nvSpPr>
        <p:spPr>
          <a:xfrm>
            <a:off x="7194550" y="1797050"/>
            <a:ext cx="411163" cy="644525"/>
          </a:xfrm>
          <a:prstGeom prst="rect">
            <a:avLst/>
          </a:prstGeom>
          <a:noFill/>
          <a:ln w="9525">
            <a:noFill/>
          </a:ln>
        </p:spPr>
        <p:txBody>
          <a:bodyPr wrap="none">
            <a:spAutoFit/>
          </a:bodyPr>
          <a:lstStyle/>
          <a:p>
            <a:r>
              <a:rPr lang="en-US" altLang="zh-CN" sz="3600" dirty="0">
                <a:solidFill>
                  <a:srgbClr val="FF0000"/>
                </a:solidFill>
                <a:latin typeface="黑体" panose="02010609060101010101" pitchFamily="49" charset="-122"/>
                <a:ea typeface="微软雅黑" panose="020B0503020204020204" pitchFamily="34" charset="-122"/>
              </a:rPr>
              <a:t>B</a:t>
            </a:r>
          </a:p>
        </p:txBody>
      </p:sp>
      <p:sp>
        <p:nvSpPr>
          <p:cNvPr id="2" name="矩形 1"/>
          <p:cNvSpPr/>
          <p:nvPr/>
        </p:nvSpPr>
        <p:spPr>
          <a:xfrm>
            <a:off x="9931400" y="4668838"/>
            <a:ext cx="1038225" cy="644525"/>
          </a:xfrm>
          <a:prstGeom prst="rect">
            <a:avLst/>
          </a:prstGeom>
          <a:noFill/>
          <a:ln w="9525">
            <a:noFill/>
          </a:ln>
        </p:spPr>
        <p:txBody>
          <a:bodyPr>
            <a:spAutoFit/>
          </a:bodyPr>
          <a:lstStyle/>
          <a:p>
            <a:r>
              <a:rPr lang="en-US" altLang="zh-CN" sz="3600" dirty="0">
                <a:solidFill>
                  <a:srgbClr val="FF0000"/>
                </a:solidFill>
                <a:latin typeface="黑体" panose="02010609060101010101" pitchFamily="49" charset="-122"/>
                <a:ea typeface="微软雅黑" panose="020B0503020204020204" pitchFamily="34" charset="-122"/>
              </a:rPr>
              <a:t>B</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9"/>
                                        </p:tgtEl>
                                        <p:attrNameLst>
                                          <p:attrName>style.visibility</p:attrName>
                                        </p:attrNameLst>
                                      </p:cBhvr>
                                      <p:to>
                                        <p:strVal val="visible"/>
                                      </p:to>
                                    </p:set>
                                    <p:anim calcmode="lin" valueType="num">
                                      <p:cBhvr additive="base">
                                        <p:cTn id="7" dur="500" fill="hold"/>
                                        <p:tgtEl>
                                          <p:spTgt spid="614429"/>
                                        </p:tgtEl>
                                        <p:attrNameLst>
                                          <p:attrName>ppt_x</p:attrName>
                                        </p:attrNameLst>
                                      </p:cBhvr>
                                      <p:tavLst>
                                        <p:tav tm="0">
                                          <p:val>
                                            <p:strVal val="#ppt_x"/>
                                          </p:val>
                                        </p:tav>
                                        <p:tav tm="100000">
                                          <p:val>
                                            <p:strVal val="#ppt_x"/>
                                          </p:val>
                                        </p:tav>
                                      </p:tavLst>
                                    </p:anim>
                                    <p:anim calcmode="lin" valueType="num">
                                      <p:cBhvr additive="base">
                                        <p:cTn id="8" dur="500" fill="hold"/>
                                        <p:tgtEl>
                                          <p:spTgt spid="6144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0"/>
                                        </p:tgtEl>
                                        <p:attrNameLst>
                                          <p:attrName>style.visibility</p:attrName>
                                        </p:attrNameLst>
                                      </p:cBhvr>
                                      <p:to>
                                        <p:strVal val="visible"/>
                                      </p:to>
                                    </p:set>
                                    <p:anim calcmode="lin" valueType="num">
                                      <p:cBhvr additive="base">
                                        <p:cTn id="13" dur="500" fill="hold"/>
                                        <p:tgtEl>
                                          <p:spTgt spid="614430"/>
                                        </p:tgtEl>
                                        <p:attrNameLst>
                                          <p:attrName>ppt_x</p:attrName>
                                        </p:attrNameLst>
                                      </p:cBhvr>
                                      <p:tavLst>
                                        <p:tav tm="0">
                                          <p:val>
                                            <p:strVal val="#ppt_x"/>
                                          </p:val>
                                        </p:tav>
                                        <p:tav tm="100000">
                                          <p:val>
                                            <p:strVal val="#ppt_x"/>
                                          </p:val>
                                        </p:tav>
                                      </p:tavLst>
                                    </p:anim>
                                    <p:anim calcmode="lin" valueType="num">
                                      <p:cBhvr additive="base">
                                        <p:cTn id="14" dur="500" fill="hold"/>
                                        <p:tgtEl>
                                          <p:spTgt spid="6144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9" grpId="0"/>
      <p:bldP spid="61443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629761"/>
          <p:cNvSpPr txBox="1"/>
          <p:nvPr/>
        </p:nvSpPr>
        <p:spPr>
          <a:xfrm>
            <a:off x="53975" y="165100"/>
            <a:ext cx="12028488" cy="6867525"/>
          </a:xfrm>
          <a:prstGeom prst="rect">
            <a:avLst/>
          </a:prstGeom>
          <a:noFill/>
          <a:ln w="9525">
            <a:noFill/>
          </a:ln>
        </p:spPr>
        <p:txBody>
          <a:bodyPr>
            <a:spAutoFit/>
          </a:bodyPr>
          <a:lstStyle/>
          <a:p>
            <a:pPr>
              <a:lnSpc>
                <a:spcPct val="157000"/>
              </a:lnSpc>
            </a:pPr>
            <a:r>
              <a:rPr lang="en-US" altLang="zh-CN" sz="2800" dirty="0">
                <a:solidFill>
                  <a:srgbClr val="000000"/>
                </a:solidFill>
                <a:latin typeface="Times New Roman" panose="02020603050405020304" pitchFamily="18" charset="0"/>
              </a:rPr>
              <a:t>4.</a:t>
            </a:r>
            <a:r>
              <a:rPr lang="zh-CN" altLang="en-US" sz="2800" dirty="0">
                <a:solidFill>
                  <a:srgbClr val="000000"/>
                </a:solidFill>
                <a:latin typeface="Times New Roman" panose="02020603050405020304" pitchFamily="18" charset="0"/>
              </a:rPr>
              <a:t>下列历史事件</a:t>
            </a:r>
            <a:r>
              <a:rPr lang="en-US" altLang="zh-CN" sz="2800" dirty="0">
                <a:solidFill>
                  <a:srgbClr val="000000"/>
                </a:solidFill>
                <a:latin typeface="Times New Roman" panose="02020603050405020304" pitchFamily="18" charset="0"/>
              </a:rPr>
              <a:t>,</a:t>
            </a:r>
            <a:r>
              <a:rPr lang="zh-CN" altLang="en-US" sz="2800" dirty="0">
                <a:solidFill>
                  <a:srgbClr val="000000"/>
                </a:solidFill>
                <a:latin typeface="Times New Roman" panose="02020603050405020304" pitchFamily="18" charset="0"/>
              </a:rPr>
              <a:t>按时间顺序排列正确的是</a:t>
            </a:r>
            <a:r>
              <a:rPr lang="en-US" altLang="zh-CN" sz="2800" dirty="0">
                <a:solidFill>
                  <a:srgbClr val="000000"/>
                </a:solidFill>
                <a:latin typeface="Times New Roman" panose="02020603050405020304" pitchFamily="18" charset="0"/>
              </a:rPr>
              <a:t>(</a:t>
            </a:r>
            <a:r>
              <a:rPr lang="zh-CN" altLang="en-US" sz="2800" dirty="0">
                <a:solidFill>
                  <a:srgbClr val="FF0000"/>
                </a:solidFill>
                <a:latin typeface="Times New Roman" panose="02020603050405020304" pitchFamily="18" charset="0"/>
              </a:rPr>
              <a:t>　　</a:t>
            </a:r>
            <a:r>
              <a:rPr lang="en-US" altLang="zh-CN" sz="2800" dirty="0">
                <a:solidFill>
                  <a:srgbClr val="000000"/>
                </a:solidFill>
                <a:latin typeface="Times New Roman" panose="02020603050405020304" pitchFamily="18" charset="0"/>
              </a:rPr>
              <a:t>)</a:t>
            </a:r>
          </a:p>
          <a:p>
            <a:pPr>
              <a:lnSpc>
                <a:spcPct val="126000"/>
              </a:lnSpc>
            </a:pPr>
            <a:r>
              <a:rPr lang="en-US" altLang="zh-CN" sz="2800" dirty="0">
                <a:solidFill>
                  <a:srgbClr val="000000"/>
                </a:solidFill>
                <a:latin typeface="Times New Roman" panose="02020603050405020304" pitchFamily="18" charset="0"/>
              </a:rPr>
              <a:t>①</a:t>
            </a:r>
            <a:r>
              <a:rPr lang="zh-CN" altLang="en-US" sz="2800" dirty="0">
                <a:solidFill>
                  <a:srgbClr val="000000"/>
                </a:solidFill>
                <a:latin typeface="Times New Roman" panose="02020603050405020304" pitchFamily="18" charset="0"/>
              </a:rPr>
              <a:t>攻占巴士底狱　②处死国王　③颁布了</a:t>
            </a:r>
            <a:r>
              <a:rPr lang="en-US" altLang="zh-CN" sz="2800" dirty="0">
                <a:solidFill>
                  <a:srgbClr val="000000"/>
                </a:solidFill>
                <a:latin typeface="Times New Roman" panose="02020603050405020304" pitchFamily="18" charset="0"/>
              </a:rPr>
              <a:t>《</a:t>
            </a:r>
            <a:r>
              <a:rPr lang="zh-CN" altLang="en-US" sz="2800" dirty="0">
                <a:solidFill>
                  <a:srgbClr val="000000"/>
                </a:solidFill>
                <a:latin typeface="Times New Roman" panose="02020603050405020304" pitchFamily="18" charset="0"/>
              </a:rPr>
              <a:t>人权宣言</a:t>
            </a:r>
            <a:r>
              <a:rPr lang="en-US" altLang="zh-CN" sz="2800" dirty="0">
                <a:solidFill>
                  <a:srgbClr val="000000"/>
                </a:solidFill>
                <a:latin typeface="Times New Roman" panose="02020603050405020304" pitchFamily="18" charset="0"/>
              </a:rPr>
              <a:t>》</a:t>
            </a:r>
            <a:r>
              <a:rPr lang="zh-CN" altLang="en-US" sz="2800" dirty="0">
                <a:solidFill>
                  <a:srgbClr val="000000"/>
                </a:solidFill>
                <a:latin typeface="Times New Roman" panose="02020603050405020304" pitchFamily="18" charset="0"/>
              </a:rPr>
              <a:t>　④成立救国委员会</a:t>
            </a:r>
          </a:p>
          <a:p>
            <a:pPr>
              <a:lnSpc>
                <a:spcPct val="126000"/>
              </a:lnSpc>
            </a:pPr>
            <a:r>
              <a:rPr lang="en-US" altLang="zh-CN" sz="2800" dirty="0">
                <a:solidFill>
                  <a:srgbClr val="000000"/>
                </a:solidFill>
                <a:latin typeface="Times New Roman" panose="02020603050405020304" pitchFamily="18" charset="0"/>
              </a:rPr>
              <a:t>A.①②③④	B.①②④③	</a:t>
            </a:r>
          </a:p>
          <a:p>
            <a:pPr>
              <a:lnSpc>
                <a:spcPct val="126000"/>
              </a:lnSpc>
            </a:pPr>
            <a:r>
              <a:rPr lang="en-US" altLang="zh-CN" sz="2800" dirty="0">
                <a:solidFill>
                  <a:srgbClr val="000000"/>
                </a:solidFill>
                <a:latin typeface="Times New Roman" panose="02020603050405020304" pitchFamily="18" charset="0"/>
              </a:rPr>
              <a:t>C.①③②④	D.①③④②</a:t>
            </a:r>
          </a:p>
          <a:p>
            <a:pPr>
              <a:lnSpc>
                <a:spcPct val="126000"/>
              </a:lnSpc>
            </a:pPr>
            <a:endParaRPr lang="zh-CN" altLang="en-US" sz="2800" dirty="0">
              <a:latin typeface="宋体" panose="02010600030101010101" pitchFamily="2" charset="-122"/>
            </a:endParaRPr>
          </a:p>
          <a:p>
            <a:pPr>
              <a:lnSpc>
                <a:spcPct val="157000"/>
              </a:lnSpc>
            </a:pPr>
            <a:r>
              <a:rPr lang="en-US" altLang="zh-CN" sz="2800" dirty="0">
                <a:solidFill>
                  <a:srgbClr val="000000"/>
                </a:solidFill>
                <a:latin typeface="Times New Roman" panose="02020603050405020304" pitchFamily="18" charset="0"/>
                <a:sym typeface="+mn-ea"/>
              </a:rPr>
              <a:t>5.</a:t>
            </a:r>
            <a:r>
              <a:rPr lang="zh-CN" altLang="en-US" sz="2800" dirty="0">
                <a:solidFill>
                  <a:srgbClr val="000000"/>
                </a:solidFill>
                <a:latin typeface="Times New Roman" panose="02020603050405020304" pitchFamily="18" charset="0"/>
                <a:sym typeface="+mn-ea"/>
              </a:rPr>
              <a:t>请根据提示判断他是谁</a:t>
            </a:r>
            <a:r>
              <a:rPr lang="en-US" altLang="zh-CN" sz="2800" dirty="0">
                <a:solidFill>
                  <a:srgbClr val="000000"/>
                </a:solidFill>
                <a:latin typeface="Times New Roman" panose="02020603050405020304" pitchFamily="18" charset="0"/>
                <a:sym typeface="+mn-ea"/>
              </a:rPr>
              <a:t>(</a:t>
            </a:r>
            <a:r>
              <a:rPr lang="zh-CN" altLang="en-US" sz="2800" dirty="0">
                <a:solidFill>
                  <a:srgbClr val="FF0000"/>
                </a:solidFill>
                <a:latin typeface="Times New Roman" panose="02020603050405020304" pitchFamily="18" charset="0"/>
                <a:sym typeface="+mn-ea"/>
              </a:rPr>
              <a:t>　　</a:t>
            </a:r>
            <a:r>
              <a:rPr lang="en-US" altLang="zh-CN" sz="2800" dirty="0">
                <a:solidFill>
                  <a:srgbClr val="000000"/>
                </a:solidFill>
                <a:latin typeface="Times New Roman" panose="02020603050405020304" pitchFamily="18" charset="0"/>
                <a:sym typeface="+mn-ea"/>
              </a:rPr>
              <a:t>)</a:t>
            </a:r>
            <a:endParaRPr lang="en-US" altLang="zh-CN" sz="2800" dirty="0">
              <a:solidFill>
                <a:srgbClr val="000000"/>
              </a:solidFill>
              <a:latin typeface="Times New Roman" panose="02020603050405020304" pitchFamily="18" charset="0"/>
            </a:endParaRPr>
          </a:p>
          <a:p>
            <a:pPr>
              <a:lnSpc>
                <a:spcPct val="126000"/>
              </a:lnSpc>
            </a:pPr>
            <a:r>
              <a:rPr lang="zh-CN" altLang="en-US" sz="2800" dirty="0">
                <a:solidFill>
                  <a:srgbClr val="000000"/>
                </a:solidFill>
                <a:latin typeface="Times New Roman" panose="02020603050405020304" pitchFamily="18" charset="0"/>
                <a:sym typeface="+mn-ea"/>
              </a:rPr>
              <a:t>提示一</a:t>
            </a:r>
            <a:r>
              <a:rPr lang="en-US" altLang="zh-CN" sz="2800" dirty="0">
                <a:solidFill>
                  <a:srgbClr val="000000"/>
                </a:solidFill>
                <a:latin typeface="Times New Roman" panose="02020603050405020304" pitchFamily="18" charset="0"/>
                <a:sym typeface="+mn-ea"/>
              </a:rPr>
              <a:t>:</a:t>
            </a:r>
            <a:r>
              <a:rPr lang="zh-CN" altLang="en-US" sz="2800" dirty="0">
                <a:solidFill>
                  <a:srgbClr val="000000"/>
                </a:solidFill>
                <a:latin typeface="Times New Roman" panose="02020603050405020304" pitchFamily="18" charset="0"/>
                <a:sym typeface="+mn-ea"/>
              </a:rPr>
              <a:t>法国</a:t>
            </a:r>
            <a:endParaRPr lang="zh-CN" altLang="en-US" sz="2800" dirty="0">
              <a:solidFill>
                <a:srgbClr val="000000"/>
              </a:solidFill>
              <a:latin typeface="Times New Roman" panose="02020603050405020304" pitchFamily="18" charset="0"/>
            </a:endParaRPr>
          </a:p>
          <a:p>
            <a:pPr>
              <a:lnSpc>
                <a:spcPct val="126000"/>
              </a:lnSpc>
            </a:pPr>
            <a:r>
              <a:rPr lang="zh-CN" altLang="en-US" sz="2800" dirty="0">
                <a:solidFill>
                  <a:srgbClr val="000000"/>
                </a:solidFill>
                <a:latin typeface="Times New Roman" panose="02020603050405020304" pitchFamily="18" charset="0"/>
                <a:sym typeface="+mn-ea"/>
              </a:rPr>
              <a:t>提示二</a:t>
            </a:r>
            <a:r>
              <a:rPr lang="en-US" altLang="zh-CN" sz="2800" dirty="0">
                <a:solidFill>
                  <a:srgbClr val="000000"/>
                </a:solidFill>
                <a:latin typeface="Times New Roman" panose="02020603050405020304" pitchFamily="18" charset="0"/>
                <a:sym typeface="+mn-ea"/>
              </a:rPr>
              <a:t>:</a:t>
            </a:r>
            <a:r>
              <a:rPr lang="zh-CN" altLang="en-US" sz="2800" dirty="0">
                <a:solidFill>
                  <a:srgbClr val="000000"/>
                </a:solidFill>
                <a:latin typeface="Times New Roman" panose="02020603050405020304" pitchFamily="18" charset="0"/>
                <a:sym typeface="+mn-ea"/>
              </a:rPr>
              <a:t>帝国</a:t>
            </a:r>
            <a:endParaRPr lang="zh-CN" altLang="en-US" sz="2800" dirty="0">
              <a:solidFill>
                <a:srgbClr val="000000"/>
              </a:solidFill>
              <a:latin typeface="Times New Roman" panose="02020603050405020304" pitchFamily="18" charset="0"/>
            </a:endParaRPr>
          </a:p>
          <a:p>
            <a:pPr>
              <a:lnSpc>
                <a:spcPct val="126000"/>
              </a:lnSpc>
            </a:pPr>
            <a:r>
              <a:rPr lang="zh-CN" altLang="en-US" sz="2800" dirty="0">
                <a:solidFill>
                  <a:srgbClr val="000000"/>
                </a:solidFill>
                <a:latin typeface="Times New Roman" panose="02020603050405020304" pitchFamily="18" charset="0"/>
                <a:sym typeface="+mn-ea"/>
              </a:rPr>
              <a:t>提示三</a:t>
            </a:r>
            <a:r>
              <a:rPr lang="en-US" altLang="zh-CN" sz="2800" dirty="0">
                <a:solidFill>
                  <a:srgbClr val="000000"/>
                </a:solidFill>
                <a:latin typeface="Times New Roman" panose="02020603050405020304" pitchFamily="18" charset="0"/>
                <a:sym typeface="+mn-ea"/>
              </a:rPr>
              <a:t>:《</a:t>
            </a:r>
            <a:r>
              <a:rPr lang="zh-CN" altLang="en-US" sz="2800" dirty="0">
                <a:solidFill>
                  <a:srgbClr val="000000"/>
                </a:solidFill>
                <a:latin typeface="Times New Roman" panose="02020603050405020304" pitchFamily="18" charset="0"/>
                <a:sym typeface="+mn-ea"/>
              </a:rPr>
              <a:t>法国民法典</a:t>
            </a:r>
            <a:r>
              <a:rPr lang="en-US" altLang="zh-CN" sz="2800" dirty="0">
                <a:solidFill>
                  <a:srgbClr val="000000"/>
                </a:solidFill>
                <a:latin typeface="Times New Roman" panose="02020603050405020304" pitchFamily="18" charset="0"/>
                <a:sym typeface="+mn-ea"/>
              </a:rPr>
              <a:t>》</a:t>
            </a:r>
            <a:endParaRPr lang="en-US" altLang="zh-CN" sz="2800" dirty="0">
              <a:solidFill>
                <a:srgbClr val="000000"/>
              </a:solidFill>
              <a:latin typeface="Times New Roman" panose="02020603050405020304" pitchFamily="18" charset="0"/>
            </a:endParaRPr>
          </a:p>
          <a:p>
            <a:pPr>
              <a:lnSpc>
                <a:spcPct val="126000"/>
              </a:lnSpc>
            </a:pPr>
            <a:r>
              <a:rPr lang="zh-CN" altLang="en-US" sz="2800" dirty="0">
                <a:solidFill>
                  <a:srgbClr val="000000"/>
                </a:solidFill>
                <a:latin typeface="Times New Roman" panose="02020603050405020304" pitchFamily="18" charset="0"/>
                <a:sym typeface="+mn-ea"/>
              </a:rPr>
              <a:t>提示四</a:t>
            </a:r>
            <a:r>
              <a:rPr lang="en-US" altLang="zh-CN" sz="2800" dirty="0">
                <a:solidFill>
                  <a:srgbClr val="000000"/>
                </a:solidFill>
                <a:latin typeface="Times New Roman" panose="02020603050405020304" pitchFamily="18" charset="0"/>
                <a:sym typeface="+mn-ea"/>
              </a:rPr>
              <a:t>:</a:t>
            </a:r>
            <a:r>
              <a:rPr lang="zh-CN" altLang="en-US" sz="2800" dirty="0">
                <a:solidFill>
                  <a:srgbClr val="000000"/>
                </a:solidFill>
                <a:latin typeface="Times New Roman" panose="02020603050405020304" pitchFamily="18" charset="0"/>
                <a:sym typeface="+mn-ea"/>
              </a:rPr>
              <a:t>远征俄国</a:t>
            </a:r>
            <a:endParaRPr lang="zh-CN" altLang="en-US" sz="2800" dirty="0">
              <a:solidFill>
                <a:srgbClr val="000000"/>
              </a:solidFill>
              <a:latin typeface="Times New Roman" panose="02020603050405020304" pitchFamily="18" charset="0"/>
            </a:endParaRPr>
          </a:p>
          <a:p>
            <a:pPr>
              <a:lnSpc>
                <a:spcPct val="126000"/>
              </a:lnSpc>
            </a:pPr>
            <a:r>
              <a:rPr lang="en-US" altLang="zh-CN" sz="2800" dirty="0">
                <a:solidFill>
                  <a:srgbClr val="000000"/>
                </a:solidFill>
                <a:latin typeface="Times New Roman" panose="02020603050405020304" pitchFamily="18" charset="0"/>
                <a:sym typeface="+mn-ea"/>
              </a:rPr>
              <a:t>A.</a:t>
            </a:r>
            <a:r>
              <a:rPr lang="zh-CN" altLang="en-US" sz="2800" dirty="0">
                <a:solidFill>
                  <a:srgbClr val="000000"/>
                </a:solidFill>
                <a:latin typeface="Times New Roman" panose="02020603050405020304" pitchFamily="18" charset="0"/>
                <a:sym typeface="+mn-ea"/>
              </a:rPr>
              <a:t>克伦威尔	           </a:t>
            </a:r>
            <a:r>
              <a:rPr lang="en-US" altLang="zh-CN" sz="2800" dirty="0">
                <a:solidFill>
                  <a:srgbClr val="000000"/>
                </a:solidFill>
                <a:latin typeface="Times New Roman" panose="02020603050405020304" pitchFamily="18" charset="0"/>
                <a:sym typeface="+mn-ea"/>
              </a:rPr>
              <a:t>B.</a:t>
            </a:r>
            <a:r>
              <a:rPr lang="zh-CN" altLang="en-US" sz="2800" dirty="0">
                <a:solidFill>
                  <a:srgbClr val="000000"/>
                </a:solidFill>
                <a:latin typeface="Times New Roman" panose="02020603050405020304" pitchFamily="18" charset="0"/>
                <a:sym typeface="+mn-ea"/>
              </a:rPr>
              <a:t>罗伯斯庇尔        </a:t>
            </a:r>
            <a:r>
              <a:rPr lang="en-US" altLang="zh-CN" sz="2800" dirty="0">
                <a:solidFill>
                  <a:srgbClr val="000000"/>
                </a:solidFill>
                <a:latin typeface="Times New Roman" panose="02020603050405020304" pitchFamily="18" charset="0"/>
                <a:sym typeface="+mn-ea"/>
              </a:rPr>
              <a:t>C.</a:t>
            </a:r>
            <a:r>
              <a:rPr lang="zh-CN" altLang="en-US" sz="2800" dirty="0">
                <a:solidFill>
                  <a:srgbClr val="000000"/>
                </a:solidFill>
                <a:latin typeface="Times New Roman" panose="02020603050405020304" pitchFamily="18" charset="0"/>
                <a:sym typeface="+mn-ea"/>
              </a:rPr>
              <a:t>拿破仑	                </a:t>
            </a:r>
            <a:r>
              <a:rPr lang="en-US" altLang="zh-CN" sz="2800" dirty="0">
                <a:solidFill>
                  <a:srgbClr val="000000"/>
                </a:solidFill>
                <a:latin typeface="Times New Roman" panose="02020603050405020304" pitchFamily="18" charset="0"/>
                <a:sym typeface="+mn-ea"/>
              </a:rPr>
              <a:t>D.</a:t>
            </a:r>
            <a:r>
              <a:rPr lang="zh-CN" altLang="en-US" sz="2800" dirty="0">
                <a:solidFill>
                  <a:srgbClr val="000000"/>
                </a:solidFill>
                <a:latin typeface="Times New Roman" panose="02020603050405020304" pitchFamily="18" charset="0"/>
                <a:sym typeface="+mn-ea"/>
              </a:rPr>
              <a:t>华盛顿</a:t>
            </a:r>
            <a:endParaRPr lang="zh-CN" altLang="en-US" sz="2800" dirty="0">
              <a:solidFill>
                <a:srgbClr val="000000"/>
              </a:solidFill>
              <a:latin typeface="Times New Roman" panose="02020603050405020304" pitchFamily="18" charset="0"/>
            </a:endParaRPr>
          </a:p>
          <a:p>
            <a:pPr>
              <a:lnSpc>
                <a:spcPct val="126000"/>
              </a:lnSpc>
            </a:pPr>
            <a:endParaRPr lang="zh-CN" altLang="en-US" sz="2800" dirty="0">
              <a:latin typeface="宋体" panose="02010600030101010101" pitchFamily="2" charset="-122"/>
            </a:endParaRPr>
          </a:p>
        </p:txBody>
      </p:sp>
      <p:sp>
        <p:nvSpPr>
          <p:cNvPr id="629765" name="矩形 629764"/>
          <p:cNvSpPr/>
          <p:nvPr/>
        </p:nvSpPr>
        <p:spPr>
          <a:xfrm>
            <a:off x="7640638" y="292100"/>
            <a:ext cx="411162" cy="644525"/>
          </a:xfrm>
          <a:prstGeom prst="rect">
            <a:avLst/>
          </a:prstGeom>
          <a:noFill/>
          <a:ln w="9525">
            <a:noFill/>
          </a:ln>
        </p:spPr>
        <p:txBody>
          <a:bodyPr wrap="none">
            <a:spAutoFit/>
          </a:bodyPr>
          <a:lstStyle/>
          <a:p>
            <a:r>
              <a:rPr lang="en-US" altLang="zh-CN" sz="3600" dirty="0">
                <a:solidFill>
                  <a:srgbClr val="FF0000"/>
                </a:solidFill>
                <a:latin typeface="黑体" panose="02010609060101010101" pitchFamily="49" charset="-122"/>
                <a:ea typeface="微软雅黑" panose="020B0503020204020204" pitchFamily="34" charset="-122"/>
              </a:rPr>
              <a:t>C</a:t>
            </a:r>
          </a:p>
        </p:txBody>
      </p:sp>
      <p:sp>
        <p:nvSpPr>
          <p:cNvPr id="2" name="矩形 1"/>
          <p:cNvSpPr/>
          <p:nvPr/>
        </p:nvSpPr>
        <p:spPr>
          <a:xfrm>
            <a:off x="5762625" y="3168650"/>
            <a:ext cx="890588" cy="644525"/>
          </a:xfrm>
          <a:prstGeom prst="rect">
            <a:avLst/>
          </a:prstGeom>
          <a:noFill/>
          <a:ln w="9525">
            <a:noFill/>
          </a:ln>
        </p:spPr>
        <p:txBody>
          <a:bodyPr>
            <a:spAutoFit/>
          </a:bodyPr>
          <a:lstStyle/>
          <a:p>
            <a:r>
              <a:rPr lang="en-US" altLang="zh-CN" sz="3600" dirty="0">
                <a:solidFill>
                  <a:srgbClr val="FF0000"/>
                </a:solidFill>
                <a:latin typeface="黑体" panose="02010609060101010101" pitchFamily="49" charset="-122"/>
                <a:ea typeface="微软雅黑" panose="020B0503020204020204" pitchFamily="34" charset="-122"/>
              </a:rPr>
              <a:t>C</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29765"/>
                                        </p:tgtEl>
                                        <p:attrNameLst>
                                          <p:attrName>style.visibility</p:attrName>
                                        </p:attrNameLst>
                                      </p:cBhvr>
                                      <p:to>
                                        <p:strVal val="visible"/>
                                      </p:to>
                                    </p:set>
                                    <p:anim calcmode="lin" valueType="num">
                                      <p:cBhvr additive="base">
                                        <p:cTn id="7" dur="500" fill="hold"/>
                                        <p:tgtEl>
                                          <p:spTgt spid="629765"/>
                                        </p:tgtEl>
                                        <p:attrNameLst>
                                          <p:attrName>ppt_x</p:attrName>
                                        </p:attrNameLst>
                                      </p:cBhvr>
                                      <p:tavLst>
                                        <p:tav tm="0">
                                          <p:val>
                                            <p:strVal val="1+#ppt_w/2"/>
                                          </p:val>
                                        </p:tav>
                                        <p:tav tm="100000">
                                          <p:val>
                                            <p:strVal val="#ppt_x"/>
                                          </p:val>
                                        </p:tav>
                                      </p:tavLst>
                                    </p:anim>
                                    <p:anim calcmode="lin" valueType="num">
                                      <p:cBhvr additive="base">
                                        <p:cTn id="8" dur="500" fill="hold"/>
                                        <p:tgtEl>
                                          <p:spTgt spid="62976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55181" y="287079"/>
            <a:ext cx="1145126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23.</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仿宋" pitchFamily="49" charset="-122"/>
              </a:rPr>
              <a:t> </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西班牙；荷兰；英国（</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西班牙；三角贸易；非洲（</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(3) </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资本主义原始积累的过程是一个血腥的掠夺过程，具有野蛮性、残酷性。</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
        <p:nvSpPr>
          <p:cNvPr id="41986" name="Rectangle 2"/>
          <p:cNvSpPr>
            <a:spLocks noChangeArrowheads="1"/>
          </p:cNvSpPr>
          <p:nvPr/>
        </p:nvSpPr>
        <p:spPr bwMode="auto">
          <a:xfrm>
            <a:off x="138223" y="2328529"/>
            <a:ext cx="12053777"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24. (16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(1)</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君主立宪制；</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权利法案</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独立宣言</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；美国独立</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a:t>
            </a:r>
            <a:endPar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(3)1787</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年美国宪法；行政权；分权制衡、三权分立（</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6</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(4) 1787</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年宪法带有种族歧视的色彩，没有给黑人和印第安人与白人同等的权利（</a:t>
            </a:r>
            <a:r>
              <a:rPr kumimoji="0" lang="en-US" altLang="zh-CN"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2</a:t>
            </a:r>
            <a:r>
              <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Times New Roman" pitchFamily="18" charset="0"/>
              </a:rPr>
              <a:t>分）</a:t>
            </a:r>
            <a:endParaRPr kumimoji="0" lang="zh-CN" altLang="en-US" sz="2400" b="1" i="0" u="none" strike="noStrike" cap="none" normalizeH="0" baseline="0" dirty="0" smtClean="0">
              <a:ln>
                <a:noFill/>
              </a:ln>
              <a:solidFill>
                <a:srgbClr val="0000FF"/>
              </a:solidFill>
              <a:effectLst/>
              <a:latin typeface="楷体" pitchFamily="49" charset="-122"/>
              <a:ea typeface="楷体" pitchFamily="49"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additive="base">
                                        <p:cTn id="7" dur="500" fill="hold"/>
                                        <p:tgtEl>
                                          <p:spTgt spid="419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1" end="1"/>
                                            </p:txEl>
                                          </p:spTgt>
                                        </p:tgtEl>
                                        <p:attrNameLst>
                                          <p:attrName>style.visibility</p:attrName>
                                        </p:attrNameLst>
                                      </p:cBhvr>
                                      <p:to>
                                        <p:strVal val="visible"/>
                                      </p:to>
                                    </p:set>
                                    <p:anim calcmode="lin" valueType="num">
                                      <p:cBhvr additive="base">
                                        <p:cTn id="13" dur="500" fill="hold"/>
                                        <p:tgtEl>
                                          <p:spTgt spid="419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5">
                                            <p:txEl>
                                              <p:pRg st="2" end="2"/>
                                            </p:txEl>
                                          </p:spTgt>
                                        </p:tgtEl>
                                        <p:attrNameLst>
                                          <p:attrName>style.visibility</p:attrName>
                                        </p:attrNameLst>
                                      </p:cBhvr>
                                      <p:to>
                                        <p:strVal val="visible"/>
                                      </p:to>
                                    </p:set>
                                    <p:anim calcmode="lin" valueType="num">
                                      <p:cBhvr additive="base">
                                        <p:cTn id="19" dur="500" fill="hold"/>
                                        <p:tgtEl>
                                          <p:spTgt spid="419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5">
                                            <p:txEl>
                                              <p:pRg st="3" end="3"/>
                                            </p:txEl>
                                          </p:spTgt>
                                        </p:tgtEl>
                                        <p:attrNameLst>
                                          <p:attrName>style.visibility</p:attrName>
                                        </p:attrNameLst>
                                      </p:cBhvr>
                                      <p:to>
                                        <p:strVal val="visible"/>
                                      </p:to>
                                    </p:set>
                                    <p:anim calcmode="lin" valueType="num">
                                      <p:cBhvr additive="base">
                                        <p:cTn id="25" dur="5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6">
                                            <p:txEl>
                                              <p:pRg st="0" end="0"/>
                                            </p:txEl>
                                          </p:spTgt>
                                        </p:tgtEl>
                                        <p:attrNameLst>
                                          <p:attrName>style.visibility</p:attrName>
                                        </p:attrNameLst>
                                      </p:cBhvr>
                                      <p:to>
                                        <p:strVal val="visible"/>
                                      </p:to>
                                    </p:set>
                                    <p:anim calcmode="lin" valueType="num">
                                      <p:cBhvr additive="base">
                                        <p:cTn id="31"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986">
                                            <p:txEl>
                                              <p:pRg st="1" end="1"/>
                                            </p:txEl>
                                          </p:spTgt>
                                        </p:tgtEl>
                                        <p:attrNameLst>
                                          <p:attrName>style.visibility</p:attrName>
                                        </p:attrNameLst>
                                      </p:cBhvr>
                                      <p:to>
                                        <p:strVal val="visible"/>
                                      </p:to>
                                    </p:set>
                                    <p:anim calcmode="lin" valueType="num">
                                      <p:cBhvr additive="base">
                                        <p:cTn id="3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986">
                                            <p:txEl>
                                              <p:pRg st="2" end="2"/>
                                            </p:txEl>
                                          </p:spTgt>
                                        </p:tgtEl>
                                        <p:attrNameLst>
                                          <p:attrName>style.visibility</p:attrName>
                                        </p:attrNameLst>
                                      </p:cBhvr>
                                      <p:to>
                                        <p:strVal val="visible"/>
                                      </p:to>
                                    </p:set>
                                    <p:anim calcmode="lin" valueType="num">
                                      <p:cBhvr additive="base">
                                        <p:cTn id="43"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1986">
                                            <p:txEl>
                                              <p:pRg st="3" end="3"/>
                                            </p:txEl>
                                          </p:spTgt>
                                        </p:tgtEl>
                                        <p:attrNameLst>
                                          <p:attrName>style.visibility</p:attrName>
                                        </p:attrNameLst>
                                      </p:cBhvr>
                                      <p:to>
                                        <p:strVal val="visible"/>
                                      </p:to>
                                    </p:set>
                                    <p:anim calcmode="lin" valueType="num">
                                      <p:cBhvr additive="base">
                                        <p:cTn id="49" dur="500" fill="hold"/>
                                        <p:tgtEl>
                                          <p:spTgt spid="4198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986">
                                            <p:txEl>
                                              <p:pRg st="4" end="4"/>
                                            </p:txEl>
                                          </p:spTgt>
                                        </p:tgtEl>
                                        <p:attrNameLst>
                                          <p:attrName>style.visibility</p:attrName>
                                        </p:attrNameLst>
                                      </p:cBhvr>
                                      <p:to>
                                        <p:strVal val="visible"/>
                                      </p:to>
                                    </p:set>
                                    <p:anim calcmode="lin" valueType="num">
                                      <p:cBhvr additive="base">
                                        <p:cTn id="55"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xfrm>
            <a:off x="342900" y="1547813"/>
            <a:ext cx="11506200" cy="931862"/>
          </a:xfrm>
          <a:ln/>
        </p:spPr>
        <p:txBody>
          <a:bodyPr vert="horz" wrap="square" lIns="91440" tIns="45720" rIns="91440" bIns="45720" anchor="b"/>
          <a:lstStyle/>
          <a:p>
            <a:pPr eaLnBrk="1" hangingPunct="1">
              <a:buClrTx/>
              <a:buSzTx/>
              <a:buFontTx/>
            </a:pPr>
            <a:r>
              <a:rPr lang="zh-CN" altLang="en-US" sz="5400" b="1" kern="1200" dirty="0">
                <a:solidFill>
                  <a:srgbClr val="020049"/>
                </a:solidFill>
                <a:latin typeface="黑体" panose="02010609060101010101" pitchFamily="49" charset="-122"/>
                <a:ea typeface="黑体" panose="02010609060101010101" pitchFamily="49" charset="-122"/>
                <a:cs typeface="+mj-cs"/>
              </a:rPr>
              <a:t>第</a:t>
            </a:r>
            <a:r>
              <a:rPr lang="en-US" altLang="zh-CN" sz="5400" b="1" kern="1200" dirty="0">
                <a:solidFill>
                  <a:srgbClr val="020049"/>
                </a:solidFill>
                <a:latin typeface="黑体" panose="02010609060101010101" pitchFamily="49" charset="-122"/>
                <a:ea typeface="黑体" panose="02010609060101010101" pitchFamily="49" charset="-122"/>
                <a:cs typeface="+mj-cs"/>
              </a:rPr>
              <a:t>19</a:t>
            </a:r>
            <a:r>
              <a:rPr lang="zh-CN" altLang="en-US" sz="5400" b="1" kern="1200" dirty="0">
                <a:solidFill>
                  <a:srgbClr val="020049"/>
                </a:solidFill>
                <a:latin typeface="黑体" panose="02010609060101010101" pitchFamily="49" charset="-122"/>
                <a:ea typeface="黑体" panose="02010609060101010101" pitchFamily="49" charset="-122"/>
                <a:cs typeface="+mj-cs"/>
              </a:rPr>
              <a:t>课 法国大革命和拿破仑帝国</a:t>
            </a:r>
          </a:p>
        </p:txBody>
      </p:sp>
      <p:sp>
        <p:nvSpPr>
          <p:cNvPr id="3075" name="副标题 2"/>
          <p:cNvSpPr>
            <a:spLocks noGrp="1"/>
          </p:cNvSpPr>
          <p:nvPr>
            <p:ph type="subTitle" idx="1"/>
          </p:nvPr>
        </p:nvSpPr>
        <p:spPr>
          <a:xfrm>
            <a:off x="2787650" y="360363"/>
            <a:ext cx="6978650" cy="485775"/>
          </a:xfrm>
          <a:ln/>
        </p:spPr>
        <p:txBody>
          <a:bodyPr vert="horz" wrap="square" lIns="91440" tIns="45720" rIns="91440" bIns="45720" anchor="t">
            <a:normAutofit lnSpcReduction="10000"/>
          </a:bodyPr>
          <a:lstStyle/>
          <a:p>
            <a:pPr eaLnBrk="1" hangingPunct="1">
              <a:buClrTx/>
              <a:buSzTx/>
            </a:pPr>
            <a:r>
              <a:rPr lang="zh-CN" altLang="en-US" sz="3200" b="1" kern="1200" dirty="0">
                <a:latin typeface="黑体" panose="02010609060101010101" pitchFamily="49" charset="-122"/>
                <a:ea typeface="黑体" panose="02010609060101010101" pitchFamily="49" charset="-122"/>
                <a:cs typeface="+mn-cs"/>
              </a:rPr>
              <a:t>第六单元 资本主义制度的初步确立</a:t>
            </a:r>
          </a:p>
        </p:txBody>
      </p:sp>
      <p:pic>
        <p:nvPicPr>
          <p:cNvPr id="3076" name="Picture 6" descr="不同等级受压迫的农民"/>
          <p:cNvPicPr>
            <a:picLocks noChangeAspect="1"/>
          </p:cNvPicPr>
          <p:nvPr/>
        </p:nvPicPr>
        <p:blipFill>
          <a:blip r:embed="rId2" cstate="print"/>
          <a:stretch>
            <a:fillRect/>
          </a:stretch>
        </p:blipFill>
        <p:spPr>
          <a:xfrm>
            <a:off x="342900" y="3441700"/>
            <a:ext cx="2673350" cy="3122613"/>
          </a:xfrm>
          <a:prstGeom prst="rect">
            <a:avLst/>
          </a:prstGeom>
          <a:noFill/>
          <a:ln w="9525">
            <a:noFill/>
          </a:ln>
        </p:spPr>
      </p:pic>
      <p:pic>
        <p:nvPicPr>
          <p:cNvPr id="3077" name="图片 6"/>
          <p:cNvPicPr>
            <a:picLocks noChangeAspect="1"/>
          </p:cNvPicPr>
          <p:nvPr/>
        </p:nvPicPr>
        <p:blipFill>
          <a:blip r:embed="rId3" cstate="print"/>
          <a:stretch>
            <a:fillRect/>
          </a:stretch>
        </p:blipFill>
        <p:spPr>
          <a:xfrm>
            <a:off x="3292475" y="3236913"/>
            <a:ext cx="2787650" cy="3327400"/>
          </a:xfrm>
          <a:prstGeom prst="rect">
            <a:avLst/>
          </a:prstGeom>
          <a:noFill/>
          <a:ln w="9525">
            <a:noFill/>
          </a:ln>
        </p:spPr>
      </p:pic>
      <p:pic>
        <p:nvPicPr>
          <p:cNvPr id="3078" name="Picture 9" descr="罗伯斯庇尔"/>
          <p:cNvPicPr>
            <a:picLocks noChangeAspect="1"/>
          </p:cNvPicPr>
          <p:nvPr/>
        </p:nvPicPr>
        <p:blipFill>
          <a:blip r:embed="rId4" cstate="print"/>
          <a:stretch>
            <a:fillRect/>
          </a:stretch>
        </p:blipFill>
        <p:spPr>
          <a:xfrm>
            <a:off x="6523038" y="3236913"/>
            <a:ext cx="2560637" cy="3492500"/>
          </a:xfrm>
          <a:prstGeom prst="rect">
            <a:avLst/>
          </a:prstGeom>
          <a:noFill/>
          <a:ln w="9525">
            <a:noFill/>
          </a:ln>
        </p:spPr>
      </p:pic>
      <p:pic>
        <p:nvPicPr>
          <p:cNvPr id="3079" name="Picture 3" descr="拿破仑加冕"/>
          <p:cNvPicPr>
            <a:picLocks noChangeAspect="1"/>
          </p:cNvPicPr>
          <p:nvPr/>
        </p:nvPicPr>
        <p:blipFill>
          <a:blip r:embed="rId5" cstate="print"/>
          <a:stretch>
            <a:fillRect/>
          </a:stretch>
        </p:blipFill>
        <p:spPr>
          <a:xfrm>
            <a:off x="9385300" y="3236913"/>
            <a:ext cx="2640013" cy="34925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a:xfrm>
            <a:off x="-34925" y="-254000"/>
            <a:ext cx="10515600" cy="1325563"/>
          </a:xfrm>
          <a:ln/>
        </p:spPr>
        <p:txBody>
          <a:bodyPr vert="horz" wrap="square" lIns="91440" tIns="45720" rIns="91440" bIns="45720" anchor="ctr"/>
          <a:lstStyle/>
          <a:p>
            <a:pPr eaLnBrk="1" hangingPunct="1"/>
            <a:r>
              <a:rPr lang="zh-CN" altLang="en-US" dirty="0"/>
              <a:t>法国大革命的原因</a:t>
            </a:r>
          </a:p>
        </p:txBody>
      </p:sp>
      <p:sp>
        <p:nvSpPr>
          <p:cNvPr id="4099" name="文本框 8"/>
          <p:cNvSpPr txBox="1"/>
          <p:nvPr/>
        </p:nvSpPr>
        <p:spPr>
          <a:xfrm>
            <a:off x="-34925" y="720725"/>
            <a:ext cx="11696700" cy="3538538"/>
          </a:xfrm>
          <a:prstGeom prst="rect">
            <a:avLst/>
          </a:prstGeom>
          <a:noFill/>
          <a:ln w="9525">
            <a:noFill/>
          </a:ln>
        </p:spPr>
        <p:txBody>
          <a:bodyPr>
            <a:spAutoFit/>
          </a:bodyPr>
          <a:lstStyle/>
          <a:p>
            <a:r>
              <a:rPr lang="zh-CN" altLang="en-US" sz="2800" dirty="0">
                <a:latin typeface="Arial" panose="020B0604020202020204" pitchFamily="34" charset="0"/>
                <a:ea typeface="微软雅黑" panose="020B0503020204020204" pitchFamily="34" charset="-122"/>
              </a:rPr>
              <a:t>根据材料，概括</a:t>
            </a:r>
            <a:r>
              <a:rPr lang="en-US" altLang="zh-CN" sz="2800" dirty="0">
                <a:latin typeface="Arial" panose="020B0604020202020204" pitchFamily="34" charset="0"/>
                <a:ea typeface="微软雅黑" panose="020B0503020204020204" pitchFamily="34" charset="-122"/>
              </a:rPr>
              <a:t>18</a:t>
            </a:r>
            <a:r>
              <a:rPr lang="zh-CN" altLang="en-US" sz="2800" dirty="0">
                <a:latin typeface="Arial" panose="020B0604020202020204" pitchFamily="34" charset="0"/>
                <a:ea typeface="微软雅黑" panose="020B0503020204020204" pitchFamily="34" charset="-122"/>
              </a:rPr>
              <a:t>世纪法国的统治情况</a:t>
            </a:r>
          </a:p>
          <a:p>
            <a:r>
              <a:rPr lang="zh-CN" altLang="en-US" sz="2800" dirty="0">
                <a:latin typeface="楷体" panose="02010609060101010101" pitchFamily="49" charset="-122"/>
                <a:ea typeface="楷体" panose="02010609060101010101" pitchFamily="49" charset="-122"/>
              </a:rPr>
              <a:t>材料一：18世纪时，法国社会等级森严，全体社会成员分成三个等级，包括資产阶级和农民在内的第三等级，政治上无权，却要供养生活腐朽的上层等级。广大农民生活非常困苦，人民怨声載道。王室挥霍无度，国家财政陷于破产。                                      </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人教版教材</a:t>
            </a:r>
          </a:p>
          <a:p>
            <a:r>
              <a:rPr lang="zh-CN" altLang="en-US" sz="2800" dirty="0">
                <a:latin typeface="楷体" panose="02010609060101010101" pitchFamily="49" charset="-122"/>
                <a:ea typeface="楷体" panose="02010609060101010101" pitchFamily="49" charset="-122"/>
              </a:rPr>
              <a:t>材料二：第一等级用钟声为国王服务，保佑国王长命百岁；第二等级用宝剑为国王服务；第三等级用钱袋为国王服务。    ——法国国王路易十四</a:t>
            </a:r>
          </a:p>
          <a:p>
            <a:r>
              <a:rPr lang="zh-CN" altLang="en-US" sz="2800" dirty="0">
                <a:latin typeface="楷体" panose="02010609060101010101" pitchFamily="49" charset="-122"/>
                <a:ea typeface="楷体" panose="02010609060101010101" pitchFamily="49" charset="-122"/>
              </a:rPr>
              <a:t>材料三：</a:t>
            </a:r>
          </a:p>
        </p:txBody>
      </p:sp>
      <p:pic>
        <p:nvPicPr>
          <p:cNvPr id="4100" name="图片 9"/>
          <p:cNvPicPr>
            <a:picLocks noChangeAspect="1"/>
          </p:cNvPicPr>
          <p:nvPr/>
        </p:nvPicPr>
        <p:blipFill>
          <a:blip r:embed="rId3" cstate="print"/>
          <a:stretch>
            <a:fillRect/>
          </a:stretch>
        </p:blipFill>
        <p:spPr>
          <a:xfrm>
            <a:off x="1552575" y="3943350"/>
            <a:ext cx="4030663" cy="2817813"/>
          </a:xfrm>
          <a:prstGeom prst="rect">
            <a:avLst/>
          </a:prstGeom>
          <a:noFill/>
          <a:ln w="9525">
            <a:noFill/>
          </a:ln>
        </p:spPr>
      </p:pic>
      <p:pic>
        <p:nvPicPr>
          <p:cNvPr id="7175" name="Picture 6" descr="不同等级受压迫的农民"/>
          <p:cNvPicPr>
            <a:picLocks noChangeAspect="1"/>
          </p:cNvPicPr>
          <p:nvPr/>
        </p:nvPicPr>
        <p:blipFill>
          <a:blip r:embed="rId4" cstate="print"/>
          <a:stretch>
            <a:fillRect/>
          </a:stretch>
        </p:blipFill>
        <p:spPr>
          <a:xfrm>
            <a:off x="6099175" y="4021138"/>
            <a:ext cx="2344738" cy="2740025"/>
          </a:xfrm>
          <a:prstGeom prst="rect">
            <a:avLst/>
          </a:prstGeom>
          <a:noFill/>
          <a:ln w="9525">
            <a:noFill/>
          </a:ln>
        </p:spPr>
      </p:pic>
      <p:sp>
        <p:nvSpPr>
          <p:cNvPr id="11" name="文本框 10"/>
          <p:cNvSpPr txBox="1"/>
          <p:nvPr/>
        </p:nvSpPr>
        <p:spPr>
          <a:xfrm>
            <a:off x="6146800" y="6392863"/>
            <a:ext cx="2251075" cy="368300"/>
          </a:xfrm>
          <a:prstGeom prst="rect">
            <a:avLst/>
          </a:prstGeom>
          <a:solidFill>
            <a:schemeClr val="bg1"/>
          </a:solidFill>
          <a:ln w="9525">
            <a:noFill/>
          </a:ln>
        </p:spPr>
        <p:txBody>
          <a:bodyPr wrap="none">
            <a:spAutoFit/>
          </a:bodyPr>
          <a:lstStyle/>
          <a:p>
            <a:r>
              <a:rPr lang="zh-CN" altLang="en-US" b="1" dirty="0">
                <a:latin typeface="迷你简超粗圆"/>
                <a:ea typeface="迷你简超粗圆"/>
                <a:sym typeface="+mn-ea"/>
              </a:rPr>
              <a:t>深受压迫的法国农民</a:t>
            </a:r>
          </a:p>
        </p:txBody>
      </p:sp>
      <p:cxnSp>
        <p:nvCxnSpPr>
          <p:cNvPr id="12" name="直接连接符 11"/>
          <p:cNvCxnSpPr/>
          <p:nvPr/>
        </p:nvCxnSpPr>
        <p:spPr>
          <a:xfrm>
            <a:off x="3327400" y="1582738"/>
            <a:ext cx="2762250"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552575" y="2540000"/>
            <a:ext cx="3511550" cy="1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794625" y="2452688"/>
            <a:ext cx="2327275"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703388" y="5313363"/>
            <a:ext cx="827088" cy="477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flipV="1">
            <a:off x="2624138" y="3724275"/>
            <a:ext cx="4237038" cy="17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461" name="图片 5"/>
          <p:cNvPicPr>
            <a:picLocks noChangeAspect="1"/>
          </p:cNvPicPr>
          <p:nvPr/>
        </p:nvPicPr>
        <p:blipFill>
          <a:blip r:embed="rId5" cstate="print"/>
          <a:stretch>
            <a:fillRect/>
          </a:stretch>
        </p:blipFill>
        <p:spPr>
          <a:xfrm>
            <a:off x="9659938" y="3943350"/>
            <a:ext cx="1466850" cy="1789113"/>
          </a:xfrm>
          <a:prstGeom prst="rect">
            <a:avLst/>
          </a:prstGeom>
          <a:noFill/>
          <a:ln w="9525">
            <a:noFill/>
          </a:ln>
        </p:spPr>
      </p:pic>
      <p:sp>
        <p:nvSpPr>
          <p:cNvPr id="17" name="文本框 16"/>
          <p:cNvSpPr txBox="1"/>
          <p:nvPr/>
        </p:nvSpPr>
        <p:spPr>
          <a:xfrm>
            <a:off x="9682163" y="5791200"/>
            <a:ext cx="1444625" cy="398463"/>
          </a:xfrm>
          <a:prstGeom prst="rect">
            <a:avLst/>
          </a:prstGeom>
          <a:noFill/>
          <a:ln w="9525">
            <a:noFill/>
          </a:ln>
        </p:spPr>
        <p:txBody>
          <a:bodyPr>
            <a:spAutoFit/>
          </a:bodyPr>
          <a:lstStyle/>
          <a:p>
            <a:pPr>
              <a:buFont typeface="Arial" panose="020B0604020202020204" pitchFamily="34" charset="0"/>
            </a:pPr>
            <a:r>
              <a:rPr lang="zh-CN" altLang="en-US" sz="2000" b="1" dirty="0">
                <a:solidFill>
                  <a:schemeClr val="tx2"/>
                </a:solidFill>
                <a:latin typeface="Arial" panose="020B0604020202020204" pitchFamily="34" charset="0"/>
                <a:ea typeface="微软雅黑" panose="020B0503020204020204" pitchFamily="34" charset="-122"/>
              </a:rPr>
              <a:t>路易十五</a:t>
            </a:r>
          </a:p>
        </p:txBody>
      </p:sp>
      <p:sp>
        <p:nvSpPr>
          <p:cNvPr id="18" name="文本框 17"/>
          <p:cNvSpPr txBox="1"/>
          <p:nvPr/>
        </p:nvSpPr>
        <p:spPr>
          <a:xfrm>
            <a:off x="2314575" y="1247775"/>
            <a:ext cx="3698875"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mn-lt"/>
                <a:ea typeface="+mn-ea"/>
                <a:cs typeface="+mn-cs"/>
              </a:rPr>
              <a:t>封建制度（旧制度）</a:t>
            </a:r>
          </a:p>
        </p:txBody>
      </p:sp>
      <p:sp>
        <p:nvSpPr>
          <p:cNvPr id="19" name="文本框 18"/>
          <p:cNvSpPr txBox="1"/>
          <p:nvPr/>
        </p:nvSpPr>
        <p:spPr>
          <a:xfrm>
            <a:off x="5335588" y="2287588"/>
            <a:ext cx="3698875"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mn-lt"/>
                <a:ea typeface="+mn-ea"/>
                <a:cs typeface="+mn-cs"/>
              </a:rPr>
              <a:t>社会矛盾尖锐</a:t>
            </a:r>
          </a:p>
        </p:txBody>
      </p:sp>
      <p:sp>
        <p:nvSpPr>
          <p:cNvPr id="20" name="文本框 19"/>
          <p:cNvSpPr txBox="1"/>
          <p:nvPr/>
        </p:nvSpPr>
        <p:spPr>
          <a:xfrm>
            <a:off x="5589588" y="4021138"/>
            <a:ext cx="4092575" cy="830262"/>
          </a:xfrm>
          <a:prstGeom prst="rect">
            <a:avLst/>
          </a:prstGeom>
          <a:solidFill>
            <a:schemeClr val="bg1"/>
          </a:solidFill>
          <a:ln w="9525">
            <a:noFill/>
          </a:ln>
        </p:spPr>
        <p:txBody>
          <a:bodyPr>
            <a:spAutoFit/>
          </a:bodyPr>
          <a:lstStyle/>
          <a:p>
            <a:r>
              <a:rPr lang="zh-CN" altLang="en-US" sz="2400" b="1" dirty="0">
                <a:solidFill>
                  <a:schemeClr val="tx2"/>
                </a:solidFill>
                <a:latin typeface="宋体" panose="02010600030101010101" pitchFamily="2" charset="-122"/>
                <a:ea typeface="微软雅黑" panose="020B0503020204020204" pitchFamily="34" charset="-122"/>
                <a:sym typeface="+mn-ea"/>
              </a:rPr>
              <a:t>国王路易十五通过加重税收，解决政府财政问题</a:t>
            </a:r>
          </a:p>
        </p:txBody>
      </p:sp>
      <p:sp>
        <p:nvSpPr>
          <p:cNvPr id="21" name="文本框 20"/>
          <p:cNvSpPr txBox="1"/>
          <p:nvPr/>
        </p:nvSpPr>
        <p:spPr>
          <a:xfrm>
            <a:off x="5786438" y="4940300"/>
            <a:ext cx="3698875"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chemeClr val="lt1"/>
                </a:solidFill>
                <a:effectLst/>
                <a:uLnTx/>
                <a:uFillTx/>
                <a:latin typeface="+mn-lt"/>
                <a:ea typeface="+mn-ea"/>
                <a:cs typeface="+mn-cs"/>
              </a:rPr>
              <a:t>阻碍资本主义发展</a:t>
            </a:r>
          </a:p>
        </p:txBody>
      </p:sp>
      <p:sp>
        <p:nvSpPr>
          <p:cNvPr id="22" name="矩形 21"/>
          <p:cNvSpPr/>
          <p:nvPr/>
        </p:nvSpPr>
        <p:spPr>
          <a:xfrm>
            <a:off x="4669155" y="49530"/>
            <a:ext cx="7301865" cy="1198879"/>
          </a:xfrm>
          <a:prstGeom prst="rect">
            <a:avLst/>
          </a:prstGeom>
          <a:solidFill>
            <a:schemeClr val="bg1"/>
          </a:solid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旧制度的危机：</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封建制度阻碍了资本主义的发展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461"/>
                                        </p:tgtEl>
                                        <p:attrNameLst>
                                          <p:attrName>style.visibility</p:attrName>
                                        </p:attrNameLst>
                                      </p:cBhvr>
                                      <p:to>
                                        <p:strVal val="visible"/>
                                      </p:to>
                                    </p:set>
                                    <p:anim calcmode="lin" valueType="num">
                                      <p:cBhvr additive="base">
                                        <p:cTn id="49" dur="500" fill="hold"/>
                                        <p:tgtEl>
                                          <p:spTgt spid="19461"/>
                                        </p:tgtEl>
                                        <p:attrNameLst>
                                          <p:attrName>ppt_x</p:attrName>
                                        </p:attrNameLst>
                                      </p:cBhvr>
                                      <p:tavLst>
                                        <p:tav tm="0">
                                          <p:val>
                                            <p:strVal val="#ppt_x"/>
                                          </p:val>
                                        </p:tav>
                                        <p:tav tm="100000">
                                          <p:val>
                                            <p:strVal val="#ppt_x"/>
                                          </p:val>
                                        </p:tav>
                                      </p:tavLst>
                                    </p:anim>
                                    <p:anim calcmode="lin" valueType="num">
                                      <p:cBhvr additive="base">
                                        <p:cTn id="50"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3" presetClass="exit" presetSubtype="10" fill="hold" nodeType="withEffect">
                                  <p:stCondLst>
                                    <p:cond delay="0"/>
                                  </p:stCondLst>
                                  <p:childTnLst>
                                    <p:animEffect transition="out" filter="blinds(horizontal)">
                                      <p:cBhvr>
                                        <p:cTn id="58" dur="500"/>
                                        <p:tgtEl>
                                          <p:spTgt spid="7175"/>
                                        </p:tgtEl>
                                      </p:cBhvr>
                                    </p:animEffect>
                                    <p:set>
                                      <p:cBhvr>
                                        <p:cTn id="59" dur="1" fill="hold">
                                          <p:stCondLst>
                                            <p:cond delay="499"/>
                                          </p:stCondLst>
                                        </p:cTn>
                                        <p:tgtEl>
                                          <p:spTgt spid="7175"/>
                                        </p:tgtEl>
                                        <p:attrNameLst>
                                          <p:attrName>style.visibility</p:attrName>
                                        </p:attrNameLst>
                                      </p:cBhvr>
                                      <p:to>
                                        <p:strVal val="hidden"/>
                                      </p:to>
                                    </p:set>
                                  </p:childTnLst>
                                </p:cTn>
                              </p:par>
                              <p:par>
                                <p:cTn id="60" presetID="3" presetClass="exit" presetSubtype="10" fill="hold" grpId="0" nodeType="withEffect">
                                  <p:stCondLst>
                                    <p:cond delay="0"/>
                                  </p:stCondLst>
                                  <p:childTnLst>
                                    <p:animEffect transition="out" filter="blinds(horizontal)">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p:bldP spid="18" grpId="0" bldLvl="0" animBg="1"/>
      <p:bldP spid="19" grpId="0" bldLvl="0" animBg="1"/>
      <p:bldP spid="20" grpId="0" bldLvl="0" animBg="1"/>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5275" y="1009650"/>
            <a:ext cx="11634788" cy="5568950"/>
          </a:xfrm>
        </p:spPr>
        <p:txBody>
          <a:bodyPr vert="horz" wrap="square" lIns="91440" tIns="45720" rIns="91440" bIns="45720" numCol="1" rtlCol="0" anchor="t" anchorCtr="0" compatLnSpc="1">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     </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在大革命前，社会的建筑是这样的：下边，是人民；人民的上面，是由神职人员代表的宗教；在那个阶段</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mn-lt"/>
                <a:ea typeface="楷体_GB2312" pitchFamily="49" charset="-122"/>
                <a:cs typeface="+mn-cs"/>
                <a:sym typeface="+mn-ea"/>
              </a:rPr>
              <a:t>……</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人民是什么</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是无知。宗教是什么，是不宽容。司法是什么</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是没有公正！于是，伏尔泰啊，你发出厌恶的</a:t>
            </a:r>
            <a:r>
              <a:rPr kumimoji="0" lang="zh-CN" altLang="en-US" sz="2800" b="1" i="0" u="none" strike="noStrike" kern="1200" cap="none" spc="0" normalizeH="0" baseline="0" noProof="0" dirty="0">
                <a:ln>
                  <a:noFill/>
                </a:ln>
                <a:solidFill>
                  <a:srgbClr val="FF0000"/>
                </a:solidFill>
                <a:effectLst>
                  <a:outerShdw blurRad="38100" dist="38100" dir="2700000">
                    <a:srgbClr val="C0C0C0"/>
                  </a:outerShdw>
                </a:effectLst>
                <a:uLnTx/>
                <a:uFillTx/>
                <a:latin typeface="楷体_GB2312" pitchFamily="49" charset="-122"/>
                <a:ea typeface="楷体_GB2312" pitchFamily="49" charset="-122"/>
                <a:cs typeface="+mn-cs"/>
                <a:sym typeface="+mn-ea"/>
              </a:rPr>
              <a:t>呐喊</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，这将是你永恒的光荣</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mn-lt"/>
                <a:ea typeface="楷体_GB2312" pitchFamily="49" charset="-122"/>
                <a:cs typeface="+mn-cs"/>
                <a:sym typeface="+mn-ea"/>
              </a:rPr>
              <a:t>……</a:t>
            </a:r>
            <a:endPar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mn-lt"/>
              <a:ea typeface="楷体_GB2312" pitchFamily="49"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                             </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mn-lt"/>
                <a:ea typeface="楷体_GB2312" pitchFamily="49" charset="-122"/>
                <a:cs typeface="+mn-cs"/>
                <a:sym typeface="+mn-ea"/>
              </a:rPr>
              <a:t>——</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1878</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年</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5</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月</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30</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日法国   </a:t>
            </a:r>
            <a:endPar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                      </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纪念伏尔泰逝世一百周年演说</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a:t>
            </a:r>
            <a:endPar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                                  </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维克多</a:t>
            </a:r>
            <a:r>
              <a:rPr kumimoji="0" lang="en-US" altLang="zh-CN" sz="2800" b="1" i="0" u="none" strike="noStrike" kern="1200" cap="none" spc="0" normalizeH="0" baseline="0" noProof="0">
                <a:ln>
                  <a:noFill/>
                </a:ln>
                <a:solidFill>
                  <a:srgbClr val="000099"/>
                </a:solidFill>
                <a:effectLst>
                  <a:outerShdw blurRad="38100" dist="38100" dir="2700000">
                    <a:srgbClr val="C0C0C0"/>
                  </a:outerShdw>
                </a:effectLst>
                <a:uLnTx/>
                <a:uFillTx/>
                <a:latin typeface="+mn-lt"/>
                <a:ea typeface="楷体_GB2312" pitchFamily="49" charset="-122"/>
                <a:cs typeface="+mn-cs"/>
                <a:sym typeface="+mn-ea"/>
              </a:rPr>
              <a:t>·</a:t>
            </a:r>
            <a:r>
              <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sym typeface="+mn-ea"/>
              </a:rPr>
              <a:t>雨果</a:t>
            </a:r>
            <a:endParaRPr kumimoji="0" lang="zh-CN" altLang="en-US" sz="2800" b="1" i="0" u="none" strike="noStrike" kern="1200" cap="none" spc="0" normalizeH="0" baseline="0" noProof="0" dirty="0">
              <a:ln>
                <a:noFill/>
              </a:ln>
              <a:solidFill>
                <a:srgbClr val="000099"/>
              </a:solidFill>
              <a:effectLst>
                <a:outerShdw blurRad="38100" dist="38100" dir="2700000">
                  <a:srgbClr val="C0C0C0"/>
                </a:outerShdw>
              </a:effectLst>
              <a:uLnTx/>
              <a:uFillTx/>
              <a:latin typeface="楷体_GB2312" pitchFamily="49" charset="-122"/>
              <a:ea typeface="楷体_GB2312" pitchFamily="49" charset="-122"/>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5123" name="标题 1"/>
          <p:cNvSpPr>
            <a:spLocks noGrp="1"/>
          </p:cNvSpPr>
          <p:nvPr/>
        </p:nvSpPr>
        <p:spPr>
          <a:xfrm>
            <a:off x="160338" y="-212725"/>
            <a:ext cx="10515600" cy="1325563"/>
          </a:xfrm>
          <a:prstGeom prst="rect">
            <a:avLst/>
          </a:prstGeom>
          <a:noFill/>
          <a:ln w="9525">
            <a:noFill/>
          </a:ln>
        </p:spPr>
        <p:txBody>
          <a:bodyPr anchor="ctr"/>
          <a:lstStyle/>
          <a:p>
            <a:pPr>
              <a:lnSpc>
                <a:spcPct val="90000"/>
              </a:lnSpc>
            </a:pPr>
            <a:r>
              <a:rPr lang="zh-CN" altLang="en-US" sz="4400" dirty="0">
                <a:latin typeface="Arial" panose="020B0604020202020204" pitchFamily="34" charset="0"/>
                <a:ea typeface="微软雅黑" panose="020B0503020204020204" pitchFamily="34" charset="-122"/>
              </a:rPr>
              <a:t>法国大革命的原因</a:t>
            </a:r>
          </a:p>
        </p:txBody>
      </p:sp>
      <p:pic>
        <p:nvPicPr>
          <p:cNvPr id="5" name="图片 4" descr="d833c895d143ad4bdeb8a7848b025aafa50f06db[3]"/>
          <p:cNvPicPr>
            <a:picLocks noChangeAspect="1"/>
          </p:cNvPicPr>
          <p:nvPr/>
        </p:nvPicPr>
        <p:blipFill>
          <a:blip r:embed="rId3" cstate="print"/>
          <a:stretch>
            <a:fillRect/>
          </a:stretch>
        </p:blipFill>
        <p:spPr>
          <a:xfrm>
            <a:off x="294640" y="2666365"/>
            <a:ext cx="3012440" cy="3704590"/>
          </a:xfrm>
          <a:prstGeom prst="ellipse">
            <a:avLst/>
          </a:prstGeom>
        </p:spPr>
      </p:pic>
      <p:sp>
        <p:nvSpPr>
          <p:cNvPr id="6" name="矩形 5"/>
          <p:cNvSpPr/>
          <p:nvPr/>
        </p:nvSpPr>
        <p:spPr>
          <a:xfrm>
            <a:off x="4899660" y="4547870"/>
            <a:ext cx="3840480" cy="1198880"/>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启蒙运动</a:t>
            </a:r>
          </a:p>
        </p:txBody>
      </p:sp>
      <p:sp>
        <p:nvSpPr>
          <p:cNvPr id="2" name="矩形 1"/>
          <p:cNvSpPr/>
          <p:nvPr/>
        </p:nvSpPr>
        <p:spPr>
          <a:xfrm>
            <a:off x="5072380" y="5871845"/>
            <a:ext cx="1198880" cy="70675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n-lt"/>
                <a:ea typeface="+mn-ea"/>
                <a:cs typeface="+mn-cs"/>
              </a:rPr>
              <a:t>理性</a:t>
            </a:r>
          </a:p>
        </p:txBody>
      </p:sp>
      <p:sp>
        <p:nvSpPr>
          <p:cNvPr id="7" name="矩形 6"/>
          <p:cNvSpPr/>
          <p:nvPr/>
        </p:nvSpPr>
        <p:spPr>
          <a:xfrm>
            <a:off x="6645910" y="5871845"/>
            <a:ext cx="1198880" cy="70675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mn-lt"/>
                <a:ea typeface="+mn-ea"/>
                <a:cs typeface="+mn-cs"/>
              </a:rPr>
              <a:t>智慧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内容占位符 9222" descr="W020060123397467422368"/>
          <p:cNvPicPr>
            <a:picLocks noGrp="1" noChangeAspect="1"/>
          </p:cNvPicPr>
          <p:nvPr>
            <p:ph idx="1"/>
          </p:nvPr>
        </p:nvPicPr>
        <p:blipFill>
          <a:blip r:embed="rId3" cstate="print"/>
          <a:srcRect/>
          <a:stretch>
            <a:fillRect/>
          </a:stretch>
        </p:blipFill>
        <p:spPr>
          <a:xfrm>
            <a:off x="184150" y="1485900"/>
            <a:ext cx="2012950" cy="2722563"/>
          </a:xfrm>
          <a:ln w="57150" cmpd="thickThin">
            <a:solidFill>
              <a:srgbClr val="FF0000">
                <a:alpha val="100000"/>
              </a:srgbClr>
            </a:solidFill>
            <a:prstDash val="sysDot"/>
            <a:miter/>
          </a:ln>
        </p:spPr>
      </p:pic>
      <p:sp>
        <p:nvSpPr>
          <p:cNvPr id="6147" name="文本框 9217"/>
          <p:cNvSpPr txBox="1"/>
          <p:nvPr/>
        </p:nvSpPr>
        <p:spPr>
          <a:xfrm>
            <a:off x="1063625" y="4208463"/>
            <a:ext cx="4176713" cy="2265362"/>
          </a:xfrm>
          <a:prstGeom prst="rect">
            <a:avLst/>
          </a:prstGeom>
          <a:noFill/>
          <a:ln w="53975" cap="flat" cmpd="dbl">
            <a:solidFill>
              <a:srgbClr val="FF6600"/>
            </a:solidFill>
            <a:prstDash val="solid"/>
            <a:miter/>
            <a:headEnd type="none" w="med" len="med"/>
            <a:tailEnd type="none" w="med" len="med"/>
          </a:ln>
        </p:spPr>
        <p:txBody>
          <a:bodyPr>
            <a:spAutoFit/>
          </a:bodyPr>
          <a:lstStyle/>
          <a:p>
            <a:pPr algn="ctr">
              <a:buFont typeface="Arial" panose="020B0604020202020204" pitchFamily="34" charset="0"/>
            </a:pPr>
            <a:r>
              <a:rPr lang="en-US" altLang="zh-CN" sz="3200" b="1" dirty="0">
                <a:latin typeface="华文新魏" panose="02010800040101010101" pitchFamily="2" charset="-122"/>
                <a:ea typeface="华文新魏" panose="02010800040101010101" pitchFamily="2" charset="-122"/>
              </a:rPr>
              <a:t> </a:t>
            </a:r>
            <a:r>
              <a:rPr lang="zh-CN" altLang="en-US" sz="3200" b="1" dirty="0">
                <a:latin typeface="华文新魏" panose="02010800040101010101" pitchFamily="2" charset="-122"/>
                <a:ea typeface="华文新魏" panose="02010800040101010101" pitchFamily="2" charset="-122"/>
              </a:rPr>
              <a:t>伏 尔 泰</a:t>
            </a:r>
          </a:p>
          <a:p>
            <a:pPr algn="ctr">
              <a:buFont typeface="Arial" panose="020B0604020202020204" pitchFamily="34" charset="0"/>
            </a:pPr>
            <a:r>
              <a:rPr lang="zh-CN" altLang="en-US" sz="3200" b="1" dirty="0">
                <a:latin typeface="Times New Roman" panose="02020603050405020304" pitchFamily="18" charset="0"/>
                <a:ea typeface="微软雅黑" panose="020B0503020204020204" pitchFamily="34" charset="-122"/>
              </a:rPr>
              <a:t>（</a:t>
            </a:r>
            <a:r>
              <a:rPr lang="en-US" altLang="zh-CN" sz="3200" b="1" dirty="0">
                <a:latin typeface="Times New Roman" panose="02020603050405020304" pitchFamily="18" charset="0"/>
                <a:ea typeface="微软雅黑" panose="020B0503020204020204" pitchFamily="34" charset="-122"/>
              </a:rPr>
              <a:t>1694—1778</a:t>
            </a:r>
            <a:r>
              <a:rPr lang="zh-CN" altLang="en-US" sz="3200" b="1" dirty="0">
                <a:latin typeface="Times New Roman" panose="02020603050405020304" pitchFamily="18" charset="0"/>
                <a:ea typeface="微软雅黑" panose="020B0503020204020204" pitchFamily="34" charset="-122"/>
              </a:rPr>
              <a:t>）</a:t>
            </a:r>
          </a:p>
          <a:p>
            <a:pPr>
              <a:spcBef>
                <a:spcPct val="35000"/>
              </a:spcBef>
              <a:buFont typeface="Arial" panose="020B0604020202020204" pitchFamily="34" charset="0"/>
            </a:pPr>
            <a:r>
              <a:rPr lang="zh-CN" altLang="en-US" sz="3200" b="1" dirty="0">
                <a:latin typeface="Times New Roman" panose="02020603050405020304" pitchFamily="18" charset="0"/>
                <a:ea typeface="微软雅黑" panose="020B0503020204020204" pitchFamily="34" charset="-122"/>
              </a:rPr>
              <a:t>        </a:t>
            </a:r>
            <a:r>
              <a:rPr lang="en-US" altLang="zh-CN" sz="3200" b="1" dirty="0">
                <a:latin typeface="Times New Roman" panose="02020603050405020304" pitchFamily="18" charset="0"/>
                <a:ea typeface="微软雅黑" panose="020B0503020204020204" pitchFamily="34" charset="-122"/>
              </a:rPr>
              <a:t>18</a:t>
            </a:r>
            <a:r>
              <a:rPr lang="zh-CN" altLang="en-US" sz="3200" b="1" dirty="0">
                <a:latin typeface="Times New Roman" panose="02020603050405020304" pitchFamily="18" charset="0"/>
                <a:ea typeface="微软雅黑" panose="020B0503020204020204" pitchFamily="34" charset="-122"/>
              </a:rPr>
              <a:t>世纪法国启蒙运动公认的领袖。</a:t>
            </a:r>
          </a:p>
        </p:txBody>
      </p:sp>
      <p:grpSp>
        <p:nvGrpSpPr>
          <p:cNvPr id="6148" name="组合 9219"/>
          <p:cNvGrpSpPr/>
          <p:nvPr/>
        </p:nvGrpSpPr>
        <p:grpSpPr>
          <a:xfrm>
            <a:off x="2524125" y="982663"/>
            <a:ext cx="3695700" cy="3225800"/>
            <a:chOff x="0" y="0"/>
            <a:chExt cx="2767" cy="2313"/>
          </a:xfrm>
        </p:grpSpPr>
        <p:sp>
          <p:nvSpPr>
            <p:cNvPr id="6156" name="横卷形 9220"/>
            <p:cNvSpPr/>
            <p:nvPr/>
          </p:nvSpPr>
          <p:spPr>
            <a:xfrm>
              <a:off x="0" y="0"/>
              <a:ext cx="2767" cy="2313"/>
            </a:xfrm>
            <a:prstGeom prst="horizontalScroll">
              <a:avLst>
                <a:gd name="adj" fmla="val 12500"/>
              </a:avLst>
            </a:prstGeom>
            <a:solidFill>
              <a:srgbClr val="FFFF00"/>
            </a:solidFill>
            <a:ln w="9525" cap="flat" cmpd="sng">
              <a:solidFill>
                <a:srgbClr val="FF0000"/>
              </a:solidFill>
              <a:prstDash val="solid"/>
              <a:headEnd type="none" w="med" len="med"/>
              <a:tailEnd type="none" w="med" len="med"/>
            </a:ln>
          </p:spPr>
          <p:txBody>
            <a:bodyPr/>
            <a:lstStyle/>
            <a:p>
              <a:endParaRPr lang="zh-CN" altLang="en-US" dirty="0">
                <a:latin typeface="Arial" panose="020B0604020202020204" pitchFamily="34" charset="0"/>
                <a:ea typeface="微软雅黑" panose="020B0503020204020204" pitchFamily="34" charset="-122"/>
              </a:endParaRPr>
            </a:p>
          </p:txBody>
        </p:sp>
        <p:sp>
          <p:nvSpPr>
            <p:cNvPr id="6157" name="文本框 9221"/>
            <p:cNvSpPr txBox="1"/>
            <p:nvPr/>
          </p:nvSpPr>
          <p:spPr>
            <a:xfrm>
              <a:off x="318" y="317"/>
              <a:ext cx="2368" cy="1610"/>
            </a:xfrm>
            <a:prstGeom prst="rect">
              <a:avLst/>
            </a:prstGeom>
            <a:solidFill>
              <a:srgbClr val="CCFFFF">
                <a:alpha val="0"/>
              </a:srgbClr>
            </a:solidFill>
            <a:ln w="9525">
              <a:noFill/>
            </a:ln>
          </p:spPr>
          <p:txBody>
            <a:bodyPr>
              <a:spAutoFit/>
            </a:bodyPr>
            <a:lstStyle/>
            <a:p>
              <a:pPr>
                <a:buFont typeface="Arial" panose="020B0604020202020204" pitchFamily="34" charset="0"/>
              </a:pPr>
              <a:r>
                <a:rPr lang="en-US" altLang="zh-CN" sz="2800" b="1" dirty="0">
                  <a:solidFill>
                    <a:srgbClr val="0000CC"/>
                  </a:solidFill>
                  <a:latin typeface="楷体" panose="02010609060101010101" pitchFamily="49" charset="-122"/>
                  <a:ea typeface="楷体" panose="02010609060101010101" pitchFamily="49" charset="-122"/>
                </a:rPr>
                <a:t>    </a:t>
              </a:r>
              <a:r>
                <a:rPr lang="zh-CN" altLang="en-US" sz="2800" b="1" dirty="0">
                  <a:solidFill>
                    <a:srgbClr val="0000CC"/>
                  </a:solidFill>
                  <a:latin typeface="楷体" panose="02010609060101010101" pitchFamily="49" charset="-122"/>
                  <a:ea typeface="楷体" panose="02010609060101010101" pitchFamily="49" charset="-122"/>
                </a:rPr>
                <a:t>我不同意你说的每一个字，但我誓死捍卫你说话的权利。</a:t>
              </a:r>
              <a:r>
                <a:rPr lang="zh-CN" altLang="en-US" sz="2800" b="1" i="1" dirty="0">
                  <a:solidFill>
                    <a:srgbClr val="0000CC"/>
                  </a:solidFill>
                  <a:latin typeface="楷体" panose="02010609060101010101" pitchFamily="49" charset="-122"/>
                  <a:ea typeface="楷体" panose="02010609060101010101" pitchFamily="49" charset="-122"/>
                </a:rPr>
                <a:t> </a:t>
              </a:r>
              <a:r>
                <a:rPr lang="zh-CN" altLang="en-US" sz="2800" b="1" dirty="0">
                  <a:solidFill>
                    <a:srgbClr val="0000CC"/>
                  </a:solidFill>
                  <a:latin typeface="楷体" panose="02010609060101010101" pitchFamily="49" charset="-122"/>
                  <a:ea typeface="楷体" panose="02010609060101010101" pitchFamily="49" charset="-122"/>
                </a:rPr>
                <a:t>  </a:t>
              </a:r>
            </a:p>
            <a:p>
              <a:pPr>
                <a:buFont typeface="Arial" panose="020B0604020202020204" pitchFamily="34" charset="0"/>
              </a:pPr>
              <a:r>
                <a:rPr lang="zh-CN" altLang="en-US" sz="2800" b="1" dirty="0">
                  <a:solidFill>
                    <a:srgbClr val="0000CC"/>
                  </a:solidFill>
                  <a:latin typeface="楷体" panose="02010609060101010101" pitchFamily="49" charset="-122"/>
                  <a:ea typeface="楷体" panose="02010609060101010101" pitchFamily="49" charset="-122"/>
                </a:rPr>
                <a:t>      </a:t>
              </a:r>
              <a:r>
                <a:rPr lang="en-US" altLang="zh-CN" sz="2800" b="1" dirty="0">
                  <a:solidFill>
                    <a:srgbClr val="0000CC"/>
                  </a:solidFill>
                  <a:latin typeface="楷体" panose="02010609060101010101" pitchFamily="49" charset="-122"/>
                  <a:ea typeface="楷体" panose="02010609060101010101" pitchFamily="49" charset="-122"/>
                </a:rPr>
                <a:t>——</a:t>
              </a:r>
              <a:r>
                <a:rPr lang="zh-CN" altLang="en-US" sz="2800" b="1" dirty="0">
                  <a:solidFill>
                    <a:srgbClr val="0000CC"/>
                  </a:solidFill>
                  <a:latin typeface="楷体" panose="02010609060101010101" pitchFamily="49" charset="-122"/>
                  <a:ea typeface="楷体" panose="02010609060101010101" pitchFamily="49" charset="-122"/>
                </a:rPr>
                <a:t>伏尔泰</a:t>
              </a:r>
            </a:p>
          </p:txBody>
        </p:sp>
      </p:grpSp>
      <p:sp>
        <p:nvSpPr>
          <p:cNvPr id="6149" name="文本框 9218"/>
          <p:cNvSpPr txBox="1"/>
          <p:nvPr/>
        </p:nvSpPr>
        <p:spPr>
          <a:xfrm>
            <a:off x="184150" y="1588"/>
            <a:ext cx="4987925" cy="1168400"/>
          </a:xfrm>
          <a:prstGeom prst="rect">
            <a:avLst/>
          </a:prstGeom>
          <a:noFill/>
          <a:ln w="9525">
            <a:noFill/>
          </a:ln>
        </p:spPr>
        <p:txBody>
          <a:bodyPr>
            <a:spAutoFit/>
          </a:bodyPr>
          <a:lstStyle/>
          <a:p>
            <a:pPr algn="ctr">
              <a:spcBef>
                <a:spcPct val="50000"/>
              </a:spcBef>
              <a:buFont typeface="Arial" panose="020B0604020202020204" pitchFamily="34" charset="0"/>
            </a:pPr>
            <a:r>
              <a:rPr lang="en-US" altLang="zh-CN" sz="2800" b="1" dirty="0">
                <a:solidFill>
                  <a:srgbClr val="FF0000"/>
                </a:solidFill>
                <a:latin typeface="Arial" panose="020B0604020202020204" pitchFamily="34" charset="0"/>
                <a:ea typeface="华文隶书" panose="02010800040101010101" pitchFamily="2" charset="-122"/>
              </a:rPr>
              <a:t>“</a:t>
            </a:r>
            <a:r>
              <a:rPr lang="zh-CN" altLang="en-US" sz="2800" b="1" dirty="0">
                <a:solidFill>
                  <a:srgbClr val="FF0000"/>
                </a:solidFill>
                <a:latin typeface="Arial" panose="020B0604020202020204" pitchFamily="34" charset="0"/>
                <a:ea typeface="华文隶书" panose="02010800040101010101" pitchFamily="2" charset="-122"/>
              </a:rPr>
              <a:t>思想之王”</a:t>
            </a:r>
          </a:p>
          <a:p>
            <a:pPr algn="ctr">
              <a:spcBef>
                <a:spcPct val="50000"/>
              </a:spcBef>
              <a:buFont typeface="Arial" panose="020B0604020202020204" pitchFamily="34" charset="0"/>
            </a:pPr>
            <a:r>
              <a:rPr lang="zh-CN" altLang="en-US" sz="2800" b="1" dirty="0">
                <a:solidFill>
                  <a:srgbClr val="FF0000"/>
                </a:solidFill>
                <a:latin typeface="Arial" panose="020B0604020202020204" pitchFamily="34" charset="0"/>
                <a:ea typeface="华文隶书" panose="02010800040101010101" pitchFamily="2" charset="-122"/>
              </a:rPr>
              <a:t>启蒙运动的旗手</a:t>
            </a:r>
          </a:p>
        </p:txBody>
      </p:sp>
      <p:pic>
        <p:nvPicPr>
          <p:cNvPr id="6150" name="图片 11267" descr="20041014fy042"/>
          <p:cNvPicPr>
            <a:picLocks noChangeAspect="1"/>
          </p:cNvPicPr>
          <p:nvPr/>
        </p:nvPicPr>
        <p:blipFill>
          <a:blip r:embed="rId4" cstate="print"/>
          <a:stretch>
            <a:fillRect/>
          </a:stretch>
        </p:blipFill>
        <p:spPr>
          <a:xfrm>
            <a:off x="6402388" y="125413"/>
            <a:ext cx="2652712" cy="3367087"/>
          </a:xfrm>
          <a:prstGeom prst="rect">
            <a:avLst/>
          </a:prstGeom>
          <a:noFill/>
          <a:ln w="57150" cap="flat" cmpd="thinThick">
            <a:solidFill>
              <a:srgbClr val="993300"/>
            </a:solidFill>
            <a:prstDash val="solid"/>
            <a:miter/>
            <a:headEnd type="none" w="med" len="med"/>
            <a:tailEnd type="none" w="med" len="med"/>
          </a:ln>
        </p:spPr>
      </p:pic>
      <p:sp>
        <p:nvSpPr>
          <p:cNvPr id="6151" name="矩形 11266"/>
          <p:cNvSpPr/>
          <p:nvPr/>
        </p:nvSpPr>
        <p:spPr>
          <a:xfrm>
            <a:off x="9377363" y="571500"/>
            <a:ext cx="2087562" cy="914400"/>
          </a:xfrm>
          <a:prstGeom prst="rect">
            <a:avLst/>
          </a:prstGeom>
          <a:noFill/>
          <a:ln w="9525">
            <a:noFill/>
          </a:ln>
        </p:spPr>
        <p:txBody>
          <a:bodyPr>
            <a:spAutoFit/>
          </a:bodyPr>
          <a:lstStyle/>
          <a:p>
            <a:pPr>
              <a:buFont typeface="Arial" panose="020B0604020202020204" pitchFamily="34" charset="0"/>
            </a:pPr>
            <a:r>
              <a:rPr lang="zh-CN" altLang="en-US" sz="5400" b="1" dirty="0">
                <a:latin typeface="Arial" panose="020B0604020202020204" pitchFamily="34" charset="0"/>
                <a:ea typeface="华文隶书" panose="02010800040101010101" pitchFamily="2" charset="-122"/>
              </a:rPr>
              <a:t>卢梭</a:t>
            </a:r>
          </a:p>
        </p:txBody>
      </p:sp>
      <p:sp>
        <p:nvSpPr>
          <p:cNvPr id="6152" name="矩形 11272"/>
          <p:cNvSpPr/>
          <p:nvPr/>
        </p:nvSpPr>
        <p:spPr>
          <a:xfrm>
            <a:off x="9218613" y="1839913"/>
            <a:ext cx="2717800" cy="582612"/>
          </a:xfrm>
          <a:prstGeom prst="rect">
            <a:avLst/>
          </a:prstGeom>
          <a:noFill/>
          <a:ln w="9525">
            <a:noFill/>
          </a:ln>
        </p:spPr>
        <p:txBody>
          <a:bodyPr>
            <a:spAutoFit/>
          </a:bodyPr>
          <a:lstStyle/>
          <a:p>
            <a:pPr>
              <a:buFont typeface="Arial" panose="020B0604020202020204" pitchFamily="34" charset="0"/>
            </a:pPr>
            <a:r>
              <a:rPr lang="zh-CN" altLang="en-US" sz="3200" b="1" dirty="0">
                <a:solidFill>
                  <a:srgbClr val="FF0000"/>
                </a:solidFill>
                <a:latin typeface="黑体" panose="02010609060101010101" pitchFamily="49" charset="-122"/>
                <a:ea typeface="黑体" panose="02010609060101010101" pitchFamily="49" charset="-122"/>
              </a:rPr>
              <a:t>（</a:t>
            </a:r>
            <a:r>
              <a:rPr lang="en-US" altLang="zh-CN" sz="3200" b="1" dirty="0">
                <a:solidFill>
                  <a:srgbClr val="FF0000"/>
                </a:solidFill>
                <a:latin typeface="黑体" panose="02010609060101010101" pitchFamily="49" charset="-122"/>
                <a:ea typeface="黑体" panose="02010609060101010101" pitchFamily="49" charset="-122"/>
              </a:rPr>
              <a:t>1712</a:t>
            </a:r>
            <a:r>
              <a:rPr lang="en-US" altLang="zh-CN" sz="3200" b="1" dirty="0">
                <a:solidFill>
                  <a:srgbClr val="FF0000"/>
                </a:solidFill>
                <a:latin typeface="Arial" panose="020B0604020202020204" pitchFamily="34" charset="0"/>
                <a:ea typeface="黑体" panose="02010609060101010101" pitchFamily="49" charset="-122"/>
              </a:rPr>
              <a:t>—</a:t>
            </a:r>
            <a:r>
              <a:rPr lang="en-US" altLang="zh-CN" sz="3200" b="1" dirty="0">
                <a:solidFill>
                  <a:srgbClr val="FF0000"/>
                </a:solidFill>
                <a:latin typeface="黑体" panose="02010609060101010101" pitchFamily="49" charset="-122"/>
                <a:ea typeface="黑体" panose="02010609060101010101" pitchFamily="49" charset="-122"/>
              </a:rPr>
              <a:t>1778</a:t>
            </a:r>
            <a:r>
              <a:rPr lang="zh-CN" altLang="en-US" sz="3200" b="1" dirty="0">
                <a:solidFill>
                  <a:srgbClr val="FF0000"/>
                </a:solidFill>
                <a:latin typeface="黑体" panose="02010609060101010101" pitchFamily="49" charset="-122"/>
                <a:ea typeface="黑体" panose="02010609060101010101" pitchFamily="49" charset="-122"/>
              </a:rPr>
              <a:t>）</a:t>
            </a:r>
          </a:p>
        </p:txBody>
      </p:sp>
      <p:sp>
        <p:nvSpPr>
          <p:cNvPr id="6153" name="文本框 3"/>
          <p:cNvSpPr txBox="1"/>
          <p:nvPr/>
        </p:nvSpPr>
        <p:spPr>
          <a:xfrm>
            <a:off x="6340475" y="4838700"/>
            <a:ext cx="2571750" cy="701675"/>
          </a:xfrm>
          <a:prstGeom prst="rect">
            <a:avLst/>
          </a:prstGeom>
          <a:noFill/>
          <a:ln w="9525">
            <a:noFill/>
          </a:ln>
        </p:spPr>
        <p:txBody>
          <a:bodyPr>
            <a:spAutoFit/>
          </a:bodyPr>
          <a:lstStyle/>
          <a:p>
            <a:pPr>
              <a:buFont typeface="Arial" panose="020B0604020202020204" pitchFamily="34" charset="0"/>
            </a:pPr>
            <a:r>
              <a:rPr lang="zh-CN" altLang="en-US" sz="4000" b="1" dirty="0">
                <a:latin typeface="黑体" panose="02010609060101010101" pitchFamily="49" charset="-122"/>
                <a:ea typeface="黑体" panose="02010609060101010101" pitchFamily="49" charset="-122"/>
              </a:rPr>
              <a:t>孟德斯鸠</a:t>
            </a:r>
          </a:p>
        </p:txBody>
      </p:sp>
      <p:sp>
        <p:nvSpPr>
          <p:cNvPr id="6154" name="矩形 4"/>
          <p:cNvSpPr/>
          <p:nvPr/>
        </p:nvSpPr>
        <p:spPr>
          <a:xfrm>
            <a:off x="5464175" y="5729288"/>
            <a:ext cx="3590925" cy="641350"/>
          </a:xfrm>
          <a:prstGeom prst="rect">
            <a:avLst/>
          </a:prstGeom>
          <a:noFill/>
          <a:ln w="9525">
            <a:noFill/>
          </a:ln>
        </p:spPr>
        <p:txBody>
          <a:bodyPr wrap="none">
            <a:spAutoFit/>
          </a:bodyPr>
          <a:lstStyle/>
          <a:p>
            <a:pPr>
              <a:buFont typeface="Arial" panose="020B0604020202020204" pitchFamily="34" charset="0"/>
            </a:pPr>
            <a:r>
              <a:rPr lang="zh-CN" altLang="en-US" sz="3600" b="1" dirty="0">
                <a:solidFill>
                  <a:srgbClr val="FF0000"/>
                </a:solidFill>
                <a:latin typeface="Arial" panose="020B0604020202020204" pitchFamily="34" charset="0"/>
                <a:ea typeface="微软雅黑" panose="020B0503020204020204" pitchFamily="34" charset="-122"/>
              </a:rPr>
              <a:t>（</a:t>
            </a:r>
            <a:r>
              <a:rPr lang="en-US" altLang="zh-CN" sz="3600" b="1" dirty="0">
                <a:solidFill>
                  <a:srgbClr val="FF0000"/>
                </a:solidFill>
                <a:latin typeface="Arial" panose="020B0604020202020204" pitchFamily="34" charset="0"/>
                <a:ea typeface="微软雅黑" panose="020B0503020204020204" pitchFamily="34" charset="-122"/>
              </a:rPr>
              <a:t>1689—1755</a:t>
            </a:r>
            <a:r>
              <a:rPr lang="zh-CN" altLang="en-US" sz="3600" b="1" dirty="0">
                <a:solidFill>
                  <a:srgbClr val="FF0000"/>
                </a:solidFill>
                <a:latin typeface="Arial" panose="020B0604020202020204" pitchFamily="34" charset="0"/>
                <a:ea typeface="微软雅黑" panose="020B0503020204020204" pitchFamily="34" charset="-122"/>
              </a:rPr>
              <a:t>）</a:t>
            </a:r>
          </a:p>
        </p:txBody>
      </p:sp>
      <p:pic>
        <p:nvPicPr>
          <p:cNvPr id="6155" name="图片 12291" descr="孟德斯鸠"/>
          <p:cNvPicPr>
            <a:picLocks noChangeAspect="1"/>
          </p:cNvPicPr>
          <p:nvPr/>
        </p:nvPicPr>
        <p:blipFill>
          <a:blip r:embed="rId5" cstate="print"/>
          <a:srcRect l="3905" t="2173" r="3629" b="9425"/>
          <a:stretch>
            <a:fillRect/>
          </a:stretch>
        </p:blipFill>
        <p:spPr>
          <a:xfrm>
            <a:off x="9220200" y="3373438"/>
            <a:ext cx="2490788" cy="3311525"/>
          </a:xfrm>
          <a:prstGeom prst="rect">
            <a:avLst/>
          </a:prstGeom>
          <a:noFill/>
          <a:ln w="57150" cap="flat" cmpd="thickThin">
            <a:solidFill>
              <a:srgbClr val="993300"/>
            </a:solidFill>
            <a:prstDash val="solid"/>
            <a:miter/>
            <a:headEnd type="none" w="med" len="med"/>
            <a:tailEnd type="none" w="med" len="med"/>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11113" y="-25400"/>
            <a:ext cx="10515600" cy="1325563"/>
          </a:xfrm>
          <a:ln/>
        </p:spPr>
        <p:txBody>
          <a:bodyPr vert="horz" wrap="square" lIns="91440" tIns="45720" rIns="91440" bIns="45720" anchor="ctr"/>
          <a:lstStyle/>
          <a:p>
            <a:pPr eaLnBrk="1" hangingPunct="1"/>
            <a:r>
              <a:rPr lang="zh-CN" altLang="en-US" dirty="0">
                <a:sym typeface="+mn-ea"/>
              </a:rPr>
              <a:t>法国大革命的原因</a:t>
            </a:r>
            <a:endParaRPr lang="zh-CN" altLang="en-US" dirty="0"/>
          </a:p>
        </p:txBody>
      </p:sp>
      <p:pic>
        <p:nvPicPr>
          <p:cNvPr id="7171" name="Picture 3" descr="W020060123397467422368"/>
          <p:cNvPicPr>
            <a:picLocks noGrp="1" noChangeAspect="1"/>
          </p:cNvPicPr>
          <p:nvPr>
            <p:ph idx="1"/>
          </p:nvPr>
        </p:nvPicPr>
        <p:blipFill>
          <a:blip r:embed="rId3" cstate="print"/>
          <a:srcRect/>
          <a:stretch>
            <a:fillRect/>
          </a:stretch>
        </p:blipFill>
        <p:spPr>
          <a:xfrm>
            <a:off x="95250" y="1095375"/>
            <a:ext cx="1395413" cy="1884363"/>
          </a:xfrm>
          <a:ln/>
        </p:spPr>
      </p:pic>
      <p:sp>
        <p:nvSpPr>
          <p:cNvPr id="4" name="文本框 3"/>
          <p:cNvSpPr txBox="1"/>
          <p:nvPr/>
        </p:nvSpPr>
        <p:spPr>
          <a:xfrm>
            <a:off x="1846263" y="1095375"/>
            <a:ext cx="10223500" cy="1814513"/>
          </a:xfrm>
          <a:prstGeom prst="rect">
            <a:avLst/>
          </a:prstGeom>
          <a:noFill/>
        </p:spPr>
        <p:txBody>
          <a:bodyPr>
            <a:spAutoFit/>
          </a:bodyPr>
          <a:lstStyle/>
          <a:p>
            <a:pPr marR="0" defTabSz="914400" fontAlgn="auto">
              <a:spcBef>
                <a:spcPts val="0"/>
              </a:spcBef>
              <a:spcAft>
                <a:spcPts val="0"/>
              </a:spcAft>
              <a:buClrTx/>
              <a:buSzTx/>
              <a:buFontTx/>
              <a:defRPr/>
            </a:pP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人们在一位</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有道明君</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治理下才有一个祖国，在一个</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昏君</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统治下就根本谈不上什么祖国了</a:t>
            </a:r>
            <a:r>
              <a:rPr kumimoji="0" lang="zh-CN"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p>
          <a:p>
            <a:pPr marR="0" defTabSz="914400" fontAlgn="auto">
              <a:spcBef>
                <a:spcPts val="0"/>
              </a:spcBef>
              <a:spcAft>
                <a:spcPts val="0"/>
              </a:spcAft>
              <a:buClrTx/>
              <a:buSzTx/>
              <a:buFontTx/>
              <a:defRPr/>
            </a:pPr>
            <a:r>
              <a:rPr kumimoji="0" lang="zh-CN" altLang="en-US" sz="2800" b="1" kern="1200" cap="none" spc="0" normalizeH="0" baseline="0" noProof="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应当由</a:t>
            </a:r>
            <a:r>
              <a:rPr kumimoji="0" lang="zh-CN" altLang="en-US" sz="2800" b="1" kern="1200" cap="none" spc="0" normalizeH="0" baseline="0" noProof="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开明的君主</a:t>
            </a:r>
            <a:r>
              <a:rPr kumimoji="0" lang="zh-CN" altLang="en-US" sz="2800" b="1" kern="1200" cap="none" spc="0" normalizeH="0" baseline="0" noProof="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按哲学家的意见来治理国家。</a:t>
            </a:r>
          </a:p>
          <a:p>
            <a:pPr marR="0" algn="r" defTabSz="914400" fontAlgn="auto">
              <a:spcBef>
                <a:spcPts val="0"/>
              </a:spcBef>
              <a:spcAft>
                <a:spcPts val="0"/>
              </a:spcAft>
              <a:buClrTx/>
              <a:buSzTx/>
              <a:buFontTx/>
              <a:defRPr/>
            </a:pPr>
            <a:r>
              <a:rPr kumimoji="0" lang="en-US" altLang="x-none" sz="2800" b="1" kern="1200" cap="none" spc="0" normalizeH="0" baseline="0" noProof="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r>
              <a:rPr kumimoji="0" lang="zh-CN" altLang="en-US" sz="2800" b="1" kern="1200" cap="none" spc="0" normalizeH="0" baseline="0" noProof="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伏尔泰</a:t>
            </a:r>
            <a:endParaRPr kumimoji="0" lang="zh-CN"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1272" name="Rectangle 9"/>
          <p:cNvSpPr/>
          <p:nvPr/>
        </p:nvSpPr>
        <p:spPr>
          <a:xfrm>
            <a:off x="2584450" y="2457450"/>
            <a:ext cx="7186613" cy="52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反对封建专制制度，主张由开明的君主执政</a:t>
            </a:r>
          </a:p>
        </p:txBody>
      </p:sp>
      <p:sp>
        <p:nvSpPr>
          <p:cNvPr id="5" name="文本框 4"/>
          <p:cNvSpPr txBox="1"/>
          <p:nvPr/>
        </p:nvSpPr>
        <p:spPr>
          <a:xfrm>
            <a:off x="11113" y="3090863"/>
            <a:ext cx="10517188" cy="1746250"/>
          </a:xfrm>
          <a:prstGeom prst="rect">
            <a:avLst/>
          </a:prstGeom>
          <a:noFill/>
        </p:spPr>
        <p:txBody>
          <a:bodyPr>
            <a:spAutoFit/>
          </a:bodyPr>
          <a:lstStyle/>
          <a:p>
            <a:pPr marR="0" defTabSz="914400" fontAlgn="auto">
              <a:lnSpc>
                <a:spcPts val="4300"/>
              </a:lnSpc>
              <a:spcBef>
                <a:spcPts val="0"/>
              </a:spcBef>
              <a:spcAft>
                <a:spcPts val="0"/>
              </a:spcAft>
              <a:buClrTx/>
              <a:buSzTx/>
              <a:buFont typeface="Arial" panose="020B0604020202020204" pitchFamily="34" charset="0"/>
              <a:defRPr/>
            </a:pP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如果</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同一个人</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或是由重要人物、贵族或平民组成的</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同一个机关行使这三种权力(行政权、立法权、司法权)</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则一切便都完了。</a:t>
            </a:r>
            <a:endPar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endParaRPr>
          </a:p>
          <a:p>
            <a:pPr marR="0" algn="r" defTabSz="914400" fontAlgn="auto">
              <a:lnSpc>
                <a:spcPts val="4300"/>
              </a:lnSpc>
              <a:spcBef>
                <a:spcPts val="0"/>
              </a:spcBef>
              <a:spcAft>
                <a:spcPts val="0"/>
              </a:spcAft>
              <a:buClrTx/>
              <a:buSzTx/>
              <a:buFont typeface="Arial" panose="020B0604020202020204" pitchFamily="34" charset="0"/>
              <a:defRPr/>
            </a:pP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   ——</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孟德斯鸠</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论法的精神</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endParaRPr kumimoji="0" lang="zh-CN" altLang="en-US" sz="2800" b="1" kern="1200" cap="none" spc="0" normalizeH="0" baseline="0" noProof="0">
              <a:latin typeface="楷体" panose="02010609060101010101" pitchFamily="49" charset="-122"/>
              <a:ea typeface="楷体" panose="02010609060101010101" pitchFamily="49" charset="-122"/>
              <a:cs typeface="楷体" panose="02010609060101010101" pitchFamily="49" charset="-122"/>
            </a:endParaRPr>
          </a:p>
        </p:txBody>
      </p:sp>
      <p:pic>
        <p:nvPicPr>
          <p:cNvPr id="7175" name="Picture 5" descr="孟德斯鸠（1689－1755年）"/>
          <p:cNvPicPr>
            <a:picLocks noChangeAspect="1"/>
          </p:cNvPicPr>
          <p:nvPr/>
        </p:nvPicPr>
        <p:blipFill>
          <a:blip r:embed="rId4" cstate="print"/>
          <a:stretch>
            <a:fillRect/>
          </a:stretch>
        </p:blipFill>
        <p:spPr>
          <a:xfrm>
            <a:off x="10291763" y="2979738"/>
            <a:ext cx="1778000" cy="1889125"/>
          </a:xfrm>
          <a:prstGeom prst="rect">
            <a:avLst/>
          </a:prstGeom>
          <a:noFill/>
          <a:ln w="9525">
            <a:noFill/>
          </a:ln>
        </p:spPr>
      </p:pic>
      <p:sp>
        <p:nvSpPr>
          <p:cNvPr id="12293" name="Text Box 6"/>
          <p:cNvSpPr txBox="1"/>
          <p:nvPr/>
        </p:nvSpPr>
        <p:spPr>
          <a:xfrm>
            <a:off x="2117725" y="4314825"/>
            <a:ext cx="3800475" cy="52228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提出三权分立的原则</a:t>
            </a:r>
            <a:endParaRPr kumimoji="0" lang="en-US" altLang="en-US" sz="2800" b="1" i="0" u="none" strike="noStrike" kern="1200" cap="none" spc="0" normalizeH="0" baseline="0" noProof="0" dirty="0">
              <a:ln>
                <a:noFill/>
              </a:ln>
              <a:solidFill>
                <a:srgbClr val="660066"/>
              </a:solidFill>
              <a:effectLst>
                <a:outerShdw blurRad="38100" dist="38100" dir="2700000">
                  <a:srgbClr val="000000"/>
                </a:outerShdw>
              </a:effectLst>
              <a:uLnTx/>
              <a:uFillTx/>
              <a:latin typeface="宋体" panose="02010600030101010101" pitchFamily="2" charset="-122"/>
              <a:ea typeface="+mn-ea"/>
              <a:cs typeface="+mn-cs"/>
            </a:endParaRPr>
          </a:p>
        </p:txBody>
      </p:sp>
      <p:sp>
        <p:nvSpPr>
          <p:cNvPr id="6" name="文本框 5"/>
          <p:cNvSpPr txBox="1"/>
          <p:nvPr/>
        </p:nvSpPr>
        <p:spPr>
          <a:xfrm>
            <a:off x="1846263" y="4868863"/>
            <a:ext cx="10158413" cy="1822450"/>
          </a:xfrm>
          <a:prstGeom prst="rect">
            <a:avLst/>
          </a:prstGeom>
          <a:noFill/>
        </p:spPr>
        <p:txBody>
          <a:bodyPr>
            <a:spAutoFit/>
          </a:bodyPr>
          <a:lstStyle/>
          <a:p>
            <a:pPr marR="0" defTabSz="914400" fontAlgn="auto">
              <a:lnSpc>
                <a:spcPts val="4500"/>
              </a:lnSpc>
              <a:spcBef>
                <a:spcPts val="0"/>
              </a:spcBef>
              <a:spcAft>
                <a:spcPts val="0"/>
              </a:spcAft>
              <a:buClrTx/>
              <a:buSzTx/>
              <a:buFont typeface="Arial" panose="020B0604020202020204" pitchFamily="34" charset="0"/>
              <a:defRPr/>
            </a:pP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人人享有自由平等的权利</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而不论其出身。人们应自由订立</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社会契约</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，组成国家···代表</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所有人的权利和自由。</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这是至高无上的</a:t>
            </a:r>
            <a:r>
              <a:rPr kumimoji="0" lang="en-US" altLang="en-US" sz="2800" b="1" kern="1200" cap="none" spc="0" normalizeH="0" baseline="0" noProof="0" dirty="0">
                <a:solidFill>
                  <a:srgbClr val="FF0000"/>
                </a:solidFill>
                <a:effectLst>
                  <a:outerShdw blurRad="38100" dist="38100" dir="2700000">
                    <a:srgbClr val="000000"/>
                  </a:outerShdw>
                </a:effectLst>
                <a:latin typeface="楷体" panose="02010609060101010101" pitchFamily="49" charset="-122"/>
                <a:ea typeface="楷体" panose="02010609060101010101" pitchFamily="49" charset="-122"/>
                <a:cs typeface="楷体" panose="02010609060101010101" pitchFamily="49" charset="-122"/>
                <a:sym typeface="+mn-ea"/>
              </a:rPr>
              <a:t>人民主权</a:t>
            </a:r>
            <a:r>
              <a:rPr kumimoji="0" 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                </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 </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卢梭</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r>
              <a:rPr kumimoji="0" lang="en-US" altLang="en-US"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社会契约论</a:t>
            </a:r>
            <a:r>
              <a:rPr kumimoji="0" lang="en-US" altLang="zh-CN" sz="2800" b="1" kern="1200" cap="none" spc="0" normalizeH="0" baseline="0" noProof="0" dirty="0">
                <a:effectLst>
                  <a:outerShdw blurRad="38100" dist="38100" dir="2700000">
                    <a:srgbClr val="FFFFFF"/>
                  </a:outerShdw>
                </a:effectLst>
                <a:latin typeface="楷体" panose="02010609060101010101" pitchFamily="49" charset="-122"/>
                <a:ea typeface="楷体" panose="02010609060101010101" pitchFamily="49" charset="-122"/>
                <a:cs typeface="楷体" panose="02010609060101010101" pitchFamily="49" charset="-122"/>
                <a:sym typeface="+mn-ea"/>
              </a:rPr>
              <a:t>》</a:t>
            </a:r>
            <a:endParaRPr kumimoji="0" lang="zh-CN" altLang="en-US" sz="2800" kern="1200" cap="none" spc="0" normalizeH="0" baseline="0" noProof="0">
              <a:latin typeface="楷体" panose="02010609060101010101" pitchFamily="49" charset="-122"/>
              <a:ea typeface="楷体" panose="02010609060101010101" pitchFamily="49" charset="-122"/>
              <a:cs typeface="楷体" panose="02010609060101010101" pitchFamily="49" charset="-122"/>
            </a:endParaRPr>
          </a:p>
        </p:txBody>
      </p:sp>
      <p:pic>
        <p:nvPicPr>
          <p:cNvPr id="7178" name="Picture 11" descr="http://www.bjbys.net.cn/upload/Image/mrtp/wztp/1_2524158609.jpg"/>
          <p:cNvPicPr>
            <a:picLocks noChangeAspect="1"/>
          </p:cNvPicPr>
          <p:nvPr/>
        </p:nvPicPr>
        <p:blipFill>
          <a:blip r:embed="rId5" cstate="print"/>
          <a:stretch>
            <a:fillRect/>
          </a:stretch>
        </p:blipFill>
        <p:spPr>
          <a:xfrm>
            <a:off x="39688" y="4314825"/>
            <a:ext cx="1630362" cy="2249488"/>
          </a:xfrm>
          <a:prstGeom prst="rect">
            <a:avLst/>
          </a:prstGeom>
          <a:noFill/>
          <a:ln w="9525">
            <a:noFill/>
          </a:ln>
        </p:spPr>
      </p:pic>
      <p:sp>
        <p:nvSpPr>
          <p:cNvPr id="13317" name="Rectangle 6"/>
          <p:cNvSpPr/>
          <p:nvPr/>
        </p:nvSpPr>
        <p:spPr>
          <a:xfrm>
            <a:off x="3714750" y="5522913"/>
            <a:ext cx="5181600" cy="116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提倡自由、平等</a:t>
            </a:r>
            <a:r>
              <a:rPr kumimoji="0" lang="zh-CN"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a:t>
            </a:r>
            <a:r>
              <a:rPr kumimoji="0" lang="en-US"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社会契约论</a:t>
            </a: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defRPr/>
            </a:pPr>
            <a:r>
              <a:rPr kumimoji="0" lang="en-US" altLang="en-US" sz="2800" b="0"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主权在民，否定封建王权</a:t>
            </a:r>
          </a:p>
        </p:txBody>
      </p:sp>
      <p:sp>
        <p:nvSpPr>
          <p:cNvPr id="15" name="矩形 14"/>
          <p:cNvSpPr/>
          <p:nvPr/>
        </p:nvSpPr>
        <p:spPr>
          <a:xfrm>
            <a:off x="5561013" y="6213475"/>
            <a:ext cx="1489075" cy="477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2584450" y="2501900"/>
            <a:ext cx="1489075" cy="477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文本框 7"/>
          <p:cNvSpPr txBox="1"/>
          <p:nvPr/>
        </p:nvSpPr>
        <p:spPr>
          <a:xfrm>
            <a:off x="4816475" y="19050"/>
            <a:ext cx="6670040" cy="1076325"/>
          </a:xfrm>
          <a:prstGeom prst="rect">
            <a:avLst/>
          </a:prstGeom>
          <a:noFill/>
        </p:spPr>
        <p:txBody>
          <a:bodyPr>
            <a:spAutoFit/>
          </a:bodyPr>
          <a:lstStyle/>
          <a:p>
            <a:pPr marR="0" defTabSz="914400" fontAlgn="auto">
              <a:spcBef>
                <a:spcPts val="0"/>
              </a:spcBef>
              <a:spcAft>
                <a:spcPts val="0"/>
              </a:spcAft>
              <a:buClrTx/>
              <a:buSzTx/>
              <a:buFontTx/>
              <a:defRPr/>
            </a:pPr>
            <a:r>
              <a:rPr kumimoji="0" lang="zh-CN" altLang="en-US" sz="3200" b="1" kern="1200" cap="none" spc="0" normalizeH="0" baseline="0" noProof="0">
                <a:ln w="22225">
                  <a:solidFill>
                    <a:schemeClr val="accent2"/>
                  </a:solidFill>
                  <a:prstDash val="solid"/>
                </a:ln>
                <a:solidFill>
                  <a:schemeClr val="accent2">
                    <a:lumMod val="40000"/>
                    <a:lumOff val="60000"/>
                  </a:schemeClr>
                </a:solidFill>
                <a:latin typeface="+mn-lt"/>
                <a:ea typeface="+mn-ea"/>
                <a:cs typeface="+mn-cs"/>
                <a:sym typeface="+mn-ea"/>
              </a:rPr>
              <a:t>启蒙运动解放了人们的思想，为法国大革命作了重要的理论准备</a:t>
            </a:r>
            <a:endParaRPr kumimoji="0" lang="zh-CN" altLang="en-US" sz="3200" kern="1200" cap="none" spc="0" normalizeH="0" baseline="0" noProof="0">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ssolve">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dissolv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7">
                                            <p:txEl>
                                              <p:charRg st="0" end="8"/>
                                            </p:txEl>
                                          </p:spTgt>
                                        </p:tgtEl>
                                        <p:attrNameLst>
                                          <p:attrName>style.visibility</p:attrName>
                                        </p:attrNameLst>
                                      </p:cBhvr>
                                      <p:to>
                                        <p:strVal val="visible"/>
                                      </p:to>
                                    </p:set>
                                    <p:animEffect transition="in" filter="blinds(horizontal)">
                                      <p:cBhvr>
                                        <p:cTn id="17" dur="500"/>
                                        <p:tgtEl>
                                          <p:spTgt spid="13317">
                                            <p:txEl>
                                              <p:char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7">
                                            <p:txEl>
                                              <p:pRg st="1" end="1"/>
                                            </p:txEl>
                                          </p:spTgt>
                                        </p:tgtEl>
                                        <p:attrNameLst>
                                          <p:attrName>style.visibility</p:attrName>
                                        </p:attrNameLst>
                                      </p:cBhvr>
                                      <p:to>
                                        <p:strVal val="visible"/>
                                      </p:to>
                                    </p:set>
                                    <p:animEffect transition="in" filter="blinds(horizontal)">
                                      <p:cBhvr>
                                        <p:cTn id="22" dur="500"/>
                                        <p:tgtEl>
                                          <p:spTgt spid="133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P spid="12293" grpId="0" bldLvl="0" animBg="1"/>
      <p:bldP spid="15"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ln/>
        </p:spPr>
        <p:txBody>
          <a:bodyPr vert="horz" wrap="square" lIns="91440" tIns="45720" rIns="91440" bIns="45720" anchor="ctr"/>
          <a:lstStyle/>
          <a:p>
            <a:pPr algn="ctr" eaLnBrk="1" hangingPunct="1"/>
            <a:r>
              <a:rPr lang="zh-CN" altLang="en-US" dirty="0"/>
              <a:t>法国大革命的原因</a:t>
            </a:r>
          </a:p>
        </p:txBody>
      </p:sp>
      <p:sp>
        <p:nvSpPr>
          <p:cNvPr id="22" name="矩形 21"/>
          <p:cNvSpPr/>
          <p:nvPr/>
        </p:nvSpPr>
        <p:spPr>
          <a:xfrm>
            <a:off x="292100" y="1691005"/>
            <a:ext cx="11607800" cy="645160"/>
          </a:xfrm>
          <a:prstGeom prst="rect">
            <a:avLst/>
          </a:prstGeom>
          <a:solidFill>
            <a:schemeClr val="bg1"/>
          </a:solid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1</a:t>
            </a:r>
            <a:r>
              <a:rPr kumimoji="0" lang="zh-CN" altLang="en-US"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、旧制度的危机：封建制度阻碍了资本主义的发展</a:t>
            </a:r>
          </a:p>
        </p:txBody>
      </p:sp>
      <p:sp>
        <p:nvSpPr>
          <p:cNvPr id="4" name="矩形 3"/>
          <p:cNvSpPr/>
          <p:nvPr/>
        </p:nvSpPr>
        <p:spPr>
          <a:xfrm>
            <a:off x="292100" y="3721735"/>
            <a:ext cx="11607800" cy="1198880"/>
          </a:xfrm>
          <a:prstGeom prst="rect">
            <a:avLst/>
          </a:prstGeom>
          <a:solidFill>
            <a:schemeClr val="bg1"/>
          </a:solid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2</a:t>
            </a:r>
            <a:r>
              <a:rPr kumimoji="0" lang="zh-CN" altLang="en-US" sz="3600" b="1" i="0" u="none" strike="noStrike" kern="1200" cap="none" spc="0" normalizeH="0" baseline="0" noProof="0">
                <a:ln w="22225">
                  <a:solidFill>
                    <a:schemeClr val="accent2"/>
                  </a:solidFill>
                  <a:prstDash val="solid"/>
                </a:ln>
                <a:solidFill>
                  <a:schemeClr val="accent2">
                    <a:lumMod val="40000"/>
                    <a:lumOff val="60000"/>
                  </a:schemeClr>
                </a:solidFill>
                <a:effectLst/>
                <a:uLnTx/>
                <a:uFillTx/>
                <a:latin typeface="+mn-lt"/>
                <a:ea typeface="+mn-ea"/>
                <a:cs typeface="+mn-cs"/>
              </a:rPr>
              <a:t>、新思想的传播：启蒙运动解放了人们的思想，为法国大革命作了重要的理论准备。</a:t>
            </a:r>
          </a:p>
        </p:txBody>
      </p:sp>
      <p:sp>
        <p:nvSpPr>
          <p:cNvPr id="5" name="矩形 4"/>
          <p:cNvSpPr/>
          <p:nvPr/>
        </p:nvSpPr>
        <p:spPr>
          <a:xfrm>
            <a:off x="8480425" y="2401888"/>
            <a:ext cx="2214563" cy="70643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FF0000"/>
                </a:solidFill>
                <a:effectLst>
                  <a:outerShdw blurRad="38100" dist="19050" dir="2700000" algn="tl" rotWithShape="0">
                    <a:schemeClr val="dk1">
                      <a:alpha val="40000"/>
                    </a:schemeClr>
                  </a:outerShdw>
                </a:effectLst>
                <a:uLnTx/>
                <a:uFillTx/>
                <a:latin typeface="+mn-lt"/>
                <a:ea typeface="+mn-ea"/>
                <a:cs typeface="+mn-cs"/>
              </a:rPr>
              <a:t>根本原因</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2563</Words>
  <Application>Microsoft Office PowerPoint</Application>
  <PresentationFormat>自定义</PresentationFormat>
  <Paragraphs>247</Paragraphs>
  <Slides>26</Slides>
  <Notes>1</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幻灯片 2</vt:lpstr>
      <vt:lpstr>幻灯片 3</vt:lpstr>
      <vt:lpstr>第19课 法国大革命和拿破仑帝国</vt:lpstr>
      <vt:lpstr>法国大革命的原因</vt:lpstr>
      <vt:lpstr>幻灯片 6</vt:lpstr>
      <vt:lpstr>幻灯片 7</vt:lpstr>
      <vt:lpstr>法国大革命的原因</vt:lpstr>
      <vt:lpstr>法国大革命的原因</vt:lpstr>
      <vt:lpstr>阅读课本，根据地图和时间提示，完成法国大革命的时间轴</vt:lpstr>
      <vt:lpstr>1、革命的导火线：三级会议的重新召开</vt:lpstr>
      <vt:lpstr>幻灯片 12</vt:lpstr>
      <vt:lpstr>3、1789年制宪议会通过《人权宣言》</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课堂小结</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件站www.kjzhan.com】部编人教版九年级历史上册~中小学ppt课件、教案、教学设计试卷练习免费下载站~【课件站www.kjzhan.com】~中小学ppt课件、试卷练习免费下载站~【课件站www.kjzhan.com】~中小学ppt课件、试卷练习免费下载站~【课件站www.kjzhan.com】中小学ppt课件、上册教案-@教学设计=语文、数学、英语教案、化学-物理~试卷练习免费下载站~【课件站www.kjzhan.com】~中小学ppt课件、试卷练习免费下载</dc:title>
  <dc:subject>【课件站www.kjzhan.com】部编人教版九年级历史上册~中小学ppt课件、教案、教学设计试卷练习免费下载站~【课件站www.kjzhan.com】~中小学ppt课件、试卷练习免费下载站~【课件站www.kjzhan.com】~中小学ppt课件、试卷练习免费下载站~【课件站www.kjzhan.com】中小学ppt课件、上册教案-@教学设计=语文、数学、英语教案、化学-物理~试卷练习免费下载站~【课件站www.kjzhan.com】~中小学ppt课件、试卷练习免费下载</dc:subject>
  <dc:creator>bnczoo1</dc:creator>
  <cp:keywords>【课件站www.kjzhan.com】部编人教版九年级历史上册~中小学ppt课件、教案、教学设计试卷练习免费下载站~【课件站www.kjzhan.com】~中小学ppt课件、试卷练习免费下载站~【课件站www.kjzhan.com】~中小学ppt课件、试卷练习免费下载站~【课件站www.kjzhan.com】中小学ppt课件、上册教案-@教学设计=语文、数学、英语教案、化学-物理~试卷练习免费下载站~【课件站www.kjzhan.com】~中小学ppt课件、试卷练习免费下载</cp:keywords>
  <dc:description>【课件站www.kjzhan.com】部编人教版九年级历史上册~中小学ppt课件、教案、教学设计试卷练习免费下载站~【课件站www.kjzhan.com】~中小学ppt课件、试卷练习免费下载站~【课件站www.kjzhan.com】~中小学ppt课件、试卷练习免费下载站~【课件站www.kjzhan.com】中小学ppt课件、上册教案-@教学设计=语文、数学、英语教案、化学-物理~试卷练习免费下载站~【课件站www.kjzhan.com】~中小学ppt课件、试卷练习免费下载</dc:description>
  <cp:lastModifiedBy>Admin</cp:lastModifiedBy>
  <cp:revision>34</cp:revision>
  <dcterms:created xsi:type="dcterms:W3CDTF">2018-03-01T02:03:00Z</dcterms:created>
  <dcterms:modified xsi:type="dcterms:W3CDTF">2019-12-10T00:48:38Z</dcterms:modified>
  <cp:category>【课件站www.kjzhan.com】部编人教版九年级历史上册~中小学ppt课件、教案、教学设计试卷练习免费下载站~【课件站www.kjzhan.com】~中小学ppt课件、试卷练习免费下载站~【课件站www.kjzhan.com】~中小学ppt课件、试卷练习免费下载站~【课件站www.kjzhan.com】中小学ppt课件、上册教案-@教学设计=语文、数学、英语教案、化学-物理~试卷练习免费下载站~【课件站www.kjzhan.com】~中小学ppt课件、试卷练习免费下载</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