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7" r:id="rId5"/>
    <p:sldId id="258" r:id="rId6"/>
    <p:sldId id="259" r:id="rId7"/>
    <p:sldId id="260" r:id="rId8"/>
    <p:sldId id="270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8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4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6.png"/><Relationship Id="rId1" Type="http://schemas.openxmlformats.org/officeDocument/2006/relationships/hyperlink" Target="20191208_142643.mp4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6867" y="3515381"/>
            <a:ext cx="8139178" cy="899167"/>
          </a:xfrm>
        </p:spPr>
        <p:txBody>
          <a:bodyPr/>
          <a:lstStyle/>
          <a:p>
            <a:r>
              <a:rPr lang="zh-CN" altLang="en-US"/>
              <a:t>《金属的冶炼与利用》复习课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5" y="935990"/>
            <a:ext cx="1778000" cy="190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790" y="1160780"/>
            <a:ext cx="2852420" cy="1455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65" y="1019810"/>
            <a:ext cx="2021205" cy="1736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实验室模拟铜的冶炼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0710" y="1528445"/>
            <a:ext cx="1664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尾气处理装置</a:t>
            </a:r>
            <a:endParaRPr lang="zh-CN" altLang="en-US" sz="2400"/>
          </a:p>
        </p:txBody>
      </p:sp>
      <p:pic>
        <p:nvPicPr>
          <p:cNvPr id="8" name="图片24" descr="菁优网：http://www.jyeoo.com"/>
          <p:cNvPicPr>
            <a:picLocks noChangeAspect="1"/>
          </p:cNvPicPr>
          <p:nvPr/>
        </p:nvPicPr>
        <p:blipFill>
          <a:blip r:embed="rId1"/>
          <a:srcRect l="47874" b="16584"/>
          <a:stretch>
            <a:fillRect/>
          </a:stretch>
        </p:blipFill>
        <p:spPr>
          <a:xfrm>
            <a:off x="2874645" y="3013075"/>
            <a:ext cx="3150870" cy="12776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2874645" y="1430020"/>
            <a:ext cx="3259455" cy="1402080"/>
            <a:chOff x="4301" y="2941"/>
            <a:chExt cx="5376" cy="2496"/>
          </a:xfrm>
        </p:grpSpPr>
        <p:pic>
          <p:nvPicPr>
            <p:cNvPr id="5" name="图片24" descr="菁优网：http://www.jyeoo.com"/>
            <p:cNvPicPr>
              <a:picLocks noChangeAspect="1"/>
            </p:cNvPicPr>
            <p:nvPr/>
          </p:nvPicPr>
          <p:blipFill>
            <a:blip r:embed="rId2"/>
            <a:srcRect l="62354" t="26598" r="26563" b="19568"/>
            <a:stretch>
              <a:fillRect/>
            </a:stretch>
          </p:blipFill>
          <p:spPr>
            <a:xfrm>
              <a:off x="8319" y="3301"/>
              <a:ext cx="1359" cy="19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24" descr="菁优网：http://www.jyeoo.com"/>
            <p:cNvPicPr>
              <a:picLocks noChangeAspect="1"/>
            </p:cNvPicPr>
            <p:nvPr/>
          </p:nvPicPr>
          <p:blipFill>
            <a:blip r:embed="rId1"/>
            <a:srcRect l="47104" r="19136" b="19911"/>
            <a:stretch>
              <a:fillRect/>
            </a:stretch>
          </p:blipFill>
          <p:spPr>
            <a:xfrm>
              <a:off x="4301" y="2941"/>
              <a:ext cx="4152" cy="249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2917190" y="4536440"/>
            <a:ext cx="3485515" cy="1584960"/>
            <a:chOff x="2346" y="3599"/>
            <a:chExt cx="5489" cy="249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 l="49977" t="58230" r="38021" b="6138"/>
            <a:stretch>
              <a:fillRect/>
            </a:stretch>
          </p:blipFill>
          <p:spPr>
            <a:xfrm>
              <a:off x="5564" y="3870"/>
              <a:ext cx="1135" cy="218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rcRect l="89776" t="22663" b="27653"/>
            <a:stretch>
              <a:fillRect/>
            </a:stretch>
          </p:blipFill>
          <p:spPr>
            <a:xfrm>
              <a:off x="6699" y="3911"/>
              <a:ext cx="1137" cy="1829"/>
            </a:xfrm>
            <a:prstGeom prst="rect">
              <a:avLst/>
            </a:prstGeom>
          </p:spPr>
        </p:pic>
        <p:pic>
          <p:nvPicPr>
            <p:cNvPr id="13" name="图片24" descr="菁优网：http://www.jyeoo.com"/>
            <p:cNvPicPr>
              <a:picLocks noChangeAspect="1"/>
            </p:cNvPicPr>
            <p:nvPr/>
          </p:nvPicPr>
          <p:blipFill>
            <a:blip r:embed="rId1"/>
            <a:srcRect l="47104" r="26730" b="19911"/>
            <a:stretch>
              <a:fillRect/>
            </a:stretch>
          </p:blipFill>
          <p:spPr>
            <a:xfrm>
              <a:off x="2346" y="3599"/>
              <a:ext cx="3218" cy="249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5216525" y="6039485"/>
            <a:ext cx="2101850" cy="563880"/>
            <a:chOff x="8215" y="9511"/>
            <a:chExt cx="3310" cy="888"/>
          </a:xfrm>
        </p:grpSpPr>
        <p:sp>
          <p:nvSpPr>
            <p:cNvPr id="14" name="文本框 13"/>
            <p:cNvSpPr txBox="1"/>
            <p:nvPr/>
          </p:nvSpPr>
          <p:spPr>
            <a:xfrm>
              <a:off x="8215" y="9819"/>
              <a:ext cx="331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</a:rPr>
                <a:t>检验</a:t>
              </a:r>
              <a:r>
                <a:rPr lang="en-US" altLang="zh-CN" b="1">
                  <a:solidFill>
                    <a:srgbClr val="FF0000"/>
                  </a:solidFill>
                </a:rPr>
                <a:t>CO</a:t>
              </a:r>
              <a:r>
                <a:rPr lang="en-US" altLang="zh-CN" b="1" baseline="-25000">
                  <a:solidFill>
                    <a:srgbClr val="FF0000"/>
                  </a:solidFill>
                </a:rPr>
                <a:t>2</a:t>
              </a:r>
              <a:r>
                <a:rPr lang="zh-CN" altLang="en-US" b="1">
                  <a:solidFill>
                    <a:srgbClr val="FF0000"/>
                  </a:solidFill>
                </a:rPr>
                <a:t>，储存</a:t>
              </a:r>
              <a:r>
                <a:rPr lang="en-US" altLang="zh-CN" b="1">
                  <a:solidFill>
                    <a:srgbClr val="FF0000"/>
                  </a:solidFill>
                </a:rPr>
                <a:t>CO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8559" y="9511"/>
              <a:ext cx="267" cy="3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铜的冶炼：生物炼铜</a:t>
            </a:r>
            <a:endParaRPr lang="zh-CN" altLang="en-US"/>
          </a:p>
        </p:txBody>
      </p:sp>
      <p:pic>
        <p:nvPicPr>
          <p:cNvPr id="14" name="图片 13" descr="04@4KJ6C7LKL7~SSQQ2A4{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660" y="3496945"/>
            <a:ext cx="6541135" cy="17125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14400" y="1511300"/>
            <a:ext cx="76536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solidFill>
                  <a:srgbClr val="333333"/>
                </a:solidFill>
                <a:latin typeface="+mj-ea"/>
                <a:ea typeface="+mj-ea"/>
              </a:rPr>
              <a:t>生物炼铜法就是利用某种能耐受铜盐毒性的细菌，利用空气中的氧气把不溶性的硫化铜转化为可溶性的铜盐，从而使铜的冶炼变得成本低，污染小，反应条件十分简单。</a:t>
            </a:r>
            <a:endParaRPr lang="zh-CN" altLang="en-US" sz="2800" b="0">
              <a:solidFill>
                <a:srgbClr val="333333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探究铜生锈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9524"/>
          <a:stretch>
            <a:fillRect/>
          </a:stretch>
        </p:blipFill>
        <p:spPr>
          <a:xfrm>
            <a:off x="6303645" y="848360"/>
            <a:ext cx="2160905" cy="4288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0920" y="2045970"/>
            <a:ext cx="416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铜锈的主要成分是什么？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010920" y="2987675"/>
            <a:ext cx="67024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铜生锈是铜与空气中的哪些物质</a:t>
            </a:r>
            <a:endParaRPr lang="zh-CN" altLang="en-US" sz="2400"/>
          </a:p>
          <a:p>
            <a:r>
              <a:rPr lang="zh-CN" altLang="en-US" sz="2400"/>
              <a:t>作用的结果？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010920" y="4182745"/>
            <a:ext cx="5161280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学生活动：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设计实验证明铜生锈需要铜与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氧气、水、二氧化碳</a:t>
            </a:r>
            <a:r>
              <a:rPr lang="zh-CN" altLang="en-US" sz="2800">
                <a:sym typeface="+mn-ea"/>
              </a:rPr>
              <a:t>共同作用。</a:t>
            </a:r>
            <a:endParaRPr lang="zh-CN" altLang="en-US" sz="28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探究铜生锈</a:t>
            </a:r>
            <a:endParaRPr lang="zh-CN" altLang="en-US"/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913130" y="1424940"/>
          <a:ext cx="7098030" cy="348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3640"/>
                <a:gridCol w="1403985"/>
                <a:gridCol w="1503680"/>
                <a:gridCol w="1475105"/>
                <a:gridCol w="1531620"/>
              </a:tblGrid>
              <a:tr h="5168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新宋体" panose="02010609030101010101" charset="-122"/>
                        </a:rPr>
                        <a:t>编号</a:t>
                      </a:r>
                      <a:endParaRPr lang="en-US" altLang="en-US" sz="2800" b="0">
                        <a:latin typeface="+mj-ea"/>
                        <a:ea typeface="+mj-ea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mbria Math" panose="02040503050406030204" charset="0"/>
                        </a:rPr>
                        <a:t>①</a:t>
                      </a:r>
                      <a:endParaRPr lang="en-US" altLang="en-US" sz="2800" b="0">
                        <a:latin typeface="+mj-ea"/>
                        <a:ea typeface="+mj-ea"/>
                        <a:cs typeface="Cambria Math" panose="02040503050406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mbria Math" panose="02040503050406030204" charset="0"/>
                        </a:rPr>
                        <a:t>②</a:t>
                      </a:r>
                      <a:endParaRPr lang="en-US" altLang="en-US" sz="2800" b="0">
                        <a:latin typeface="+mj-ea"/>
                        <a:ea typeface="+mj-ea"/>
                        <a:cs typeface="Cambria Math" panose="02040503050406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mbria Math" panose="02040503050406030204" charset="0"/>
                        </a:rPr>
                        <a:t>③</a:t>
                      </a:r>
                      <a:endParaRPr lang="en-US" altLang="en-US" sz="2800" b="0">
                        <a:latin typeface="+mj-ea"/>
                        <a:ea typeface="+mj-ea"/>
                        <a:cs typeface="Cambria Math" panose="02040503050406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mbria Math" panose="02040503050406030204" charset="0"/>
                        </a:rPr>
                        <a:t>④</a:t>
                      </a:r>
                      <a:endParaRPr lang="en-US" altLang="en-US" sz="2800" b="0">
                        <a:latin typeface="+mj-ea"/>
                        <a:ea typeface="+mj-ea"/>
                        <a:cs typeface="Cambria Math" panose="02040503050406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5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新宋体" panose="02010609030101010101" charset="-122"/>
                        </a:rPr>
                        <a:t>实验</a:t>
                      </a:r>
                      <a:endParaRPr lang="en-US" altLang="en-US" sz="2800" b="0">
                        <a:latin typeface="+mj-ea"/>
                        <a:ea typeface="+mj-ea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+mj-ea"/>
                        <a:ea typeface="+mj-ea"/>
                        <a:cs typeface="Calibri" panose="020F0502020204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+mj-ea"/>
                        <a:ea typeface="+mj-ea"/>
                        <a:cs typeface="Calibri" panose="020F0502020204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+mj-ea"/>
                        <a:ea typeface="+mj-ea"/>
                        <a:cs typeface="Calibri" panose="020F0502020204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Calibri" panose="020F0502020204030204" charset="0"/>
                        </a:rPr>
                        <a:t> </a:t>
                      </a:r>
                      <a:endParaRPr lang="en-US" altLang="en-US" sz="2800" b="0">
                        <a:latin typeface="+mj-ea"/>
                        <a:ea typeface="+mj-ea"/>
                        <a:cs typeface="Calibri" panose="020F0502020204030204" charset="0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9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+mj-ea"/>
                          <a:ea typeface="+mj-ea"/>
                          <a:cs typeface="新宋体" panose="02010609030101010101" charset="-122"/>
                        </a:rPr>
                        <a:t>现象</a:t>
                      </a:r>
                      <a:endParaRPr lang="en-US" altLang="en-US" sz="2800" b="0">
                        <a:latin typeface="+mj-ea"/>
                        <a:ea typeface="+mj-ea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+mj-ea"/>
                          <a:ea typeface="+mj-ea"/>
                          <a:cs typeface="新宋体" panose="02010609030101010101" charset="-122"/>
                          <a:sym typeface="+mn-ea"/>
                        </a:rPr>
                        <a:t>铜丝表面有绿色物质</a:t>
                      </a:r>
                      <a:endParaRPr lang="en-US" altLang="en-US" sz="2000" b="0">
                        <a:latin typeface="+mj-ea"/>
                        <a:ea typeface="+mj-ea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j-ea"/>
                          <a:ea typeface="+mj-ea"/>
                          <a:cs typeface="新宋体" panose="02010609030101010101" charset="-122"/>
                        </a:rPr>
                        <a:t>无明显现象</a:t>
                      </a:r>
                      <a:endParaRPr lang="en-US" altLang="en-US" sz="2000" b="0">
                        <a:latin typeface="+mj-ea"/>
                        <a:ea typeface="+mj-ea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>
                          <a:latin typeface="+mj-ea"/>
                          <a:ea typeface="+mj-ea"/>
                          <a:cs typeface="新宋体" panose="02010609030101010101" charset="-122"/>
                          <a:sym typeface="+mn-ea"/>
                        </a:rPr>
                        <a:t>无明显现象</a:t>
                      </a:r>
                      <a:endParaRPr lang="en-US" altLang="en-US" sz="2000" b="0">
                        <a:latin typeface="+mj-ea"/>
                        <a:ea typeface="+mj-ea"/>
                        <a:cs typeface="新宋体" panose="02010609030101010101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2000" b="0">
                        <a:latin typeface="+mj-ea"/>
                        <a:ea typeface="+mj-ea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+mj-ea"/>
                          <a:ea typeface="+mj-ea"/>
                          <a:cs typeface="新宋体" panose="02010609030101010101" charset="-122"/>
                        </a:rPr>
                        <a:t>无明显现象</a:t>
                      </a:r>
                      <a:endParaRPr lang="en-US" altLang="en-US" sz="2000" b="0">
                        <a:latin typeface="+mj-ea"/>
                        <a:ea typeface="+mj-ea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700145" y="2129790"/>
            <a:ext cx="1233805" cy="1313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216525" y="2129790"/>
            <a:ext cx="1234440" cy="1313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142490" y="2129790"/>
            <a:ext cx="1344295" cy="13138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6562725" y="2129790"/>
            <a:ext cx="1050925" cy="1311910"/>
            <a:chOff x="10335" y="4674"/>
            <a:chExt cx="1655" cy="2066"/>
          </a:xfrm>
        </p:grpSpPr>
        <p:pic>
          <p:nvPicPr>
            <p:cNvPr id="17" name="图片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0400" y="4674"/>
              <a:ext cx="1591" cy="20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10335" y="5159"/>
              <a:ext cx="111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O</a:t>
              </a:r>
              <a:r>
                <a:rPr lang="en-US" altLang="zh-CN" sz="1600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1600" baseline="-25000">
                <a:latin typeface="Times New Roman" panose="02020603050405020304" charset="0"/>
                <a:cs typeface="Times New Roman" panose="02020603050405020304" charset="0"/>
              </a:endParaRPr>
            </a:p>
            <a:p>
              <a:r>
                <a:rPr lang="en-US" altLang="zh-CN" sz="1600">
                  <a:latin typeface="Times New Roman" panose="02020603050405020304" charset="0"/>
                  <a:cs typeface="Times New Roman" panose="02020603050405020304" charset="0"/>
                </a:rPr>
                <a:t>CO</a:t>
              </a:r>
              <a:r>
                <a:rPr lang="en-US" altLang="zh-CN" sz="1600" baseline="-25000"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 lang="en-US" altLang="zh-CN" sz="1600" baseline="-25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92785" y="4982210"/>
            <a:ext cx="8122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得出</a:t>
            </a:r>
            <a:r>
              <a:rPr lang="en-US" altLang="zh-CN" sz="2400"/>
              <a:t>“</a:t>
            </a:r>
            <a:r>
              <a:rPr lang="zh-CN" altLang="en-US" sz="2400"/>
              <a:t>铜生锈与</a:t>
            </a:r>
            <a:r>
              <a:rPr lang="en-US" altLang="zh-CN" sz="2400"/>
              <a:t>CO</a:t>
            </a:r>
            <a:r>
              <a:rPr lang="en-US" altLang="zh-CN" sz="2400" baseline="-25000"/>
              <a:t>2</a:t>
            </a:r>
            <a:r>
              <a:rPr lang="zh-CN" altLang="en-US" sz="2400"/>
              <a:t>有关</a:t>
            </a:r>
            <a:r>
              <a:rPr lang="en-US" altLang="zh-CN" sz="2400"/>
              <a:t>”</a:t>
            </a:r>
            <a:r>
              <a:rPr lang="zh-CN" altLang="en-US" sz="2400"/>
              <a:t>依据的两个实验是</a:t>
            </a:r>
            <a:r>
              <a:rPr lang="en-US" altLang="zh-CN" sz="2400"/>
              <a:t>__________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zh-CN" altLang="en-US" sz="2400"/>
              <a:t>对比实验①③，得出的结论是</a:t>
            </a:r>
            <a:r>
              <a:rPr lang="en-US" altLang="zh-CN" sz="2400"/>
              <a:t>____________________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硬币的演变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74090" y="1387475"/>
            <a:ext cx="25539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第一套硬币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indent="0"/>
            <a:r>
              <a:rPr lang="en-US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</a:t>
            </a: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分硬币 铝镁合金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indent="0"/>
            <a:r>
              <a:rPr lang="en-US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2</a:t>
            </a: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分硬币 铝镁合金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indent="0"/>
            <a:r>
              <a:rPr lang="en-US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5</a:t>
            </a: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分硬币 </a:t>
            </a:r>
            <a:r>
              <a:rPr lang="zh-CN" sz="20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铝镁合金</a:t>
            </a:r>
            <a:endParaRPr lang="zh-CN" altLang="en-US" sz="2000" b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60620" y="1387475"/>
            <a:ext cx="249809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第二套硬币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1角硬币 铜锌合金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2角硬币 铜锌合金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5角硬币 </a:t>
            </a:r>
            <a:r>
              <a:rPr lang="zh-CN" sz="20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铜锌合金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1元硬币 铜镍合金</a:t>
            </a:r>
            <a:endParaRPr lang="zh-CN" sz="2000">
              <a:solidFill>
                <a:srgbClr val="333333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1545" y="3566160"/>
            <a:ext cx="263906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第三套硬币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1角硬币 铝镁合金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5角硬币 铜锌合金 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1元硬币 </a:t>
            </a:r>
            <a:r>
              <a:rPr lang="zh-CN" sz="20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钢芯镀镍</a:t>
            </a:r>
            <a:endParaRPr lang="zh-CN" sz="2000" b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60620" y="3566160"/>
            <a:ext cx="310388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第四套硬币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1角硬币 铝合金(1999) 1角硬币 </a:t>
            </a:r>
            <a:r>
              <a:rPr lang="zh-CN" sz="20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不锈钢</a:t>
            </a: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(2005) 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en-US" alt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5</a:t>
            </a: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角硬币 </a:t>
            </a:r>
            <a:r>
              <a:rPr lang="zh-CN" sz="20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钢芯镀铜合金</a:t>
            </a:r>
            <a:endParaRPr lang="zh-CN" sz="2000" b="0">
              <a:solidFill>
                <a:srgbClr val="333333"/>
              </a:solidFill>
              <a:latin typeface="+mj-ea"/>
              <a:ea typeface="+mj-ea"/>
              <a:cs typeface="+mj-ea"/>
            </a:endParaRPr>
          </a:p>
          <a:p>
            <a:pPr algn="l">
              <a:buClrTx/>
              <a:buSzTx/>
              <a:buFontTx/>
            </a:pP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1元硬币 </a:t>
            </a:r>
            <a:r>
              <a:rPr lang="zh-CN" sz="20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钢芯镀镍</a:t>
            </a:r>
            <a:r>
              <a:rPr lang="zh-CN" sz="2000" b="0">
                <a:solidFill>
                  <a:srgbClr val="333333"/>
                </a:solidFill>
                <a:latin typeface="+mj-ea"/>
                <a:ea typeface="+mj-ea"/>
                <a:cs typeface="+mj-ea"/>
              </a:rPr>
              <a:t> </a:t>
            </a:r>
            <a:endParaRPr lang="zh-CN" sz="2000">
              <a:solidFill>
                <a:srgbClr val="333333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1380" y="5545455"/>
            <a:ext cx="48406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根据需要选择、改进材料！</a:t>
            </a:r>
            <a:endParaRPr lang="zh-CN" altLang="en-US" sz="28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100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2TB[V]0~O}K%@EKHIT3D%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0810" y="1640840"/>
            <a:ext cx="6068060" cy="1960880"/>
          </a:xfrm>
          <a:prstGeom prst="rect">
            <a:avLst/>
          </a:prstGeom>
        </p:spPr>
      </p:pic>
      <p:sp>
        <p:nvSpPr>
          <p:cNvPr id="3" name="标题 2"/>
          <p:cNvSpPr/>
          <p:nvPr>
            <p:ph type="title"/>
          </p:nvPr>
        </p:nvSpPr>
        <p:spPr>
          <a:xfrm>
            <a:off x="502285" y="431800"/>
            <a:ext cx="2283460" cy="6477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你知道吗？</a:t>
            </a:r>
            <a:endParaRPr lang="zh-CN" altLang="en-US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908810" y="3781425"/>
            <a:ext cx="6068695" cy="1136650"/>
            <a:chOff x="3006" y="5955"/>
            <a:chExt cx="9557" cy="1790"/>
          </a:xfrm>
        </p:grpSpPr>
        <p:sp>
          <p:nvSpPr>
            <p:cNvPr id="7" name="文本框 6"/>
            <p:cNvSpPr txBox="1"/>
            <p:nvPr/>
          </p:nvSpPr>
          <p:spPr>
            <a:xfrm>
              <a:off x="9542" y="5955"/>
              <a:ext cx="184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一元</a:t>
              </a:r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253" y="6999"/>
              <a:ext cx="331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钢芯镀镍</a:t>
              </a:r>
              <a:endParaRPr lang="zh-CN" altLang="en-US" sz="2400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352" y="5955"/>
              <a:ext cx="10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400">
                  <a:sym typeface="+mn-ea"/>
                </a:rPr>
                <a:t>1</a:t>
              </a:r>
              <a:r>
                <a:rPr lang="zh-CN" altLang="en-US" sz="2400">
                  <a:sym typeface="+mn-ea"/>
                </a:rPr>
                <a:t>角</a:t>
              </a:r>
              <a:endParaRPr lang="zh-CN" altLang="en-US" sz="2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06" y="6999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sym typeface="+mn-ea"/>
                </a:rPr>
                <a:t>铝合金</a:t>
              </a:r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66" y="5955"/>
              <a:ext cx="1035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en-US" altLang="zh-CN" sz="2400">
                  <a:sym typeface="+mn-ea"/>
                </a:rPr>
                <a:t>5</a:t>
              </a:r>
              <a:r>
                <a:rPr lang="zh-CN" altLang="en-US" sz="2400">
                  <a:sym typeface="+mn-ea"/>
                </a:rPr>
                <a:t>角</a:t>
              </a:r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82" y="7021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>
                  <a:sym typeface="+mn-ea"/>
                </a:rPr>
                <a:t>钢芯镀铜</a:t>
              </a:r>
              <a:endParaRPr lang="zh-CN" altLang="en-US" sz="2400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辨一辨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129665" y="1754505"/>
            <a:ext cx="68853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latin typeface="+mn-ea"/>
              </a:rPr>
              <a:t>硬币铸造过程中主要使用了</a:t>
            </a:r>
            <a:r>
              <a:rPr lang="zh-CN" sz="2800" b="0">
                <a:solidFill>
                  <a:srgbClr val="FF0000"/>
                </a:solidFill>
                <a:latin typeface="+mn-ea"/>
              </a:rPr>
              <a:t>铝、铁、铜</a:t>
            </a:r>
            <a:r>
              <a:rPr lang="zh-CN" sz="2800" b="0">
                <a:latin typeface="+mn-ea"/>
              </a:rPr>
              <a:t>，你有哪些方法可以鉴别出这些金属呢？</a:t>
            </a:r>
            <a:endParaRPr lang="zh-CN" sz="2800" b="0">
              <a:latin typeface="+mn-ea"/>
            </a:endParaRPr>
          </a:p>
          <a:p>
            <a:pPr indent="0"/>
            <a:r>
              <a:rPr lang="zh-CN" sz="2800" b="0">
                <a:latin typeface="+mn-ea"/>
              </a:rPr>
              <a:t>请将你的方案写在学案上。</a:t>
            </a:r>
            <a:endParaRPr lang="zh-CN" altLang="en-US" sz="2800" b="0">
              <a:latin typeface="+mn-ea"/>
            </a:endParaRPr>
          </a:p>
        </p:txBody>
      </p:sp>
      <p:pic>
        <p:nvPicPr>
          <p:cNvPr id="38913" name="图片 1" descr="问号13.jpg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5260" y="4177030"/>
            <a:ext cx="2116455" cy="21164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940000"/>
            <a:ext cx="8139178" cy="648000"/>
          </a:xfrm>
        </p:spPr>
        <p:txBody>
          <a:bodyPr/>
          <a:p>
            <a:r>
              <a:rPr lang="zh-CN" altLang="en-US"/>
              <a:t>鉴别铝、铁、铜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5965" y="203136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物理性质：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3010" y="2087245"/>
            <a:ext cx="5516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、颜色：铜为亮红色，铝铁为银白色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、磁性：铁具有磁性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735965" y="3349625"/>
            <a:ext cx="1833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化学性质：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56815" y="3380105"/>
            <a:ext cx="62934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2400"/>
              <a:t>1、</a:t>
            </a:r>
            <a:r>
              <a:rPr lang="en-US" altLang="zh-CN" sz="2400"/>
              <a:t>同等条件下与酸反应的快慢：铝＞铁，</a:t>
            </a:r>
            <a:endParaRPr lang="en-US" altLang="zh-CN" sz="2400"/>
          </a:p>
          <a:p>
            <a:pPr algn="l">
              <a:buClrTx/>
              <a:buSzTx/>
              <a:buNone/>
            </a:pPr>
            <a:r>
              <a:rPr lang="en-US" altLang="zh-CN" sz="2400"/>
              <a:t>铜不与酸反应</a:t>
            </a:r>
            <a:endParaRPr lang="en-US" altLang="zh-CN" sz="2400"/>
          </a:p>
          <a:p>
            <a:pPr algn="l">
              <a:buClrTx/>
              <a:buSzTx/>
              <a:buNone/>
            </a:pPr>
            <a:r>
              <a:rPr lang="en-US" altLang="zh-CN" sz="2400"/>
              <a:t>2、加入硫酸铜溶液，若有红色固体产生，溶液由蓝色变为浅绿色，则为铁。</a:t>
            </a:r>
            <a:endParaRPr lang="en-US" altLang="zh-CN" sz="2400"/>
          </a:p>
          <a:p>
            <a:pPr algn="l">
              <a:buClrTx/>
              <a:buSzTx/>
              <a:buNone/>
            </a:pPr>
            <a:r>
              <a:rPr lang="en-US" altLang="zh-CN" sz="2400"/>
              <a:t>3、在氧气中燃烧，若产生黑色固体，则为铁。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 rot="20400000">
            <a:off x="489585" y="764540"/>
            <a:ext cx="3023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linkClick r:id="rId1" action="ppaction://hlinkfile"/>
              </a:rPr>
              <a:t>古代的</a:t>
            </a:r>
            <a:r>
              <a:rPr lang="zh-CN" altLang="en-US" sz="3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hlinkClick r:id="rId1" action="ppaction://hlinkfile"/>
              </a:rPr>
              <a:t>钱币</a:t>
            </a:r>
            <a:r>
              <a:rPr lang="zh-CN" altLang="en-US" sz="3600">
                <a:hlinkClick r:id="rId1" action="ppaction://hlinkfile"/>
              </a:rPr>
              <a:t>？</a:t>
            </a:r>
            <a:endParaRPr lang="zh-CN" altLang="en-US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05" y="1816100"/>
            <a:ext cx="5101590" cy="3225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21205" y="5360670"/>
            <a:ext cx="4981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历史上如何冶炼得到金属铜呢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6786880" y="5160645"/>
            <a:ext cx="1411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FF0000"/>
                </a:solidFill>
              </a:rPr>
              <a:t>？</a:t>
            </a:r>
            <a:endParaRPr lang="zh-CN" altLang="en-US" sz="54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铜的冶炼：湿法炼铜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130300" y="1313180"/>
            <a:ext cx="7675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>
                <a:latin typeface="+mj-ea"/>
                <a:ea typeface="+mj-ea"/>
                <a:cs typeface="+mj-ea"/>
                <a:sym typeface="+mn-ea"/>
              </a:rPr>
              <a:t>“曾青得铁则化为铜”</a:t>
            </a:r>
            <a:r>
              <a:rPr lang="en-US" altLang="zh-CN" sz="2800"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sz="2800" b="0">
                <a:latin typeface="+mj-ea"/>
                <a:ea typeface="+mj-ea"/>
                <a:cs typeface="+mj-ea"/>
              </a:rPr>
              <a:t>《淮南万毕术》</a:t>
            </a:r>
            <a:endParaRPr lang="zh-CN" altLang="en-US" sz="2800" b="0"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50000"/>
          <a:stretch>
            <a:fillRect/>
          </a:stretch>
        </p:blipFill>
        <p:spPr>
          <a:xfrm>
            <a:off x="5182235" y="3769360"/>
            <a:ext cx="3623310" cy="24803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9940" y="1989455"/>
            <a:ext cx="5234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Fe + CuSO</a:t>
            </a:r>
            <a:r>
              <a:rPr lang="en-US" altLang="zh-CN" sz="3200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=== Cu + FeSO</a:t>
            </a:r>
            <a:r>
              <a:rPr lang="en-US" altLang="zh-CN" sz="3200" baseline="-2500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altLang="zh-CN" sz="320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0590" y="2837815"/>
            <a:ext cx="7534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solidFill>
                  <a:schemeClr val="accent2">
                    <a:lumMod val="75000"/>
                  </a:schemeClr>
                </a:solidFill>
                <a:latin typeface="+mn-ea"/>
              </a:rPr>
              <a:t>历史上最早是通过这种方法冶炼得到铜吗？</a:t>
            </a:r>
            <a:endParaRPr lang="zh-CN" altLang="en-US" sz="2800" b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3" name="图片 -21474826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3768725"/>
            <a:ext cx="4359910" cy="2480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2313305" y="5488940"/>
            <a:ext cx="225425" cy="2254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849245" y="4444365"/>
            <a:ext cx="225425" cy="2254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/>
      <p:bldP spid="7" grpId="1"/>
      <p:bldP spid="2" grpId="0" animBg="1"/>
      <p:bldP spid="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铜的冶炼：火法炼铜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14680" y="3680460"/>
            <a:ext cx="45300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火法炼铜的过程：孔雀石</a:t>
            </a:r>
            <a:r>
              <a:rPr lang="zh-CN" sz="24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（碱式碳酸铜</a:t>
            </a:r>
            <a:r>
              <a:rPr lang="en-US" sz="24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Cu</a:t>
            </a:r>
            <a:r>
              <a:rPr lang="en-US" sz="2400" baseline="-250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en-US" sz="24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(OH)</a:t>
            </a:r>
            <a:r>
              <a:rPr lang="en-US" sz="2400" baseline="-250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en-US" sz="24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CO</a:t>
            </a:r>
            <a:r>
              <a:rPr lang="en-US" sz="2400" baseline="-250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sz="240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zh-CN" sz="2400" b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与点燃的木炭接触而被分解为氧化铜，继而被还原为金属铜。</a:t>
            </a:r>
            <a:endParaRPr lang="zh-CN" altLang="en-US" sz="2400" b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680" y="1398905"/>
            <a:ext cx="45307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>
                <a:latin typeface="+mj-ea"/>
                <a:ea typeface="+mj-ea"/>
                <a:cs typeface="+mj-ea"/>
              </a:rPr>
              <a:t>在距离湖北大冶县城3千米的</a:t>
            </a:r>
            <a:r>
              <a:rPr lang="zh-CN" altLang="en-US" sz="2000">
                <a:solidFill>
                  <a:srgbClr val="00B050"/>
                </a:solidFill>
                <a:latin typeface="+mj-ea"/>
                <a:ea typeface="+mj-ea"/>
                <a:cs typeface="+mj-ea"/>
              </a:rPr>
              <a:t>铜绿山</a:t>
            </a:r>
            <a:r>
              <a:rPr lang="zh-CN" altLang="en-US" sz="2000">
                <a:latin typeface="+mj-ea"/>
                <a:ea typeface="+mj-ea"/>
                <a:cs typeface="+mj-ea"/>
              </a:rPr>
              <a:t>上发现了一处2000多年前的古铜矿遗址。</a:t>
            </a:r>
            <a:r>
              <a:rPr lang="zh-CN" altLang="en-US" sz="2000">
                <a:solidFill>
                  <a:srgbClr val="00B050"/>
                </a:solidFill>
                <a:latin typeface="+mj-ea"/>
                <a:ea typeface="+mj-ea"/>
                <a:cs typeface="+mj-ea"/>
              </a:rPr>
              <a:t>铜绿山</a:t>
            </a:r>
            <a:r>
              <a:rPr lang="zh-CN" altLang="en-US" sz="2000">
                <a:latin typeface="+mj-ea"/>
                <a:ea typeface="+mj-ea"/>
                <a:cs typeface="+mj-ea"/>
              </a:rPr>
              <a:t>，据《大冶县志》记载，“山顶高平，巨石对峙，每骤雨过时，有铜绿如雪花小豆点缀土石上，故名。”</a:t>
            </a:r>
            <a:endParaRPr lang="zh-CN" altLang="en-US" sz="2000"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285" y="5535295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latin typeface="+mj-ea"/>
                <a:ea typeface="+mj-ea"/>
                <a:cs typeface="+mj-ea"/>
                <a:sym typeface="+mn-ea"/>
              </a:rPr>
              <a:t>其中可能发生哪些反应？</a:t>
            </a:r>
            <a:endParaRPr lang="zh-CN" altLang="en-US" sz="2400">
              <a:latin typeface="+mj-ea"/>
              <a:ea typeface="+mj-ea"/>
              <a:cs typeface="+mj-ea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56225" y="657860"/>
            <a:ext cx="3500120" cy="3022600"/>
            <a:chOff x="8435" y="1036"/>
            <a:chExt cx="5512" cy="476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35" y="1036"/>
              <a:ext cx="5513" cy="418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398" y="5216"/>
              <a:ext cx="435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明《天工开物》炼铜图</a:t>
              </a: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6225" y="3816985"/>
            <a:ext cx="3679190" cy="2860675"/>
            <a:chOff x="8435" y="6011"/>
            <a:chExt cx="5794" cy="45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5" y="6011"/>
              <a:ext cx="5794" cy="38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576" y="9936"/>
              <a:ext cx="20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冶铜遗址</a:t>
              </a:r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铜的冶炼：火法炼铜</a:t>
            </a:r>
            <a:endParaRPr lang="zh-CN" altLang="en-US"/>
          </a:p>
        </p:txBody>
      </p:sp>
      <p:pic>
        <p:nvPicPr>
          <p:cNvPr id="6" name="图片 5" descr="OUU9]PN@XBZX_M`_023$K3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765" y="1572260"/>
            <a:ext cx="4295775" cy="523875"/>
          </a:xfrm>
          <a:prstGeom prst="rect">
            <a:avLst/>
          </a:prstGeom>
        </p:spPr>
      </p:pic>
      <p:pic>
        <p:nvPicPr>
          <p:cNvPr id="7" name="图片 6" descr="KQUF)A(9V7TUS{PE~_VR_R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65" y="2400935"/>
            <a:ext cx="3333750" cy="476250"/>
          </a:xfrm>
          <a:prstGeom prst="rect">
            <a:avLst/>
          </a:prstGeom>
        </p:spPr>
      </p:pic>
      <p:pic>
        <p:nvPicPr>
          <p:cNvPr id="8" name="图片 7" descr="GIR__@V5JWN~I9}8@S9A4R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65" y="3049905"/>
            <a:ext cx="3733800" cy="419100"/>
          </a:xfrm>
          <a:prstGeom prst="rect">
            <a:avLst/>
          </a:prstGeom>
        </p:spPr>
      </p:pic>
      <p:pic>
        <p:nvPicPr>
          <p:cNvPr id="9" name="图片 8" descr="KL}$Q}$)21VO@S%]`DL_L]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65" y="3689985"/>
            <a:ext cx="2533650" cy="381000"/>
          </a:xfrm>
          <a:prstGeom prst="rect">
            <a:avLst/>
          </a:prstGeom>
        </p:spPr>
      </p:pic>
      <p:pic>
        <p:nvPicPr>
          <p:cNvPr id="10" name="图片 9" descr="XXQ$~0VWP{})0M8GR5FBJC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65" y="4267200"/>
            <a:ext cx="2543175" cy="523875"/>
          </a:xfrm>
          <a:prstGeom prst="rect">
            <a:avLst/>
          </a:prstGeom>
        </p:spPr>
      </p:pic>
      <p:pic>
        <p:nvPicPr>
          <p:cNvPr id="11" name="图片 10" descr="KFG@N@]EQAAQTJYK0O}$}7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765" y="4940935"/>
            <a:ext cx="2943225" cy="4476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54125" y="4218940"/>
            <a:ext cx="2878455" cy="6203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实验室模拟铜的冶炼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63040" y="1213485"/>
            <a:ext cx="143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原理</a:t>
            </a:r>
            <a:r>
              <a:rPr lang="zh-CN" altLang="en-US" sz="2800"/>
              <a:t>：</a:t>
            </a:r>
            <a:endParaRPr lang="zh-CN" altLang="en-US" sz="2800"/>
          </a:p>
        </p:txBody>
      </p:sp>
      <p:pic>
        <p:nvPicPr>
          <p:cNvPr id="3" name="图片24" descr="菁优网：http://www.jyeoo.com"/>
          <p:cNvPicPr>
            <a:picLocks noChangeAspect="1"/>
          </p:cNvPicPr>
          <p:nvPr/>
        </p:nvPicPr>
        <p:blipFill>
          <a:blip r:embed="rId1"/>
          <a:srcRect l="30533" b="10041"/>
          <a:stretch>
            <a:fillRect/>
          </a:stretch>
        </p:blipFill>
        <p:spPr>
          <a:xfrm>
            <a:off x="2606040" y="2098040"/>
            <a:ext cx="4179570" cy="1585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87070" y="2174240"/>
            <a:ext cx="1668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反应装置？</a:t>
            </a:r>
            <a:endParaRPr lang="zh-CN" altLang="en-US" sz="2400"/>
          </a:p>
        </p:txBody>
      </p:sp>
      <p:pic>
        <p:nvPicPr>
          <p:cNvPr id="6" name="图片24" descr="菁优网：http://www.jyeoo.com"/>
          <p:cNvPicPr>
            <a:picLocks noChangeAspect="1"/>
          </p:cNvPicPr>
          <p:nvPr/>
        </p:nvPicPr>
        <p:blipFill>
          <a:blip r:embed="rId2"/>
          <a:srcRect l="47104" r="19136" b="19911"/>
          <a:stretch>
            <a:fillRect/>
          </a:stretch>
        </p:blipFill>
        <p:spPr>
          <a:xfrm>
            <a:off x="3377565" y="2098040"/>
            <a:ext cx="2636520" cy="1585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254125" y="3697605"/>
            <a:ext cx="5121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实验中能观察到那些现象？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254125" y="4590415"/>
            <a:ext cx="5826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实验开始时要先加热还是先通</a:t>
            </a:r>
            <a:r>
              <a:rPr lang="en-US" altLang="zh-CN" sz="2400"/>
              <a:t>CO</a:t>
            </a:r>
            <a:r>
              <a:rPr lang="zh-CN" altLang="en-US" sz="2400"/>
              <a:t>？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1254125" y="5906135"/>
            <a:ext cx="4007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停止实验时要</a:t>
            </a:r>
            <a:r>
              <a:rPr lang="zh-CN" sz="2400"/>
              <a:t>注意什么</a:t>
            </a:r>
            <a:r>
              <a:rPr lang="zh-CN" altLang="en-US" sz="2400"/>
              <a:t>？</a:t>
            </a:r>
            <a:endParaRPr lang="zh-CN" altLang="en-US" sz="2400"/>
          </a:p>
        </p:txBody>
      </p:sp>
      <p:pic>
        <p:nvPicPr>
          <p:cNvPr id="12" name="图片 11" descr="XXQ$~0VWP{})0M8GR5FBJ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0" y="1211580"/>
            <a:ext cx="2543175" cy="523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78000" y="4144010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黑色固体变为亮红色，澄清石灰水变浑浊。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78000" y="5050790"/>
            <a:ext cx="5035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先通</a:t>
            </a:r>
            <a:r>
              <a:rPr lang="en-US" altLang="zh-CN" sz="2400">
                <a:solidFill>
                  <a:srgbClr val="FF0000"/>
                </a:solidFill>
              </a:rPr>
              <a:t>CO</a:t>
            </a:r>
            <a:r>
              <a:rPr lang="zh-CN" altLang="en-US" sz="2400">
                <a:solidFill>
                  <a:srgbClr val="FF0000"/>
                </a:solidFill>
              </a:rPr>
              <a:t>，排尽装置内的空气，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防止</a:t>
            </a:r>
            <a:r>
              <a:rPr lang="en-US" altLang="zh-CN" sz="2400">
                <a:solidFill>
                  <a:srgbClr val="FF0000"/>
                </a:solidFill>
              </a:rPr>
              <a:t>CO</a:t>
            </a:r>
            <a:r>
              <a:rPr lang="zh-CN" altLang="en-US" sz="2400">
                <a:solidFill>
                  <a:srgbClr val="FF0000"/>
                </a:solidFill>
              </a:rPr>
              <a:t>和空气混合加热发生爆炸。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62760" y="6352540"/>
            <a:ext cx="7073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继续通</a:t>
            </a:r>
            <a:r>
              <a:rPr lang="en-US" altLang="zh-CN" sz="2400">
                <a:solidFill>
                  <a:srgbClr val="FF0000"/>
                </a:solidFill>
              </a:rPr>
              <a:t>CO</a:t>
            </a:r>
            <a:r>
              <a:rPr lang="zh-CN" altLang="en-US" sz="2400">
                <a:solidFill>
                  <a:srgbClr val="FF0000"/>
                </a:solidFill>
              </a:rPr>
              <a:t>，</a:t>
            </a:r>
            <a:r>
              <a:rPr lang="zh-CN" sz="2400">
                <a:solidFill>
                  <a:srgbClr val="FF0000"/>
                </a:solidFill>
              </a:rPr>
              <a:t>防止石灰水倒吸，使玻璃管炸裂。</a:t>
            </a:r>
            <a:endParaRPr lang="zh-CN" sz="24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REFSHAPE" val="694846676"/>
  <p:tag name="KSO_WM_UNIT_PLACING_PICTURE_USER_VIEWPORT" val="{&quot;height&quot;:2370,&quot;width&quot;:7335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UNIT_TABLE_BEAUTIFY" val="smartTable{8067b06b-c70a-40a9-94ec-a82e66f2049b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演示</Application>
  <PresentationFormat>宽屏</PresentationFormat>
  <Paragraphs>168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新宋体</vt:lpstr>
      <vt:lpstr>Cambria Math</vt:lpstr>
      <vt:lpstr>Calibri</vt:lpstr>
      <vt:lpstr>Arial Unicode MS</vt:lpstr>
      <vt:lpstr>Office 主题​​</vt:lpstr>
      <vt:lpstr>《金属的冶炼与利用》复习课</vt:lpstr>
      <vt:lpstr>你知道吗？</vt:lpstr>
      <vt:lpstr>辨一辨</vt:lpstr>
      <vt:lpstr>鉴别铝、铁、铜</vt:lpstr>
      <vt:lpstr>PowerPoint 演示文稿</vt:lpstr>
      <vt:lpstr>铜的冶炼：湿法炼铜</vt:lpstr>
      <vt:lpstr>铜的冶炼：火法炼铜</vt:lpstr>
      <vt:lpstr>铜的冶炼：火法炼铜</vt:lpstr>
      <vt:lpstr>实验室模拟铜的冶炼</vt:lpstr>
      <vt:lpstr>实验室模拟铜的冶炼</vt:lpstr>
      <vt:lpstr>铜的冶炼：生物炼铜</vt:lpstr>
      <vt:lpstr>探究铜生锈</vt:lpstr>
      <vt:lpstr>探究铜生锈</vt:lpstr>
      <vt:lpstr>组成结构决定性质，性质决定用途。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dan~</cp:lastModifiedBy>
  <cp:revision>38</cp:revision>
  <dcterms:created xsi:type="dcterms:W3CDTF">2019-06-19T02:08:00Z</dcterms:created>
  <dcterms:modified xsi:type="dcterms:W3CDTF">2019-12-10T22:18:59Z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