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488" r:id="rId2"/>
    <p:sldId id="356" r:id="rId3"/>
    <p:sldId id="360" r:id="rId4"/>
    <p:sldId id="351" r:id="rId5"/>
    <p:sldId id="506" r:id="rId6"/>
    <p:sldId id="347" r:id="rId7"/>
    <p:sldId id="297" r:id="rId8"/>
    <p:sldId id="304" r:id="rId9"/>
    <p:sldId id="494" r:id="rId10"/>
    <p:sldId id="305" r:id="rId11"/>
    <p:sldId id="320" r:id="rId12"/>
    <p:sldId id="431" r:id="rId13"/>
    <p:sldId id="322" r:id="rId14"/>
    <p:sldId id="323" r:id="rId15"/>
    <p:sldId id="326" r:id="rId16"/>
    <p:sldId id="329" r:id="rId17"/>
    <p:sldId id="327" r:id="rId18"/>
    <p:sldId id="332" r:id="rId19"/>
    <p:sldId id="334" r:id="rId20"/>
    <p:sldId id="507" r:id="rId21"/>
    <p:sldId id="486" r:id="rId22"/>
    <p:sldId id="514" r:id="rId23"/>
    <p:sldId id="498" r:id="rId24"/>
    <p:sldId id="487" r:id="rId25"/>
    <p:sldId id="497" r:id="rId26"/>
    <p:sldId id="504" r:id="rId27"/>
    <p:sldId id="398" r:id="rId28"/>
    <p:sldId id="399" r:id="rId29"/>
    <p:sldId id="381" r:id="rId30"/>
    <p:sldId id="501" r:id="rId31"/>
    <p:sldId id="387" r:id="rId32"/>
    <p:sldId id="406" r:id="rId33"/>
  </p:sldIdLst>
  <p:sldSz cx="12192000" cy="6858000"/>
  <p:notesSz cx="6858000" cy="9144000"/>
  <p:embeddedFontLst>
    <p:embeddedFont>
      <p:font typeface="微软雅黑" pitchFamily="34" charset="-122"/>
      <p:regular r:id="rId35"/>
      <p:bold r:id="rId36"/>
    </p:embeddedFont>
    <p:embeddedFont>
      <p:font typeface="楷体" pitchFamily="49" charset="-12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等线" pitchFamily="2" charset="-122"/>
      <p:regular r:id="rId42"/>
      <p:bold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首页" id="{314C4C9D-AE76-4E05-B037-5A5DB805C9BD}">
          <p14:sldIdLst>
            <p14:sldId id="488"/>
            <p14:sldId id="356"/>
            <p14:sldId id="360"/>
            <p14:sldId id="351"/>
            <p14:sldId id="506"/>
            <p14:sldId id="347"/>
            <p14:sldId id="297"/>
            <p14:sldId id="304"/>
            <p14:sldId id="494"/>
            <p14:sldId id="305"/>
            <p14:sldId id="320"/>
            <p14:sldId id="431"/>
            <p14:sldId id="322"/>
            <p14:sldId id="323"/>
            <p14:sldId id="326"/>
            <p14:sldId id="329"/>
            <p14:sldId id="327"/>
            <p14:sldId id="332"/>
            <p14:sldId id="334"/>
            <p14:sldId id="507"/>
            <p14:sldId id="486"/>
            <p14:sldId id="514"/>
            <p14:sldId id="498"/>
            <p14:sldId id="487"/>
            <p14:sldId id="497"/>
            <p14:sldId id="504"/>
            <p14:sldId id="398"/>
            <p14:sldId id="399"/>
            <p14:sldId id="381"/>
            <p14:sldId id="501"/>
            <p14:sldId id="387"/>
            <p14:sldId id="406"/>
          </p14:sldIdLst>
        </p14:section>
        <p14:section name="目录页" id="{008E412F-DBDA-49D6-8F52-3723921DFE0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45">
          <p15:clr>
            <a:srgbClr val="A4A3A4"/>
          </p15:clr>
        </p15:guide>
        <p15:guide id="2" orient="horz" pos="4222">
          <p15:clr>
            <a:srgbClr val="A4A3A4"/>
          </p15:clr>
        </p15:guide>
        <p15:guide id="3" orient="horz" pos="574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4067">
          <p15:clr>
            <a:srgbClr val="A4A3A4"/>
          </p15:clr>
        </p15:guide>
        <p15:guide id="6" orient="horz" pos="3914">
          <p15:clr>
            <a:srgbClr val="A4A3A4"/>
          </p15:clr>
        </p15:guide>
        <p15:guide id="7" pos="190">
          <p15:clr>
            <a:srgbClr val="A4A3A4"/>
          </p15:clr>
        </p15:guide>
        <p15:guide id="8" pos="74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ple" initials="a" lastIdx="2" clrIdx="0"/>
  <p:cmAuthor id="2" name="周跃良" initials="周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8" autoAdjust="0"/>
  </p:normalViewPr>
  <p:slideViewPr>
    <p:cSldViewPr snapToGrid="0" showGuides="1">
      <p:cViewPr varScale="1">
        <p:scale>
          <a:sx n="70" d="100"/>
          <a:sy n="70" d="100"/>
        </p:scale>
        <p:origin x="-744" y="-108"/>
      </p:cViewPr>
      <p:guideLst>
        <p:guide orient="horz" pos="145"/>
        <p:guide orient="horz" pos="4222"/>
        <p:guide orient="horz" pos="574"/>
        <p:guide orient="horz" pos="688"/>
        <p:guide orient="horz" pos="4067"/>
        <p:guide orient="horz" pos="3914"/>
        <p:guide pos="190"/>
        <p:guide pos="74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pPr/>
              <a:t>2019-11-20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5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dirty="0"/>
              <a:t>请输入您的标题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Office_Word___1.docx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Office_Word___2.docx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Office_Word___4.docx"/><Relationship Id="rId5" Type="http://schemas.openxmlformats.org/officeDocument/2006/relationships/package" Target="../embeddings/Microsoft_Office_Word___3.docx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package" Target="../embeddings/Microsoft_Office_Word___5.docx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package" Target="../embeddings/Microsoft_Office_Word___6.docx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Office_Word___9.docx"/><Relationship Id="rId5" Type="http://schemas.openxmlformats.org/officeDocument/2006/relationships/package" Target="../embeddings/Microsoft_Office_Word___8.docx"/><Relationship Id="rId4" Type="http://schemas.openxmlformats.org/officeDocument/2006/relationships/package" Target="../embeddings/Microsoft_Office_Word___7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package" Target="../embeddings/Microsoft_Office_Word___10.docx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5" Type="http://schemas.openxmlformats.org/officeDocument/2006/relationships/package" Target="../embeddings/Microsoft_Office_Word___11.docx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png"/><Relationship Id="rId5" Type="http://schemas.openxmlformats.org/officeDocument/2006/relationships/package" Target="../embeddings/Microsoft_Office_Word___12.docx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7743;&#33487;&#39640;&#32771;&#39064;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package" Target="../embeddings/Microsoft_Office_Word___1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package" Target="../embeddings/Microsoft_Office_Word___13.docx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&#19968;&#20123;&#38382;&#39064;&#30340;&#19968;&#33324;&#21270;&#30740;&#31350;.pptx" TargetMode="External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file:///C:\Documents%20and%20Settings\Administrator\&#26700;&#38754;\019%232018&#24180;&#27743;&#33487;&#39640;&#32771;&#27169;&#25311;&#35797;&#21367;&#31934;&#32534;28&#22871;&#183;&#25968;&#23398;\019%232018&#24180;&#27743;&#33487;&#39640;&#32771;&#27169;&#25311;&#35797;&#21367;&#31934;&#32534;28&#22871;&#183;&#25968;&#23398;\019-40.TIF" TargetMode="Externa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2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jpe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jpe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7814"/>
          <a:stretch>
            <a:fillRect/>
          </a:stretch>
        </p:blipFill>
        <p:spPr>
          <a:xfrm>
            <a:off x="-457572" y="0"/>
            <a:ext cx="12192000" cy="6858000"/>
          </a:xfrm>
          <a:prstGeom prst="rect">
            <a:avLst/>
          </a:prstGeom>
        </p:spPr>
      </p:pic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4020855" y="2312038"/>
            <a:ext cx="5348614" cy="91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8000"/>
              </a:lnSpc>
              <a:spcBef>
                <a:spcPts val="0"/>
              </a:spcBef>
              <a:buNone/>
            </a:pPr>
            <a:r>
              <a:rPr lang="zh-CN" altLang="en-US" sz="4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缜思细算解几</a:t>
            </a:r>
            <a:endParaRPr lang="zh-CN" altLang="en-US" sz="4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9" name="开心到停不下来的歌 You Don't Know Me (feat. Brodie Barclay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631395" y="-1998435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99613" y="4128914"/>
            <a:ext cx="2723159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高中数学组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22772" y="4195650"/>
            <a:ext cx="1105592" cy="5648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沈蓉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809624" y="1132766"/>
          <a:ext cx="11063928" cy="3261815"/>
        </p:xfrm>
        <a:graphic>
          <a:graphicData uri="http://schemas.openxmlformats.org/presentationml/2006/ole">
            <p:oleObj spid="_x0000_s50262" name="Microsoft Word 97-2003" r:id="rId4" imgW="5677044" imgH="1545440" progId="">
              <p:embed/>
            </p:oleObj>
          </a:graphicData>
        </a:graphic>
      </p:graphicFrame>
      <p:sp>
        <p:nvSpPr>
          <p:cNvPr id="11266" name="文本框 4"/>
          <p:cNvSpPr txBox="1"/>
          <p:nvPr/>
        </p:nvSpPr>
        <p:spPr>
          <a:xfrm>
            <a:off x="793178" y="413090"/>
            <a:ext cx="3977640" cy="5016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圆锥曲线离心率问题</a:t>
            </a:r>
            <a:endParaRPr lang="en-US" altLang="zh-CN" sz="26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0197" name="Object 21"/>
          <p:cNvGraphicFramePr>
            <a:graphicFrameLocks noChangeAspect="1"/>
          </p:cNvGraphicFramePr>
          <p:nvPr/>
        </p:nvGraphicFramePr>
        <p:xfrm>
          <a:off x="815975" y="3825808"/>
          <a:ext cx="7524750" cy="1741487"/>
        </p:xfrm>
        <a:graphic>
          <a:graphicData uri="http://schemas.openxmlformats.org/presentationml/2006/ole">
            <p:oleObj spid="_x0000_s50263" name="Microsoft Word 2007" r:id="rId5" imgW="4287920" imgH="792388" progId="">
              <p:embed/>
            </p:oleObj>
          </a:graphicData>
        </a:graphic>
      </p:graphicFrame>
      <p:pic>
        <p:nvPicPr>
          <p:cNvPr id="50198" name="图片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1858" y="2986221"/>
            <a:ext cx="2674961" cy="285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576284" y="747974"/>
          <a:ext cx="11406450" cy="5407165"/>
        </p:xfrm>
        <a:graphic>
          <a:graphicData uri="http://schemas.openxmlformats.org/presentationml/2006/ole">
            <p:oleObj spid="_x0000_s58402" name="Microsoft Word 97-2003" r:id="rId4" imgW="5768487" imgH="2476375" progId="">
              <p:embed/>
            </p:oleObj>
          </a:graphicData>
        </a:graphic>
      </p:graphicFrame>
      <p:pic>
        <p:nvPicPr>
          <p:cNvPr id="58370" name="图片 57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5" cstate="print">
            <a:lum contrast="72000"/>
          </a:blip>
          <a:srcRect/>
          <a:stretch>
            <a:fillRect/>
          </a:stretch>
        </p:blipFill>
        <p:spPr bwMode="auto">
          <a:xfrm>
            <a:off x="9471546" y="528556"/>
            <a:ext cx="2456597" cy="261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539750" y="793750"/>
          <a:ext cx="11182350" cy="4887913"/>
        </p:xfrm>
        <a:graphic>
          <a:graphicData uri="http://schemas.openxmlformats.org/presentationml/2006/ole">
            <p:oleObj spid="_x0000_s60450" name="Microsoft Word 97-2003" r:id="rId4" imgW="5778568" imgH="2527134" progId="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463550" y="4586288"/>
          <a:ext cx="10782300" cy="2019300"/>
        </p:xfrm>
        <a:graphic>
          <a:graphicData uri="http://schemas.openxmlformats.org/presentationml/2006/ole">
            <p:oleObj spid="_x0000_s64584" name="Document" r:id="rId4" imgW="6335133" imgH="119422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2136" y="255977"/>
            <a:ext cx="4162566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题型四：椭圆（解答题）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60947" y="836097"/>
          <a:ext cx="11407775" cy="4026992"/>
        </p:xfrm>
        <a:graphic>
          <a:graphicData uri="http://schemas.openxmlformats.org/presentationml/2006/ole">
            <p:oleObj spid="_x0000_s64585" name="Microsoft Word 2007" r:id="rId5" imgW="5661203" imgH="1882031" progId="">
              <p:embed/>
            </p:oleObj>
          </a:graphicData>
        </a:graphic>
      </p:graphicFrame>
      <p:pic>
        <p:nvPicPr>
          <p:cNvPr id="64518" name="Picture 6" descr="江苏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6954" y="2608734"/>
            <a:ext cx="2458720" cy="18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660352" y="924333"/>
          <a:ext cx="11107738" cy="5410200"/>
        </p:xfrm>
        <a:graphic>
          <a:graphicData uri="http://schemas.openxmlformats.org/presentationml/2006/ole">
            <p:oleObj spid="_x0000_s66594" name="Microsoft Word 97-2003" r:id="rId4" imgW="6521634" imgH="3368072" progId="">
              <p:embed/>
            </p:oleObj>
          </a:graphicData>
        </a:graphic>
      </p:graphicFrame>
      <p:grpSp>
        <p:nvGrpSpPr>
          <p:cNvPr id="66562" name="组合 16" descr="www.gkxx.com"/>
          <p:cNvGrpSpPr/>
          <p:nvPr/>
        </p:nvGrpSpPr>
        <p:grpSpPr bwMode="auto">
          <a:xfrm>
            <a:off x="8812305" y="4101240"/>
            <a:ext cx="2608818" cy="2057480"/>
            <a:chOff x="4486" y="3673"/>
            <a:chExt cx="4515" cy="3621"/>
          </a:xfrm>
        </p:grpSpPr>
        <p:grpSp>
          <p:nvGrpSpPr>
            <p:cNvPr id="66563" name="组合 17"/>
            <p:cNvGrpSpPr/>
            <p:nvPr/>
          </p:nvGrpSpPr>
          <p:grpSpPr bwMode="auto">
            <a:xfrm>
              <a:off x="4486" y="3703"/>
              <a:ext cx="4410" cy="3402"/>
              <a:chOff x="4471" y="3673"/>
              <a:chExt cx="4410" cy="3402"/>
            </a:xfrm>
          </p:grpSpPr>
          <p:grpSp>
            <p:nvGrpSpPr>
              <p:cNvPr id="66564" name="组合 18"/>
              <p:cNvGrpSpPr/>
              <p:nvPr/>
            </p:nvGrpSpPr>
            <p:grpSpPr bwMode="auto">
              <a:xfrm>
                <a:off x="5641" y="3673"/>
                <a:ext cx="3240" cy="2727"/>
                <a:chOff x="2191" y="865"/>
                <a:chExt cx="3240" cy="2727"/>
              </a:xfrm>
            </p:grpSpPr>
            <p:sp>
              <p:nvSpPr>
                <p:cNvPr id="66565" name="直线 19"/>
                <p:cNvSpPr>
                  <a:spLocks noChangeShapeType="1"/>
                </p:cNvSpPr>
                <p:nvPr/>
              </p:nvSpPr>
              <p:spPr bwMode="auto">
                <a:xfrm>
                  <a:off x="2536" y="3047"/>
                  <a:ext cx="289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66" name="直线 20"/>
                <p:cNvSpPr>
                  <a:spLocks noChangeShapeType="1"/>
                </p:cNvSpPr>
                <p:nvPr/>
              </p:nvSpPr>
              <p:spPr bwMode="auto">
                <a:xfrm flipV="1">
                  <a:off x="2521" y="865"/>
                  <a:ext cx="0" cy="14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67" name="直线 21"/>
                <p:cNvSpPr>
                  <a:spLocks noChangeShapeType="1"/>
                </p:cNvSpPr>
                <p:nvPr/>
              </p:nvSpPr>
              <p:spPr bwMode="auto">
                <a:xfrm>
                  <a:off x="2191" y="2329"/>
                  <a:ext cx="31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68" name="直线 22"/>
                <p:cNvSpPr>
                  <a:spLocks noChangeShapeType="1"/>
                </p:cNvSpPr>
                <p:nvPr/>
              </p:nvSpPr>
              <p:spPr bwMode="auto">
                <a:xfrm>
                  <a:off x="2206" y="3049"/>
                  <a:ext cx="31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69" name="直线 23"/>
                <p:cNvSpPr>
                  <a:spLocks noChangeShapeType="1"/>
                </p:cNvSpPr>
                <p:nvPr/>
              </p:nvSpPr>
              <p:spPr bwMode="auto">
                <a:xfrm flipV="1">
                  <a:off x="2326" y="2350"/>
                  <a:ext cx="0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70" name="直线 24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326" y="2851"/>
                  <a:ext cx="0" cy="1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71" name="直线 25"/>
                <p:cNvSpPr>
                  <a:spLocks noChangeShapeType="1"/>
                </p:cNvSpPr>
                <p:nvPr/>
              </p:nvSpPr>
              <p:spPr bwMode="auto">
                <a:xfrm>
                  <a:off x="2521" y="3049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72" name="直线 26"/>
                <p:cNvSpPr>
                  <a:spLocks noChangeShapeType="1"/>
                </p:cNvSpPr>
                <p:nvPr/>
              </p:nvSpPr>
              <p:spPr bwMode="auto">
                <a:xfrm>
                  <a:off x="4456" y="3049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73" name="直线 27"/>
                <p:cNvSpPr>
                  <a:spLocks noChangeShapeType="1"/>
                </p:cNvSpPr>
                <p:nvPr/>
              </p:nvSpPr>
              <p:spPr bwMode="auto">
                <a:xfrm>
                  <a:off x="3736" y="3205"/>
                  <a:ext cx="73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74" name="直线 28"/>
                <p:cNvSpPr>
                  <a:spLocks noChangeShapeType="1"/>
                </p:cNvSpPr>
                <p:nvPr/>
              </p:nvSpPr>
              <p:spPr bwMode="auto">
                <a:xfrm flipH="1">
                  <a:off x="2536" y="3205"/>
                  <a:ext cx="5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75" name="文本框 29"/>
                <p:cNvSpPr txBox="1">
                  <a:spLocks noChangeArrowheads="1"/>
                </p:cNvSpPr>
                <p:nvPr/>
              </p:nvSpPr>
              <p:spPr bwMode="auto">
                <a:xfrm>
                  <a:off x="3016" y="2968"/>
                  <a:ext cx="945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170 m</a:t>
                  </a:r>
                  <a:endParaRPr kumimoji="0" lang="zh-CN" altLang="zh-CN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66576" name="任意多边形 30"/>
                <p:cNvSpPr/>
                <p:nvPr/>
              </p:nvSpPr>
              <p:spPr bwMode="auto">
                <a:xfrm>
                  <a:off x="2551" y="1333"/>
                  <a:ext cx="1680" cy="1092"/>
                </a:xfrm>
                <a:custGeom>
                  <a:avLst/>
                  <a:gdLst/>
                  <a:ahLst/>
                  <a:cxnLst>
                    <a:cxn ang="0">
                      <a:pos x="0" y="1092"/>
                    </a:cxn>
                    <a:cxn ang="0">
                      <a:pos x="1050" y="468"/>
                    </a:cxn>
                    <a:cxn ang="0">
                      <a:pos x="1470" y="312"/>
                    </a:cxn>
                    <a:cxn ang="0">
                      <a:pos x="1680" y="0"/>
                    </a:cxn>
                  </a:cxnLst>
                  <a:rect l="0" t="0" r="r" b="b"/>
                  <a:pathLst>
                    <a:path w="1680" h="1092">
                      <a:moveTo>
                        <a:pt x="0" y="1092"/>
                      </a:moveTo>
                      <a:cubicBezTo>
                        <a:pt x="402" y="845"/>
                        <a:pt x="805" y="598"/>
                        <a:pt x="1050" y="468"/>
                      </a:cubicBezTo>
                      <a:cubicBezTo>
                        <a:pt x="1295" y="338"/>
                        <a:pt x="1365" y="390"/>
                        <a:pt x="1470" y="312"/>
                      </a:cubicBezTo>
                      <a:cubicBezTo>
                        <a:pt x="1575" y="234"/>
                        <a:pt x="1627" y="117"/>
                        <a:pt x="1680" y="0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prstDash val="dash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77" name="任意多边形 31"/>
                <p:cNvSpPr/>
                <p:nvPr/>
              </p:nvSpPr>
              <p:spPr bwMode="auto">
                <a:xfrm>
                  <a:off x="2521" y="1519"/>
                  <a:ext cx="2055" cy="1131"/>
                </a:xfrm>
                <a:custGeom>
                  <a:avLst/>
                  <a:gdLst/>
                  <a:ahLst/>
                  <a:cxnLst>
                    <a:cxn ang="0">
                      <a:pos x="0" y="624"/>
                    </a:cxn>
                    <a:cxn ang="0">
                      <a:pos x="840" y="312"/>
                    </a:cxn>
                    <a:cxn ang="0">
                      <a:pos x="1365" y="312"/>
                    </a:cxn>
                    <a:cxn ang="0">
                      <a:pos x="1890" y="0"/>
                    </a:cxn>
                  </a:cxnLst>
                  <a:rect l="0" t="0" r="r" b="b"/>
                  <a:pathLst>
                    <a:path w="1890" h="624">
                      <a:moveTo>
                        <a:pt x="0" y="624"/>
                      </a:moveTo>
                      <a:cubicBezTo>
                        <a:pt x="306" y="494"/>
                        <a:pt x="612" y="364"/>
                        <a:pt x="840" y="312"/>
                      </a:cubicBezTo>
                      <a:cubicBezTo>
                        <a:pt x="1068" y="260"/>
                        <a:pt x="1190" y="364"/>
                        <a:pt x="1365" y="312"/>
                      </a:cubicBezTo>
                      <a:cubicBezTo>
                        <a:pt x="1540" y="260"/>
                        <a:pt x="1715" y="130"/>
                        <a:pt x="1890" y="0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prstDash val="dash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78" name="任意多边形 32"/>
                <p:cNvSpPr/>
                <p:nvPr/>
              </p:nvSpPr>
              <p:spPr bwMode="auto">
                <a:xfrm>
                  <a:off x="2536" y="2113"/>
                  <a:ext cx="2100" cy="780"/>
                </a:xfrm>
                <a:custGeom>
                  <a:avLst/>
                  <a:gdLst/>
                  <a:ahLst/>
                  <a:cxnLst>
                    <a:cxn ang="0">
                      <a:pos x="0" y="780"/>
                    </a:cxn>
                    <a:cxn ang="0">
                      <a:pos x="420" y="624"/>
                    </a:cxn>
                    <a:cxn ang="0">
                      <a:pos x="1155" y="312"/>
                    </a:cxn>
                    <a:cxn ang="0">
                      <a:pos x="1680" y="312"/>
                    </a:cxn>
                    <a:cxn ang="0">
                      <a:pos x="2100" y="0"/>
                    </a:cxn>
                  </a:cxnLst>
                  <a:rect l="0" t="0" r="r" b="b"/>
                  <a:pathLst>
                    <a:path w="2100" h="780">
                      <a:moveTo>
                        <a:pt x="0" y="780"/>
                      </a:moveTo>
                      <a:cubicBezTo>
                        <a:pt x="114" y="741"/>
                        <a:pt x="228" y="702"/>
                        <a:pt x="420" y="624"/>
                      </a:cubicBezTo>
                      <a:cubicBezTo>
                        <a:pt x="612" y="546"/>
                        <a:pt x="945" y="364"/>
                        <a:pt x="1155" y="312"/>
                      </a:cubicBezTo>
                      <a:cubicBezTo>
                        <a:pt x="1365" y="260"/>
                        <a:pt x="1522" y="364"/>
                        <a:pt x="1680" y="312"/>
                      </a:cubicBezTo>
                      <a:cubicBezTo>
                        <a:pt x="1838" y="260"/>
                        <a:pt x="1969" y="130"/>
                        <a:pt x="2100" y="0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prstDash val="dash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pic>
            <p:nvPicPr>
              <p:cNvPr id="66579" name="图片 33" descr="2014-0103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71" y="4045"/>
                <a:ext cx="3630" cy="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6580" name="组合 34"/>
            <p:cNvGrpSpPr/>
            <p:nvPr/>
          </p:nvGrpSpPr>
          <p:grpSpPr bwMode="auto">
            <a:xfrm>
              <a:off x="5341" y="3673"/>
              <a:ext cx="3660" cy="3621"/>
              <a:chOff x="5341" y="3673"/>
              <a:chExt cx="3660" cy="3621"/>
            </a:xfrm>
          </p:grpSpPr>
          <p:sp>
            <p:nvSpPr>
              <p:cNvPr id="66581" name="文本框 35"/>
              <p:cNvSpPr txBox="1">
                <a:spLocks noChangeArrowheads="1"/>
              </p:cNvSpPr>
              <p:nvPr/>
            </p:nvSpPr>
            <p:spPr bwMode="auto">
              <a:xfrm>
                <a:off x="5341" y="5248"/>
                <a:ext cx="840" cy="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60 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6582" name="文本框 36"/>
              <p:cNvSpPr txBox="1">
                <a:spLocks noChangeArrowheads="1"/>
              </p:cNvSpPr>
              <p:nvPr/>
            </p:nvSpPr>
            <p:spPr bwMode="auto">
              <a:xfrm>
                <a:off x="8476" y="5857"/>
                <a:ext cx="525" cy="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东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6583" name="文本框 37"/>
              <p:cNvSpPr txBox="1">
                <a:spLocks noChangeArrowheads="1"/>
              </p:cNvSpPr>
              <p:nvPr/>
            </p:nvSpPr>
            <p:spPr bwMode="auto">
              <a:xfrm>
                <a:off x="5506" y="3673"/>
                <a:ext cx="525" cy="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北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6584" name="文本框 38"/>
              <p:cNvSpPr txBox="1">
                <a:spLocks noChangeArrowheads="1"/>
              </p:cNvSpPr>
              <p:nvPr/>
            </p:nvSpPr>
            <p:spPr bwMode="auto">
              <a:xfrm>
                <a:off x="5626" y="5761"/>
                <a:ext cx="525" cy="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O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6585" name="文本框 39"/>
              <p:cNvSpPr txBox="1">
                <a:spLocks noChangeArrowheads="1"/>
              </p:cNvSpPr>
              <p:nvPr/>
            </p:nvSpPr>
            <p:spPr bwMode="auto">
              <a:xfrm>
                <a:off x="5641" y="4765"/>
                <a:ext cx="525" cy="4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A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6586" name="文本框 40"/>
              <p:cNvSpPr txBox="1">
                <a:spLocks noChangeArrowheads="1"/>
              </p:cNvSpPr>
              <p:nvPr/>
            </p:nvSpPr>
            <p:spPr bwMode="auto">
              <a:xfrm>
                <a:off x="6586" y="4030"/>
                <a:ext cx="525" cy="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B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6587" name="文本框 41"/>
              <p:cNvSpPr txBox="1">
                <a:spLocks noChangeArrowheads="1"/>
              </p:cNvSpPr>
              <p:nvPr/>
            </p:nvSpPr>
            <p:spPr bwMode="auto">
              <a:xfrm>
                <a:off x="5911" y="5278"/>
                <a:ext cx="525" cy="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6588" name="文本框 42"/>
              <p:cNvSpPr txBox="1">
                <a:spLocks noChangeArrowheads="1"/>
              </p:cNvSpPr>
              <p:nvPr/>
            </p:nvSpPr>
            <p:spPr bwMode="auto">
              <a:xfrm>
                <a:off x="7816" y="5782"/>
                <a:ext cx="525" cy="6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6589" name="文本框 43"/>
              <p:cNvSpPr txBox="1">
                <a:spLocks noChangeArrowheads="1"/>
              </p:cNvSpPr>
              <p:nvPr/>
            </p:nvSpPr>
            <p:spPr bwMode="auto">
              <a:xfrm>
                <a:off x="6166" y="6838"/>
                <a:ext cx="1575" cy="4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518615" y="241207"/>
            <a:ext cx="5036023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题型五：以圆为载体的应用题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423863" y="1077913"/>
          <a:ext cx="11272837" cy="2989262"/>
        </p:xfrm>
        <a:graphic>
          <a:graphicData uri="http://schemas.openxmlformats.org/presentationml/2006/ole">
            <p:oleObj spid="_x0000_s73765" name="Document" r:id="rId4" imgW="5926205" imgH="1570661" progId="">
              <p:embed/>
            </p:oleObj>
          </a:graphicData>
        </a:graphic>
      </p:graphicFrame>
      <p:sp>
        <p:nvSpPr>
          <p:cNvPr id="2" name="矩形 1"/>
          <p:cNvSpPr/>
          <p:nvPr/>
        </p:nvSpPr>
        <p:spPr>
          <a:xfrm>
            <a:off x="513566" y="4808663"/>
            <a:ext cx="10960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附加</a:t>
            </a:r>
            <a:r>
              <a:rPr lang="zh-CN" altLang="zh-CN" sz="2400" dirty="0" smtClean="0"/>
              <a:t>题考查抛物线</a:t>
            </a:r>
            <a:r>
              <a:rPr lang="zh-CN" altLang="zh-CN" sz="2400" dirty="0"/>
              <a:t>，主要是抛物线与</a:t>
            </a:r>
            <a:r>
              <a:rPr lang="zh-CN" altLang="zh-CN" sz="2400" dirty="0" smtClean="0"/>
              <a:t>直线</a:t>
            </a:r>
            <a:r>
              <a:rPr lang="zh-CN" altLang="en-US" sz="2400" dirty="0" smtClean="0"/>
              <a:t>的</a:t>
            </a:r>
            <a:r>
              <a:rPr lang="zh-CN" altLang="zh-CN" sz="2400" dirty="0" smtClean="0"/>
              <a:t>位置</a:t>
            </a:r>
            <a:r>
              <a:rPr lang="zh-CN" altLang="zh-CN" sz="2400" dirty="0"/>
              <a:t>模型，注意联立方程组、设而不求等解析几何处理方法。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5" y="218399"/>
            <a:ext cx="455311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题型</a:t>
            </a:r>
            <a:r>
              <a:rPr lang="zh-CN" altLang="en-US" sz="2800" b="1" dirty="0">
                <a:solidFill>
                  <a:srgbClr val="FF0000"/>
                </a:solidFill>
              </a:rPr>
              <a:t>五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：抛物线（附加题）</a:t>
            </a:r>
          </a:p>
        </p:txBody>
      </p:sp>
      <p:pic>
        <p:nvPicPr>
          <p:cNvPr id="73732" name="图片 7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5" cstate="print">
            <a:lum bright="30000" contrast="7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03" t="52013" b="30894"/>
          <a:stretch>
            <a:fillRect/>
          </a:stretch>
        </p:blipFill>
        <p:spPr bwMode="auto">
          <a:xfrm>
            <a:off x="8862858" y="1958045"/>
            <a:ext cx="2610983" cy="24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682625" y="1520108"/>
          <a:ext cx="11016850" cy="3384550"/>
        </p:xfrm>
        <a:graphic>
          <a:graphicData uri="http://schemas.openxmlformats.org/presentationml/2006/ole">
            <p:oleObj spid="_x0000_s75830" name="Document" r:id="rId4" imgW="5955054" imgH="1833880" progId="">
              <p:embed/>
            </p:oleObj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92299" y="206079"/>
            <a:ext cx="4455691" cy="683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方程</a:t>
            </a:r>
            <a:r>
              <a:rPr 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与</a:t>
            </a:r>
            <a:r>
              <a:rPr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函数思想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的统领</a:t>
            </a:r>
            <a:endParaRPr sz="32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5782" name="图片 132" descr="说明: 图片4_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9051" y="4472963"/>
            <a:ext cx="2277436" cy="182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/>
          </p:cNvGraphicFramePr>
          <p:nvPr/>
        </p:nvGraphicFramePr>
        <p:xfrm>
          <a:off x="722639" y="4950891"/>
          <a:ext cx="6986588" cy="1677987"/>
        </p:xfrm>
        <a:graphic>
          <a:graphicData uri="http://schemas.openxmlformats.org/presentationml/2006/ole">
            <p:oleObj spid="_x0000_s75831" name="文档" r:id="rId6" imgW="4133880" imgH="1002036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817965" y="1462429"/>
          <a:ext cx="10736994" cy="3861028"/>
        </p:xfrm>
        <a:graphic>
          <a:graphicData uri="http://schemas.openxmlformats.org/presentationml/2006/ole">
            <p:oleObj spid="_x0000_s79908" name="Document" r:id="rId4" imgW="5368497" imgH="1930514" progId="">
              <p:embed/>
            </p:oleObj>
          </a:graphicData>
        </a:graphic>
      </p:graphicFrame>
      <p:sp>
        <p:nvSpPr>
          <p:cNvPr id="4" name="文本框 2"/>
          <p:cNvSpPr txBox="1"/>
          <p:nvPr/>
        </p:nvSpPr>
        <p:spPr>
          <a:xfrm>
            <a:off x="554721" y="293761"/>
            <a:ext cx="4455691" cy="6832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方程</a:t>
            </a:r>
            <a:r>
              <a:rPr 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与</a:t>
            </a:r>
            <a:r>
              <a:rPr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函数思想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的统领</a:t>
            </a:r>
            <a:endParaRPr sz="32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463550" y="816128"/>
          <a:ext cx="11409363" cy="3957637"/>
        </p:xfrm>
        <a:graphic>
          <a:graphicData uri="http://schemas.openxmlformats.org/presentationml/2006/ole">
            <p:oleObj spid="_x0000_s81970" name="Document" r:id="rId4" imgW="5741935" imgH="1995417" progId="">
              <p:embed/>
            </p:oleObj>
          </a:graphicData>
        </a:graphic>
      </p:graphicFrame>
      <p:pic>
        <p:nvPicPr>
          <p:cNvPr id="81927" name="图片 3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0706" y="3524216"/>
            <a:ext cx="2860636" cy="234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/>
          </p:cNvGraphicFramePr>
          <p:nvPr/>
        </p:nvGraphicFramePr>
        <p:xfrm>
          <a:off x="626783" y="4579561"/>
          <a:ext cx="7213224" cy="2189406"/>
        </p:xfrm>
        <a:graphic>
          <a:graphicData uri="http://schemas.openxmlformats.org/presentationml/2006/ole">
            <p:oleObj spid="_x0000_s81971" name="文档" r:id="rId6" imgW="4508265" imgH="1368379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746" name="Object 2"/>
          <p:cNvGraphicFramePr>
            <a:graphicFrameLocks noChangeAspect="1"/>
          </p:cNvGraphicFramePr>
          <p:nvPr/>
        </p:nvGraphicFramePr>
        <p:xfrm>
          <a:off x="434975" y="904257"/>
          <a:ext cx="11331575" cy="3271957"/>
        </p:xfrm>
        <a:graphic>
          <a:graphicData uri="http://schemas.openxmlformats.org/presentationml/2006/ole">
            <p:oleObj spid="_x0000_s415784" name="Microsoft Word 2007" r:id="rId4" imgW="6668519" imgH="1796713" progId="">
              <p:embed/>
            </p:oleObj>
          </a:graphicData>
        </a:graphic>
      </p:graphicFrame>
      <p:graphicFrame>
        <p:nvGraphicFramePr>
          <p:cNvPr id="415747" name="Object 3"/>
          <p:cNvGraphicFramePr>
            <a:graphicFrameLocks noChangeAspect="1"/>
          </p:cNvGraphicFramePr>
          <p:nvPr/>
        </p:nvGraphicFramePr>
        <p:xfrm>
          <a:off x="369889" y="4548188"/>
          <a:ext cx="11819049" cy="1822794"/>
        </p:xfrm>
        <a:graphic>
          <a:graphicData uri="http://schemas.openxmlformats.org/presentationml/2006/ole">
            <p:oleObj spid="_x0000_s415785" name="Microsoft Word 2007" r:id="rId5" imgW="7341024" imgH="1132170" progId="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1051560" y="979742"/>
          <a:ext cx="10303377" cy="5517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5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9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8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253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1515">
                <a:tc rowSpan="2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内  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容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要 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求</a:t>
                      </a:r>
                      <a:endParaRPr lang="en-US" alt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 err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备注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A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B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C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 rowSpan="7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平面解析几何初步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 err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直线的斜率和倾斜角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indent="0">
                        <a:lnSpc>
                          <a:spcPts val="2900"/>
                        </a:lnSpc>
                        <a:buNone/>
                      </a:pP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了解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要求对所列知识的含义有最基本的认识，并能解决相关的简单问题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0">
                        <a:lnSpc>
                          <a:spcPts val="2900"/>
                        </a:lnSpc>
                        <a:buNone/>
                      </a:pP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理解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要求对所列知识有较深刻的认识，并能解决有一定综合性的问题.</a:t>
                      </a:r>
                    </a:p>
                    <a:p>
                      <a:pPr indent="0">
                        <a:lnSpc>
                          <a:spcPts val="2900"/>
                        </a:lnSpc>
                        <a:buNone/>
                      </a:pPr>
                      <a:r>
                        <a:rPr lang="en-US" sz="2000" b="1" dirty="0" err="1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掌握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要求系统地掌握知识的内在联系，并能解决综合性较强的或较为困难的问题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直线方程</a:t>
                      </a:r>
                      <a:endParaRPr lang="en-US" altLang="en-US" sz="2000" b="1" kern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5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直线的平行关系与垂直关系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两条直线的交点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两点间的距离、点到直线的距离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2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圆的标准方程与一般方程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</a:t>
                      </a:r>
                      <a:endParaRPr lang="en-US" altLang="en-US" sz="2000" b="1" dirty="0"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9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直线与圆、圆与圆的位置关系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9600"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圆锥曲线与方程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中心在坐标原点的椭圆的标准方程与几何性质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中心在坐标原点的双曲线的标准方程与几何性质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顶点在坐标原点的抛物线的标准方程与几何性质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√　　</a:t>
                      </a:r>
                      <a:endParaRPr lang="en-US" altLang="en-US" sz="20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400" b="1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　 　</a:t>
                      </a:r>
                      <a:endParaRPr lang="en-US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9504" y="146114"/>
            <a:ext cx="4268539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解析几何的高考要求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779" name="Object 3"/>
          <p:cNvGraphicFramePr>
            <a:graphicFrameLocks noChangeAspect="1"/>
          </p:cNvGraphicFramePr>
          <p:nvPr/>
        </p:nvGraphicFramePr>
        <p:xfrm>
          <a:off x="658594" y="-14288"/>
          <a:ext cx="11296650" cy="7096126"/>
        </p:xfrm>
        <a:graphic>
          <a:graphicData uri="http://schemas.openxmlformats.org/presentationml/2006/ole">
            <p:oleObj spid="_x0000_s459798" name="Microsoft Word 2007" r:id="rId4" imgW="7071014" imgH="4448044" progId="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5505" y="3936254"/>
            <a:ext cx="2738572" cy="24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67107" y="3861885"/>
          <a:ext cx="7572868" cy="2686620"/>
        </p:xfrm>
        <a:graphic>
          <a:graphicData uri="http://schemas.openxmlformats.org/presentationml/2006/ole">
            <p:oleObj spid="_x0000_s1074" name="文档" r:id="rId5" imgW="3883522" imgH="1377754" progId="Word.Document.12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68300" y="819150"/>
          <a:ext cx="11314113" cy="2852738"/>
        </p:xfrm>
        <a:graphic>
          <a:graphicData uri="http://schemas.openxmlformats.org/presentationml/2006/ole">
            <p:oleObj spid="_x0000_s1075" name="文档" r:id="rId6" imgW="6647057" imgH="1679194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51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401" y="1001513"/>
            <a:ext cx="2637144" cy="23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19161" y="1413551"/>
          <a:ext cx="8303174" cy="3528578"/>
        </p:xfrm>
        <a:graphic>
          <a:graphicData uri="http://schemas.openxmlformats.org/presentationml/2006/ole">
            <p:oleObj spid="_x0000_s463883" name="文档" r:id="rId5" imgW="4151587" imgH="1766453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2963" y="1383187"/>
            <a:ext cx="3042858" cy="27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81359" y="1180238"/>
          <a:ext cx="7673701" cy="5392350"/>
        </p:xfrm>
        <a:graphic>
          <a:graphicData uri="http://schemas.openxmlformats.org/presentationml/2006/ole">
            <p:oleObj spid="_x0000_s465924" name="文档" r:id="rId5" imgW="4038790" imgH="2838079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8167" y="1251983"/>
            <a:ext cx="90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四点共圆且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FQ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为圆的直径，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32318" y="2091939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所以圆心必为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中点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263281" y="2849706"/>
          <a:ext cx="4752440" cy="874969"/>
        </p:xfrm>
        <a:graphic>
          <a:graphicData uri="http://schemas.openxmlformats.org/presentationml/2006/ole">
            <p:oleObj spid="_x0000_s99430" name="文档" r:id="rId4" imgW="2160200" imgH="397713" progId="Word.Document.12">
              <p:embed/>
            </p:oleObj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228725" y="3957638"/>
          <a:ext cx="5813425" cy="873125"/>
        </p:xfrm>
        <a:graphic>
          <a:graphicData uri="http://schemas.openxmlformats.org/presentationml/2006/ole">
            <p:oleObj spid="_x0000_s99431" name="文档" r:id="rId5" imgW="2651077" imgH="398795" progId="Word.Document.12">
              <p:embed/>
            </p:oleObj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228725" y="5042444"/>
          <a:ext cx="5867400" cy="874712"/>
        </p:xfrm>
        <a:graphic>
          <a:graphicData uri="http://schemas.openxmlformats.org/presentationml/2006/ole">
            <p:oleObj spid="_x0000_s99432" name="文档" r:id="rId6" imgW="2670866" imgH="398795" progId="Word.Document.12">
              <p:embed/>
            </p:oleObj>
          </a:graphicData>
        </a:graphic>
      </p:graphicFrame>
      <p:pic>
        <p:nvPicPr>
          <p:cNvPr id="99351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148" y="2960942"/>
            <a:ext cx="2637144" cy="23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7360" y="2078656"/>
            <a:ext cx="2840001" cy="25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-777875" y="1774825"/>
          <a:ext cx="9334500" cy="3452813"/>
        </p:xfrm>
        <a:graphic>
          <a:graphicData uri="http://schemas.openxmlformats.org/presentationml/2006/ole">
            <p:oleObj spid="_x0000_s468996" name="文档" r:id="rId5" imgW="4495038" imgH="1666213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20662" y="1613077"/>
            <a:ext cx="4599625" cy="4606080"/>
            <a:chOff x="3154618" y="1584049"/>
            <a:chExt cx="4600823" cy="4606080"/>
          </a:xfrm>
        </p:grpSpPr>
        <p:grpSp>
          <p:nvGrpSpPr>
            <p:cNvPr id="7" name="Group 5"/>
            <p:cNvGrpSpPr>
              <a:grpSpLocks noChangeAspect="1"/>
            </p:cNvGrpSpPr>
            <p:nvPr/>
          </p:nvGrpSpPr>
          <p:grpSpPr bwMode="auto">
            <a:xfrm>
              <a:off x="3154618" y="1584049"/>
              <a:ext cx="4600823" cy="4606080"/>
              <a:chOff x="1691" y="758"/>
              <a:chExt cx="2626" cy="2629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699" y="758"/>
                <a:ext cx="2605" cy="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1691" y="2438"/>
                <a:ext cx="1190" cy="234"/>
              </a:xfrm>
              <a:custGeom>
                <a:avLst/>
                <a:gdLst>
                  <a:gd name="T0" fmla="*/ 0 w 1190"/>
                  <a:gd name="T1" fmla="*/ 0 h 234"/>
                  <a:gd name="T2" fmla="*/ 241 w 1190"/>
                  <a:gd name="T3" fmla="*/ 234 h 234"/>
                  <a:gd name="T4" fmla="*/ 957 w 1190"/>
                  <a:gd name="T5" fmla="*/ 234 h 234"/>
                  <a:gd name="T6" fmla="*/ 1190 w 1190"/>
                  <a:gd name="T7" fmla="*/ 0 h 234"/>
                  <a:gd name="T8" fmla="*/ 0 w 1190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34">
                    <a:moveTo>
                      <a:pt x="0" y="0"/>
                    </a:moveTo>
                    <a:lnTo>
                      <a:pt x="241" y="234"/>
                    </a:lnTo>
                    <a:lnTo>
                      <a:pt x="957" y="234"/>
                    </a:lnTo>
                    <a:lnTo>
                      <a:pt x="1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1691" y="1482"/>
                <a:ext cx="957" cy="241"/>
              </a:xfrm>
              <a:custGeom>
                <a:avLst/>
                <a:gdLst>
                  <a:gd name="T0" fmla="*/ 474 w 957"/>
                  <a:gd name="T1" fmla="*/ 0 h 241"/>
                  <a:gd name="T2" fmla="*/ 241 w 957"/>
                  <a:gd name="T3" fmla="*/ 0 h 241"/>
                  <a:gd name="T4" fmla="*/ 0 w 957"/>
                  <a:gd name="T5" fmla="*/ 241 h 241"/>
                  <a:gd name="T6" fmla="*/ 241 w 957"/>
                  <a:gd name="T7" fmla="*/ 241 h 241"/>
                  <a:gd name="T8" fmla="*/ 474 w 957"/>
                  <a:gd name="T9" fmla="*/ 241 h 241"/>
                  <a:gd name="T10" fmla="*/ 957 w 957"/>
                  <a:gd name="T11" fmla="*/ 241 h 241"/>
                  <a:gd name="T12" fmla="*/ 957 w 957"/>
                  <a:gd name="T13" fmla="*/ 0 h 241"/>
                  <a:gd name="T14" fmla="*/ 474 w 957"/>
                  <a:gd name="T1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7" h="241">
                    <a:moveTo>
                      <a:pt x="474" y="0"/>
                    </a:moveTo>
                    <a:lnTo>
                      <a:pt x="241" y="0"/>
                    </a:lnTo>
                    <a:lnTo>
                      <a:pt x="0" y="241"/>
                    </a:lnTo>
                    <a:lnTo>
                      <a:pt x="241" y="241"/>
                    </a:lnTo>
                    <a:lnTo>
                      <a:pt x="474" y="241"/>
                    </a:lnTo>
                    <a:lnTo>
                      <a:pt x="957" y="241"/>
                    </a:lnTo>
                    <a:lnTo>
                      <a:pt x="957" y="0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2567" y="1482"/>
                <a:ext cx="81" cy="241"/>
              </a:xfrm>
              <a:custGeom>
                <a:avLst/>
                <a:gdLst>
                  <a:gd name="T0" fmla="*/ 81 w 81"/>
                  <a:gd name="T1" fmla="*/ 0 h 241"/>
                  <a:gd name="T2" fmla="*/ 81 w 81"/>
                  <a:gd name="T3" fmla="*/ 241 h 241"/>
                  <a:gd name="T4" fmla="*/ 0 w 81"/>
                  <a:gd name="T5" fmla="*/ 241 h 241"/>
                  <a:gd name="T6" fmla="*/ 81 w 8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241">
                    <a:moveTo>
                      <a:pt x="81" y="0"/>
                    </a:moveTo>
                    <a:lnTo>
                      <a:pt x="81" y="241"/>
                    </a:lnTo>
                    <a:lnTo>
                      <a:pt x="0" y="24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BC6C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406" y="2197"/>
                <a:ext cx="957" cy="233"/>
              </a:xfrm>
              <a:custGeom>
                <a:avLst/>
                <a:gdLst>
                  <a:gd name="T0" fmla="*/ 475 w 957"/>
                  <a:gd name="T1" fmla="*/ 0 h 233"/>
                  <a:gd name="T2" fmla="*/ 242 w 957"/>
                  <a:gd name="T3" fmla="*/ 0 h 233"/>
                  <a:gd name="T4" fmla="*/ 0 w 957"/>
                  <a:gd name="T5" fmla="*/ 233 h 233"/>
                  <a:gd name="T6" fmla="*/ 242 w 957"/>
                  <a:gd name="T7" fmla="*/ 233 h 233"/>
                  <a:gd name="T8" fmla="*/ 475 w 957"/>
                  <a:gd name="T9" fmla="*/ 233 h 233"/>
                  <a:gd name="T10" fmla="*/ 957 w 957"/>
                  <a:gd name="T11" fmla="*/ 233 h 233"/>
                  <a:gd name="T12" fmla="*/ 957 w 957"/>
                  <a:gd name="T13" fmla="*/ 0 h 233"/>
                  <a:gd name="T14" fmla="*/ 475 w 957"/>
                  <a:gd name="T1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7" h="233">
                    <a:moveTo>
                      <a:pt x="475" y="0"/>
                    </a:moveTo>
                    <a:lnTo>
                      <a:pt x="242" y="0"/>
                    </a:lnTo>
                    <a:lnTo>
                      <a:pt x="0" y="233"/>
                    </a:lnTo>
                    <a:lnTo>
                      <a:pt x="242" y="233"/>
                    </a:lnTo>
                    <a:lnTo>
                      <a:pt x="475" y="233"/>
                    </a:lnTo>
                    <a:lnTo>
                      <a:pt x="957" y="233"/>
                    </a:lnTo>
                    <a:lnTo>
                      <a:pt x="957" y="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3283" y="2197"/>
                <a:ext cx="80" cy="233"/>
              </a:xfrm>
              <a:custGeom>
                <a:avLst/>
                <a:gdLst>
                  <a:gd name="T0" fmla="*/ 80 w 80"/>
                  <a:gd name="T1" fmla="*/ 0 h 233"/>
                  <a:gd name="T2" fmla="*/ 80 w 80"/>
                  <a:gd name="T3" fmla="*/ 233 h 233"/>
                  <a:gd name="T4" fmla="*/ 0 w 80"/>
                  <a:gd name="T5" fmla="*/ 233 h 233"/>
                  <a:gd name="T6" fmla="*/ 80 w 80"/>
                  <a:gd name="T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33">
                    <a:moveTo>
                      <a:pt x="80" y="0"/>
                    </a:moveTo>
                    <a:lnTo>
                      <a:pt x="80" y="233"/>
                    </a:lnTo>
                    <a:lnTo>
                      <a:pt x="0" y="23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BC6C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3127" y="1482"/>
                <a:ext cx="949" cy="241"/>
              </a:xfrm>
              <a:custGeom>
                <a:avLst/>
                <a:gdLst>
                  <a:gd name="T0" fmla="*/ 474 w 949"/>
                  <a:gd name="T1" fmla="*/ 0 h 241"/>
                  <a:gd name="T2" fmla="*/ 233 w 949"/>
                  <a:gd name="T3" fmla="*/ 0 h 241"/>
                  <a:gd name="T4" fmla="*/ 0 w 949"/>
                  <a:gd name="T5" fmla="*/ 241 h 241"/>
                  <a:gd name="T6" fmla="*/ 233 w 949"/>
                  <a:gd name="T7" fmla="*/ 241 h 241"/>
                  <a:gd name="T8" fmla="*/ 474 w 949"/>
                  <a:gd name="T9" fmla="*/ 241 h 241"/>
                  <a:gd name="T10" fmla="*/ 949 w 949"/>
                  <a:gd name="T11" fmla="*/ 241 h 241"/>
                  <a:gd name="T12" fmla="*/ 949 w 949"/>
                  <a:gd name="T13" fmla="*/ 0 h 241"/>
                  <a:gd name="T14" fmla="*/ 474 w 949"/>
                  <a:gd name="T1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9" h="241">
                    <a:moveTo>
                      <a:pt x="474" y="0"/>
                    </a:moveTo>
                    <a:lnTo>
                      <a:pt x="233" y="0"/>
                    </a:lnTo>
                    <a:lnTo>
                      <a:pt x="0" y="241"/>
                    </a:lnTo>
                    <a:lnTo>
                      <a:pt x="233" y="241"/>
                    </a:lnTo>
                    <a:lnTo>
                      <a:pt x="474" y="241"/>
                    </a:lnTo>
                    <a:lnTo>
                      <a:pt x="949" y="241"/>
                    </a:lnTo>
                    <a:lnTo>
                      <a:pt x="949" y="0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3363" y="766"/>
                <a:ext cx="233" cy="1198"/>
              </a:xfrm>
              <a:custGeom>
                <a:avLst/>
                <a:gdLst>
                  <a:gd name="T0" fmla="*/ 233 w 233"/>
                  <a:gd name="T1" fmla="*/ 957 h 1198"/>
                  <a:gd name="T2" fmla="*/ 233 w 233"/>
                  <a:gd name="T3" fmla="*/ 241 h 1198"/>
                  <a:gd name="T4" fmla="*/ 0 w 233"/>
                  <a:gd name="T5" fmla="*/ 0 h 1198"/>
                  <a:gd name="T6" fmla="*/ 0 w 233"/>
                  <a:gd name="T7" fmla="*/ 1198 h 1198"/>
                  <a:gd name="T8" fmla="*/ 233 w 233"/>
                  <a:gd name="T9" fmla="*/ 957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98">
                    <a:moveTo>
                      <a:pt x="233" y="957"/>
                    </a:moveTo>
                    <a:lnTo>
                      <a:pt x="233" y="241"/>
                    </a:lnTo>
                    <a:lnTo>
                      <a:pt x="0" y="0"/>
                    </a:lnTo>
                    <a:lnTo>
                      <a:pt x="0" y="1198"/>
                    </a:lnTo>
                    <a:lnTo>
                      <a:pt x="233" y="9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24" name="Freeform 13"/>
              <p:cNvSpPr/>
              <p:nvPr/>
            </p:nvSpPr>
            <p:spPr bwMode="auto">
              <a:xfrm>
                <a:off x="3363" y="1650"/>
                <a:ext cx="233" cy="73"/>
              </a:xfrm>
              <a:custGeom>
                <a:avLst/>
                <a:gdLst>
                  <a:gd name="T0" fmla="*/ 233 w 233"/>
                  <a:gd name="T1" fmla="*/ 73 h 73"/>
                  <a:gd name="T2" fmla="*/ 0 w 233"/>
                  <a:gd name="T3" fmla="*/ 73 h 73"/>
                  <a:gd name="T4" fmla="*/ 0 w 233"/>
                  <a:gd name="T5" fmla="*/ 0 h 73"/>
                  <a:gd name="T6" fmla="*/ 233 w 233"/>
                  <a:gd name="T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73">
                    <a:moveTo>
                      <a:pt x="233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233" y="7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25" name="Freeform 14"/>
              <p:cNvSpPr/>
              <p:nvPr/>
            </p:nvSpPr>
            <p:spPr bwMode="auto">
              <a:xfrm>
                <a:off x="2406" y="1723"/>
                <a:ext cx="1190" cy="241"/>
              </a:xfrm>
              <a:custGeom>
                <a:avLst/>
                <a:gdLst>
                  <a:gd name="T0" fmla="*/ 0 w 1190"/>
                  <a:gd name="T1" fmla="*/ 0 h 241"/>
                  <a:gd name="T2" fmla="*/ 242 w 1190"/>
                  <a:gd name="T3" fmla="*/ 241 h 241"/>
                  <a:gd name="T4" fmla="*/ 957 w 1190"/>
                  <a:gd name="T5" fmla="*/ 241 h 241"/>
                  <a:gd name="T6" fmla="*/ 1190 w 1190"/>
                  <a:gd name="T7" fmla="*/ 0 h 241"/>
                  <a:gd name="T8" fmla="*/ 0 w 1190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41">
                    <a:moveTo>
                      <a:pt x="0" y="0"/>
                    </a:moveTo>
                    <a:lnTo>
                      <a:pt x="242" y="241"/>
                    </a:lnTo>
                    <a:lnTo>
                      <a:pt x="957" y="241"/>
                    </a:lnTo>
                    <a:lnTo>
                      <a:pt x="1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>
                <a:off x="2648" y="1723"/>
                <a:ext cx="72" cy="241"/>
              </a:xfrm>
              <a:custGeom>
                <a:avLst/>
                <a:gdLst>
                  <a:gd name="T0" fmla="*/ 0 w 72"/>
                  <a:gd name="T1" fmla="*/ 241 h 241"/>
                  <a:gd name="T2" fmla="*/ 0 w 72"/>
                  <a:gd name="T3" fmla="*/ 0 h 241"/>
                  <a:gd name="T4" fmla="*/ 72 w 72"/>
                  <a:gd name="T5" fmla="*/ 0 h 241"/>
                  <a:gd name="T6" fmla="*/ 0 w 72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41">
                    <a:moveTo>
                      <a:pt x="0" y="24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8E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2406" y="766"/>
                <a:ext cx="242" cy="1198"/>
              </a:xfrm>
              <a:custGeom>
                <a:avLst/>
                <a:gdLst>
                  <a:gd name="T0" fmla="*/ 0 w 242"/>
                  <a:gd name="T1" fmla="*/ 241 h 1198"/>
                  <a:gd name="T2" fmla="*/ 0 w 242"/>
                  <a:gd name="T3" fmla="*/ 957 h 1198"/>
                  <a:gd name="T4" fmla="*/ 242 w 242"/>
                  <a:gd name="T5" fmla="*/ 1198 h 1198"/>
                  <a:gd name="T6" fmla="*/ 242 w 242"/>
                  <a:gd name="T7" fmla="*/ 0 h 1198"/>
                  <a:gd name="T8" fmla="*/ 0 w 242"/>
                  <a:gd name="T9" fmla="*/ 241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1198">
                    <a:moveTo>
                      <a:pt x="0" y="241"/>
                    </a:moveTo>
                    <a:lnTo>
                      <a:pt x="0" y="957"/>
                    </a:lnTo>
                    <a:lnTo>
                      <a:pt x="242" y="1198"/>
                    </a:lnTo>
                    <a:lnTo>
                      <a:pt x="242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8" name="Freeform 17"/>
              <p:cNvSpPr/>
              <p:nvPr/>
            </p:nvSpPr>
            <p:spPr bwMode="auto">
              <a:xfrm>
                <a:off x="2406" y="1007"/>
                <a:ext cx="242" cy="73"/>
              </a:xfrm>
              <a:custGeom>
                <a:avLst/>
                <a:gdLst>
                  <a:gd name="T0" fmla="*/ 0 w 242"/>
                  <a:gd name="T1" fmla="*/ 0 h 73"/>
                  <a:gd name="T2" fmla="*/ 242 w 242"/>
                  <a:gd name="T3" fmla="*/ 0 h 73"/>
                  <a:gd name="T4" fmla="*/ 242 w 242"/>
                  <a:gd name="T5" fmla="*/ 73 h 73"/>
                  <a:gd name="T6" fmla="*/ 0 w 242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73">
                    <a:moveTo>
                      <a:pt x="0" y="0"/>
                    </a:moveTo>
                    <a:lnTo>
                      <a:pt x="242" y="0"/>
                    </a:lnTo>
                    <a:lnTo>
                      <a:pt x="242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2406" y="766"/>
                <a:ext cx="957" cy="241"/>
              </a:xfrm>
              <a:custGeom>
                <a:avLst/>
                <a:gdLst>
                  <a:gd name="T0" fmla="*/ 475 w 957"/>
                  <a:gd name="T1" fmla="*/ 0 h 241"/>
                  <a:gd name="T2" fmla="*/ 242 w 957"/>
                  <a:gd name="T3" fmla="*/ 0 h 241"/>
                  <a:gd name="T4" fmla="*/ 0 w 957"/>
                  <a:gd name="T5" fmla="*/ 241 h 241"/>
                  <a:gd name="T6" fmla="*/ 242 w 957"/>
                  <a:gd name="T7" fmla="*/ 241 h 241"/>
                  <a:gd name="T8" fmla="*/ 475 w 957"/>
                  <a:gd name="T9" fmla="*/ 241 h 241"/>
                  <a:gd name="T10" fmla="*/ 957 w 957"/>
                  <a:gd name="T11" fmla="*/ 241 h 241"/>
                  <a:gd name="T12" fmla="*/ 957 w 957"/>
                  <a:gd name="T13" fmla="*/ 0 h 241"/>
                  <a:gd name="T14" fmla="*/ 475 w 957"/>
                  <a:gd name="T1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7" h="241">
                    <a:moveTo>
                      <a:pt x="475" y="0"/>
                    </a:moveTo>
                    <a:lnTo>
                      <a:pt x="242" y="0"/>
                    </a:lnTo>
                    <a:lnTo>
                      <a:pt x="0" y="241"/>
                    </a:lnTo>
                    <a:lnTo>
                      <a:pt x="242" y="241"/>
                    </a:lnTo>
                    <a:lnTo>
                      <a:pt x="475" y="241"/>
                    </a:lnTo>
                    <a:lnTo>
                      <a:pt x="957" y="241"/>
                    </a:lnTo>
                    <a:lnTo>
                      <a:pt x="957" y="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>
                <a:off x="3283" y="766"/>
                <a:ext cx="80" cy="241"/>
              </a:xfrm>
              <a:custGeom>
                <a:avLst/>
                <a:gdLst>
                  <a:gd name="T0" fmla="*/ 80 w 80"/>
                  <a:gd name="T1" fmla="*/ 0 h 241"/>
                  <a:gd name="T2" fmla="*/ 80 w 80"/>
                  <a:gd name="T3" fmla="*/ 241 h 241"/>
                  <a:gd name="T4" fmla="*/ 0 w 80"/>
                  <a:gd name="T5" fmla="*/ 241 h 241"/>
                  <a:gd name="T6" fmla="*/ 80 w 80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41">
                    <a:moveTo>
                      <a:pt x="80" y="0"/>
                    </a:moveTo>
                    <a:lnTo>
                      <a:pt x="80" y="241"/>
                    </a:lnTo>
                    <a:lnTo>
                      <a:pt x="0" y="24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4076" y="1482"/>
                <a:ext cx="241" cy="1190"/>
              </a:xfrm>
              <a:custGeom>
                <a:avLst/>
                <a:gdLst>
                  <a:gd name="T0" fmla="*/ 241 w 241"/>
                  <a:gd name="T1" fmla="*/ 956 h 1190"/>
                  <a:gd name="T2" fmla="*/ 241 w 241"/>
                  <a:gd name="T3" fmla="*/ 241 h 1190"/>
                  <a:gd name="T4" fmla="*/ 0 w 241"/>
                  <a:gd name="T5" fmla="*/ 0 h 1190"/>
                  <a:gd name="T6" fmla="*/ 0 w 241"/>
                  <a:gd name="T7" fmla="*/ 1190 h 1190"/>
                  <a:gd name="T8" fmla="*/ 241 w 241"/>
                  <a:gd name="T9" fmla="*/ 956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190">
                    <a:moveTo>
                      <a:pt x="241" y="956"/>
                    </a:moveTo>
                    <a:lnTo>
                      <a:pt x="241" y="241"/>
                    </a:lnTo>
                    <a:lnTo>
                      <a:pt x="0" y="0"/>
                    </a:lnTo>
                    <a:lnTo>
                      <a:pt x="0" y="1190"/>
                    </a:lnTo>
                    <a:lnTo>
                      <a:pt x="241" y="95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>
                <a:off x="4076" y="2358"/>
                <a:ext cx="241" cy="80"/>
              </a:xfrm>
              <a:custGeom>
                <a:avLst/>
                <a:gdLst>
                  <a:gd name="T0" fmla="*/ 241 w 241"/>
                  <a:gd name="T1" fmla="*/ 80 h 80"/>
                  <a:gd name="T2" fmla="*/ 0 w 241"/>
                  <a:gd name="T3" fmla="*/ 80 h 80"/>
                  <a:gd name="T4" fmla="*/ 0 w 241"/>
                  <a:gd name="T5" fmla="*/ 0 h 80"/>
                  <a:gd name="T6" fmla="*/ 241 w 241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80">
                    <a:moveTo>
                      <a:pt x="241" y="80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241" y="8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3127" y="2438"/>
                <a:ext cx="1190" cy="234"/>
              </a:xfrm>
              <a:custGeom>
                <a:avLst/>
                <a:gdLst>
                  <a:gd name="T0" fmla="*/ 0 w 1190"/>
                  <a:gd name="T1" fmla="*/ 0 h 234"/>
                  <a:gd name="T2" fmla="*/ 233 w 1190"/>
                  <a:gd name="T3" fmla="*/ 234 h 234"/>
                  <a:gd name="T4" fmla="*/ 949 w 1190"/>
                  <a:gd name="T5" fmla="*/ 234 h 234"/>
                  <a:gd name="T6" fmla="*/ 1190 w 1190"/>
                  <a:gd name="T7" fmla="*/ 0 h 234"/>
                  <a:gd name="T8" fmla="*/ 0 w 1190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34">
                    <a:moveTo>
                      <a:pt x="0" y="0"/>
                    </a:moveTo>
                    <a:lnTo>
                      <a:pt x="233" y="234"/>
                    </a:lnTo>
                    <a:lnTo>
                      <a:pt x="949" y="234"/>
                    </a:lnTo>
                    <a:lnTo>
                      <a:pt x="1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Freeform 23"/>
              <p:cNvSpPr/>
              <p:nvPr/>
            </p:nvSpPr>
            <p:spPr bwMode="auto">
              <a:xfrm>
                <a:off x="3360" y="2438"/>
                <a:ext cx="80" cy="234"/>
              </a:xfrm>
              <a:custGeom>
                <a:avLst/>
                <a:gdLst>
                  <a:gd name="T0" fmla="*/ 0 w 80"/>
                  <a:gd name="T1" fmla="*/ 234 h 234"/>
                  <a:gd name="T2" fmla="*/ 0 w 80"/>
                  <a:gd name="T3" fmla="*/ 0 h 234"/>
                  <a:gd name="T4" fmla="*/ 80 w 80"/>
                  <a:gd name="T5" fmla="*/ 0 h 234"/>
                  <a:gd name="T6" fmla="*/ 0 w 80"/>
                  <a:gd name="T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234">
                    <a:moveTo>
                      <a:pt x="0" y="234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633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5" name="Freeform 24"/>
              <p:cNvSpPr/>
              <p:nvPr/>
            </p:nvSpPr>
            <p:spPr bwMode="auto">
              <a:xfrm>
                <a:off x="3127" y="1482"/>
                <a:ext cx="233" cy="1190"/>
              </a:xfrm>
              <a:custGeom>
                <a:avLst/>
                <a:gdLst>
                  <a:gd name="T0" fmla="*/ 0 w 233"/>
                  <a:gd name="T1" fmla="*/ 241 h 1190"/>
                  <a:gd name="T2" fmla="*/ 0 w 233"/>
                  <a:gd name="T3" fmla="*/ 956 h 1190"/>
                  <a:gd name="T4" fmla="*/ 233 w 233"/>
                  <a:gd name="T5" fmla="*/ 1190 h 1190"/>
                  <a:gd name="T6" fmla="*/ 233 w 233"/>
                  <a:gd name="T7" fmla="*/ 0 h 1190"/>
                  <a:gd name="T8" fmla="*/ 0 w 233"/>
                  <a:gd name="T9" fmla="*/ 241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90">
                    <a:moveTo>
                      <a:pt x="0" y="241"/>
                    </a:moveTo>
                    <a:lnTo>
                      <a:pt x="0" y="956"/>
                    </a:lnTo>
                    <a:lnTo>
                      <a:pt x="233" y="1190"/>
                    </a:lnTo>
                    <a:lnTo>
                      <a:pt x="233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6" name="Freeform 25"/>
              <p:cNvSpPr/>
              <p:nvPr/>
            </p:nvSpPr>
            <p:spPr bwMode="auto">
              <a:xfrm>
                <a:off x="3122" y="1723"/>
                <a:ext cx="233" cy="72"/>
              </a:xfrm>
              <a:custGeom>
                <a:avLst/>
                <a:gdLst>
                  <a:gd name="T0" fmla="*/ 0 w 233"/>
                  <a:gd name="T1" fmla="*/ 0 h 72"/>
                  <a:gd name="T2" fmla="*/ 233 w 233"/>
                  <a:gd name="T3" fmla="*/ 0 h 72"/>
                  <a:gd name="T4" fmla="*/ 233 w 233"/>
                  <a:gd name="T5" fmla="*/ 72 h 72"/>
                  <a:gd name="T6" fmla="*/ 0 w 233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72">
                    <a:moveTo>
                      <a:pt x="0" y="0"/>
                    </a:moveTo>
                    <a:lnTo>
                      <a:pt x="233" y="0"/>
                    </a:lnTo>
                    <a:lnTo>
                      <a:pt x="233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37" name="Freeform 26"/>
              <p:cNvSpPr/>
              <p:nvPr/>
            </p:nvSpPr>
            <p:spPr bwMode="auto">
              <a:xfrm>
                <a:off x="4003" y="1482"/>
                <a:ext cx="73" cy="241"/>
              </a:xfrm>
              <a:custGeom>
                <a:avLst/>
                <a:gdLst>
                  <a:gd name="T0" fmla="*/ 73 w 73"/>
                  <a:gd name="T1" fmla="*/ 0 h 241"/>
                  <a:gd name="T2" fmla="*/ 73 w 73"/>
                  <a:gd name="T3" fmla="*/ 241 h 241"/>
                  <a:gd name="T4" fmla="*/ 0 w 73"/>
                  <a:gd name="T5" fmla="*/ 241 h 241"/>
                  <a:gd name="T6" fmla="*/ 73 w 73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41">
                    <a:moveTo>
                      <a:pt x="73" y="0"/>
                    </a:moveTo>
                    <a:lnTo>
                      <a:pt x="73" y="241"/>
                    </a:lnTo>
                    <a:lnTo>
                      <a:pt x="0" y="24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38" name="Freeform 27"/>
              <p:cNvSpPr/>
              <p:nvPr/>
            </p:nvSpPr>
            <p:spPr bwMode="auto">
              <a:xfrm>
                <a:off x="3363" y="2197"/>
                <a:ext cx="233" cy="1190"/>
              </a:xfrm>
              <a:custGeom>
                <a:avLst/>
                <a:gdLst>
                  <a:gd name="T0" fmla="*/ 233 w 233"/>
                  <a:gd name="T1" fmla="*/ 949 h 1190"/>
                  <a:gd name="T2" fmla="*/ 233 w 233"/>
                  <a:gd name="T3" fmla="*/ 233 h 1190"/>
                  <a:gd name="T4" fmla="*/ 0 w 233"/>
                  <a:gd name="T5" fmla="*/ 0 h 1190"/>
                  <a:gd name="T6" fmla="*/ 0 w 233"/>
                  <a:gd name="T7" fmla="*/ 1190 h 1190"/>
                  <a:gd name="T8" fmla="*/ 233 w 233"/>
                  <a:gd name="T9" fmla="*/ 949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90">
                    <a:moveTo>
                      <a:pt x="233" y="949"/>
                    </a:moveTo>
                    <a:lnTo>
                      <a:pt x="233" y="233"/>
                    </a:lnTo>
                    <a:lnTo>
                      <a:pt x="0" y="0"/>
                    </a:lnTo>
                    <a:lnTo>
                      <a:pt x="0" y="1190"/>
                    </a:lnTo>
                    <a:lnTo>
                      <a:pt x="233" y="94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39" name="Freeform 28"/>
              <p:cNvSpPr/>
              <p:nvPr/>
            </p:nvSpPr>
            <p:spPr bwMode="auto">
              <a:xfrm>
                <a:off x="3363" y="3074"/>
                <a:ext cx="233" cy="72"/>
              </a:xfrm>
              <a:custGeom>
                <a:avLst/>
                <a:gdLst>
                  <a:gd name="T0" fmla="*/ 233 w 233"/>
                  <a:gd name="T1" fmla="*/ 72 h 72"/>
                  <a:gd name="T2" fmla="*/ 0 w 233"/>
                  <a:gd name="T3" fmla="*/ 72 h 72"/>
                  <a:gd name="T4" fmla="*/ 0 w 233"/>
                  <a:gd name="T5" fmla="*/ 0 h 72"/>
                  <a:gd name="T6" fmla="*/ 233 w 233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72">
                    <a:moveTo>
                      <a:pt x="233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3" y="7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0" name="Freeform 29"/>
              <p:cNvSpPr/>
              <p:nvPr/>
            </p:nvSpPr>
            <p:spPr bwMode="auto">
              <a:xfrm>
                <a:off x="2406" y="3146"/>
                <a:ext cx="1190" cy="241"/>
              </a:xfrm>
              <a:custGeom>
                <a:avLst/>
                <a:gdLst>
                  <a:gd name="T0" fmla="*/ 0 w 1190"/>
                  <a:gd name="T1" fmla="*/ 0 h 241"/>
                  <a:gd name="T2" fmla="*/ 242 w 1190"/>
                  <a:gd name="T3" fmla="*/ 241 h 241"/>
                  <a:gd name="T4" fmla="*/ 957 w 1190"/>
                  <a:gd name="T5" fmla="*/ 241 h 241"/>
                  <a:gd name="T6" fmla="*/ 1190 w 1190"/>
                  <a:gd name="T7" fmla="*/ 0 h 241"/>
                  <a:gd name="T8" fmla="*/ 0 w 1190"/>
                  <a:gd name="T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0" h="241">
                    <a:moveTo>
                      <a:pt x="0" y="0"/>
                    </a:moveTo>
                    <a:lnTo>
                      <a:pt x="242" y="241"/>
                    </a:lnTo>
                    <a:lnTo>
                      <a:pt x="957" y="241"/>
                    </a:lnTo>
                    <a:lnTo>
                      <a:pt x="11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41" name="Freeform 30"/>
              <p:cNvSpPr/>
              <p:nvPr/>
            </p:nvSpPr>
            <p:spPr bwMode="auto">
              <a:xfrm>
                <a:off x="2648" y="3146"/>
                <a:ext cx="72" cy="241"/>
              </a:xfrm>
              <a:custGeom>
                <a:avLst/>
                <a:gdLst>
                  <a:gd name="T0" fmla="*/ 0 w 72"/>
                  <a:gd name="T1" fmla="*/ 241 h 241"/>
                  <a:gd name="T2" fmla="*/ 0 w 72"/>
                  <a:gd name="T3" fmla="*/ 0 h 241"/>
                  <a:gd name="T4" fmla="*/ 72 w 72"/>
                  <a:gd name="T5" fmla="*/ 0 h 241"/>
                  <a:gd name="T6" fmla="*/ 0 w 72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41">
                    <a:moveTo>
                      <a:pt x="0" y="241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42" name="Freeform 31"/>
              <p:cNvSpPr/>
              <p:nvPr/>
            </p:nvSpPr>
            <p:spPr bwMode="auto">
              <a:xfrm>
                <a:off x="2406" y="2197"/>
                <a:ext cx="242" cy="1190"/>
              </a:xfrm>
              <a:custGeom>
                <a:avLst/>
                <a:gdLst>
                  <a:gd name="T0" fmla="*/ 0 w 242"/>
                  <a:gd name="T1" fmla="*/ 233 h 1190"/>
                  <a:gd name="T2" fmla="*/ 0 w 242"/>
                  <a:gd name="T3" fmla="*/ 949 h 1190"/>
                  <a:gd name="T4" fmla="*/ 242 w 242"/>
                  <a:gd name="T5" fmla="*/ 1190 h 1190"/>
                  <a:gd name="T6" fmla="*/ 242 w 242"/>
                  <a:gd name="T7" fmla="*/ 0 h 1190"/>
                  <a:gd name="T8" fmla="*/ 0 w 242"/>
                  <a:gd name="T9" fmla="*/ 233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2" h="1190">
                    <a:moveTo>
                      <a:pt x="0" y="233"/>
                    </a:moveTo>
                    <a:lnTo>
                      <a:pt x="0" y="949"/>
                    </a:lnTo>
                    <a:lnTo>
                      <a:pt x="242" y="1190"/>
                    </a:lnTo>
                    <a:lnTo>
                      <a:pt x="242" y="0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43" name="Freeform 32"/>
              <p:cNvSpPr/>
              <p:nvPr/>
            </p:nvSpPr>
            <p:spPr bwMode="auto">
              <a:xfrm>
                <a:off x="2406" y="2430"/>
                <a:ext cx="242" cy="81"/>
              </a:xfrm>
              <a:custGeom>
                <a:avLst/>
                <a:gdLst>
                  <a:gd name="T0" fmla="*/ 0 w 242"/>
                  <a:gd name="T1" fmla="*/ 0 h 81"/>
                  <a:gd name="T2" fmla="*/ 242 w 242"/>
                  <a:gd name="T3" fmla="*/ 0 h 81"/>
                  <a:gd name="T4" fmla="*/ 242 w 242"/>
                  <a:gd name="T5" fmla="*/ 81 h 81"/>
                  <a:gd name="T6" fmla="*/ 0 w 242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81">
                    <a:moveTo>
                      <a:pt x="0" y="0"/>
                    </a:moveTo>
                    <a:lnTo>
                      <a:pt x="242" y="0"/>
                    </a:lnTo>
                    <a:lnTo>
                      <a:pt x="242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 dirty="0"/>
              </a:p>
            </p:txBody>
          </p:sp>
          <p:sp>
            <p:nvSpPr>
              <p:cNvPr id="44" name="Freeform 33"/>
              <p:cNvSpPr/>
              <p:nvPr/>
            </p:nvSpPr>
            <p:spPr bwMode="auto">
              <a:xfrm>
                <a:off x="2648" y="1482"/>
                <a:ext cx="233" cy="1190"/>
              </a:xfrm>
              <a:custGeom>
                <a:avLst/>
                <a:gdLst>
                  <a:gd name="T0" fmla="*/ 233 w 233"/>
                  <a:gd name="T1" fmla="*/ 956 h 1190"/>
                  <a:gd name="T2" fmla="*/ 233 w 233"/>
                  <a:gd name="T3" fmla="*/ 241 h 1190"/>
                  <a:gd name="T4" fmla="*/ 0 w 233"/>
                  <a:gd name="T5" fmla="*/ 0 h 1190"/>
                  <a:gd name="T6" fmla="*/ 0 w 233"/>
                  <a:gd name="T7" fmla="*/ 1190 h 1190"/>
                  <a:gd name="T8" fmla="*/ 233 w 233"/>
                  <a:gd name="T9" fmla="*/ 956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90">
                    <a:moveTo>
                      <a:pt x="233" y="956"/>
                    </a:moveTo>
                    <a:lnTo>
                      <a:pt x="233" y="241"/>
                    </a:lnTo>
                    <a:lnTo>
                      <a:pt x="0" y="0"/>
                    </a:lnTo>
                    <a:lnTo>
                      <a:pt x="0" y="1190"/>
                    </a:lnTo>
                    <a:lnTo>
                      <a:pt x="233" y="9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Freeform 34"/>
              <p:cNvSpPr/>
              <p:nvPr/>
            </p:nvSpPr>
            <p:spPr bwMode="auto">
              <a:xfrm>
                <a:off x="2648" y="2358"/>
                <a:ext cx="233" cy="80"/>
              </a:xfrm>
              <a:custGeom>
                <a:avLst/>
                <a:gdLst>
                  <a:gd name="T0" fmla="*/ 233 w 233"/>
                  <a:gd name="T1" fmla="*/ 80 h 80"/>
                  <a:gd name="T2" fmla="*/ 0 w 233"/>
                  <a:gd name="T3" fmla="*/ 80 h 80"/>
                  <a:gd name="T4" fmla="*/ 0 w 233"/>
                  <a:gd name="T5" fmla="*/ 0 h 80"/>
                  <a:gd name="T6" fmla="*/ 233 w 233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80">
                    <a:moveTo>
                      <a:pt x="233" y="80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233" y="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6" name="Freeform 35"/>
              <p:cNvSpPr/>
              <p:nvPr/>
            </p:nvSpPr>
            <p:spPr bwMode="auto">
              <a:xfrm>
                <a:off x="1932" y="2438"/>
                <a:ext cx="72" cy="234"/>
              </a:xfrm>
              <a:custGeom>
                <a:avLst/>
                <a:gdLst>
                  <a:gd name="T0" fmla="*/ 0 w 72"/>
                  <a:gd name="T1" fmla="*/ 234 h 234"/>
                  <a:gd name="T2" fmla="*/ 0 w 72"/>
                  <a:gd name="T3" fmla="*/ 0 h 234"/>
                  <a:gd name="T4" fmla="*/ 72 w 72"/>
                  <a:gd name="T5" fmla="*/ 0 h 234"/>
                  <a:gd name="T6" fmla="*/ 0 w 72"/>
                  <a:gd name="T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234">
                    <a:moveTo>
                      <a:pt x="0" y="234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7" name="Freeform 36"/>
              <p:cNvSpPr/>
              <p:nvPr/>
            </p:nvSpPr>
            <p:spPr bwMode="auto">
              <a:xfrm>
                <a:off x="1691" y="1482"/>
                <a:ext cx="241" cy="1190"/>
              </a:xfrm>
              <a:custGeom>
                <a:avLst/>
                <a:gdLst>
                  <a:gd name="T0" fmla="*/ 0 w 241"/>
                  <a:gd name="T1" fmla="*/ 241 h 1190"/>
                  <a:gd name="T2" fmla="*/ 0 w 241"/>
                  <a:gd name="T3" fmla="*/ 956 h 1190"/>
                  <a:gd name="T4" fmla="*/ 241 w 241"/>
                  <a:gd name="T5" fmla="*/ 1190 h 1190"/>
                  <a:gd name="T6" fmla="*/ 241 w 241"/>
                  <a:gd name="T7" fmla="*/ 0 h 1190"/>
                  <a:gd name="T8" fmla="*/ 0 w 241"/>
                  <a:gd name="T9" fmla="*/ 241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190">
                    <a:moveTo>
                      <a:pt x="0" y="241"/>
                    </a:moveTo>
                    <a:lnTo>
                      <a:pt x="0" y="956"/>
                    </a:lnTo>
                    <a:lnTo>
                      <a:pt x="241" y="1190"/>
                    </a:lnTo>
                    <a:lnTo>
                      <a:pt x="24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Freeform 37"/>
              <p:cNvSpPr/>
              <p:nvPr/>
            </p:nvSpPr>
            <p:spPr bwMode="auto">
              <a:xfrm>
                <a:off x="1691" y="1723"/>
                <a:ext cx="241" cy="72"/>
              </a:xfrm>
              <a:custGeom>
                <a:avLst/>
                <a:gdLst>
                  <a:gd name="T0" fmla="*/ 0 w 241"/>
                  <a:gd name="T1" fmla="*/ 0 h 72"/>
                  <a:gd name="T2" fmla="*/ 241 w 241"/>
                  <a:gd name="T3" fmla="*/ 0 h 72"/>
                  <a:gd name="T4" fmla="*/ 241 w 241"/>
                  <a:gd name="T5" fmla="*/ 72 h 72"/>
                  <a:gd name="T6" fmla="*/ 0 w 241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72">
                    <a:moveTo>
                      <a:pt x="0" y="0"/>
                    </a:moveTo>
                    <a:lnTo>
                      <a:pt x="241" y="0"/>
                    </a:lnTo>
                    <a:lnTo>
                      <a:pt x="241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000"/>
              </a:p>
            </p:txBody>
          </p:sp>
        </p:grpSp>
        <p:sp>
          <p:nvSpPr>
            <p:cNvPr id="8" name="TextBox 60"/>
            <p:cNvSpPr txBox="1"/>
            <p:nvPr/>
          </p:nvSpPr>
          <p:spPr>
            <a:xfrm>
              <a:off x="5158482" y="2143136"/>
              <a:ext cx="6978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61"/>
            <p:cNvSpPr txBox="1"/>
            <p:nvPr/>
          </p:nvSpPr>
          <p:spPr>
            <a:xfrm>
              <a:off x="6513904" y="3557214"/>
              <a:ext cx="6978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62"/>
            <p:cNvSpPr txBox="1"/>
            <p:nvPr/>
          </p:nvSpPr>
          <p:spPr>
            <a:xfrm>
              <a:off x="5117527" y="4851617"/>
              <a:ext cx="6978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63"/>
            <p:cNvSpPr txBox="1"/>
            <p:nvPr/>
          </p:nvSpPr>
          <p:spPr>
            <a:xfrm>
              <a:off x="3722993" y="3552776"/>
              <a:ext cx="704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94529" y="305830"/>
            <a:ext cx="4118414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重视运算的数学价值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7787661" y="1168767"/>
            <a:ext cx="3485389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运算是不少同学的弱项，运算错误是硬伤</a:t>
            </a:r>
            <a:endParaRPr lang="zh-CN" altLang="en-US" sz="2800" b="1" dirty="0">
              <a:ea typeface="微软雅黑" panose="020B0503020204020204" pitchFamily="34" charset="-122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595143" y="3914241"/>
            <a:ext cx="3060045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运算的基本要求是“算则对”</a:t>
            </a:r>
            <a:endParaRPr lang="zh-CN" altLang="en-US" sz="2800" b="1" dirty="0">
              <a:ea typeface="微软雅黑" panose="020B0503020204020204" pitchFamily="34" charset="-122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1069098" y="5076156"/>
            <a:ext cx="3120765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运算的发展要求是“少算且对”</a:t>
            </a:r>
            <a:endParaRPr lang="zh-CN" altLang="en-US" sz="2800" b="1" dirty="0">
              <a:ea typeface="微软雅黑" panose="020B0503020204020204" pitchFamily="34" charset="-122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547505" y="2458478"/>
            <a:ext cx="3055503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a typeface="微软雅黑" panose="020B0503020204020204" pitchFamily="34" charset="-122"/>
              </a:rPr>
              <a:t>运算的最高境界是“不算而对”</a:t>
            </a:r>
            <a:endParaRPr lang="zh-CN" altLang="en-US" sz="28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758368" y="439582"/>
          <a:ext cx="9974006" cy="4791310"/>
        </p:xfrm>
        <a:graphic>
          <a:graphicData uri="http://schemas.openxmlformats.org/presentationml/2006/ole">
            <p:oleObj spid="_x0000_s319550" name="Document" r:id="rId4" imgW="4987003" imgH="2395655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31813" y="5281613"/>
          <a:ext cx="6183312" cy="792162"/>
        </p:xfrm>
        <a:graphic>
          <a:graphicData uri="http://schemas.openxmlformats.org/presentationml/2006/ole">
            <p:oleObj spid="_x0000_s319551" name="文档" r:id="rId5" imgW="3144076" imgH="400598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327016" y="406962"/>
          <a:ext cx="11187452" cy="2658209"/>
        </p:xfrm>
        <a:graphic>
          <a:graphicData uri="http://schemas.openxmlformats.org/presentationml/2006/ole">
            <p:oleObj spid="_x0000_s321593" name="Document" r:id="rId4" imgW="5593726" imgH="1192419" progId="">
              <p:embed/>
            </p:oleObj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1253" y="4544334"/>
          <a:ext cx="9770110" cy="1618256"/>
        </p:xfrm>
        <a:graphic>
          <a:graphicData uri="http://schemas.openxmlformats.org/presentationml/2006/ole">
            <p:oleObj spid="_x0000_s321594" name="文档" r:id="rId5" imgW="4885055" imgH="809128" progId="Word.Document.12">
              <p:embed/>
            </p:oleObj>
          </a:graphicData>
        </a:graphic>
      </p:graphicFrame>
      <p:pic>
        <p:nvPicPr>
          <p:cNvPr id="32155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9399" y="2424940"/>
            <a:ext cx="3457143" cy="23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382578" y="437228"/>
          <a:ext cx="11499016" cy="5280970"/>
        </p:xfrm>
        <a:graphic>
          <a:graphicData uri="http://schemas.openxmlformats.org/presentationml/2006/ole">
            <p:oleObj spid="_x0000_s323622" name="Document" r:id="rId4" imgW="5749508" imgH="2640485" progId="">
              <p:embed/>
            </p:oleObj>
          </a:graphicData>
        </a:graphic>
      </p:graphicFrame>
      <p:pic>
        <p:nvPicPr>
          <p:cNvPr id="323599" name="图片 1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298" y="3600723"/>
            <a:ext cx="3136258" cy="2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46413" y="1238924"/>
            <a:ext cx="10208524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3600" b="0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36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  </a:t>
            </a:r>
            <a:r>
              <a:rPr lang="zh-CN" sz="28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以</a:t>
            </a:r>
            <a:r>
              <a:rPr 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填空题、解答题、理科附加题（抛物线）的形式进行考查，题目多为中高档题。</a:t>
            </a:r>
          </a:p>
          <a:p>
            <a:pPr indent="0">
              <a:lnSpc>
                <a:spcPct val="150000"/>
              </a:lnSpc>
            </a:pPr>
            <a:r>
              <a:rPr 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8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r>
              <a:rPr lang="zh-CN" sz="28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着</a:t>
            </a:r>
            <a:r>
              <a:rPr 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重考查学生运算求解能力、推理论证能力，涉及到等价转化和数形结合思想</a:t>
            </a:r>
            <a:r>
              <a:rPr lang="en-US" sz="2800" b="1" dirty="0">
                <a:latin typeface="Calibri" panose="020F0502020204030204" pitchFamily="34" charset="0"/>
                <a:ea typeface="宋体" panose="02010600030101010101" pitchFamily="2" charset="-122"/>
              </a:rPr>
              <a:t>. </a:t>
            </a:r>
          </a:p>
          <a:p>
            <a:pPr indent="0">
              <a:lnSpc>
                <a:spcPct val="150000"/>
              </a:lnSpc>
            </a:pPr>
            <a:r>
              <a:rPr 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8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r>
              <a:rPr lang="zh-CN" sz="28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平</a:t>
            </a:r>
            <a:r>
              <a:rPr lang="zh-CN" sz="2800" b="1" dirty="0">
                <a:latin typeface="Calibri" panose="020F0502020204030204" pitchFamily="34" charset="0"/>
                <a:ea typeface="宋体" panose="02010600030101010101" pitchFamily="2" charset="-122"/>
              </a:rPr>
              <a:t>面解析几何（除应用题）一般不与其它章节知识结合考查，常单独设置题目</a:t>
            </a:r>
            <a:r>
              <a:rPr lang="en-US" sz="28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年和向量结合）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793" y="349664"/>
            <a:ext cx="5730875" cy="6328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高考中解析几何考查形式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2777" y="5719770"/>
            <a:ext cx="3958225" cy="497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2012—2017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年圆锥曲线试题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382588" y="117803"/>
          <a:ext cx="11504612" cy="3206750"/>
        </p:xfrm>
        <a:graphic>
          <a:graphicData uri="http://schemas.openxmlformats.org/presentationml/2006/ole">
            <p:oleObj spid="_x0000_s476170" name="Document" r:id="rId4" imgW="5749508" imgH="1600949" progId="">
              <p:embed/>
            </p:oleObj>
          </a:graphicData>
        </a:graphic>
      </p:graphicFrame>
      <p:pic>
        <p:nvPicPr>
          <p:cNvPr id="323599" name="图片 1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0923" y="2573590"/>
            <a:ext cx="3136258" cy="237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7837" y="3151509"/>
          <a:ext cx="3710115" cy="497592"/>
        </p:xfrm>
        <a:graphic>
          <a:graphicData uri="http://schemas.openxmlformats.org/presentationml/2006/ole">
            <p:oleObj spid="_x0000_s476171" name="文档" r:id="rId6" imgW="2473410" imgH="331728" progId="Word.Document.12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90534" y="3657598"/>
          <a:ext cx="10761396" cy="3344145"/>
        </p:xfrm>
        <a:graphic>
          <a:graphicData uri="http://schemas.openxmlformats.org/presentationml/2006/ole">
            <p:oleObj spid="_x0000_s476172" name="文档" r:id="rId7" imgW="7174264" imgH="2229430" progId="Word.Document.12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658813" y="694069"/>
          <a:ext cx="11198225" cy="1967244"/>
        </p:xfrm>
        <a:graphic>
          <a:graphicData uri="http://schemas.openxmlformats.org/presentationml/2006/ole">
            <p:oleObj spid="_x0000_s329797" name="Microsoft Word 2007" r:id="rId4" imgW="6640438" imgH="978814" progId="">
              <p:embed/>
            </p:oleObj>
          </a:graphicData>
        </a:graphic>
      </p:graphicFrame>
      <p:pic>
        <p:nvPicPr>
          <p:cNvPr id="7" name="图片 6" descr="C:\Documents and Settings\Administrator\桌面\019#2018年江苏高考模拟试卷精编28套·数学\019#2018年江苏高考模拟试卷精编28套·数学\019-40.TIF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9321421" y="3276484"/>
            <a:ext cx="2320120" cy="168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134938" y="2620371"/>
          <a:ext cx="9744075" cy="4549330"/>
        </p:xfrm>
        <a:graphic>
          <a:graphicData uri="http://schemas.openxmlformats.org/presentationml/2006/ole">
            <p:oleObj spid="_x0000_s329798" name="Microsoft Word 2007" r:id="rId7" imgW="5357200" imgH="2529091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84442" y="5993741"/>
            <a:ext cx="3220871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8" action="ppaction://hlinkpres?slideindex=1&amp;slidetitle="/>
              </a:rPr>
              <a:t>问题的一般化研究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>
            <a:off x="5406269" y="1337482"/>
            <a:ext cx="1350433" cy="5069820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" name="Freeform 11"/>
          <p:cNvSpPr/>
          <p:nvPr/>
        </p:nvSpPr>
        <p:spPr bwMode="auto">
          <a:xfrm>
            <a:off x="6621236" y="1662773"/>
            <a:ext cx="359833" cy="531283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4" name="Freeform 12"/>
          <p:cNvSpPr/>
          <p:nvPr/>
        </p:nvSpPr>
        <p:spPr bwMode="auto">
          <a:xfrm>
            <a:off x="5205186" y="2978236"/>
            <a:ext cx="357716" cy="531284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Freeform 13"/>
          <p:cNvSpPr/>
          <p:nvPr/>
        </p:nvSpPr>
        <p:spPr bwMode="auto">
          <a:xfrm>
            <a:off x="5205186" y="5467501"/>
            <a:ext cx="357716" cy="531284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6" name="Freeform 14"/>
          <p:cNvSpPr/>
          <p:nvPr/>
        </p:nvSpPr>
        <p:spPr bwMode="auto">
          <a:xfrm>
            <a:off x="6621236" y="4188749"/>
            <a:ext cx="359833" cy="531283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5687785" y="2851236"/>
            <a:ext cx="787400" cy="785284"/>
            <a:chOff x="5691717" y="3032126"/>
            <a:chExt cx="787400" cy="785284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691717" y="3032126"/>
              <a:ext cx="787400" cy="785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/>
            </a:p>
          </p:txBody>
        </p:sp>
        <p:grpSp>
          <p:nvGrpSpPr>
            <p:cNvPr id="9" name="Group 15"/>
            <p:cNvGrpSpPr/>
            <p:nvPr/>
          </p:nvGrpSpPr>
          <p:grpSpPr bwMode="auto">
            <a:xfrm>
              <a:off x="5945717" y="3281892"/>
              <a:ext cx="302683" cy="287867"/>
              <a:chOff x="0" y="0"/>
              <a:chExt cx="143" cy="136"/>
            </a:xfrm>
          </p:grpSpPr>
          <p:sp>
            <p:nvSpPr>
              <p:cNvPr id="10" name="Freeform 16"/>
              <p:cNvSpPr/>
              <p:nvPr/>
            </p:nvSpPr>
            <p:spPr bwMode="auto">
              <a:xfrm>
                <a:off x="75" y="49"/>
                <a:ext cx="68" cy="66"/>
              </a:xfrm>
              <a:custGeom>
                <a:avLst/>
                <a:gdLst>
                  <a:gd name="T0" fmla="*/ 75 w 88"/>
                  <a:gd name="T1" fmla="*/ 30 h 86"/>
                  <a:gd name="T2" fmla="*/ 58 w 88"/>
                  <a:gd name="T3" fmla="*/ 30 h 86"/>
                  <a:gd name="T4" fmla="*/ 58 w 88"/>
                  <a:gd name="T5" fmla="*/ 13 h 86"/>
                  <a:gd name="T6" fmla="*/ 44 w 88"/>
                  <a:gd name="T7" fmla="*/ 0 h 86"/>
                  <a:gd name="T8" fmla="*/ 31 w 88"/>
                  <a:gd name="T9" fmla="*/ 13 h 86"/>
                  <a:gd name="T10" fmla="*/ 31 w 88"/>
                  <a:gd name="T11" fmla="*/ 30 h 86"/>
                  <a:gd name="T12" fmla="*/ 14 w 88"/>
                  <a:gd name="T13" fmla="*/ 30 h 86"/>
                  <a:gd name="T14" fmla="*/ 0 w 88"/>
                  <a:gd name="T15" fmla="*/ 43 h 86"/>
                  <a:gd name="T16" fmla="*/ 14 w 88"/>
                  <a:gd name="T17" fmla="*/ 56 h 86"/>
                  <a:gd name="T18" fmla="*/ 31 w 88"/>
                  <a:gd name="T19" fmla="*/ 56 h 86"/>
                  <a:gd name="T20" fmla="*/ 31 w 88"/>
                  <a:gd name="T21" fmla="*/ 73 h 86"/>
                  <a:gd name="T22" fmla="*/ 44 w 88"/>
                  <a:gd name="T23" fmla="*/ 86 h 86"/>
                  <a:gd name="T24" fmla="*/ 58 w 88"/>
                  <a:gd name="T25" fmla="*/ 73 h 86"/>
                  <a:gd name="T26" fmla="*/ 58 w 88"/>
                  <a:gd name="T27" fmla="*/ 56 h 86"/>
                  <a:gd name="T28" fmla="*/ 75 w 88"/>
                  <a:gd name="T29" fmla="*/ 56 h 86"/>
                  <a:gd name="T30" fmla="*/ 88 w 88"/>
                  <a:gd name="T31" fmla="*/ 43 h 86"/>
                  <a:gd name="T32" fmla="*/ 75 w 88"/>
                  <a:gd name="T33" fmla="*/ 3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86">
                    <a:moveTo>
                      <a:pt x="75" y="30"/>
                    </a:moveTo>
                    <a:cubicBezTo>
                      <a:pt x="58" y="30"/>
                      <a:pt x="58" y="30"/>
                      <a:pt x="58" y="30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6"/>
                      <a:pt x="52" y="0"/>
                      <a:pt x="44" y="0"/>
                    </a:cubicBezTo>
                    <a:cubicBezTo>
                      <a:pt x="37" y="0"/>
                      <a:pt x="31" y="6"/>
                      <a:pt x="31" y="13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6" y="30"/>
                      <a:pt x="0" y="36"/>
                      <a:pt x="0" y="43"/>
                    </a:cubicBezTo>
                    <a:cubicBezTo>
                      <a:pt x="0" y="50"/>
                      <a:pt x="6" y="56"/>
                      <a:pt x="14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1" y="80"/>
                      <a:pt x="37" y="86"/>
                      <a:pt x="44" y="86"/>
                    </a:cubicBezTo>
                    <a:cubicBezTo>
                      <a:pt x="52" y="86"/>
                      <a:pt x="58" y="80"/>
                      <a:pt x="58" y="73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82" y="56"/>
                      <a:pt x="88" y="50"/>
                      <a:pt x="88" y="43"/>
                    </a:cubicBezTo>
                    <a:cubicBezTo>
                      <a:pt x="88" y="36"/>
                      <a:pt x="82" y="30"/>
                      <a:pt x="7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1" name="Freeform 17"/>
              <p:cNvSpPr>
                <a:spLocks noEditPoints="1"/>
              </p:cNvSpPr>
              <p:nvPr/>
            </p:nvSpPr>
            <p:spPr bwMode="auto">
              <a:xfrm>
                <a:off x="0" y="0"/>
                <a:ext cx="105" cy="136"/>
              </a:xfrm>
              <a:custGeom>
                <a:avLst/>
                <a:gdLst>
                  <a:gd name="T0" fmla="*/ 70 w 138"/>
                  <a:gd name="T1" fmla="*/ 68 h 178"/>
                  <a:gd name="T2" fmla="*/ 105 w 138"/>
                  <a:gd name="T3" fmla="*/ 34 h 178"/>
                  <a:gd name="T4" fmla="*/ 70 w 138"/>
                  <a:gd name="T5" fmla="*/ 0 h 178"/>
                  <a:gd name="T6" fmla="*/ 35 w 138"/>
                  <a:gd name="T7" fmla="*/ 34 h 178"/>
                  <a:gd name="T8" fmla="*/ 70 w 138"/>
                  <a:gd name="T9" fmla="*/ 68 h 178"/>
                  <a:gd name="T10" fmla="*/ 138 w 138"/>
                  <a:gd name="T11" fmla="*/ 165 h 178"/>
                  <a:gd name="T12" fmla="*/ 110 w 138"/>
                  <a:gd name="T13" fmla="*/ 135 h 178"/>
                  <a:gd name="T14" fmla="*/ 80 w 138"/>
                  <a:gd name="T15" fmla="*/ 108 h 178"/>
                  <a:gd name="T16" fmla="*/ 98 w 138"/>
                  <a:gd name="T17" fmla="*/ 87 h 178"/>
                  <a:gd name="T18" fmla="*/ 69 w 138"/>
                  <a:gd name="T19" fmla="*/ 78 h 178"/>
                  <a:gd name="T20" fmla="*/ 0 w 138"/>
                  <a:gd name="T21" fmla="*/ 173 h 178"/>
                  <a:gd name="T22" fmla="*/ 0 w 138"/>
                  <a:gd name="T23" fmla="*/ 178 h 178"/>
                  <a:gd name="T24" fmla="*/ 138 w 138"/>
                  <a:gd name="T25" fmla="*/ 178 h 178"/>
                  <a:gd name="T26" fmla="*/ 138 w 138"/>
                  <a:gd name="T27" fmla="*/ 173 h 178"/>
                  <a:gd name="T28" fmla="*/ 138 w 138"/>
                  <a:gd name="T29" fmla="*/ 16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178">
                    <a:moveTo>
                      <a:pt x="70" y="68"/>
                    </a:moveTo>
                    <a:cubicBezTo>
                      <a:pt x="89" y="68"/>
                      <a:pt x="105" y="53"/>
                      <a:pt x="105" y="34"/>
                    </a:cubicBezTo>
                    <a:cubicBezTo>
                      <a:pt x="105" y="15"/>
                      <a:pt x="89" y="0"/>
                      <a:pt x="70" y="0"/>
                    </a:cubicBezTo>
                    <a:cubicBezTo>
                      <a:pt x="50" y="0"/>
                      <a:pt x="35" y="15"/>
                      <a:pt x="35" y="34"/>
                    </a:cubicBezTo>
                    <a:cubicBezTo>
                      <a:pt x="35" y="53"/>
                      <a:pt x="50" y="68"/>
                      <a:pt x="70" y="68"/>
                    </a:cubicBezTo>
                    <a:close/>
                    <a:moveTo>
                      <a:pt x="138" y="165"/>
                    </a:moveTo>
                    <a:cubicBezTo>
                      <a:pt x="128" y="165"/>
                      <a:pt x="110" y="161"/>
                      <a:pt x="110" y="135"/>
                    </a:cubicBezTo>
                    <a:cubicBezTo>
                      <a:pt x="110" y="135"/>
                      <a:pt x="77" y="138"/>
                      <a:pt x="80" y="108"/>
                    </a:cubicBezTo>
                    <a:cubicBezTo>
                      <a:pt x="81" y="95"/>
                      <a:pt x="90" y="89"/>
                      <a:pt x="98" y="87"/>
                    </a:cubicBezTo>
                    <a:cubicBezTo>
                      <a:pt x="89" y="81"/>
                      <a:pt x="80" y="78"/>
                      <a:pt x="69" y="78"/>
                    </a:cubicBezTo>
                    <a:cubicBezTo>
                      <a:pt x="31" y="78"/>
                      <a:pt x="0" y="120"/>
                      <a:pt x="0" y="173"/>
                    </a:cubicBezTo>
                    <a:cubicBezTo>
                      <a:pt x="0" y="174"/>
                      <a:pt x="0" y="176"/>
                      <a:pt x="0" y="178"/>
                    </a:cubicBezTo>
                    <a:cubicBezTo>
                      <a:pt x="138" y="178"/>
                      <a:pt x="138" y="178"/>
                      <a:pt x="138" y="178"/>
                    </a:cubicBezTo>
                    <a:cubicBezTo>
                      <a:pt x="138" y="176"/>
                      <a:pt x="138" y="174"/>
                      <a:pt x="138" y="173"/>
                    </a:cubicBezTo>
                    <a:cubicBezTo>
                      <a:pt x="138" y="170"/>
                      <a:pt x="138" y="168"/>
                      <a:pt x="138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687785" y="1546772"/>
            <a:ext cx="787400" cy="810996"/>
            <a:chOff x="5691717" y="1851026"/>
            <a:chExt cx="787400" cy="783167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691717" y="1851026"/>
              <a:ext cx="787400" cy="7831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/>
            </a:p>
          </p:txBody>
        </p:sp>
        <p:grpSp>
          <p:nvGrpSpPr>
            <p:cNvPr id="14" name="Group 18"/>
            <p:cNvGrpSpPr/>
            <p:nvPr/>
          </p:nvGrpSpPr>
          <p:grpSpPr bwMode="auto">
            <a:xfrm>
              <a:off x="5969001" y="2075392"/>
              <a:ext cx="260351" cy="357717"/>
              <a:chOff x="0" y="0"/>
              <a:chExt cx="123" cy="169"/>
            </a:xfrm>
          </p:grpSpPr>
          <p:sp>
            <p:nvSpPr>
              <p:cNvPr id="15" name="Freeform 19"/>
              <p:cNvSpPr>
                <a:spLocks noEditPoints="1"/>
              </p:cNvSpPr>
              <p:nvPr/>
            </p:nvSpPr>
            <p:spPr bwMode="auto">
              <a:xfrm>
                <a:off x="21" y="18"/>
                <a:ext cx="55" cy="70"/>
              </a:xfrm>
              <a:custGeom>
                <a:avLst/>
                <a:gdLst>
                  <a:gd name="T0" fmla="*/ 69 w 72"/>
                  <a:gd name="T1" fmla="*/ 17 h 91"/>
                  <a:gd name="T2" fmla="*/ 3 w 72"/>
                  <a:gd name="T3" fmla="*/ 17 h 91"/>
                  <a:gd name="T4" fmla="*/ 0 w 72"/>
                  <a:gd name="T5" fmla="*/ 20 h 91"/>
                  <a:gd name="T6" fmla="*/ 3 w 72"/>
                  <a:gd name="T7" fmla="*/ 23 h 91"/>
                  <a:gd name="T8" fmla="*/ 69 w 72"/>
                  <a:gd name="T9" fmla="*/ 23 h 91"/>
                  <a:gd name="T10" fmla="*/ 72 w 72"/>
                  <a:gd name="T11" fmla="*/ 20 h 91"/>
                  <a:gd name="T12" fmla="*/ 69 w 72"/>
                  <a:gd name="T13" fmla="*/ 17 h 91"/>
                  <a:gd name="T14" fmla="*/ 3 w 72"/>
                  <a:gd name="T15" fmla="*/ 6 h 91"/>
                  <a:gd name="T16" fmla="*/ 69 w 72"/>
                  <a:gd name="T17" fmla="*/ 6 h 91"/>
                  <a:gd name="T18" fmla="*/ 72 w 72"/>
                  <a:gd name="T19" fmla="*/ 3 h 91"/>
                  <a:gd name="T20" fmla="*/ 69 w 72"/>
                  <a:gd name="T21" fmla="*/ 0 h 91"/>
                  <a:gd name="T22" fmla="*/ 3 w 72"/>
                  <a:gd name="T23" fmla="*/ 0 h 91"/>
                  <a:gd name="T24" fmla="*/ 0 w 72"/>
                  <a:gd name="T25" fmla="*/ 3 h 91"/>
                  <a:gd name="T26" fmla="*/ 3 w 72"/>
                  <a:gd name="T27" fmla="*/ 6 h 91"/>
                  <a:gd name="T28" fmla="*/ 0 w 72"/>
                  <a:gd name="T29" fmla="*/ 37 h 91"/>
                  <a:gd name="T30" fmla="*/ 3 w 72"/>
                  <a:gd name="T31" fmla="*/ 40 h 91"/>
                  <a:gd name="T32" fmla="*/ 50 w 72"/>
                  <a:gd name="T33" fmla="*/ 40 h 91"/>
                  <a:gd name="T34" fmla="*/ 67 w 72"/>
                  <a:gd name="T35" fmla="*/ 34 h 91"/>
                  <a:gd name="T36" fmla="*/ 3 w 72"/>
                  <a:gd name="T37" fmla="*/ 34 h 91"/>
                  <a:gd name="T38" fmla="*/ 0 w 72"/>
                  <a:gd name="T39" fmla="*/ 37 h 91"/>
                  <a:gd name="T40" fmla="*/ 0 w 72"/>
                  <a:gd name="T41" fmla="*/ 54 h 91"/>
                  <a:gd name="T42" fmla="*/ 3 w 72"/>
                  <a:gd name="T43" fmla="*/ 57 h 91"/>
                  <a:gd name="T44" fmla="*/ 31 w 72"/>
                  <a:gd name="T45" fmla="*/ 57 h 91"/>
                  <a:gd name="T46" fmla="*/ 36 w 72"/>
                  <a:gd name="T47" fmla="*/ 51 h 91"/>
                  <a:gd name="T48" fmla="*/ 3 w 72"/>
                  <a:gd name="T49" fmla="*/ 51 h 91"/>
                  <a:gd name="T50" fmla="*/ 0 w 72"/>
                  <a:gd name="T51" fmla="*/ 54 h 91"/>
                  <a:gd name="T52" fmla="*/ 0 w 72"/>
                  <a:gd name="T53" fmla="*/ 71 h 91"/>
                  <a:gd name="T54" fmla="*/ 3 w 72"/>
                  <a:gd name="T55" fmla="*/ 74 h 91"/>
                  <a:gd name="T56" fmla="*/ 22 w 72"/>
                  <a:gd name="T57" fmla="*/ 74 h 91"/>
                  <a:gd name="T58" fmla="*/ 24 w 72"/>
                  <a:gd name="T59" fmla="*/ 68 h 91"/>
                  <a:gd name="T60" fmla="*/ 3 w 72"/>
                  <a:gd name="T61" fmla="*/ 68 h 91"/>
                  <a:gd name="T62" fmla="*/ 0 w 72"/>
                  <a:gd name="T63" fmla="*/ 71 h 91"/>
                  <a:gd name="T64" fmla="*/ 0 w 72"/>
                  <a:gd name="T65" fmla="*/ 88 h 91"/>
                  <a:gd name="T66" fmla="*/ 3 w 72"/>
                  <a:gd name="T67" fmla="*/ 91 h 91"/>
                  <a:gd name="T68" fmla="*/ 18 w 72"/>
                  <a:gd name="T69" fmla="*/ 91 h 91"/>
                  <a:gd name="T70" fmla="*/ 19 w 72"/>
                  <a:gd name="T71" fmla="*/ 85 h 91"/>
                  <a:gd name="T72" fmla="*/ 3 w 72"/>
                  <a:gd name="T73" fmla="*/ 85 h 91"/>
                  <a:gd name="T74" fmla="*/ 0 w 72"/>
                  <a:gd name="T75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91">
                    <a:moveTo>
                      <a:pt x="69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0" y="19"/>
                      <a:pt x="0" y="20"/>
                    </a:cubicBezTo>
                    <a:cubicBezTo>
                      <a:pt x="0" y="22"/>
                      <a:pt x="1" y="23"/>
                      <a:pt x="3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1" y="23"/>
                      <a:pt x="72" y="22"/>
                      <a:pt x="72" y="20"/>
                    </a:cubicBezTo>
                    <a:cubicBezTo>
                      <a:pt x="72" y="19"/>
                      <a:pt x="71" y="17"/>
                      <a:pt x="69" y="17"/>
                    </a:cubicBezTo>
                    <a:close/>
                    <a:moveTo>
                      <a:pt x="3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71" y="6"/>
                      <a:pt x="72" y="5"/>
                      <a:pt x="72" y="3"/>
                    </a:cubicBezTo>
                    <a:cubicBezTo>
                      <a:pt x="72" y="2"/>
                      <a:pt x="71" y="0"/>
                      <a:pt x="6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lose/>
                    <a:moveTo>
                      <a:pt x="0" y="37"/>
                    </a:moveTo>
                    <a:cubicBezTo>
                      <a:pt x="0" y="39"/>
                      <a:pt x="1" y="40"/>
                      <a:pt x="3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6" y="37"/>
                      <a:pt x="61" y="35"/>
                      <a:pt x="67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1" y="34"/>
                      <a:pt x="0" y="35"/>
                      <a:pt x="0" y="37"/>
                    </a:cubicBezTo>
                    <a:close/>
                    <a:moveTo>
                      <a:pt x="0" y="54"/>
                    </a:moveTo>
                    <a:cubicBezTo>
                      <a:pt x="0" y="56"/>
                      <a:pt x="1" y="57"/>
                      <a:pt x="3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2" y="55"/>
                      <a:pt x="34" y="53"/>
                      <a:pt x="36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1" y="51"/>
                      <a:pt x="0" y="52"/>
                      <a:pt x="0" y="54"/>
                    </a:cubicBezTo>
                    <a:close/>
                    <a:moveTo>
                      <a:pt x="0" y="71"/>
                    </a:moveTo>
                    <a:cubicBezTo>
                      <a:pt x="0" y="72"/>
                      <a:pt x="1" y="74"/>
                      <a:pt x="3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2"/>
                      <a:pt x="23" y="70"/>
                      <a:pt x="24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1" y="68"/>
                      <a:pt x="0" y="69"/>
                      <a:pt x="0" y="71"/>
                    </a:cubicBezTo>
                    <a:close/>
                    <a:moveTo>
                      <a:pt x="0" y="88"/>
                    </a:moveTo>
                    <a:cubicBezTo>
                      <a:pt x="0" y="89"/>
                      <a:pt x="1" y="91"/>
                      <a:pt x="3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9" y="89"/>
                      <a:pt x="19" y="87"/>
                      <a:pt x="19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1" y="85"/>
                      <a:pt x="0" y="86"/>
                      <a:pt x="0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6" name="Freeform 20"/>
              <p:cNvSpPr>
                <a:spLocks noEditPoints="1"/>
              </p:cNvSpPr>
              <p:nvPr/>
            </p:nvSpPr>
            <p:spPr bwMode="auto">
              <a:xfrm>
                <a:off x="40" y="49"/>
                <a:ext cx="83" cy="81"/>
              </a:xfrm>
              <a:custGeom>
                <a:avLst/>
                <a:gdLst>
                  <a:gd name="T0" fmla="*/ 90 w 109"/>
                  <a:gd name="T1" fmla="*/ 19 h 106"/>
                  <a:gd name="T2" fmla="*/ 20 w 109"/>
                  <a:gd name="T3" fmla="*/ 19 h 106"/>
                  <a:gd name="T4" fmla="*/ 20 w 109"/>
                  <a:gd name="T5" fmla="*/ 87 h 106"/>
                  <a:gd name="T6" fmla="*/ 90 w 109"/>
                  <a:gd name="T7" fmla="*/ 87 h 106"/>
                  <a:gd name="T8" fmla="*/ 90 w 109"/>
                  <a:gd name="T9" fmla="*/ 19 h 106"/>
                  <a:gd name="T10" fmla="*/ 30 w 109"/>
                  <a:gd name="T11" fmla="*/ 77 h 106"/>
                  <a:gd name="T12" fmla="*/ 30 w 109"/>
                  <a:gd name="T13" fmla="*/ 29 h 106"/>
                  <a:gd name="T14" fmla="*/ 79 w 109"/>
                  <a:gd name="T15" fmla="*/ 29 h 106"/>
                  <a:gd name="T16" fmla="*/ 79 w 109"/>
                  <a:gd name="T17" fmla="*/ 77 h 106"/>
                  <a:gd name="T18" fmla="*/ 30 w 109"/>
                  <a:gd name="T19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106">
                    <a:moveTo>
                      <a:pt x="90" y="19"/>
                    </a:moveTo>
                    <a:cubicBezTo>
                      <a:pt x="70" y="0"/>
                      <a:pt x="39" y="0"/>
                      <a:pt x="20" y="19"/>
                    </a:cubicBezTo>
                    <a:cubicBezTo>
                      <a:pt x="0" y="38"/>
                      <a:pt x="0" y="68"/>
                      <a:pt x="20" y="87"/>
                    </a:cubicBezTo>
                    <a:cubicBezTo>
                      <a:pt x="39" y="106"/>
                      <a:pt x="70" y="106"/>
                      <a:pt x="90" y="87"/>
                    </a:cubicBezTo>
                    <a:cubicBezTo>
                      <a:pt x="109" y="68"/>
                      <a:pt x="109" y="38"/>
                      <a:pt x="90" y="19"/>
                    </a:cubicBezTo>
                    <a:close/>
                    <a:moveTo>
                      <a:pt x="30" y="77"/>
                    </a:moveTo>
                    <a:cubicBezTo>
                      <a:pt x="17" y="64"/>
                      <a:pt x="17" y="42"/>
                      <a:pt x="30" y="29"/>
                    </a:cubicBezTo>
                    <a:cubicBezTo>
                      <a:pt x="44" y="16"/>
                      <a:pt x="66" y="16"/>
                      <a:pt x="79" y="29"/>
                    </a:cubicBezTo>
                    <a:cubicBezTo>
                      <a:pt x="92" y="42"/>
                      <a:pt x="92" y="64"/>
                      <a:pt x="79" y="77"/>
                    </a:cubicBezTo>
                    <a:cubicBezTo>
                      <a:pt x="66" y="90"/>
                      <a:pt x="44" y="90"/>
                      <a:pt x="30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>
                <a:off x="0" y="117"/>
                <a:ext cx="53" cy="52"/>
              </a:xfrm>
              <a:custGeom>
                <a:avLst/>
                <a:gdLst>
                  <a:gd name="T0" fmla="*/ 65 w 69"/>
                  <a:gd name="T1" fmla="*/ 4 h 68"/>
                  <a:gd name="T2" fmla="*/ 51 w 69"/>
                  <a:gd name="T3" fmla="*/ 4 h 68"/>
                  <a:gd name="T4" fmla="*/ 51 w 69"/>
                  <a:gd name="T5" fmla="*/ 4 h 68"/>
                  <a:gd name="T6" fmla="*/ 65 w 69"/>
                  <a:gd name="T7" fmla="*/ 18 h 68"/>
                  <a:gd name="T8" fmla="*/ 65 w 69"/>
                  <a:gd name="T9" fmla="*/ 18 h 68"/>
                  <a:gd name="T10" fmla="*/ 65 w 69"/>
                  <a:gd name="T11" fmla="*/ 4 h 68"/>
                  <a:gd name="T12" fmla="*/ 4 w 69"/>
                  <a:gd name="T13" fmla="*/ 50 h 68"/>
                  <a:gd name="T14" fmla="*/ 4 w 69"/>
                  <a:gd name="T15" fmla="*/ 64 h 68"/>
                  <a:gd name="T16" fmla="*/ 18 w 69"/>
                  <a:gd name="T17" fmla="*/ 64 h 68"/>
                  <a:gd name="T18" fmla="*/ 60 w 69"/>
                  <a:gd name="T19" fmla="*/ 23 h 68"/>
                  <a:gd name="T20" fmla="*/ 46 w 69"/>
                  <a:gd name="T21" fmla="*/ 9 h 68"/>
                  <a:gd name="T22" fmla="*/ 4 w 69"/>
                  <a:gd name="T23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8">
                    <a:moveTo>
                      <a:pt x="65" y="4"/>
                    </a:moveTo>
                    <a:cubicBezTo>
                      <a:pt x="61" y="0"/>
                      <a:pt x="55" y="0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9" y="14"/>
                      <a:pt x="69" y="8"/>
                      <a:pt x="65" y="4"/>
                    </a:cubicBezTo>
                    <a:close/>
                    <a:moveTo>
                      <a:pt x="4" y="50"/>
                    </a:moveTo>
                    <a:cubicBezTo>
                      <a:pt x="0" y="54"/>
                      <a:pt x="0" y="60"/>
                      <a:pt x="4" y="64"/>
                    </a:cubicBezTo>
                    <a:cubicBezTo>
                      <a:pt x="8" y="68"/>
                      <a:pt x="14" y="68"/>
                      <a:pt x="18" y="64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46" y="9"/>
                      <a:pt x="46" y="9"/>
                      <a:pt x="46" y="9"/>
                    </a:cubicBez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18" name="Freeform 22"/>
              <p:cNvSpPr/>
              <p:nvPr/>
            </p:nvSpPr>
            <p:spPr bwMode="auto">
              <a:xfrm>
                <a:off x="3" y="0"/>
                <a:ext cx="91" cy="104"/>
              </a:xfrm>
              <a:custGeom>
                <a:avLst/>
                <a:gdLst>
                  <a:gd name="T0" fmla="*/ 57 w 119"/>
                  <a:gd name="T1" fmla="*/ 125 h 136"/>
                  <a:gd name="T2" fmla="*/ 18 w 119"/>
                  <a:gd name="T3" fmla="*/ 125 h 136"/>
                  <a:gd name="T4" fmla="*/ 11 w 119"/>
                  <a:gd name="T5" fmla="*/ 119 h 136"/>
                  <a:gd name="T6" fmla="*/ 11 w 119"/>
                  <a:gd name="T7" fmla="*/ 18 h 136"/>
                  <a:gd name="T8" fmla="*/ 18 w 119"/>
                  <a:gd name="T9" fmla="*/ 12 h 136"/>
                  <a:gd name="T10" fmla="*/ 100 w 119"/>
                  <a:gd name="T11" fmla="*/ 12 h 136"/>
                  <a:gd name="T12" fmla="*/ 107 w 119"/>
                  <a:gd name="T13" fmla="*/ 18 h 136"/>
                  <a:gd name="T14" fmla="*/ 107 w 119"/>
                  <a:gd name="T15" fmla="*/ 71 h 136"/>
                  <a:gd name="T16" fmla="*/ 119 w 119"/>
                  <a:gd name="T17" fmla="*/ 73 h 136"/>
                  <a:gd name="T18" fmla="*/ 119 w 119"/>
                  <a:gd name="T19" fmla="*/ 18 h 136"/>
                  <a:gd name="T20" fmla="*/ 100 w 119"/>
                  <a:gd name="T21" fmla="*/ 0 h 136"/>
                  <a:gd name="T22" fmla="*/ 18 w 119"/>
                  <a:gd name="T23" fmla="*/ 0 h 136"/>
                  <a:gd name="T24" fmla="*/ 0 w 119"/>
                  <a:gd name="T25" fmla="*/ 18 h 136"/>
                  <a:gd name="T26" fmla="*/ 0 w 119"/>
                  <a:gd name="T27" fmla="*/ 119 h 136"/>
                  <a:gd name="T28" fmla="*/ 18 w 119"/>
                  <a:gd name="T29" fmla="*/ 136 h 136"/>
                  <a:gd name="T30" fmla="*/ 61 w 119"/>
                  <a:gd name="T31" fmla="*/ 136 h 136"/>
                  <a:gd name="T32" fmla="*/ 57 w 119"/>
                  <a:gd name="T33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136">
                    <a:moveTo>
                      <a:pt x="57" y="125"/>
                    </a:moveTo>
                    <a:cubicBezTo>
                      <a:pt x="18" y="125"/>
                      <a:pt x="18" y="125"/>
                      <a:pt x="18" y="125"/>
                    </a:cubicBezTo>
                    <a:cubicBezTo>
                      <a:pt x="14" y="125"/>
                      <a:pt x="11" y="122"/>
                      <a:pt x="11" y="1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5"/>
                      <a:pt x="14" y="12"/>
                      <a:pt x="18" y="12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4" y="12"/>
                      <a:pt x="107" y="15"/>
                      <a:pt x="107" y="18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11" y="71"/>
                      <a:pt x="115" y="72"/>
                      <a:pt x="119" y="73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8"/>
                      <a:pt x="111" y="0"/>
                      <a:pt x="10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8"/>
                      <a:pt x="8" y="136"/>
                      <a:pt x="18" y="136"/>
                    </a:cubicBezTo>
                    <a:cubicBezTo>
                      <a:pt x="61" y="136"/>
                      <a:pt x="61" y="136"/>
                      <a:pt x="61" y="136"/>
                    </a:cubicBezTo>
                    <a:cubicBezTo>
                      <a:pt x="59" y="133"/>
                      <a:pt x="58" y="129"/>
                      <a:pt x="57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687785" y="4048101"/>
            <a:ext cx="787400" cy="785283"/>
            <a:chOff x="5691717" y="4215343"/>
            <a:chExt cx="787400" cy="785283"/>
          </a:xfrm>
        </p:grpSpPr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691717" y="4215343"/>
              <a:ext cx="787400" cy="7852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21" name="Group 23"/>
            <p:cNvGrpSpPr/>
            <p:nvPr/>
          </p:nvGrpSpPr>
          <p:grpSpPr bwMode="auto">
            <a:xfrm>
              <a:off x="5928784" y="4492626"/>
              <a:ext cx="287867" cy="232833"/>
              <a:chOff x="0" y="0"/>
              <a:chExt cx="136" cy="110"/>
            </a:xfrm>
          </p:grpSpPr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0" y="36"/>
                <a:ext cx="122" cy="74"/>
              </a:xfrm>
              <a:custGeom>
                <a:avLst/>
                <a:gdLst>
                  <a:gd name="T0" fmla="*/ 34 w 122"/>
                  <a:gd name="T1" fmla="*/ 28 h 74"/>
                  <a:gd name="T2" fmla="*/ 34 w 122"/>
                  <a:gd name="T3" fmla="*/ 74 h 74"/>
                  <a:gd name="T4" fmla="*/ 54 w 122"/>
                  <a:gd name="T5" fmla="*/ 74 h 74"/>
                  <a:gd name="T6" fmla="*/ 54 w 122"/>
                  <a:gd name="T7" fmla="*/ 29 h 74"/>
                  <a:gd name="T8" fmla="*/ 44 w 122"/>
                  <a:gd name="T9" fmla="*/ 20 h 74"/>
                  <a:gd name="T10" fmla="*/ 34 w 122"/>
                  <a:gd name="T11" fmla="*/ 28 h 74"/>
                  <a:gd name="T12" fmla="*/ 0 w 122"/>
                  <a:gd name="T13" fmla="*/ 74 h 74"/>
                  <a:gd name="T14" fmla="*/ 20 w 122"/>
                  <a:gd name="T15" fmla="*/ 74 h 74"/>
                  <a:gd name="T16" fmla="*/ 20 w 122"/>
                  <a:gd name="T17" fmla="*/ 39 h 74"/>
                  <a:gd name="T18" fmla="*/ 0 w 122"/>
                  <a:gd name="T19" fmla="*/ 56 h 74"/>
                  <a:gd name="T20" fmla="*/ 0 w 122"/>
                  <a:gd name="T21" fmla="*/ 74 h 74"/>
                  <a:gd name="T22" fmla="*/ 102 w 122"/>
                  <a:gd name="T23" fmla="*/ 18 h 74"/>
                  <a:gd name="T24" fmla="*/ 102 w 122"/>
                  <a:gd name="T25" fmla="*/ 74 h 74"/>
                  <a:gd name="T26" fmla="*/ 122 w 122"/>
                  <a:gd name="T27" fmla="*/ 74 h 74"/>
                  <a:gd name="T28" fmla="*/ 122 w 122"/>
                  <a:gd name="T29" fmla="*/ 0 h 74"/>
                  <a:gd name="T30" fmla="*/ 102 w 122"/>
                  <a:gd name="T31" fmla="*/ 18 h 74"/>
                  <a:gd name="T32" fmla="*/ 67 w 122"/>
                  <a:gd name="T33" fmla="*/ 40 h 74"/>
                  <a:gd name="T34" fmla="*/ 67 w 122"/>
                  <a:gd name="T35" fmla="*/ 74 h 74"/>
                  <a:gd name="T36" fmla="*/ 88 w 122"/>
                  <a:gd name="T37" fmla="*/ 74 h 74"/>
                  <a:gd name="T38" fmla="*/ 88 w 122"/>
                  <a:gd name="T39" fmla="*/ 29 h 74"/>
                  <a:gd name="T40" fmla="*/ 72 w 122"/>
                  <a:gd name="T41" fmla="*/ 43 h 74"/>
                  <a:gd name="T42" fmla="*/ 67 w 122"/>
                  <a:gd name="T43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74">
                    <a:moveTo>
                      <a:pt x="34" y="28"/>
                    </a:moveTo>
                    <a:lnTo>
                      <a:pt x="34" y="74"/>
                    </a:lnTo>
                    <a:lnTo>
                      <a:pt x="54" y="74"/>
                    </a:lnTo>
                    <a:lnTo>
                      <a:pt x="54" y="29"/>
                    </a:lnTo>
                    <a:lnTo>
                      <a:pt x="44" y="20"/>
                    </a:lnTo>
                    <a:lnTo>
                      <a:pt x="34" y="28"/>
                    </a:lnTo>
                    <a:close/>
                    <a:moveTo>
                      <a:pt x="0" y="74"/>
                    </a:moveTo>
                    <a:lnTo>
                      <a:pt x="20" y="74"/>
                    </a:lnTo>
                    <a:lnTo>
                      <a:pt x="20" y="39"/>
                    </a:lnTo>
                    <a:lnTo>
                      <a:pt x="0" y="56"/>
                    </a:lnTo>
                    <a:lnTo>
                      <a:pt x="0" y="74"/>
                    </a:lnTo>
                    <a:close/>
                    <a:moveTo>
                      <a:pt x="102" y="18"/>
                    </a:moveTo>
                    <a:lnTo>
                      <a:pt x="102" y="74"/>
                    </a:lnTo>
                    <a:lnTo>
                      <a:pt x="122" y="74"/>
                    </a:lnTo>
                    <a:lnTo>
                      <a:pt x="122" y="0"/>
                    </a:lnTo>
                    <a:lnTo>
                      <a:pt x="102" y="18"/>
                    </a:lnTo>
                    <a:close/>
                    <a:moveTo>
                      <a:pt x="67" y="40"/>
                    </a:moveTo>
                    <a:lnTo>
                      <a:pt x="67" y="74"/>
                    </a:lnTo>
                    <a:lnTo>
                      <a:pt x="88" y="74"/>
                    </a:lnTo>
                    <a:lnTo>
                      <a:pt x="88" y="29"/>
                    </a:lnTo>
                    <a:lnTo>
                      <a:pt x="72" y="43"/>
                    </a:lnTo>
                    <a:lnTo>
                      <a:pt x="67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0" y="0"/>
                <a:ext cx="136" cy="79"/>
              </a:xfrm>
              <a:custGeom>
                <a:avLst/>
                <a:gdLst>
                  <a:gd name="T0" fmla="*/ 136 w 136"/>
                  <a:gd name="T1" fmla="*/ 0 h 79"/>
                  <a:gd name="T2" fmla="*/ 96 w 136"/>
                  <a:gd name="T3" fmla="*/ 0 h 79"/>
                  <a:gd name="T4" fmla="*/ 113 w 136"/>
                  <a:gd name="T5" fmla="*/ 16 h 79"/>
                  <a:gd name="T6" fmla="*/ 72 w 136"/>
                  <a:gd name="T7" fmla="*/ 52 h 79"/>
                  <a:gd name="T8" fmla="*/ 44 w 136"/>
                  <a:gd name="T9" fmla="*/ 28 h 79"/>
                  <a:gd name="T10" fmla="*/ 0 w 136"/>
                  <a:gd name="T11" fmla="*/ 64 h 79"/>
                  <a:gd name="T12" fmla="*/ 0 w 136"/>
                  <a:gd name="T13" fmla="*/ 79 h 79"/>
                  <a:gd name="T14" fmla="*/ 44 w 136"/>
                  <a:gd name="T15" fmla="*/ 43 h 79"/>
                  <a:gd name="T16" fmla="*/ 72 w 136"/>
                  <a:gd name="T17" fmla="*/ 67 h 79"/>
                  <a:gd name="T18" fmla="*/ 122 w 136"/>
                  <a:gd name="T19" fmla="*/ 25 h 79"/>
                  <a:gd name="T20" fmla="*/ 136 w 136"/>
                  <a:gd name="T21" fmla="*/ 38 h 79"/>
                  <a:gd name="T22" fmla="*/ 136 w 136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" h="79">
                    <a:moveTo>
                      <a:pt x="136" y="0"/>
                    </a:moveTo>
                    <a:lnTo>
                      <a:pt x="96" y="0"/>
                    </a:lnTo>
                    <a:lnTo>
                      <a:pt x="113" y="16"/>
                    </a:lnTo>
                    <a:lnTo>
                      <a:pt x="72" y="52"/>
                    </a:lnTo>
                    <a:lnTo>
                      <a:pt x="44" y="28"/>
                    </a:lnTo>
                    <a:lnTo>
                      <a:pt x="0" y="64"/>
                    </a:lnTo>
                    <a:lnTo>
                      <a:pt x="0" y="79"/>
                    </a:lnTo>
                    <a:lnTo>
                      <a:pt x="44" y="43"/>
                    </a:lnTo>
                    <a:lnTo>
                      <a:pt x="72" y="67"/>
                    </a:lnTo>
                    <a:lnTo>
                      <a:pt x="122" y="25"/>
                    </a:lnTo>
                    <a:lnTo>
                      <a:pt x="136" y="38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687785" y="5340501"/>
            <a:ext cx="787400" cy="785284"/>
            <a:chOff x="5691717" y="5398559"/>
            <a:chExt cx="787400" cy="785284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5691717" y="5398559"/>
              <a:ext cx="787400" cy="7852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/>
            </a:p>
          </p:txBody>
        </p:sp>
        <p:grpSp>
          <p:nvGrpSpPr>
            <p:cNvPr id="26" name="Group 26"/>
            <p:cNvGrpSpPr/>
            <p:nvPr/>
          </p:nvGrpSpPr>
          <p:grpSpPr bwMode="auto">
            <a:xfrm>
              <a:off x="5988051" y="5629277"/>
              <a:ext cx="237067" cy="323849"/>
              <a:chOff x="0" y="0"/>
              <a:chExt cx="112" cy="153"/>
            </a:xfrm>
          </p:grpSpPr>
          <p:sp>
            <p:nvSpPr>
              <p:cNvPr id="27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112" cy="153"/>
              </a:xfrm>
              <a:custGeom>
                <a:avLst/>
                <a:gdLst>
                  <a:gd name="T0" fmla="*/ 112 w 112"/>
                  <a:gd name="T1" fmla="*/ 30 h 153"/>
                  <a:gd name="T2" fmla="*/ 82 w 112"/>
                  <a:gd name="T3" fmla="*/ 0 h 153"/>
                  <a:gd name="T4" fmla="*/ 0 w 112"/>
                  <a:gd name="T5" fmla="*/ 0 h 153"/>
                  <a:gd name="T6" fmla="*/ 0 w 112"/>
                  <a:gd name="T7" fmla="*/ 153 h 153"/>
                  <a:gd name="T8" fmla="*/ 112 w 112"/>
                  <a:gd name="T9" fmla="*/ 153 h 153"/>
                  <a:gd name="T10" fmla="*/ 112 w 112"/>
                  <a:gd name="T11" fmla="*/ 30 h 153"/>
                  <a:gd name="T12" fmla="*/ 99 w 112"/>
                  <a:gd name="T13" fmla="*/ 34 h 153"/>
                  <a:gd name="T14" fmla="*/ 79 w 112"/>
                  <a:gd name="T15" fmla="*/ 34 h 153"/>
                  <a:gd name="T16" fmla="*/ 79 w 112"/>
                  <a:gd name="T17" fmla="*/ 14 h 153"/>
                  <a:gd name="T18" fmla="*/ 99 w 112"/>
                  <a:gd name="T19" fmla="*/ 34 h 153"/>
                  <a:gd name="T20" fmla="*/ 99 w 112"/>
                  <a:gd name="T21" fmla="*/ 141 h 153"/>
                  <a:gd name="T22" fmla="*/ 12 w 112"/>
                  <a:gd name="T23" fmla="*/ 141 h 153"/>
                  <a:gd name="T24" fmla="*/ 12 w 112"/>
                  <a:gd name="T25" fmla="*/ 12 h 153"/>
                  <a:gd name="T26" fmla="*/ 67 w 112"/>
                  <a:gd name="T27" fmla="*/ 12 h 153"/>
                  <a:gd name="T28" fmla="*/ 67 w 112"/>
                  <a:gd name="T29" fmla="*/ 46 h 153"/>
                  <a:gd name="T30" fmla="*/ 99 w 112"/>
                  <a:gd name="T31" fmla="*/ 46 h 153"/>
                  <a:gd name="T32" fmla="*/ 99 w 112"/>
                  <a:gd name="T33" fmla="*/ 14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53">
                    <a:moveTo>
                      <a:pt x="112" y="30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112" y="153"/>
                    </a:lnTo>
                    <a:lnTo>
                      <a:pt x="112" y="30"/>
                    </a:lnTo>
                    <a:close/>
                    <a:moveTo>
                      <a:pt x="99" y="34"/>
                    </a:moveTo>
                    <a:lnTo>
                      <a:pt x="79" y="34"/>
                    </a:lnTo>
                    <a:lnTo>
                      <a:pt x="79" y="14"/>
                    </a:lnTo>
                    <a:lnTo>
                      <a:pt x="99" y="34"/>
                    </a:lnTo>
                    <a:close/>
                    <a:moveTo>
                      <a:pt x="99" y="141"/>
                    </a:moveTo>
                    <a:lnTo>
                      <a:pt x="12" y="141"/>
                    </a:lnTo>
                    <a:lnTo>
                      <a:pt x="12" y="12"/>
                    </a:lnTo>
                    <a:lnTo>
                      <a:pt x="67" y="12"/>
                    </a:lnTo>
                    <a:lnTo>
                      <a:pt x="67" y="46"/>
                    </a:lnTo>
                    <a:lnTo>
                      <a:pt x="99" y="46"/>
                    </a:lnTo>
                    <a:lnTo>
                      <a:pt x="99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21" y="40"/>
                <a:ext cx="70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21" y="62"/>
                <a:ext cx="70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21" y="85"/>
                <a:ext cx="70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Rectangle 31"/>
              <p:cNvSpPr>
                <a:spLocks noChangeArrowheads="1"/>
              </p:cNvSpPr>
              <p:nvPr/>
            </p:nvSpPr>
            <p:spPr bwMode="auto">
              <a:xfrm>
                <a:off x="21" y="108"/>
                <a:ext cx="70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459275" y="330548"/>
            <a:ext cx="5839926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解析几何最后阶段的备考建议</a:t>
            </a:r>
          </a:p>
        </p:txBody>
      </p:sp>
      <p:sp>
        <p:nvSpPr>
          <p:cNvPr id="41" name="文本框 31"/>
          <p:cNvSpPr txBox="1"/>
          <p:nvPr/>
        </p:nvSpPr>
        <p:spPr>
          <a:xfrm>
            <a:off x="7156208" y="1373850"/>
            <a:ext cx="4388498" cy="113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</a:rPr>
              <a:t>通过典型例题分析明确解决圆锥曲线问题的基本思路。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14161" y="2710047"/>
            <a:ext cx="4558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</a:rPr>
              <a:t>重视积累，丰富学生的解题工具（知识点、二级结论、方法）。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150312" y="3632130"/>
            <a:ext cx="4497738" cy="1688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</a:rPr>
              <a:t>亲自做题，了解学生的痛点，从而有针对地提升学生的化简变形能力。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16004" y="5223254"/>
            <a:ext cx="4119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</a:rPr>
              <a:t>掌握方法，树立信心，拓宽学生简化运算的渠道。</a:t>
            </a:r>
            <a:endParaRPr lang="zh-CN" alt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0375" y="220978"/>
            <a:ext cx="5230741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解析几何解答题考查内容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93564" y="1048634"/>
          <a:ext cx="11398231" cy="5546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5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0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8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76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5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766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277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年份</a:t>
                      </a:r>
                      <a:r>
                        <a:rPr lang="zh-CN" altLang="en-US" sz="2400" b="1" baseline="0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背景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知识点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知识点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知识点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知识点</a:t>
                      </a:r>
                      <a:r>
                        <a:rPr lang="en-US" altLang="zh-CN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能力</a:t>
                      </a:r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能力</a:t>
                      </a:r>
                      <a:r>
                        <a:rPr lang="en-US" altLang="zh-CN" sz="22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77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2013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圆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方程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圆的方程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直线与直线</a:t>
                      </a:r>
                      <a:endParaRPr lang="en-US" altLang="zh-CN" sz="20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直线与圆</a:t>
                      </a:r>
                      <a:endParaRPr lang="en-US" altLang="zh-CN" sz="20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圆与圆关系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运算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求解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数形结合</a:t>
                      </a:r>
                      <a:endParaRPr lang="en-US" altLang="zh-CN" sz="22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2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待定系数</a:t>
                      </a:r>
                      <a:endParaRPr lang="en-US" altLang="zh-CN" sz="22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2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分析问题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64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2014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椭圆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方程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椭圆</a:t>
                      </a:r>
                      <a:endParaRPr lang="en-US" altLang="zh-CN" sz="24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标准方程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椭圆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几何性质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直线与直线位置关系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运算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求解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分析问题</a:t>
                      </a:r>
                      <a:endParaRPr lang="zh-CN" alt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7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2015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椭圆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方程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椭圆</a:t>
                      </a:r>
                      <a:endParaRPr lang="en-US" altLang="zh-CN" sz="24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标准方程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椭圆</a:t>
                      </a:r>
                      <a:endParaRPr lang="en-US" altLang="zh-CN" sz="24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几何性质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直线与直线直线与椭圆位置关系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运算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求解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分析问题</a:t>
                      </a:r>
                      <a:endParaRPr lang="zh-CN" alt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77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2016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圆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方程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圆的方程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直线与直线</a:t>
                      </a:r>
                      <a:endParaRPr lang="en-US" altLang="zh-CN" sz="20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直线与圆</a:t>
                      </a:r>
                      <a:endParaRPr lang="en-US" altLang="zh-CN" sz="20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圆与圆关系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运算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求解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分析问题</a:t>
                      </a:r>
                      <a:endParaRPr lang="zh-CN" alt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37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2017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椭圆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方程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椭圆</a:t>
                      </a:r>
                      <a:endParaRPr lang="en-US" altLang="zh-CN" sz="24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标准方程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椭圆</a:t>
                      </a:r>
                      <a:endParaRPr lang="en-US" altLang="zh-CN" sz="2400" b="1" dirty="0" smtClean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几何性质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直线与椭圆关系</a:t>
                      </a:r>
                      <a:endParaRPr lang="zh-CN" altLang="en-US" sz="2000" b="1" dirty="0"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运算</a:t>
                      </a:r>
                      <a:endParaRPr lang="en-US" altLang="zh-CN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求解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分析问题</a:t>
                      </a:r>
                      <a:endParaRPr lang="zh-CN" alt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2"/>
          <p:cNvSpPr txBox="1">
            <a:spLocks noChangeArrowheads="1"/>
          </p:cNvSpPr>
          <p:nvPr/>
        </p:nvSpPr>
        <p:spPr bwMode="auto">
          <a:xfrm>
            <a:off x="228247" y="91105"/>
            <a:ext cx="87852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6.2019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届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高三解析几何模考大题分析（圆锥曲线）</a:t>
            </a:r>
          </a:p>
        </p:txBody>
      </p:sp>
      <p:graphicFrame>
        <p:nvGraphicFramePr>
          <p:cNvPr id="15573" name="Group 213"/>
          <p:cNvGraphicFramePr>
            <a:graphicFrameLocks noGrp="1"/>
          </p:cNvGraphicFramePr>
          <p:nvPr/>
        </p:nvGraphicFramePr>
        <p:xfrm>
          <a:off x="362259" y="791573"/>
          <a:ext cx="11388464" cy="5909478"/>
        </p:xfrm>
        <a:graphic>
          <a:graphicData uri="http://schemas.openxmlformats.org/drawingml/2006/table">
            <a:tbl>
              <a:tblPr/>
              <a:tblGrid>
                <a:gridCol w="1573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9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53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7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209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6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地区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第几次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背景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知识点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知识点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知识点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苏锡常镇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直线方程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直线与直线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6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苏锡常镇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直线方程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向量线性运算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定值问题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6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南京盐城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直线方程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向量线性运算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直线与直线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南京盐城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直线方程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直线与直线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直线与椭圆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6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南京盐城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定点、定值问题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向量的数量积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直线与椭圆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66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南通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直线方程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直线与直线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6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南通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椭圆方程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直线方程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直线与直线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直线与椭圆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6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南通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椭圆方程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定值问题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圆方程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16608" y="2618680"/>
            <a:ext cx="1203960" cy="1051561"/>
            <a:chOff x="6842760" y="2637270"/>
            <a:chExt cx="1203960" cy="1051560"/>
          </a:xfrm>
        </p:grpSpPr>
        <p:sp>
          <p:nvSpPr>
            <p:cNvPr id="3" name="六边形 2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accent2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>
                <a:solidFill>
                  <a:schemeClr val="tx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024263" y="2809107"/>
              <a:ext cx="820724" cy="70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06</a:t>
              </a:r>
              <a:endParaRPr lang="zh-CN" altLang="en-US" sz="4000" baseline="-3000" dirty="0">
                <a:solidFill>
                  <a:srgbClr val="E7E7E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99700" y="1860489"/>
            <a:ext cx="1203960" cy="1051563"/>
            <a:chOff x="5525852" y="1879080"/>
            <a:chExt cx="1203960" cy="1051560"/>
          </a:xfrm>
        </p:grpSpPr>
        <p:sp>
          <p:nvSpPr>
            <p:cNvPr id="6" name="六边形 5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chemeClr val="accent1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86669" y="1989362"/>
              <a:ext cx="882327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00776" y="3974449"/>
            <a:ext cx="1203960" cy="1051563"/>
            <a:chOff x="6842760" y="4008870"/>
            <a:chExt cx="1203960" cy="1051560"/>
          </a:xfrm>
        </p:grpSpPr>
        <p:sp>
          <p:nvSpPr>
            <p:cNvPr id="9" name="六边形 8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chemeClr val="accent3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81635" y="4119152"/>
              <a:ext cx="926211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05</a:t>
              </a:r>
              <a:endParaRPr lang="en-US" sz="4000" baseline="-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80085" y="3990282"/>
            <a:ext cx="1203960" cy="1051563"/>
            <a:chOff x="4206240" y="4008870"/>
            <a:chExt cx="1203960" cy="1051560"/>
          </a:xfrm>
        </p:grpSpPr>
        <p:sp>
          <p:nvSpPr>
            <p:cNvPr id="12" name="六边形 11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chemeClr val="accent5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7857" y="4119152"/>
              <a:ext cx="820725" cy="82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sz="4000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en-US" sz="4000" baseline="-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80085" y="2618680"/>
            <a:ext cx="1203960" cy="1051561"/>
            <a:chOff x="4206240" y="2637270"/>
            <a:chExt cx="1203960" cy="1051560"/>
          </a:xfrm>
        </p:grpSpPr>
        <p:sp>
          <p:nvSpPr>
            <p:cNvPr id="15" name="六边形 14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accent6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387743" y="2809107"/>
              <a:ext cx="820724" cy="70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</a:t>
              </a:r>
              <a:r>
                <a:rPr lang="en-US" sz="4000" dirty="0">
                  <a:solidFill>
                    <a:srgbClr val="E7E7E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en-US" sz="4000" baseline="-3000" dirty="0">
                <a:solidFill>
                  <a:srgbClr val="E7E7E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99700" y="4680485"/>
            <a:ext cx="1203960" cy="1051561"/>
            <a:chOff x="5525852" y="4683240"/>
            <a:chExt cx="1203960" cy="1051560"/>
          </a:xfrm>
        </p:grpSpPr>
        <p:sp>
          <p:nvSpPr>
            <p:cNvPr id="18" name="六边形 17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accent4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693281" y="485507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4000" baseline="-3000" dirty="0">
                <a:solidFill>
                  <a:srgbClr val="E7E7E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58158" y="3006574"/>
            <a:ext cx="1887055" cy="1592580"/>
            <a:chOff x="5184305" y="3025164"/>
            <a:chExt cx="1887055" cy="1592580"/>
          </a:xfrm>
          <a:solidFill>
            <a:schemeClr val="bg1"/>
          </a:solidFill>
        </p:grpSpPr>
        <p:sp>
          <p:nvSpPr>
            <p:cNvPr id="21" name="六边形 20"/>
            <p:cNvSpPr/>
            <p:nvPr/>
          </p:nvSpPr>
          <p:spPr>
            <a:xfrm>
              <a:off x="5184305" y="3025164"/>
              <a:ext cx="1887055" cy="1592580"/>
            </a:xfrm>
            <a:prstGeom prst="hexagon">
              <a:avLst/>
            </a:prstGeom>
            <a:solidFill>
              <a:schemeClr val="accent1">
                <a:lumMod val="50000"/>
              </a:schemeClr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 dirty="0"/>
            </a:p>
          </p:txBody>
        </p:sp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5630276" y="3468879"/>
              <a:ext cx="966085" cy="648000"/>
              <a:chOff x="3784600" y="1525588"/>
              <a:chExt cx="935038" cy="568325"/>
            </a:xfrm>
            <a:grpFill/>
          </p:grpSpPr>
          <p:sp>
            <p:nvSpPr>
              <p:cNvPr id="23" name="Freeform 8"/>
              <p:cNvSpPr/>
              <p:nvPr/>
            </p:nvSpPr>
            <p:spPr bwMode="auto">
              <a:xfrm>
                <a:off x="3871913" y="2011363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4020344" y="1893888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4176712" y="1800225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1"/>
              <p:cNvSpPr/>
              <p:nvPr/>
            </p:nvSpPr>
            <p:spPr bwMode="auto">
              <a:xfrm>
                <a:off x="4333081" y="1841500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4489450" y="1720850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3784600" y="1525588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513661" y="334028"/>
            <a:ext cx="5068276" cy="681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高考中解析几何题型分析</a:t>
            </a:r>
          </a:p>
        </p:txBody>
      </p:sp>
      <p:sp>
        <p:nvSpPr>
          <p:cNvPr id="38" name="矩形 37"/>
          <p:cNvSpPr/>
          <p:nvPr/>
        </p:nvSpPr>
        <p:spPr>
          <a:xfrm>
            <a:off x="518616" y="1478423"/>
            <a:ext cx="4770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</a:rPr>
              <a:t>填空：</a:t>
            </a:r>
            <a:r>
              <a:rPr lang="zh-CN" altLang="en-US" sz="2400" dirty="0"/>
              <a:t>直线（圆）与圆的位置关系</a:t>
            </a:r>
          </a:p>
        </p:txBody>
      </p:sp>
      <p:sp>
        <p:nvSpPr>
          <p:cNvPr id="39" name="矩形 38"/>
          <p:cNvSpPr/>
          <p:nvPr/>
        </p:nvSpPr>
        <p:spPr>
          <a:xfrm>
            <a:off x="464024" y="2582635"/>
            <a:ext cx="3716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</a:rPr>
              <a:t>填空：</a:t>
            </a:r>
            <a:r>
              <a:rPr lang="zh-CN" altLang="en-US" sz="2400" dirty="0"/>
              <a:t>圆锥曲线概念、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 直线与圆锥曲线位置关系</a:t>
            </a:r>
          </a:p>
        </p:txBody>
      </p:sp>
      <p:sp>
        <p:nvSpPr>
          <p:cNvPr id="40" name="矩形 39"/>
          <p:cNvSpPr/>
          <p:nvPr/>
        </p:nvSpPr>
        <p:spPr>
          <a:xfrm>
            <a:off x="382137" y="4962318"/>
            <a:ext cx="4380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</a:rPr>
              <a:t>解答：</a:t>
            </a:r>
            <a:r>
              <a:rPr lang="zh-CN" altLang="en-US" sz="2400" dirty="0"/>
              <a:t>直线（圆）与圆的位置</a:t>
            </a:r>
          </a:p>
        </p:txBody>
      </p:sp>
      <p:sp>
        <p:nvSpPr>
          <p:cNvPr id="29" name="矩形 28"/>
          <p:cNvSpPr/>
          <p:nvPr/>
        </p:nvSpPr>
        <p:spPr>
          <a:xfrm>
            <a:off x="8202304" y="4067810"/>
            <a:ext cx="3536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</a:rPr>
              <a:t>解答：</a:t>
            </a:r>
            <a:r>
              <a:rPr lang="zh-CN" altLang="en-US" sz="2400" dirty="0"/>
              <a:t>圆为背景的应用题</a:t>
            </a:r>
          </a:p>
        </p:txBody>
      </p:sp>
      <p:sp>
        <p:nvSpPr>
          <p:cNvPr id="30" name="矩形 29"/>
          <p:cNvSpPr/>
          <p:nvPr/>
        </p:nvSpPr>
        <p:spPr>
          <a:xfrm>
            <a:off x="7028587" y="5233652"/>
            <a:ext cx="454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</a:rPr>
              <a:t>解答：</a:t>
            </a:r>
            <a:r>
              <a:rPr lang="zh-CN" altLang="en-US" sz="2400" dirty="0"/>
              <a:t>直线与椭圆的位置关系</a:t>
            </a:r>
          </a:p>
        </p:txBody>
      </p:sp>
      <p:sp>
        <p:nvSpPr>
          <p:cNvPr id="31" name="矩形 30"/>
          <p:cNvSpPr/>
          <p:nvPr/>
        </p:nvSpPr>
        <p:spPr>
          <a:xfrm>
            <a:off x="8090794" y="2058769"/>
            <a:ext cx="4107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</a:rPr>
              <a:t>附加：</a:t>
            </a:r>
            <a:r>
              <a:rPr lang="zh-CN" altLang="en-US" sz="2400" dirty="0"/>
              <a:t>直线与抛物线的位置关系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9615" y="322855"/>
            <a:ext cx="3877985" cy="6832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填空题中的重要题型</a:t>
            </a:r>
            <a:endParaRPr lang="zh-CN" altLang="en-US" dirty="0" smtClean="0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644525" y="1363663"/>
          <a:ext cx="10823575" cy="2968625"/>
        </p:xfrm>
        <a:graphic>
          <a:graphicData uri="http://schemas.openxmlformats.org/presentationml/2006/ole">
            <p:oleObj spid="_x0000_s3143" name="Microsoft Word 97-2003" r:id="rId4" imgW="6621358" imgH="1822272" progId="">
              <p:embed/>
            </p:oleObj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696296" y="4483145"/>
          <a:ext cx="10606087" cy="1514475"/>
        </p:xfrm>
        <a:graphic>
          <a:graphicData uri="http://schemas.openxmlformats.org/presentationml/2006/ole">
            <p:oleObj spid="_x0000_s3144" name="Microsoft Word 2007" r:id="rId5" imgW="6621358" imgH="946775" progId="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683926" y="600074"/>
          <a:ext cx="11298808" cy="2893753"/>
        </p:xfrm>
        <a:graphic>
          <a:graphicData uri="http://schemas.openxmlformats.org/presentationml/2006/ole">
            <p:oleObj spid="_x0000_s48217" name="Microsoft Word 97-2003" r:id="rId4" imgW="6030937" imgH="1342045" progId="">
              <p:embed/>
            </p:oleObj>
          </a:graphicData>
        </a:graphic>
      </p:graphicFrame>
      <p:pic>
        <p:nvPicPr>
          <p:cNvPr id="48130" name="图片 2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5" cstate="print"/>
          <a:srcRect l="60469" t="29716" r="13728" b="59055"/>
          <a:stretch>
            <a:fillRect/>
          </a:stretch>
        </p:blipFill>
        <p:spPr bwMode="auto">
          <a:xfrm>
            <a:off x="8648919" y="2918211"/>
            <a:ext cx="3027539" cy="17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614362" y="3794078"/>
          <a:ext cx="10014315" cy="2801985"/>
        </p:xfrm>
        <a:graphic>
          <a:graphicData uri="http://schemas.openxmlformats.org/presentationml/2006/ole">
            <p:oleObj spid="_x0000_s48218" name="Microsoft Word 2007" r:id="rId6" imgW="4646147" imgH="1298567" progId="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1" name="对象 242690"/>
          <p:cNvGraphicFramePr>
            <a:graphicFrameLocks/>
          </p:cNvGraphicFramePr>
          <p:nvPr/>
        </p:nvGraphicFramePr>
        <p:xfrm>
          <a:off x="683926" y="600074"/>
          <a:ext cx="11298808" cy="2893753"/>
        </p:xfrm>
        <a:graphic>
          <a:graphicData uri="http://schemas.openxmlformats.org/presentationml/2006/ole">
            <p:oleObj spid="_x0000_s393284" name="Microsoft Word 97-2003" r:id="rId4" imgW="6030937" imgH="1342045" progId="">
              <p:embed/>
            </p:oleObj>
          </a:graphicData>
        </a:graphic>
      </p:graphicFrame>
      <p:pic>
        <p:nvPicPr>
          <p:cNvPr id="48130" name="图片 2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5" cstate="print"/>
          <a:srcRect l="60469" t="29716" r="13728" b="59055"/>
          <a:stretch>
            <a:fillRect/>
          </a:stretch>
        </p:blipFill>
        <p:spPr bwMode="auto">
          <a:xfrm>
            <a:off x="8648919" y="2918211"/>
            <a:ext cx="3027539" cy="17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614363" y="3792538"/>
          <a:ext cx="8364537" cy="2578100"/>
        </p:xfrm>
        <a:graphic>
          <a:graphicData uri="http://schemas.openxmlformats.org/presentationml/2006/ole">
            <p:oleObj spid="_x0000_s393285" name="Microsoft Word 2007" r:id="rId6" imgW="3872449" imgH="1195603" progId="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6B8B"/>
      </a:accent1>
      <a:accent2>
        <a:srgbClr val="A9906C"/>
      </a:accent2>
      <a:accent3>
        <a:srgbClr val="717171"/>
      </a:accent3>
      <a:accent4>
        <a:srgbClr val="586B8B"/>
      </a:accent4>
      <a:accent5>
        <a:srgbClr val="A9906C"/>
      </a:accent5>
      <a:accent6>
        <a:srgbClr val="717171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12</TotalTime>
  <Words>786</Words>
  <Application>Microsoft Office PowerPoint</Application>
  <PresentationFormat>自定义</PresentationFormat>
  <Paragraphs>255</Paragraphs>
  <Slides>32</Slides>
  <Notes>31</Notes>
  <HiddenSlides>0</HiddenSlides>
  <MMClips>1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微软雅黑</vt:lpstr>
      <vt:lpstr>Times New Roman</vt:lpstr>
      <vt:lpstr>楷体</vt:lpstr>
      <vt:lpstr>Calibri</vt:lpstr>
      <vt:lpstr>等线</vt:lpstr>
      <vt:lpstr>PPT定制1801380800</vt:lpstr>
      <vt:lpstr>Microsoft Word 97-2003</vt:lpstr>
      <vt:lpstr>Microsoft Word 2007</vt:lpstr>
      <vt:lpstr>Document</vt:lpstr>
      <vt:lpstr>文档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大气教育培训公开课课件PPT模板</dc:title>
  <dc:creator>柚子设计</dc:creator>
  <cp:keywords>MC-PPT模板</cp:keywords>
  <cp:lastModifiedBy>沈蓉</cp:lastModifiedBy>
  <cp:revision>134</cp:revision>
  <dcterms:created xsi:type="dcterms:W3CDTF">2017-09-02T01:38:00Z</dcterms:created>
  <dcterms:modified xsi:type="dcterms:W3CDTF">2019-11-20T00:55:57Z</dcterms:modified>
  <cp:category>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