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93" r:id="rId3"/>
    <p:sldId id="286" r:id="rId4"/>
    <p:sldId id="283" r:id="rId5"/>
    <p:sldId id="258" r:id="rId6"/>
    <p:sldId id="291" r:id="rId7"/>
    <p:sldId id="289" r:id="rId8"/>
    <p:sldId id="268" r:id="rId9"/>
    <p:sldId id="294" r:id="rId10"/>
    <p:sldId id="288" r:id="rId11"/>
    <p:sldId id="284" r:id="rId12"/>
    <p:sldId id="276" r:id="rId13"/>
    <p:sldId id="281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8" autoAdjust="0"/>
    <p:restoredTop sz="94660"/>
  </p:normalViewPr>
  <p:slideViewPr>
    <p:cSldViewPr snapToGrid="0">
      <p:cViewPr varScale="1">
        <p:scale>
          <a:sx n="66" d="100"/>
          <a:sy n="66" d="100"/>
        </p:scale>
        <p:origin x="6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B3FB8D-1367-4810-A07B-AF55D751B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666A36B-28D0-4D31-9DB8-434E8B8CF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8DACC2-F780-46BD-9C59-E86AB9B7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B42FF84-5E7E-4C1F-AA34-E988F1C7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404077-D97E-47D3-8984-A05C6547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875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4CF75B-F415-4197-B644-F28CA0E34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77B7B2A-866F-4A6E-8819-E13CC30AC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EC7250-A275-431C-8E5C-B8F616622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55FD0E-C0B0-4356-BA23-A8C39B30B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9A4B84-AC37-4945-93DF-140DB83A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159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75A453E-4CED-440C-A22C-B40206E6A6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2EF21D0-B2F2-492C-8700-FCFEBE77F7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719369-A280-48DB-A89F-97C6445C4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8AE623-2A30-45E0-8CB2-8737F9AFE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EFB1EB-5A06-46A5-A9FE-7073CF08E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9136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B3FB8D-1367-4810-A07B-AF55D751B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666A36B-28D0-4D31-9DB8-434E8B8CF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8DACC2-F780-46BD-9C59-E86AB9B7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B42FF84-5E7E-4C1F-AA34-E988F1C7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404077-D97E-47D3-8984-A05C6547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5234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0ADE86-78C7-435D-8A0E-291B1B5B0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53EB6E-B911-4F7A-B2C1-12EF0FFB5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66A09A-7E14-4163-8DFB-59C3B9197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C7F95C-ADBE-4E86-9ECB-A27992665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5F732D-5C15-4D2E-BFBF-DFCFA0A9D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9425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BEDB9D-EBEF-4768-B6D6-03B1CB8AD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1B2A0AF-6A2A-40F4-9806-01E5343CA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C3F73B-BEC8-4EC9-9FF6-63A73C3B2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4C8F65-EC1C-4EAA-853C-F15C738FD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20D3AD-AB37-4603-9572-E81656537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2861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524970-0605-4E5A-8D77-FCBFDE564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B2C9C7-D148-403F-9970-361CB54C75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4A68097-7B19-4773-A496-298EDF523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055440B-DF35-4CE8-96FA-D87AE62C3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A8E347-9DBB-4C97-9BF4-76675317E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25E92FA-BB55-4DFD-815A-439C57BB7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6597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F5F196-615C-4094-8D39-12DB1F0FA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7363FD3-60FB-47E4-BF8D-99C56606D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E40415F-D433-4C03-91C7-54C1B5B00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C4E71EB-FB91-4476-B92A-03C3AACEA4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CC2FC54-174C-4544-8847-C8A2E8B2B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13502B9-80A3-4D7F-B372-A05F448EA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E8DB6C8-422E-467B-B4A4-B380FDCCF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84B284F-1F1C-4DA7-B7A1-05C3FE2D9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2862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FF8AF9-B1A6-47FD-9CCD-21459824B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873F3C3-6E6F-411E-9A41-FBE87D714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1F2D49B-E9E4-476F-A041-35F1AFDBD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9A9C29F-C921-4107-A573-0A0EE753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5689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576B1CB-FF2D-4894-BE1B-BBA512E7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E9622F0-2770-4593-B1C9-D4D153FA8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FFBACE4-8282-40F3-9A7B-2206E05B0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88185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4F0244-527A-472B-91DF-DBFB4ECF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79317C-5FA3-4840-8F01-0D53E3326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6736DB4-BED3-4E1F-971C-0037A706B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D20277C-B7F4-4C18-9098-A362D2070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8B05E0F-4EE2-4A59-812E-47C54800C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63A0C05-04D8-483C-9E66-B0D245706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47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0ADE86-78C7-435D-8A0E-291B1B5B0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53EB6E-B911-4F7A-B2C1-12EF0FFB5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66A09A-7E14-4163-8DFB-59C3B9197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C7F95C-ADBE-4E86-9ECB-A27992665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5F732D-5C15-4D2E-BFBF-DFCFA0A9D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02287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4B179E-3C7D-44B5-B0C6-362EF704E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0915359-7562-4696-AC49-21A4383FF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60A74D7-9ED0-4E9C-9FD8-388B51B75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7D55FE-EF85-4C68-A995-3F515350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5551B7F-2D70-4535-B5E0-23A7694DD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2161033-0009-4AE9-9F84-2AC13CD22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90412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4CF75B-F415-4197-B644-F28CA0E34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77B7B2A-866F-4A6E-8819-E13CC30AC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EC7250-A275-431C-8E5C-B8F616622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55FD0E-C0B0-4356-BA23-A8C39B30B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9A4B84-AC37-4945-93DF-140DB83A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349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75A453E-4CED-440C-A22C-B40206E6A6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2EF21D0-B2F2-492C-8700-FCFEBE77F7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719369-A280-48DB-A89F-97C6445C4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8AE623-2A30-45E0-8CB2-8737F9AFE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EFB1EB-5A06-46A5-A9FE-7073CF08E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76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BEDB9D-EBEF-4768-B6D6-03B1CB8AD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1B2A0AF-6A2A-40F4-9806-01E5343CA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C3F73B-BEC8-4EC9-9FF6-63A73C3B2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4C8F65-EC1C-4EAA-853C-F15C738FD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20D3AD-AB37-4603-9572-E81656537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394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524970-0605-4E5A-8D77-FCBFDE564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B2C9C7-D148-403F-9970-361CB54C75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4A68097-7B19-4773-A496-298EDF523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055440B-DF35-4CE8-96FA-D87AE62C3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A8E347-9DBB-4C97-9BF4-76675317E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25E92FA-BB55-4DFD-815A-439C57BB7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981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F5F196-615C-4094-8D39-12DB1F0FA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7363FD3-60FB-47E4-BF8D-99C56606D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E40415F-D433-4C03-91C7-54C1B5B00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C4E71EB-FB91-4476-B92A-03C3AACEA4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CC2FC54-174C-4544-8847-C8A2E8B2B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13502B9-80A3-4D7F-B372-A05F448EA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E8DB6C8-422E-467B-B4A4-B380FDCCF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84B284F-1F1C-4DA7-B7A1-05C3FE2D9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349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FF8AF9-B1A6-47FD-9CCD-21459824B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873F3C3-6E6F-411E-9A41-FBE87D714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1F2D49B-E9E4-476F-A041-35F1AFDBD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9A9C29F-C921-4107-A573-0A0EE753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183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576B1CB-FF2D-4894-BE1B-BBA512E7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E9622F0-2770-4593-B1C9-D4D153FA8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FFBACE4-8282-40F3-9A7B-2206E05B0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380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4F0244-527A-472B-91DF-DBFB4ECF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79317C-5FA3-4840-8F01-0D53E3326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6736DB4-BED3-4E1F-971C-0037A706B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D20277C-B7F4-4C18-9098-A362D2070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8B05E0F-4EE2-4A59-812E-47C54800C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63A0C05-04D8-483C-9E66-B0D245706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642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4B179E-3C7D-44B5-B0C6-362EF704E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0915359-7562-4696-AC49-21A4383FF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60A74D7-9ED0-4E9C-9FD8-388B51B75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7D55FE-EF85-4C68-A995-3F515350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5551B7F-2D70-4535-B5E0-23A7694DD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2161033-0009-4AE9-9F84-2AC13CD22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44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2A9DA9B-4FCA-4C19-86ED-6A23F3BEF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7DF5B1-52DD-4E5A-A428-424F42668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24BDBCA-2CCF-47E4-80B5-9FE919C104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DF1A7CB-BDEE-4543-90C6-629E173A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3E063D-2B6A-4E3D-ADBD-E3BCE351C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271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2A9DA9B-4FCA-4C19-86ED-6A23F3BEF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7DF5B1-52DD-4E5A-A428-424F42668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24BDBCA-2CCF-47E4-80B5-9FE919C104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FE22-BEE4-4CDD-8F47-26DB394E247F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DF1A7CB-BDEE-4543-90C6-629E173A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3E063D-2B6A-4E3D-ADBD-E3BCE351C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17DF7-B4C3-4258-8CE1-E40BD6334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107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file:///F:\2018.&#28392;&#24030;\&#20108;&#36718;&#25968;&#23398;&#25945;&#29992;\&#20108;&#36718;&#25968;&#23398;&#25945;&#29992;\&#20108;&#36718;&#23398;&#29992;&#23398;&#26696;&#25945;&#29992;\082.TIF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file:///F:\2018.&#28392;&#24030;\&#20108;&#36718;&#25968;&#23398;&#25945;&#29992;\&#20108;&#36718;&#25968;&#23398;&#25945;&#29992;\&#20108;&#36718;&#23398;&#29992;&#23398;&#26696;&#25945;&#29992;\082.TIF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4" Type="http://schemas.openxmlformats.org/officeDocument/2006/relationships/image" Target="file:///F:\2018.&#28392;&#24030;\&#20108;&#36718;&#25968;&#23398;&#25945;&#29992;\&#20108;&#36718;&#25968;&#23398;&#25945;&#29992;\&#20108;&#36718;&#23398;&#29992;&#23398;&#26696;&#25945;&#29992;\090.TI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4" Type="http://schemas.openxmlformats.org/officeDocument/2006/relationships/image" Target="file:///F:\2018.&#28392;&#24030;\&#20108;&#36718;&#25968;&#23398;&#25945;&#29992;\&#20108;&#36718;&#25968;&#23398;&#25945;&#29992;\&#20108;&#36718;&#23398;&#29992;&#23398;&#26696;&#25945;&#29992;\090.TI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9.bin"/><Relationship Id="rId4" Type="http://schemas.openxmlformats.org/officeDocument/2006/relationships/image" Target="file:///F:\2018.&#28392;&#24030;\&#20108;&#36718;&#25968;&#23398;&#25945;&#29992;\&#20108;&#36718;&#25968;&#23398;&#25945;&#29992;\&#20108;&#36718;&#23398;&#29992;&#23398;&#26696;&#25945;&#29992;\090.T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2C1884-DEC2-476F-9D7F-6D6164409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760" y="888682"/>
            <a:ext cx="9215120" cy="3429318"/>
          </a:xfrm>
        </p:spPr>
        <p:txBody>
          <a:bodyPr>
            <a:normAutofit/>
          </a:bodyPr>
          <a:lstStyle/>
          <a:p>
            <a:r>
              <a:rPr lang="zh-CN" altLang="en-US" sz="6600" dirty="0">
                <a:latin typeface="华文新魏" panose="02010800040101010101" pitchFamily="2" charset="-122"/>
                <a:ea typeface="华文新魏" panose="02010800040101010101" pitchFamily="2" charset="-122"/>
              </a:rPr>
              <a:t>微专题 立体几何中平行与垂直关系的探究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2571109-7A8A-4768-B295-E3066F696E9E}"/>
              </a:ext>
            </a:extLst>
          </p:cNvPr>
          <p:cNvSpPr txBox="1"/>
          <p:nvPr/>
        </p:nvSpPr>
        <p:spPr>
          <a:xfrm>
            <a:off x="7693259" y="5371967"/>
            <a:ext cx="3411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武进区礼嘉中学 张钰娇</a:t>
            </a:r>
          </a:p>
        </p:txBody>
      </p:sp>
    </p:spTree>
    <p:extLst>
      <p:ext uri="{BB962C8B-B14F-4D97-AF65-F5344CB8AC3E}">
        <p14:creationId xmlns:p14="http://schemas.microsoft.com/office/powerpoint/2010/main" val="1165994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11513BB8-A190-4896-8362-55D588378659}"/>
              </a:ext>
            </a:extLst>
          </p:cNvPr>
          <p:cNvSpPr/>
          <p:nvPr/>
        </p:nvSpPr>
        <p:spPr>
          <a:xfrm>
            <a:off x="499059" y="801650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/>
                <a:solidFill>
                  <a:srgbClr val="FFC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趣味思考</a:t>
            </a: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FD80E001-F6C3-4896-ACBC-21B99698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74" y="1796090"/>
            <a:ext cx="11692942" cy="405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3416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图片 145">
            <a:extLst>
              <a:ext uri="{FF2B5EF4-FFF2-40B4-BE49-F238E27FC236}">
                <a16:creationId xmlns:a16="http://schemas.microsoft.com/office/drawing/2014/main" id="{261BCFFD-89B1-424B-9761-7A4134BF5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2788" y="2931586"/>
            <a:ext cx="3971912" cy="3319167"/>
          </a:xfrm>
          <a:prstGeom prst="rect">
            <a:avLst/>
          </a:prstGeom>
        </p:spPr>
      </p:pic>
      <p:grpSp>
        <p:nvGrpSpPr>
          <p:cNvPr id="16" name="组合 15">
            <a:extLst>
              <a:ext uri="{FF2B5EF4-FFF2-40B4-BE49-F238E27FC236}">
                <a16:creationId xmlns:a16="http://schemas.microsoft.com/office/drawing/2014/main" id="{F151B599-3F50-4AF5-B4CF-9F3AFD7EE7D8}"/>
              </a:ext>
            </a:extLst>
          </p:cNvPr>
          <p:cNvGrpSpPr/>
          <p:nvPr/>
        </p:nvGrpSpPr>
        <p:grpSpPr>
          <a:xfrm>
            <a:off x="1159513" y="1128590"/>
            <a:ext cx="10029722" cy="507706"/>
            <a:chOff x="1159513" y="1128590"/>
            <a:chExt cx="10029722" cy="507706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DB7C0F88-D798-41F5-967A-AA0FC63B7994}"/>
                </a:ext>
              </a:extLst>
            </p:cNvPr>
            <p:cNvSpPr txBox="1"/>
            <p:nvPr/>
          </p:nvSpPr>
          <p:spPr>
            <a:xfrm>
              <a:off x="1159513" y="1128590"/>
              <a:ext cx="1121476" cy="461665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C000"/>
                </a:gs>
                <a:gs pos="83000">
                  <a:schemeClr val="accent4">
                    <a:lumMod val="40000"/>
                    <a:lumOff val="6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题型</a:t>
              </a:r>
              <a:r>
                <a: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3</a:t>
              </a:r>
              <a:endPara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055BF99E-A8F3-43CE-9E3D-81D8CF4C5838}"/>
                </a:ext>
              </a:extLst>
            </p:cNvPr>
            <p:cNvGrpSpPr/>
            <p:nvPr/>
          </p:nvGrpSpPr>
          <p:grpSpPr>
            <a:xfrm>
              <a:off x="1188587" y="1128590"/>
              <a:ext cx="10000648" cy="507706"/>
              <a:chOff x="1188587" y="1128590"/>
              <a:chExt cx="10000648" cy="507706"/>
            </a:xfrm>
          </p:grpSpPr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6209709E-FFC2-4F0A-9E5B-1D2665F30CEF}"/>
                  </a:ext>
                </a:extLst>
              </p:cNvPr>
              <p:cNvSpPr txBox="1"/>
              <p:nvPr/>
            </p:nvSpPr>
            <p:spPr>
              <a:xfrm>
                <a:off x="2663629" y="1128590"/>
                <a:ext cx="4516817" cy="461665"/>
              </a:xfrm>
              <a:prstGeom prst="rect">
                <a:avLst/>
              </a:prstGeom>
              <a:gradFill>
                <a:gsLst>
                  <a:gs pos="0">
                    <a:srgbClr val="FFFF00"/>
                  </a:gs>
                  <a:gs pos="100000">
                    <a:srgbClr val="FFC000"/>
                  </a:gs>
                  <a:gs pos="8300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zh-CN" sz="2400" b="1" dirty="0"/>
                  <a:t>立体几何中</a:t>
                </a:r>
                <a:r>
                  <a:rPr lang="zh-CN" altLang="en-US" sz="2400" b="1" dirty="0"/>
                  <a:t>的空间距离问题</a:t>
                </a:r>
                <a:endParaRPr lang="zh-CN" altLang="en-US" sz="2400" dirty="0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cxnSp>
            <p:nvCxnSpPr>
              <p:cNvPr id="20" name="直接连接符 19">
                <a:extLst>
                  <a:ext uri="{FF2B5EF4-FFF2-40B4-BE49-F238E27FC236}">
                    <a16:creationId xmlns:a16="http://schemas.microsoft.com/office/drawing/2014/main" id="{B06D9F11-2DB7-4E55-94EA-7D08FC20D8BA}"/>
                  </a:ext>
                </a:extLst>
              </p:cNvPr>
              <p:cNvCxnSpPr/>
              <p:nvPr/>
            </p:nvCxnSpPr>
            <p:spPr>
              <a:xfrm>
                <a:off x="1188587" y="1636296"/>
                <a:ext cx="10000648" cy="0"/>
              </a:xfrm>
              <a:prstGeom prst="line">
                <a:avLst/>
              </a:prstGeom>
              <a:ln w="76200"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图片 1">
            <a:extLst>
              <a:ext uri="{FF2B5EF4-FFF2-40B4-BE49-F238E27FC236}">
                <a16:creationId xmlns:a16="http://schemas.microsoft.com/office/drawing/2014/main" id="{A7157ADA-E104-4584-9351-D1B5BDD3D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111" y="2021230"/>
            <a:ext cx="10106124" cy="229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037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A6B2CCF7-4E80-423C-B62E-A8B93AE0F9B1}"/>
              </a:ext>
            </a:extLst>
          </p:cNvPr>
          <p:cNvSpPr/>
          <p:nvPr/>
        </p:nvSpPr>
        <p:spPr>
          <a:xfrm>
            <a:off x="3502144" y="1504294"/>
            <a:ext cx="4660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CN" altLang="en-US" sz="72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课后小结</a:t>
            </a:r>
          </a:p>
        </p:txBody>
      </p:sp>
      <p:graphicFrame>
        <p:nvGraphicFramePr>
          <p:cNvPr id="3" name="表格 5">
            <a:extLst>
              <a:ext uri="{FF2B5EF4-FFF2-40B4-BE49-F238E27FC236}">
                <a16:creationId xmlns:a16="http://schemas.microsoft.com/office/drawing/2014/main" id="{85E25672-BE11-4A6C-A52B-392305C8C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927643"/>
              </p:ext>
            </p:extLst>
          </p:nvPr>
        </p:nvGraphicFramePr>
        <p:xfrm>
          <a:off x="1960880" y="2922616"/>
          <a:ext cx="8128000" cy="2357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80785840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0462564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525283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6935675"/>
                    </a:ext>
                  </a:extLst>
                </a:gridCol>
              </a:tblGrid>
              <a:tr h="7522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>
                          <a:latin typeface="方正姚体" panose="02010601030101010101" pitchFamily="2" charset="-122"/>
                          <a:ea typeface="方正姚体" panose="02010601030101010101" pitchFamily="2" charset="-122"/>
                        </a:rPr>
                        <a:t>定理名称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>
                          <a:latin typeface="方正姚体" panose="02010601030101010101" pitchFamily="2" charset="-122"/>
                          <a:ea typeface="方正姚体" panose="02010601030101010101" pitchFamily="2" charset="-122"/>
                        </a:rPr>
                        <a:t>文字语言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>
                          <a:latin typeface="方正姚体" panose="02010601030101010101" pitchFamily="2" charset="-122"/>
                          <a:ea typeface="方正姚体" panose="02010601030101010101" pitchFamily="2" charset="-122"/>
                        </a:rPr>
                        <a:t>图形语言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>
                          <a:latin typeface="方正姚体" panose="02010601030101010101" pitchFamily="2" charset="-122"/>
                          <a:ea typeface="方正姚体" panose="02010601030101010101" pitchFamily="2" charset="-122"/>
                        </a:rPr>
                        <a:t>符号语言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255904"/>
                  </a:ext>
                </a:extLst>
              </a:tr>
              <a:tr h="7522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/>
                        <a:t>…………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186380"/>
                  </a:ext>
                </a:extLst>
              </a:tr>
              <a:tr h="752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200" dirty="0"/>
                        <a:t>…………</a:t>
                      </a:r>
                      <a:endParaRPr lang="zh-CN" altLang="en-US" sz="3200" dirty="0"/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8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7126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744FAA2-B6D2-492A-A8D5-F768660DD75B}"/>
              </a:ext>
            </a:extLst>
          </p:cNvPr>
          <p:cNvSpPr/>
          <p:nvPr/>
        </p:nvSpPr>
        <p:spPr>
          <a:xfrm>
            <a:off x="823034" y="428120"/>
            <a:ext cx="274947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0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回顾性训练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086F5A0-D804-4046-9073-9BEB3EF06FED}"/>
              </a:ext>
            </a:extLst>
          </p:cNvPr>
          <p:cNvSpPr txBox="1"/>
          <p:nvPr/>
        </p:nvSpPr>
        <p:spPr>
          <a:xfrm>
            <a:off x="1276951" y="1213009"/>
            <a:ext cx="895149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(2017· 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盐城二模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为两个不同的平面，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为两条不同的直线，下列命题中正确的是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__________(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填上所有正确命题的序号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⊂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，则 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②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⊂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，则</a:t>
            </a:r>
            <a:r>
              <a:rPr lang="en-US" altLang="zh-CN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∥</a:t>
            </a:r>
            <a:r>
              <a:rPr lang="en-US" altLang="zh-CN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⊥</a:t>
            </a:r>
            <a:r>
              <a:rPr lang="en-US" altLang="zh-CN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，则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④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，则 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2A282C9-217F-4654-AD11-1A9A359DB795}"/>
              </a:ext>
            </a:extLst>
          </p:cNvPr>
          <p:cNvSpPr txBox="1"/>
          <p:nvPr/>
        </p:nvSpPr>
        <p:spPr>
          <a:xfrm>
            <a:off x="1326682" y="3429000"/>
            <a:ext cx="95386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2.(2009· 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江苏卷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设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为不重合的两个平面，给出下列命题：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内的两条相交直线分别平行于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内的两条直线，则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平行于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外一条直线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内的一条直线平行，则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平行；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设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相交于直线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，若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内有一条直线垂直于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，则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垂直；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直线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垂直的充要条件是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内的两条直线垂直．</a:t>
            </a:r>
          </a:p>
          <a:p>
            <a:pPr>
              <a:lnSpc>
                <a:spcPct val="150000"/>
              </a:lnSpc>
            </a:pP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上述命题中，真命题的序号是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__________(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写出所有命题的序号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</a:p>
          <a:p>
            <a:endParaRPr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9AA49C5-8E75-4F10-8C76-F82BB8A66308}"/>
              </a:ext>
            </a:extLst>
          </p:cNvPr>
          <p:cNvSpPr txBox="1"/>
          <p:nvPr/>
        </p:nvSpPr>
        <p:spPr>
          <a:xfrm>
            <a:off x="3076804" y="1767007"/>
            <a:ext cx="991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① ④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C7C4E69-C618-4B30-96CF-502F9D8B5F71}"/>
              </a:ext>
            </a:extLst>
          </p:cNvPr>
          <p:cNvSpPr txBox="1"/>
          <p:nvPr/>
        </p:nvSpPr>
        <p:spPr>
          <a:xfrm>
            <a:off x="4880008" y="5775158"/>
            <a:ext cx="1215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(1)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(2)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797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2C8BCD5F-FC93-4E72-A7EB-F01FDEFD4CFE}"/>
              </a:ext>
            </a:extLst>
          </p:cNvPr>
          <p:cNvGrpSpPr/>
          <p:nvPr/>
        </p:nvGrpSpPr>
        <p:grpSpPr>
          <a:xfrm>
            <a:off x="568960" y="123714"/>
            <a:ext cx="10608760" cy="6421873"/>
            <a:chOff x="88900" y="39347"/>
            <a:chExt cx="5032393" cy="4026576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A759B3B9-DB49-4933-A5CD-B58096CF6766}"/>
                </a:ext>
              </a:extLst>
            </p:cNvPr>
            <p:cNvGrpSpPr/>
            <p:nvPr/>
          </p:nvGrpSpPr>
          <p:grpSpPr>
            <a:xfrm>
              <a:off x="88900" y="39347"/>
              <a:ext cx="5032393" cy="1369987"/>
              <a:chOff x="0" y="39347"/>
              <a:chExt cx="5032393" cy="1369987"/>
            </a:xfrm>
          </p:grpSpPr>
          <p:sp>
            <p:nvSpPr>
              <p:cNvPr id="46" name="文本框 4">
                <a:extLst>
                  <a:ext uri="{FF2B5EF4-FFF2-40B4-BE49-F238E27FC236}">
                    <a16:creationId xmlns:a16="http://schemas.microsoft.com/office/drawing/2014/main" id="{4C1E911F-DAB7-45EB-9ACC-8B56497D41E4}"/>
                  </a:ext>
                </a:extLst>
              </p:cNvPr>
              <p:cNvSpPr txBox="1"/>
              <p:nvPr/>
            </p:nvSpPr>
            <p:spPr>
              <a:xfrm>
                <a:off x="0" y="165100"/>
                <a:ext cx="895350" cy="7937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zh-CN" sz="2000" kern="100" dirty="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（平行于同一直线的两直线平行）</a:t>
                </a:r>
              </a:p>
            </p:txBody>
          </p:sp>
          <p:grpSp>
            <p:nvGrpSpPr>
              <p:cNvPr id="47" name="组合 46">
                <a:extLst>
                  <a:ext uri="{FF2B5EF4-FFF2-40B4-BE49-F238E27FC236}">
                    <a16:creationId xmlns:a16="http://schemas.microsoft.com/office/drawing/2014/main" id="{D5DE5DAD-C96E-45EB-8C65-57517A2EC71E}"/>
                  </a:ext>
                </a:extLst>
              </p:cNvPr>
              <p:cNvGrpSpPr/>
              <p:nvPr/>
            </p:nvGrpSpPr>
            <p:grpSpPr>
              <a:xfrm>
                <a:off x="546991" y="39347"/>
                <a:ext cx="4485402" cy="1369987"/>
                <a:chOff x="-278509" y="39347"/>
                <a:chExt cx="4485402" cy="1369987"/>
              </a:xfrm>
            </p:grpSpPr>
            <p:sp>
              <p:nvSpPr>
                <p:cNvPr id="48" name="文本框 1">
                  <a:extLst>
                    <a:ext uri="{FF2B5EF4-FFF2-40B4-BE49-F238E27FC236}">
                      <a16:creationId xmlns:a16="http://schemas.microsoft.com/office/drawing/2014/main" id="{0963F228-1607-4DC9-981D-96565A1BF37E}"/>
                    </a:ext>
                  </a:extLst>
                </p:cNvPr>
                <p:cNvSpPr txBox="1"/>
                <p:nvPr/>
              </p:nvSpPr>
              <p:spPr>
                <a:xfrm>
                  <a:off x="-278509" y="39347"/>
                  <a:ext cx="546100" cy="105410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eaVert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zh-CN" sz="2400" kern="100" dirty="0">
                      <a:effectLst/>
                      <a:latin typeface="等线" panose="02010600030101010101" pitchFamily="2" charset="-122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线线平行</a:t>
                  </a:r>
                </a:p>
              </p:txBody>
            </p:sp>
            <p:grpSp>
              <p:nvGrpSpPr>
                <p:cNvPr id="49" name="组合 48">
                  <a:extLst>
                    <a:ext uri="{FF2B5EF4-FFF2-40B4-BE49-F238E27FC236}">
                      <a16:creationId xmlns:a16="http://schemas.microsoft.com/office/drawing/2014/main" id="{B50EA62D-E690-4676-AA8D-072894C3C477}"/>
                    </a:ext>
                  </a:extLst>
                </p:cNvPr>
                <p:cNvGrpSpPr/>
                <p:nvPr/>
              </p:nvGrpSpPr>
              <p:grpSpPr>
                <a:xfrm>
                  <a:off x="273050" y="57120"/>
                  <a:ext cx="3933843" cy="1352214"/>
                  <a:chOff x="0" y="57120"/>
                  <a:chExt cx="3933843" cy="1352214"/>
                </a:xfrm>
              </p:grpSpPr>
              <p:sp>
                <p:nvSpPr>
                  <p:cNvPr id="50" name="文本框 6">
                    <a:extLst>
                      <a:ext uri="{FF2B5EF4-FFF2-40B4-BE49-F238E27FC236}">
                        <a16:creationId xmlns:a16="http://schemas.microsoft.com/office/drawing/2014/main" id="{85D551D0-58B8-4D6D-AA17-FE406B2892D1}"/>
                      </a:ext>
                    </a:extLst>
                  </p:cNvPr>
                  <p:cNvSpPr txBox="1"/>
                  <p:nvPr/>
                </p:nvSpPr>
                <p:spPr>
                  <a:xfrm>
                    <a:off x="2491165" y="69334"/>
                    <a:ext cx="546100" cy="1054100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rot="0" spcFirstLastPara="0" vert="eaVert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:r>
                      <a:rPr lang="zh-CN" sz="24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a:t>面面平行</a:t>
                    </a:r>
                  </a:p>
                </p:txBody>
              </p:sp>
              <p:grpSp>
                <p:nvGrpSpPr>
                  <p:cNvPr id="51" name="组合 50">
                    <a:extLst>
                      <a:ext uri="{FF2B5EF4-FFF2-40B4-BE49-F238E27FC236}">
                        <a16:creationId xmlns:a16="http://schemas.microsoft.com/office/drawing/2014/main" id="{F34776B4-86A1-4719-8FB1-F262851FED58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57120"/>
                    <a:ext cx="3933843" cy="1352214"/>
                    <a:chOff x="0" y="57120"/>
                    <a:chExt cx="3933843" cy="1352214"/>
                  </a:xfrm>
                </p:grpSpPr>
                <p:sp>
                  <p:nvSpPr>
                    <p:cNvPr id="52" name="文本框 11">
                      <a:extLst>
                        <a:ext uri="{FF2B5EF4-FFF2-40B4-BE49-F238E27FC236}">
                          <a16:creationId xmlns:a16="http://schemas.microsoft.com/office/drawing/2014/main" id="{7A541400-071F-4818-8077-1C7F2426430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38493" y="199509"/>
                      <a:ext cx="895350" cy="79375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（平行于同一平面的两平面平行）</a:t>
                      </a:r>
                    </a:p>
                  </p:txBody>
                </p:sp>
                <p:grpSp>
                  <p:nvGrpSpPr>
                    <p:cNvPr id="53" name="组合 52">
                      <a:extLst>
                        <a:ext uri="{FF2B5EF4-FFF2-40B4-BE49-F238E27FC236}">
                          <a16:creationId xmlns:a16="http://schemas.microsoft.com/office/drawing/2014/main" id="{2201C739-CB51-474F-BBFC-B1BF68895AD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57120"/>
                      <a:ext cx="3009900" cy="1352214"/>
                      <a:chOff x="0" y="57120"/>
                      <a:chExt cx="3009900" cy="1352214"/>
                    </a:xfrm>
                  </p:grpSpPr>
                  <p:sp>
                    <p:nvSpPr>
                      <p:cNvPr id="54" name="右大括号 53">
                        <a:extLst>
                          <a:ext uri="{FF2B5EF4-FFF2-40B4-BE49-F238E27FC236}">
                            <a16:creationId xmlns:a16="http://schemas.microsoft.com/office/drawing/2014/main" id="{2D6F80E3-E926-46B6-BD5B-14BDA24E188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25655" y="570977"/>
                        <a:ext cx="82026" cy="481777"/>
                      </a:xfrm>
                      <a:prstGeom prst="rightBrac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zh-CN" altLang="en-US" b="1" dirty="0"/>
                      </a:p>
                    </p:txBody>
                  </p:sp>
                  <p:grpSp>
                    <p:nvGrpSpPr>
                      <p:cNvPr id="55" name="组合 54">
                        <a:extLst>
                          <a:ext uri="{FF2B5EF4-FFF2-40B4-BE49-F238E27FC236}">
                            <a16:creationId xmlns:a16="http://schemas.microsoft.com/office/drawing/2014/main" id="{048079F5-C16A-447C-A867-4441AA3BE84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0" y="57120"/>
                        <a:ext cx="3009900" cy="1352214"/>
                        <a:chOff x="0" y="57120"/>
                        <a:chExt cx="3009900" cy="1352214"/>
                      </a:xfrm>
                    </p:grpSpPr>
                    <p:sp>
                      <p:nvSpPr>
                        <p:cNvPr id="56" name="文本框 12">
                          <a:extLst>
                            <a:ext uri="{FF2B5EF4-FFF2-40B4-BE49-F238E27FC236}">
                              <a16:creationId xmlns:a16="http://schemas.microsoft.com/office/drawing/2014/main" id="{8D81EC48-A8F2-46B6-ABE1-CC9EEE8D5840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2087" y="69910"/>
                          <a:ext cx="1181100" cy="298450"/>
                        </a:xfrm>
                        <a:prstGeom prst="rect">
                          <a:avLst/>
                        </a:prstGeom>
                        <a:noFill/>
                        <a:ln w="6350">
                          <a:noFill/>
                        </a:ln>
                      </p:spPr>
                      <p:txBody>
                        <a:bodyPr rot="0" spcFirstLastPara="0" vert="horz" wrap="square" lIns="91440" tIns="45720" rIns="91440" bIns="45720" numCol="1" spcCol="0" rtlCol="0" fromWordArt="0" anchor="t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000" kern="100" dirty="0">
                              <a:effectLst/>
                              <a:latin typeface="等线" panose="02010600030101010101" pitchFamily="2" charset="-122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判定定理三推一</a:t>
                          </a:r>
                        </a:p>
                      </p:txBody>
                    </p:sp>
                    <p:grpSp>
                      <p:nvGrpSpPr>
                        <p:cNvPr id="57" name="组合 56">
                          <a:extLst>
                            <a:ext uri="{FF2B5EF4-FFF2-40B4-BE49-F238E27FC236}">
                              <a16:creationId xmlns:a16="http://schemas.microsoft.com/office/drawing/2014/main" id="{7DA34753-5FD5-4DB5-AA98-50D7E1BCC60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0" y="57120"/>
                          <a:ext cx="3009900" cy="1352214"/>
                          <a:chOff x="0" y="44420"/>
                          <a:chExt cx="3009900" cy="1352214"/>
                        </a:xfrm>
                      </p:grpSpPr>
                      <p:sp>
                        <p:nvSpPr>
                          <p:cNvPr id="58" name="文本框 14">
                            <a:extLst>
                              <a:ext uri="{FF2B5EF4-FFF2-40B4-BE49-F238E27FC236}">
                                <a16:creationId xmlns:a16="http://schemas.microsoft.com/office/drawing/2014/main" id="{F1233192-CCCF-4EE6-92DA-9566C2ECBD55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1674207" y="44420"/>
                            <a:ext cx="1181100" cy="298450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</p:spPr>
                        <p:txBody>
                          <a:bodyPr rot="0" spcFirstLastPara="0" vert="horz" wrap="square" lIns="91440" tIns="45720" rIns="91440" bIns="45720" numCol="1" spcCol="0" rtlCol="0" fromWordArt="0" anchor="t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algn="just">
                              <a:spcAft>
                                <a:spcPts val="0"/>
                              </a:spcAft>
                            </a:pPr>
                            <a:r>
                              <a:rPr lang="zh-CN" sz="2000" kern="100" dirty="0">
                                <a:effectLst/>
                                <a:latin typeface="等线" panose="02010600030101010101" pitchFamily="2" charset="-122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a:t>判定定理五推一</a:t>
                            </a:r>
                          </a:p>
                        </p:txBody>
                      </p:sp>
                      <p:grpSp>
                        <p:nvGrpSpPr>
                          <p:cNvPr id="59" name="组合 58">
                            <a:extLst>
                              <a:ext uri="{FF2B5EF4-FFF2-40B4-BE49-F238E27FC236}">
                                <a16:creationId xmlns:a16="http://schemas.microsoft.com/office/drawing/2014/main" id="{294BE4A2-31D0-4A80-82BA-4C5B1758470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0" y="55415"/>
                            <a:ext cx="3009900" cy="1341219"/>
                            <a:chOff x="0" y="-58885"/>
                            <a:chExt cx="3009900" cy="1341219"/>
                          </a:xfrm>
                        </p:grpSpPr>
                        <p:sp>
                          <p:nvSpPr>
                            <p:cNvPr id="60" name="文本框 5">
                              <a:extLst>
                                <a:ext uri="{FF2B5EF4-FFF2-40B4-BE49-F238E27FC236}">
                                  <a16:creationId xmlns:a16="http://schemas.microsoft.com/office/drawing/2014/main" id="{A478B61E-72C4-46CD-85AA-D6A510770557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976445" y="-58885"/>
                              <a:ext cx="546100" cy="1054100"/>
                            </a:xfrm>
                            <a:prstGeom prst="rect">
                              <a:avLst/>
                            </a:prstGeom>
                            <a:noFill/>
                            <a:ln w="6350">
                              <a:noFill/>
                            </a:ln>
                          </p:spPr>
                          <p:txBody>
                            <a:bodyPr rot="0" spcFirstLastPara="0" vert="eaVert" wrap="square" lIns="91440" tIns="45720" rIns="91440" bIns="45720" numCol="1" spcCol="0" rtlCol="0" fromWordArt="0" anchor="t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just">
                                <a:spcAft>
                                  <a:spcPts val="0"/>
                                </a:spcAft>
                              </a:pPr>
                              <a:r>
                                <a:rPr lang="zh-CN" sz="2400" kern="100" dirty="0">
                                  <a:effectLst/>
                                  <a:latin typeface="等线" panose="02010600030101010101" pitchFamily="2" charset="-122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a:t>线面平行</a:t>
                              </a:r>
                            </a:p>
                          </p:txBody>
                        </p:sp>
                        <p:grpSp>
                          <p:nvGrpSpPr>
                            <p:cNvPr id="61" name="组合 60">
                              <a:extLst>
                                <a:ext uri="{FF2B5EF4-FFF2-40B4-BE49-F238E27FC236}">
                                  <a16:creationId xmlns:a16="http://schemas.microsoft.com/office/drawing/2014/main" id="{23BA6C93-B650-4300-8FA0-7A058E45A282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0" y="222250"/>
                              <a:ext cx="3009900" cy="1060084"/>
                              <a:chOff x="0" y="0"/>
                              <a:chExt cx="3009900" cy="1060084"/>
                            </a:xfrm>
                          </p:grpSpPr>
                          <p:sp>
                            <p:nvSpPr>
                              <p:cNvPr id="62" name="文本框 15">
                                <a:extLst>
                                  <a:ext uri="{FF2B5EF4-FFF2-40B4-BE49-F238E27FC236}">
                                    <a16:creationId xmlns:a16="http://schemas.microsoft.com/office/drawing/2014/main" id="{747C7E1A-2D6B-425B-9DAB-9CE2DB17C8E7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1711025" y="252644"/>
                                <a:ext cx="692150" cy="800100"/>
                              </a:xfrm>
                              <a:prstGeom prst="rect">
                                <a:avLst/>
                              </a:prstGeom>
                              <a:noFill/>
                              <a:ln w="6350">
                                <a:noFill/>
                              </a:ln>
                            </p:spPr>
                            <p:txBody>
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just">
                                  <a:spcAft>
                                    <a:spcPts val="0"/>
                                  </a:spcAft>
                                </a:pPr>
                                <a:r>
                                  <a:rPr lang="en-US" sz="2000" i="1" kern="100" dirty="0">
                                    <a:effectLst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a:t>α</a:t>
                                </a:r>
                                <a:r>
                                  <a:rPr lang="zh-CN" sz="2000" kern="100" dirty="0">
                                    <a:effectLst/>
                                    <a:latin typeface="等线" panose="02010600030101010101" pitchFamily="2" charset="-122"/>
                                    <a:ea typeface="宋体" panose="02010600030101010101" pitchFamily="2" charset="-122"/>
                                    <a:cs typeface="宋体" panose="02010600030101010101" pitchFamily="2" charset="-122"/>
                                  </a:rPr>
                                  <a:t>∥</a:t>
                                </a:r>
                                <a:r>
                                  <a:rPr lang="en-US" sz="2000" i="1" kern="100" dirty="0">
                                    <a:effectLst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a:t>β</a:t>
                                </a:r>
                                <a:endParaRPr lang="zh-CN" sz="2000" kern="100" dirty="0">
                                  <a:effectLst/>
                                  <a:latin typeface="等线" panose="02010600030101010101" pitchFamily="2" charset="-122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endParaRPr>
                              </a:p>
                              <a:p>
                                <a:pPr algn="just">
                                  <a:spcAft>
                                    <a:spcPts val="0"/>
                                  </a:spcAft>
                                </a:pPr>
                                <a:r>
                                  <a:rPr lang="en-US" sz="2000" i="1" kern="100" dirty="0">
                                    <a:effectLst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a:t>a</a:t>
                                </a:r>
                                <a:r>
                                  <a:rPr lang="en-US" sz="2000" i="1" kern="100" dirty="0">
                                    <a:effectLst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a:t></a:t>
                                </a:r>
                                <a:r>
                                  <a:rPr lang="en-US" sz="2000" i="1" kern="100" dirty="0">
                                    <a:effectLst/>
                                    <a:latin typeface="Times New Roman" panose="02020603050405020304" pitchFamily="18" charset="0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a:t>α </a:t>
                                </a:r>
                                <a:r>
                                  <a:rPr lang="en-US" sz="2000" kern="100" dirty="0">
                                    <a:effectLst/>
                                    <a:latin typeface="等线" panose="02010600030101010101" pitchFamily="2" charset="-122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rPr>
                                  <a:t>   </a:t>
                                </a:r>
                                <a:endParaRPr lang="zh-CN" sz="2000" kern="100" dirty="0">
                                  <a:effectLst/>
                                  <a:latin typeface="等线" panose="02010600030101010101" pitchFamily="2" charset="-122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63" name="组合 62">
                                <a:extLst>
                                  <a:ext uri="{FF2B5EF4-FFF2-40B4-BE49-F238E27FC236}">
                                    <a16:creationId xmlns:a16="http://schemas.microsoft.com/office/drawing/2014/main" id="{C79B79A0-FBD8-4F92-BC4F-25C1BB203578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3009900" cy="1060084"/>
                                <a:chOff x="0" y="0"/>
                                <a:chExt cx="3009900" cy="1060084"/>
                              </a:xfrm>
                            </p:grpSpPr>
                            <p:sp>
                              <p:nvSpPr>
                                <p:cNvPr id="64" name="文本框 18">
                                  <a:extLst>
                                    <a:ext uri="{FF2B5EF4-FFF2-40B4-BE49-F238E27FC236}">
                                      <a16:creationId xmlns:a16="http://schemas.microsoft.com/office/drawing/2014/main" id="{A28CE92A-B0F5-44D5-B0DA-3D2E4C1DCC01}"/>
                                    </a:ext>
                                  </a:extLst>
                                </p:cNvPr>
                                <p:cNvSpPr txBox="1"/>
                                <p:nvPr/>
                              </p:nvSpPr>
                              <p:spPr>
                                <a:xfrm>
                                  <a:off x="2232552" y="329867"/>
                                  <a:ext cx="596900" cy="666750"/>
                                </a:xfrm>
                                <a:prstGeom prst="rect">
                                  <a:avLst/>
                                </a:prstGeom>
                                <a:noFill/>
                                <a:ln w="6350">
                                  <a:noFill/>
                                </a:ln>
                              </p:spPr>
                              <p:txBody>
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just"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2000" i="1" kern="100" dirty="0">
                                      <a:effectLst/>
                                      <a:latin typeface="Times New Roman" panose="020206030504050203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a:t>a</a:t>
                                  </a:r>
                                  <a:r>
                                    <a:rPr lang="zh-CN" sz="2000" kern="100" dirty="0">
                                      <a:effectLst/>
                                      <a:latin typeface="等线" panose="02010600030101010101" pitchFamily="2" charset="-122"/>
                                      <a:ea typeface="宋体" panose="02010600030101010101" pitchFamily="2" charset="-122"/>
                                      <a:cs typeface="宋体" panose="02010600030101010101" pitchFamily="2" charset="-122"/>
                                    </a:rPr>
                                    <a:t>∥</a:t>
                                  </a:r>
                                  <a:r>
                                    <a:rPr lang="en-US" sz="2000" i="1" kern="100" dirty="0">
                                      <a:effectLst/>
                                      <a:latin typeface="Times New Roman" panose="02020603050405020304" pitchFamily="18" charset="0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a:t>α</a:t>
                                  </a:r>
                                  <a:endParaRPr lang="zh-CN" sz="2000" kern="100" dirty="0">
                                    <a:effectLst/>
                                    <a:latin typeface="等线" panose="02010600030101010101" pitchFamily="2" charset="-122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endParaRPr>
                                </a:p>
                                <a:p>
                                  <a:pPr algn="just"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n-US" sz="1050" kern="100" dirty="0">
                                      <a:effectLst/>
                                      <a:latin typeface="等线" panose="02010600030101010101" pitchFamily="2" charset="-122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a:t> </a:t>
                                  </a:r>
                                  <a:endParaRPr lang="zh-CN" sz="1050" kern="100" dirty="0">
                                    <a:effectLst/>
                                    <a:latin typeface="等线" panose="02010600030101010101" pitchFamily="2" charset="-122"/>
                                    <a:ea typeface="等线" panose="02010600030101010101" pitchFamily="2" charset="-122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65" name="组合 64">
                                  <a:extLst>
                                    <a:ext uri="{FF2B5EF4-FFF2-40B4-BE49-F238E27FC236}">
                                      <a16:creationId xmlns:a16="http://schemas.microsoft.com/office/drawing/2014/main" id="{538360A6-B931-490D-AE04-AC16DEBE3E5D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3009900" cy="1060084"/>
                                  <a:chOff x="0" y="0"/>
                                  <a:chExt cx="3009900" cy="1060084"/>
                                </a:xfrm>
                              </p:grpSpPr>
                              <p:sp>
                                <p:nvSpPr>
                                  <p:cNvPr id="66" name="文本框 13">
                                    <a:extLst>
                                      <a:ext uri="{FF2B5EF4-FFF2-40B4-BE49-F238E27FC236}">
                                        <a16:creationId xmlns:a16="http://schemas.microsoft.com/office/drawing/2014/main" id="{5A87D5B9-987B-4196-938B-1AA786CC1A50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95250" y="279400"/>
                                    <a:ext cx="1181100" cy="29845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6350">
                                    <a:noFill/>
                                  </a:ln>
                                </p:spPr>
                                <p:txBody>
  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just"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zh-CN" sz="2000" kern="100" dirty="0">
                                        <a:effectLst/>
                                        <a:latin typeface="等线" panose="02010600030101010101" pitchFamily="2" charset="-122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a:t>性质定理三推一</a:t>
                                    </a:r>
                                  </a:p>
                                </p:txBody>
                              </p:sp>
                              <p:grpSp>
                                <p:nvGrpSpPr>
                                  <p:cNvPr id="67" name="组合 66">
                                    <a:extLst>
                                      <a:ext uri="{FF2B5EF4-FFF2-40B4-BE49-F238E27FC236}">
                                        <a16:creationId xmlns:a16="http://schemas.microsoft.com/office/drawing/2014/main" id="{C54C4C95-E406-48FC-9EE3-B77ED00E4403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3009900" cy="1060084"/>
                                    <a:chOff x="0" y="0"/>
                                    <a:chExt cx="3009900" cy="1060084"/>
                                  </a:xfrm>
                                </p:grpSpPr>
                                <p:cxnSp>
                                  <p:nvCxnSpPr>
                                    <p:cNvPr id="68" name="直接箭头连接符 67">
                                      <a:extLst>
                                        <a:ext uri="{FF2B5EF4-FFF2-40B4-BE49-F238E27FC236}">
                                          <a16:creationId xmlns:a16="http://schemas.microsoft.com/office/drawing/2014/main" id="{AD4FA596-7E9F-406F-8E10-143EAB226672}"/>
                                        </a:ext>
                                      </a:extLst>
                                    </p:cNvPr>
                                    <p:cNvCxnSpPr>
                                      <a:cxnSpLocks/>
                                    </p:cNvCxnSpPr>
                                    <p:nvPr/>
                                  </p:nvCxnSpPr>
                                  <p:spPr>
                                    <a:xfrm>
                                      <a:off x="41769" y="0"/>
                                      <a:ext cx="1025031" cy="0"/>
                                    </a:xfrm>
                                    <a:prstGeom prst="straightConnector1">
                                      <a:avLst/>
                                    </a:prstGeom>
                                    <a:ln>
                                      <a:solidFill>
                                        <a:schemeClr val="tx1"/>
                                      </a:solidFill>
                                      <a:tailEnd type="triangle"/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69" name="直接箭头连接符 68">
                                      <a:extLst>
                                        <a:ext uri="{FF2B5EF4-FFF2-40B4-BE49-F238E27FC236}">
                                          <a16:creationId xmlns:a16="http://schemas.microsoft.com/office/drawing/2014/main" id="{291FC884-C82A-4EF3-A11F-DE92446819DD}"/>
                                        </a:ext>
                                      </a:extLst>
                                    </p:cNvPr>
                                    <p:cNvCxnSpPr>
                                      <a:cxnSpLocks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41769" y="177800"/>
                                      <a:ext cx="1018682" cy="0"/>
                                    </a:xfrm>
                                    <a:prstGeom prst="straightConnector1">
                                      <a:avLst/>
                                    </a:prstGeom>
                                    <a:ln>
                                      <a:solidFill>
                                        <a:schemeClr val="tx1"/>
                                      </a:solidFill>
                                      <a:tailEnd type="triangle"/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70" name="直接箭头连接符 69">
                                      <a:extLst>
                                        <a:ext uri="{FF2B5EF4-FFF2-40B4-BE49-F238E27FC236}">
                                          <a16:creationId xmlns:a16="http://schemas.microsoft.com/office/drawing/2014/main" id="{915CAA59-4015-4C23-A16F-0C265DAE2266}"/>
                                        </a:ext>
                                      </a:extLst>
                                    </p:cNvPr>
                                    <p:cNvCxnSpPr>
                                      <a:cxnSpLocks/>
                                    </p:cNvCxnSpPr>
                                    <p:nvPr/>
                                  </p:nvCxnSpPr>
                                  <p:spPr>
                                    <a:xfrm>
                                      <a:off x="1630924" y="12700"/>
                                      <a:ext cx="1042426" cy="0"/>
                                    </a:xfrm>
                                    <a:prstGeom prst="straightConnector1">
                                      <a:avLst/>
                                    </a:prstGeom>
                                    <a:ln>
                                      <a:solidFill>
                                        <a:schemeClr val="tx1"/>
                                      </a:solidFill>
                                      <a:tailEnd type="triangle"/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71" name="直接箭头连接符 70">
                                      <a:extLst>
                                        <a:ext uri="{FF2B5EF4-FFF2-40B4-BE49-F238E27FC236}">
                                          <a16:creationId xmlns:a16="http://schemas.microsoft.com/office/drawing/2014/main" id="{768F4CBD-868A-4222-ABD0-2F88C0D7F221}"/>
                                        </a:ext>
                                      </a:extLst>
                                    </p:cNvPr>
                                    <p:cNvCxnSpPr>
                                      <a:cxnSpLocks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1630924" y="190500"/>
                                      <a:ext cx="1036076" cy="0"/>
                                    </a:xfrm>
                                    <a:prstGeom prst="straightConnector1">
                                      <a:avLst/>
                                    </a:prstGeom>
                                    <a:ln>
                                      <a:solidFill>
                                        <a:schemeClr val="tx1"/>
                                      </a:solidFill>
                                      <a:tailEnd type="triangle"/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sp>
                                  <p:nvSpPr>
                                    <p:cNvPr id="72" name="文本框 23">
                                      <a:extLst>
                                        <a:ext uri="{FF2B5EF4-FFF2-40B4-BE49-F238E27FC236}">
                                          <a16:creationId xmlns:a16="http://schemas.microsoft.com/office/drawing/2014/main" id="{4F076058-AAF3-44CF-AB68-4B7CCF54BB86}"/>
                                        </a:ext>
                                      </a:extLst>
                                    </p:cNvPr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913923" y="761634"/>
                                      <a:ext cx="1181100" cy="298450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6350">
                                      <a:noFill/>
                                    </a:ln>
                                  </p:spPr>
                                  <p:txBody>
    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just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zh-CN" sz="2000" kern="100" dirty="0">
                                          <a:effectLst/>
                                          <a:latin typeface="等线" panose="02010600030101010101" pitchFamily="2" charset="-122"/>
                                          <a:ea typeface="等线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a:t>性质定理三推一</a:t>
                                      </a:r>
                                    </a:p>
                                  </p:txBody>
                                </p:sp>
                                <p:cxnSp>
                                  <p:nvCxnSpPr>
                                    <p:cNvPr id="73" name="直接箭头连接符 72">
                                      <a:extLst>
                                        <a:ext uri="{FF2B5EF4-FFF2-40B4-BE49-F238E27FC236}">
                                          <a16:creationId xmlns:a16="http://schemas.microsoft.com/office/drawing/2014/main" id="{1D8B7EF3-F1EC-471D-BDC2-B011E9C3D38C}"/>
                                        </a:ext>
                                      </a:extLst>
                                    </p:cNvPr>
                                    <p:cNvCxnSpPr/>
                                    <p:nvPr/>
                                  </p:nvCxnSpPr>
                                  <p:spPr>
                                    <a:xfrm flipH="1" flipV="1">
                                      <a:off x="0" y="704850"/>
                                      <a:ext cx="3009900" cy="38100"/>
                                    </a:xfrm>
                                    <a:prstGeom prst="straightConnector1">
                                      <a:avLst/>
                                    </a:prstGeom>
                                    <a:ln>
                                      <a:solidFill>
                                        <a:schemeClr val="tx1"/>
                                      </a:solidFill>
                                      <a:tailEnd type="triangle"/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</p:grpSp>
                        </p:grpSp>
                      </p:grpSp>
                    </p:grpSp>
                  </p:grpSp>
                </p:grpSp>
              </p:grpSp>
            </p:grpSp>
          </p:grpSp>
        </p:grp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AD6B3F9C-9A55-40ED-AC84-D747DF6F12E1}"/>
                </a:ext>
              </a:extLst>
            </p:cNvPr>
            <p:cNvGrpSpPr/>
            <p:nvPr/>
          </p:nvGrpSpPr>
          <p:grpSpPr>
            <a:xfrm>
              <a:off x="671420" y="1155700"/>
              <a:ext cx="3666684" cy="2910223"/>
              <a:chOff x="671420" y="120650"/>
              <a:chExt cx="3666684" cy="2910223"/>
            </a:xfrm>
          </p:grpSpPr>
          <p:sp>
            <p:nvSpPr>
              <p:cNvPr id="7" name="文本框 16">
                <a:extLst>
                  <a:ext uri="{FF2B5EF4-FFF2-40B4-BE49-F238E27FC236}">
                    <a16:creationId xmlns:a16="http://schemas.microsoft.com/office/drawing/2014/main" id="{FAA594B2-E7ED-4138-9508-A88E2A35254A}"/>
                  </a:ext>
                </a:extLst>
              </p:cNvPr>
              <p:cNvSpPr txBox="1"/>
              <p:nvPr/>
            </p:nvSpPr>
            <p:spPr>
              <a:xfrm>
                <a:off x="3792004" y="1976773"/>
                <a:ext cx="546100" cy="105410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eaVert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zh-CN" sz="2400" kern="100" dirty="0">
                    <a:effectLst/>
                    <a:latin typeface="等线" panose="02010600030101010101" pitchFamily="2" charset="-122"/>
                    <a:ea typeface="等线" panose="02010600030101010101" pitchFamily="2" charset="-122"/>
                    <a:cs typeface="Times New Roman" panose="02020603050405020304" pitchFamily="18" charset="0"/>
                  </a:rPr>
                  <a:t>面面垂直</a:t>
                </a:r>
              </a:p>
            </p:txBody>
          </p:sp>
          <p:grpSp>
            <p:nvGrpSpPr>
              <p:cNvPr id="8" name="组合 7">
                <a:extLst>
                  <a:ext uri="{FF2B5EF4-FFF2-40B4-BE49-F238E27FC236}">
                    <a16:creationId xmlns:a16="http://schemas.microsoft.com/office/drawing/2014/main" id="{5E7EDCE8-E5E2-4CE3-AB1A-3BB760D4D7D9}"/>
                  </a:ext>
                </a:extLst>
              </p:cNvPr>
              <p:cNvGrpSpPr/>
              <p:nvPr/>
            </p:nvGrpSpPr>
            <p:grpSpPr>
              <a:xfrm>
                <a:off x="671420" y="120650"/>
                <a:ext cx="3525929" cy="2813050"/>
                <a:chOff x="671420" y="120650"/>
                <a:chExt cx="3525929" cy="2813050"/>
              </a:xfrm>
            </p:grpSpPr>
            <p:grpSp>
              <p:nvGrpSpPr>
                <p:cNvPr id="9" name="组合 8">
                  <a:extLst>
                    <a:ext uri="{FF2B5EF4-FFF2-40B4-BE49-F238E27FC236}">
                      <a16:creationId xmlns:a16="http://schemas.microsoft.com/office/drawing/2014/main" id="{1A562125-01CE-4545-8D83-6360BEDD477E}"/>
                    </a:ext>
                  </a:extLst>
                </p:cNvPr>
                <p:cNvGrpSpPr/>
                <p:nvPr/>
              </p:nvGrpSpPr>
              <p:grpSpPr>
                <a:xfrm>
                  <a:off x="671420" y="120650"/>
                  <a:ext cx="3525929" cy="2813050"/>
                  <a:chOff x="671420" y="120650"/>
                  <a:chExt cx="3525929" cy="2813050"/>
                </a:xfrm>
              </p:grpSpPr>
              <p:grpSp>
                <p:nvGrpSpPr>
                  <p:cNvPr id="11" name="组合 10">
                    <a:extLst>
                      <a:ext uri="{FF2B5EF4-FFF2-40B4-BE49-F238E27FC236}">
                        <a16:creationId xmlns:a16="http://schemas.microsoft.com/office/drawing/2014/main" id="{81F5677E-4682-4B85-B071-95CE8244BAFC}"/>
                      </a:ext>
                    </a:extLst>
                  </p:cNvPr>
                  <p:cNvGrpSpPr/>
                  <p:nvPr/>
                </p:nvGrpSpPr>
                <p:grpSpPr>
                  <a:xfrm>
                    <a:off x="2774950" y="1549399"/>
                    <a:ext cx="1231900" cy="831851"/>
                    <a:chOff x="0" y="-6351"/>
                    <a:chExt cx="1231900" cy="831851"/>
                  </a:xfrm>
                </p:grpSpPr>
                <p:cxnSp>
                  <p:nvCxnSpPr>
                    <p:cNvPr id="44" name="直接箭头连接符 43">
                      <a:extLst>
                        <a:ext uri="{FF2B5EF4-FFF2-40B4-BE49-F238E27FC236}">
                          <a16:creationId xmlns:a16="http://schemas.microsoft.com/office/drawing/2014/main" id="{44FC9C9D-EB48-4EC3-B5E3-93E3D464969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4027" y="-6351"/>
                      <a:ext cx="1162050" cy="64770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直接箭头连接符 44">
                      <a:extLst>
                        <a:ext uri="{FF2B5EF4-FFF2-40B4-BE49-F238E27FC236}">
                          <a16:creationId xmlns:a16="http://schemas.microsoft.com/office/drawing/2014/main" id="{B6C2DAA5-0804-469B-8E90-69931AA45156}"/>
                        </a:ext>
                      </a:extLst>
                    </p:cNvPr>
                    <p:cNvCxnSpPr/>
                    <p:nvPr/>
                  </p:nvCxnSpPr>
                  <p:spPr>
                    <a:xfrm flipH="1" flipV="1">
                      <a:off x="0" y="133350"/>
                      <a:ext cx="1231900" cy="69215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" name="组合 11">
                    <a:extLst>
                      <a:ext uri="{FF2B5EF4-FFF2-40B4-BE49-F238E27FC236}">
                        <a16:creationId xmlns:a16="http://schemas.microsoft.com/office/drawing/2014/main" id="{D3BC9ABF-6786-4BEE-8966-CA5BD1666C2C}"/>
                      </a:ext>
                    </a:extLst>
                  </p:cNvPr>
                  <p:cNvGrpSpPr/>
                  <p:nvPr/>
                </p:nvGrpSpPr>
                <p:grpSpPr>
                  <a:xfrm>
                    <a:off x="671420" y="120650"/>
                    <a:ext cx="3525929" cy="2813050"/>
                    <a:chOff x="671420" y="120650"/>
                    <a:chExt cx="3525929" cy="2813050"/>
                  </a:xfrm>
                </p:grpSpPr>
                <p:grpSp>
                  <p:nvGrpSpPr>
                    <p:cNvPr id="13" name="组合 12">
                      <a:extLst>
                        <a:ext uri="{FF2B5EF4-FFF2-40B4-BE49-F238E27FC236}">
                          <a16:creationId xmlns:a16="http://schemas.microsoft.com/office/drawing/2014/main" id="{679BEF41-89B9-43A4-A239-964EA69B2F5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71420" y="120650"/>
                      <a:ext cx="3525929" cy="2813050"/>
                      <a:chOff x="671420" y="120650"/>
                      <a:chExt cx="3525929" cy="2813050"/>
                    </a:xfrm>
                  </p:grpSpPr>
                  <p:cxnSp>
                    <p:nvCxnSpPr>
                      <p:cNvPr id="15" name="直接箭头连接符 14">
                        <a:extLst>
                          <a:ext uri="{FF2B5EF4-FFF2-40B4-BE49-F238E27FC236}">
                            <a16:creationId xmlns:a16="http://schemas.microsoft.com/office/drawing/2014/main" id="{D156FE6F-12B0-4CC2-995A-1230BD745C15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1301750" y="1524000"/>
                        <a:ext cx="1136650" cy="711200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6" name="组合 15">
                        <a:extLst>
                          <a:ext uri="{FF2B5EF4-FFF2-40B4-BE49-F238E27FC236}">
                            <a16:creationId xmlns:a16="http://schemas.microsoft.com/office/drawing/2014/main" id="{240E9E80-B28F-44B3-8483-3B65745E256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71420" y="120650"/>
                        <a:ext cx="3525929" cy="2813050"/>
                        <a:chOff x="671420" y="120650"/>
                        <a:chExt cx="3525929" cy="2813050"/>
                      </a:xfrm>
                    </p:grpSpPr>
                    <p:cxnSp>
                      <p:nvCxnSpPr>
                        <p:cNvPr id="17" name="直接箭头连接符 16">
                          <a:extLst>
                            <a:ext uri="{FF2B5EF4-FFF2-40B4-BE49-F238E27FC236}">
                              <a16:creationId xmlns:a16="http://schemas.microsoft.com/office/drawing/2014/main" id="{58D2D1C4-41BB-498F-9F28-725008C7D017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H="1">
                          <a:off x="1377950" y="1663700"/>
                          <a:ext cx="1149350" cy="723900"/>
                        </a:xfrm>
                        <a:prstGeom prst="straightConnector1">
                          <a:avLst/>
                        </a:prstGeom>
                        <a:ln>
                          <a:solidFill>
                            <a:schemeClr val="tx1"/>
                          </a:solidFill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8" name="组合 17">
                          <a:extLst>
                            <a:ext uri="{FF2B5EF4-FFF2-40B4-BE49-F238E27FC236}">
                              <a16:creationId xmlns:a16="http://schemas.microsoft.com/office/drawing/2014/main" id="{ACB85C66-F6A8-46F8-B351-EA5AB5D3C1CC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71420" y="120650"/>
                          <a:ext cx="3525929" cy="2813050"/>
                          <a:chOff x="671420" y="120650"/>
                          <a:chExt cx="3525929" cy="2813050"/>
                        </a:xfrm>
                      </p:grpSpPr>
                      <p:grpSp>
                        <p:nvGrpSpPr>
                          <p:cNvPr id="20" name="组合 19">
                            <a:extLst>
                              <a:ext uri="{FF2B5EF4-FFF2-40B4-BE49-F238E27FC236}">
                                <a16:creationId xmlns:a16="http://schemas.microsoft.com/office/drawing/2014/main" id="{130ABE29-5844-4E95-9885-E1C4C482EC6E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671420" y="120650"/>
                            <a:ext cx="3525929" cy="2813050"/>
                            <a:chOff x="671420" y="120650"/>
                            <a:chExt cx="3525929" cy="2813050"/>
                          </a:xfrm>
                        </p:grpSpPr>
                        <p:sp>
                          <p:nvSpPr>
                            <p:cNvPr id="22" name="文本框 19">
                              <a:extLst>
                                <a:ext uri="{FF2B5EF4-FFF2-40B4-BE49-F238E27FC236}">
                                  <a16:creationId xmlns:a16="http://schemas.microsoft.com/office/drawing/2014/main" id="{F1DE2335-CF21-4019-B3F4-25B5B4F4DF96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671420" y="1879600"/>
                              <a:ext cx="546100" cy="1054100"/>
                            </a:xfrm>
                            <a:prstGeom prst="rect">
                              <a:avLst/>
                            </a:prstGeom>
                            <a:noFill/>
                            <a:ln w="6350">
                              <a:noFill/>
                            </a:ln>
                          </p:spPr>
                          <p:txBody>
                            <a:bodyPr rot="0" spcFirstLastPara="0" vert="eaVert" wrap="square" lIns="91440" tIns="45720" rIns="91440" bIns="45720" numCol="1" spcCol="0" rtlCol="0" fromWordArt="0" anchor="t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just">
                                <a:spcAft>
                                  <a:spcPts val="0"/>
                                </a:spcAft>
                              </a:pPr>
                              <a:r>
                                <a:rPr lang="zh-CN" sz="2400" kern="100" dirty="0">
                                  <a:effectLst/>
                                  <a:latin typeface="等线" panose="02010600030101010101" pitchFamily="2" charset="-122"/>
                                  <a:ea typeface="等线" panose="02010600030101010101" pitchFamily="2" charset="-122"/>
                                  <a:cs typeface="Times New Roman" panose="02020603050405020304" pitchFamily="18" charset="0"/>
                                </a:rPr>
                                <a:t>线线垂直</a:t>
                              </a:r>
                            </a:p>
                          </p:txBody>
                        </p:sp>
                        <p:grpSp>
                          <p:nvGrpSpPr>
                            <p:cNvPr id="23" name="组合 22">
                              <a:extLst>
                                <a:ext uri="{FF2B5EF4-FFF2-40B4-BE49-F238E27FC236}">
                                  <a16:creationId xmlns:a16="http://schemas.microsoft.com/office/drawing/2014/main" id="{5968BA1A-0695-465F-95F3-5D4B632C3767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142407" y="120650"/>
                              <a:ext cx="3054942" cy="1581150"/>
                              <a:chOff x="374057" y="120650"/>
                              <a:chExt cx="3054942" cy="1581150"/>
                            </a:xfrm>
                          </p:grpSpPr>
                          <p:grpSp>
                            <p:nvGrpSpPr>
                              <p:cNvPr id="24" name="组合 23">
                                <a:extLst>
                                  <a:ext uri="{FF2B5EF4-FFF2-40B4-BE49-F238E27FC236}">
                                    <a16:creationId xmlns:a16="http://schemas.microsoft.com/office/drawing/2014/main" id="{6D762C72-77EA-4562-8F80-ADAF79639376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374057" y="120650"/>
                                <a:ext cx="1592536" cy="1581150"/>
                                <a:chOff x="374057" y="-25400"/>
                                <a:chExt cx="1592536" cy="1581150"/>
                              </a:xfrm>
                            </p:grpSpPr>
                            <p:sp>
                              <p:nvSpPr>
                                <p:cNvPr id="40" name="文本框 3">
                                  <a:extLst>
                                    <a:ext uri="{FF2B5EF4-FFF2-40B4-BE49-F238E27FC236}">
                                      <a16:creationId xmlns:a16="http://schemas.microsoft.com/office/drawing/2014/main" id="{4484A3A1-3A01-4E9C-89DA-E5A7C036EE53}"/>
                                    </a:ext>
                                  </a:extLst>
                                </p:cNvPr>
                                <p:cNvSpPr txBox="1"/>
                                <p:nvPr/>
                              </p:nvSpPr>
                              <p:spPr>
                                <a:xfrm>
                                  <a:off x="1420493" y="501650"/>
                                  <a:ext cx="546100" cy="1054100"/>
                                </a:xfrm>
                                <a:prstGeom prst="rect">
                                  <a:avLst/>
                                </a:prstGeom>
                                <a:noFill/>
                                <a:ln w="6350">
                                  <a:noFill/>
                                </a:ln>
                              </p:spPr>
                              <p:txBody>
                                <a:bodyPr rot="0" spcFirstLastPara="0" vert="eaVert" wrap="square" lIns="91440" tIns="45720" rIns="91440" bIns="45720" numCol="1" spcCol="0" rtlCol="0" fromWordArt="0" anchor="t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just"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zh-CN" sz="2400" kern="100" dirty="0">
                                      <a:effectLst/>
                                      <a:latin typeface="等线" panose="02010600030101010101" pitchFamily="2" charset="-122"/>
                                      <a:ea typeface="等线" panose="02010600030101010101" pitchFamily="2" charset="-122"/>
                                      <a:cs typeface="Times New Roman" panose="02020603050405020304" pitchFamily="18" charset="0"/>
                                    </a:rPr>
                                    <a:t>线面垂直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41" name="组合 40">
                                  <a:extLst>
                                    <a:ext uri="{FF2B5EF4-FFF2-40B4-BE49-F238E27FC236}">
                                      <a16:creationId xmlns:a16="http://schemas.microsoft.com/office/drawing/2014/main" id="{50FF7246-0D41-4CB1-8397-07078B5DAB1F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74057" y="-25400"/>
                                  <a:ext cx="1300586" cy="965200"/>
                                  <a:chOff x="101007" y="-25400"/>
                                  <a:chExt cx="1300586" cy="965200"/>
                                </a:xfrm>
                              </p:grpSpPr>
                              <p:cxnSp>
                                <p:nvCxnSpPr>
                                  <p:cNvPr id="42" name="直接箭头连接符 41">
                                    <a:extLst>
                                      <a:ext uri="{FF2B5EF4-FFF2-40B4-BE49-F238E27FC236}">
                                        <a16:creationId xmlns:a16="http://schemas.microsoft.com/office/drawing/2014/main" id="{38DFF87A-DB50-4DC5-8352-E884E121E8CF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 flipH="1" flipV="1">
                                    <a:off x="101007" y="-25400"/>
                                    <a:ext cx="1143000" cy="965200"/>
                                  </a:xfrm>
                                  <a:prstGeom prst="straightConnector1">
                                    <a:avLst/>
                                  </a:prstGeom>
                                  <a:ln>
                                    <a:solidFill>
                                      <a:schemeClr val="tx1"/>
                                    </a:solidFill>
                                    <a:tailEnd type="triangle"/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sp>
                                <p:nvSpPr>
                                  <p:cNvPr id="43" name="文本框 38">
                                    <a:extLst>
                                      <a:ext uri="{FF2B5EF4-FFF2-40B4-BE49-F238E27FC236}">
                                        <a16:creationId xmlns:a16="http://schemas.microsoft.com/office/drawing/2014/main" id="{9A8CB112-FF26-4D2B-A87F-1ABBFC35A9B8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 rot="1967271">
                                    <a:off x="220493" y="298940"/>
                                    <a:ext cx="1181100" cy="29845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6350">
                                    <a:noFill/>
                                  </a:ln>
                                </p:spPr>
                                <p:txBody>
  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just"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zh-CN" sz="2000" kern="100" dirty="0">
                                        <a:effectLst/>
                                        <a:latin typeface="等线" panose="02010600030101010101" pitchFamily="2" charset="-122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a:t>性质定理二推一</a:t>
                                    </a:r>
                                  </a:p>
                                </p:txBody>
                              </p:sp>
                            </p:grpSp>
                          </p:grpSp>
                          <p:grpSp>
                            <p:nvGrpSpPr>
                              <p:cNvPr id="25" name="组合 24">
                                <a:extLst>
                                  <a:ext uri="{FF2B5EF4-FFF2-40B4-BE49-F238E27FC236}">
                                    <a16:creationId xmlns:a16="http://schemas.microsoft.com/office/drawing/2014/main" id="{5CD56A3D-32C8-45B8-8B28-4869DD71E625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2112723" y="198448"/>
                                <a:ext cx="1316276" cy="1465225"/>
                                <a:chOff x="-141527" y="198448"/>
                                <a:chExt cx="1316276" cy="1465225"/>
                              </a:xfrm>
                            </p:grpSpPr>
                            <p:grpSp>
                              <p:nvGrpSpPr>
                                <p:cNvPr id="26" name="组合 25">
                                  <a:extLst>
                                    <a:ext uri="{FF2B5EF4-FFF2-40B4-BE49-F238E27FC236}">
                                      <a16:creationId xmlns:a16="http://schemas.microsoft.com/office/drawing/2014/main" id="{38EEBE08-50DC-4754-A11C-DF5A579AB515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-108824" y="419408"/>
                                  <a:ext cx="1283573" cy="1244265"/>
                                  <a:chOff x="-159624" y="171758"/>
                                  <a:chExt cx="1283573" cy="1244265"/>
                                </a:xfrm>
                              </p:grpSpPr>
                              <p:cxnSp>
                                <p:nvCxnSpPr>
                                  <p:cNvPr id="34" name="直接箭头连接符 33">
                                    <a:extLst>
                                      <a:ext uri="{FF2B5EF4-FFF2-40B4-BE49-F238E27FC236}">
                                        <a16:creationId xmlns:a16="http://schemas.microsoft.com/office/drawing/2014/main" id="{CBE27496-8788-4789-B592-5501245DB0FD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-159624" y="171758"/>
                                    <a:ext cx="1283573" cy="801454"/>
                                  </a:xfrm>
                                  <a:prstGeom prst="straightConnector1">
                                    <a:avLst/>
                                  </a:prstGeom>
                                  <a:ln>
                                    <a:solidFill>
                                      <a:schemeClr val="tx1"/>
                                    </a:solidFill>
                                    <a:tailEnd type="triangle"/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grpSp>
                                <p:nvGrpSpPr>
                                  <p:cNvPr id="35" name="组合 34">
                                    <a:extLst>
                                      <a:ext uri="{FF2B5EF4-FFF2-40B4-BE49-F238E27FC236}">
                                        <a16:creationId xmlns:a16="http://schemas.microsoft.com/office/drawing/2014/main" id="{5F6C62F6-F3EF-4A38-939D-182A7F39851D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 rot="17395040">
                                    <a:off x="154143" y="532751"/>
                                    <a:ext cx="846529" cy="920015"/>
                                    <a:chOff x="12655" y="-196354"/>
                                    <a:chExt cx="846527" cy="920015"/>
                                  </a:xfrm>
                                </p:grpSpPr>
                                <p:sp>
                                  <p:nvSpPr>
                                    <p:cNvPr id="36" name="文本框 50">
                                      <a:extLst>
                                        <a:ext uri="{FF2B5EF4-FFF2-40B4-BE49-F238E27FC236}">
                                          <a16:creationId xmlns:a16="http://schemas.microsoft.com/office/drawing/2014/main" id="{209DBC38-7D4E-42F1-8096-82E24FA867AC}"/>
                                        </a:ext>
                                      </a:extLst>
                                    </p:cNvPr>
                                    <p:cNvSpPr txBox="1"/>
                                    <p:nvPr/>
                                  </p:nvSpPr>
                                  <p:spPr>
                                    <a:xfrm rot="2409706">
                                      <a:off x="12655" y="-196354"/>
                                      <a:ext cx="565150" cy="469900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6350">
                                      <a:noFill/>
                                    </a:ln>
                                  </p:spPr>
                                  <p:txBody>
    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just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n-US" sz="2000" i="1" kern="100" dirty="0">
                                          <a:effectLst/>
                                          <a:latin typeface="Times New Roman" panose="02020603050405020304" pitchFamily="18" charset="0"/>
                                          <a:ea typeface="等线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a:t>α//β</a:t>
                                      </a:r>
                                      <a:endParaRPr lang="zh-CN" sz="2000" kern="100" dirty="0">
                                        <a:effectLst/>
                                        <a:latin typeface="等线" panose="02010600030101010101" pitchFamily="2" charset="-122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endParaRPr>
                                    </a:p>
                                    <a:p>
                                      <a:pPr algn="just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n-US" sz="2000" i="1" kern="100" dirty="0">
                                          <a:effectLst/>
                                          <a:latin typeface="Times New Roman" panose="02020603050405020304" pitchFamily="18" charset="0"/>
                                          <a:ea typeface="等线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a:t>a</a:t>
                                      </a:r>
                                      <a:r>
                                        <a:rPr lang="zh-CN" sz="2000" kern="100" dirty="0">
                                          <a:effectLst/>
                                          <a:latin typeface="等线" panose="02010600030101010101" pitchFamily="2" charset="-122"/>
                                          <a:ea typeface="宋体" panose="02010600030101010101" pitchFamily="2" charset="-122"/>
                                          <a:cs typeface="宋体" panose="02010600030101010101" pitchFamily="2" charset="-122"/>
                                        </a:rPr>
                                        <a:t>⊥</a:t>
                                      </a:r>
                                      <a:r>
                                        <a:rPr lang="en-US" sz="2000" i="1" kern="100" dirty="0">
                                          <a:effectLst/>
                                          <a:latin typeface="Times New Roman" panose="02020603050405020304" pitchFamily="18" charset="0"/>
                                          <a:ea typeface="等线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a:t>α</a:t>
                                      </a:r>
                                      <a:endParaRPr lang="zh-CN" sz="2000" kern="100" dirty="0">
                                        <a:effectLst/>
                                        <a:latin typeface="等线" panose="02010600030101010101" pitchFamily="2" charset="-122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grpSp>
                                  <p:nvGrpSpPr>
                                    <p:cNvPr id="37" name="组合 36">
                                      <a:extLst>
                                        <a:ext uri="{FF2B5EF4-FFF2-40B4-BE49-F238E27FC236}">
                                          <a16:creationId xmlns:a16="http://schemas.microsoft.com/office/drawing/2014/main" id="{B2067326-74E4-4604-9EED-EB861D678A63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51182" y="-30582"/>
                                      <a:ext cx="508000" cy="754243"/>
                                      <a:chOff x="-340968" y="-252832"/>
                                      <a:chExt cx="508000" cy="754243"/>
                                    </a:xfrm>
                                  </p:grpSpPr>
                                  <p:sp>
                                    <p:nvSpPr>
                                      <p:cNvPr id="38" name="右大括号 37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262877E6-A580-445C-AA25-564F3C3C1015}"/>
                                          </a:ext>
                                        </a:extLst>
                                      </p:cNvPr>
                                      <p:cNvSpPr/>
                                      <p:nvPr/>
                                    </p:nvSpPr>
                                    <p:spPr>
                                      <a:xfrm rot="2121397">
                                        <a:off x="-244914" y="-252832"/>
                                        <a:ext cx="101212" cy="361950"/>
                                      </a:xfrm>
                                      <a:prstGeom prst="rightBrace">
                                        <a:avLst/>
                                      </a:prstGeom>
                                      <a:ln>
                                        <a:solidFill>
                                          <a:schemeClr val="tx1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  <p:txBody>
  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Autofit/>
                                      </a:bodyPr>
                                      <a:lstStyle/>
                                      <a:p>
                                        <a:endParaRPr lang="zh-CN" altLang="en-US"/>
                                      </a:p>
                                    </p:txBody>
                                  </p:sp>
                                  <p:sp>
                                    <p:nvSpPr>
                                      <p:cNvPr id="39" name="文本框 53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38802946-D852-4256-A554-BAE29874BEEE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 rot="2383297">
                                        <a:off x="-340968" y="-25639"/>
                                        <a:ext cx="508000" cy="527050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  <a:ln w="6350">
                                        <a:noFill/>
                                      </a:ln>
                                    </p:spPr>
                                    <p:txBody>
      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      <a:prstTxWarp prst="textNoShape">
                                          <a:avLst/>
                                        </a:prstTxWarp>
                                        <a:noAutofit/>
                                      </a:bodyPr>
                                      <a:lstStyle/>
                                      <a:p>
                                        <a:pPr algn="just">
                                          <a:spcAft>
                                            <a:spcPts val="0"/>
                                          </a:spcAft>
                                        </a:pPr>
                                        <a:r>
                                          <a:rPr lang="en-US" sz="2000" i="1" kern="100" dirty="0">
                                            <a:effectLst/>
                                            <a:latin typeface="Times New Roman" panose="020206030504050203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a:t>a</a:t>
                                        </a:r>
                                        <a:r>
                                          <a:rPr lang="zh-CN" sz="2000" kern="100" dirty="0">
                                            <a:effectLst/>
                                            <a:latin typeface="等线" panose="02010600030101010101" pitchFamily="2" charset="-122"/>
                                            <a:ea typeface="宋体" panose="02010600030101010101" pitchFamily="2" charset="-122"/>
                                            <a:cs typeface="宋体" panose="02010600030101010101" pitchFamily="2" charset="-122"/>
                                          </a:rPr>
                                          <a:t>⊥</a:t>
                                        </a:r>
                                        <a:r>
                                          <a:rPr lang="en-US" sz="2000" i="1" kern="100" dirty="0">
                                            <a:effectLst/>
                                            <a:latin typeface="Times New Roman" panose="020206030504050203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a:t>β</a:t>
                                        </a:r>
                                        <a:endParaRPr lang="zh-CN" sz="2000" kern="100" dirty="0">
                                          <a:effectLst/>
                                          <a:latin typeface="等线" panose="02010600030101010101" pitchFamily="2" charset="-122"/>
                                          <a:ea typeface="等线" panose="02010600030101010101" pitchFamily="2" charset="-122"/>
                                          <a:cs typeface="Times New Roman" panose="02020603050405020304" pitchFamily="18" charset="0"/>
                                        </a:endParaRPr>
                                      </a:p>
                                    </p:txBody>
                                  </p:sp>
                                </p:grpSp>
                              </p:grpSp>
                            </p:grpSp>
                            <p:grpSp>
                              <p:nvGrpSpPr>
                                <p:cNvPr id="27" name="组合 26">
                                  <a:extLst>
                                    <a:ext uri="{FF2B5EF4-FFF2-40B4-BE49-F238E27FC236}">
                                      <a16:creationId xmlns:a16="http://schemas.microsoft.com/office/drawing/2014/main" id="{6AC9A4BF-1FF3-4F91-9D92-3AFFE6B631BC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-141527" y="198448"/>
                                  <a:ext cx="1253370" cy="900178"/>
                                  <a:chOff x="-141527" y="198448"/>
                                  <a:chExt cx="1253370" cy="900178"/>
                                </a:xfrm>
                              </p:grpSpPr>
                              <p:cxnSp>
                                <p:nvCxnSpPr>
                                  <p:cNvPr id="28" name="直接箭头连接符 27">
                                    <a:extLst>
                                      <a:ext uri="{FF2B5EF4-FFF2-40B4-BE49-F238E27FC236}">
                                        <a16:creationId xmlns:a16="http://schemas.microsoft.com/office/drawing/2014/main" id="{D80E6001-33B0-4C80-97DE-1F8BF9B597B1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V="1">
                                    <a:off x="-141527" y="231406"/>
                                    <a:ext cx="1253370" cy="774533"/>
                                  </a:xfrm>
                                  <a:prstGeom prst="straightConnector1">
                                    <a:avLst/>
                                  </a:prstGeom>
                                  <a:ln>
                                    <a:solidFill>
                                      <a:schemeClr val="tx1"/>
                                    </a:solidFill>
                                    <a:tailEnd type="triangle"/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grpSp>
                                <p:nvGrpSpPr>
                                  <p:cNvPr id="29" name="组合 28">
                                    <a:extLst>
                                      <a:ext uri="{FF2B5EF4-FFF2-40B4-BE49-F238E27FC236}">
                                        <a16:creationId xmlns:a16="http://schemas.microsoft.com/office/drawing/2014/main" id="{575910F2-DB3F-4E02-B917-CE6A758A3CFD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 rot="17640641">
                                    <a:off x="-98878" y="224984"/>
                                    <a:ext cx="900178" cy="847106"/>
                                    <a:chOff x="-10653" y="-148377"/>
                                    <a:chExt cx="900178" cy="847106"/>
                                  </a:xfrm>
                                </p:grpSpPr>
                                <p:sp>
                                  <p:nvSpPr>
                                    <p:cNvPr id="30" name="文本框 55">
                                      <a:extLst>
                                        <a:ext uri="{FF2B5EF4-FFF2-40B4-BE49-F238E27FC236}">
                                          <a16:creationId xmlns:a16="http://schemas.microsoft.com/office/drawing/2014/main" id="{03544B1A-445D-44E6-97E9-663CBD7B9B22}"/>
                                        </a:ext>
                                      </a:extLst>
                                    </p:cNvPr>
                                    <p:cNvSpPr txBox="1"/>
                                    <p:nvPr/>
                                  </p:nvSpPr>
                                  <p:spPr>
                                    <a:xfrm rot="2409706">
                                      <a:off x="-10653" y="-148377"/>
                                      <a:ext cx="565150" cy="469900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6350">
                                      <a:noFill/>
                                    </a:ln>
                                  </p:spPr>
                                  <p:txBody>
    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just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n-US" sz="2000" i="1" kern="100" dirty="0">
                                          <a:effectLst/>
                                          <a:latin typeface="Times New Roman" panose="02020603050405020304" pitchFamily="18" charset="0"/>
                                          <a:ea typeface="等线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a:t>a</a:t>
                                      </a:r>
                                      <a:r>
                                        <a:rPr lang="en-US" sz="2000" kern="100" dirty="0">
                                          <a:effectLst/>
                                          <a:latin typeface="Times New Roman" panose="02020603050405020304" pitchFamily="18" charset="0"/>
                                          <a:ea typeface="等线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a:t>⊥</a:t>
                                      </a:r>
                                      <a:r>
                                        <a:rPr lang="en-US" sz="2000" i="1" kern="100" dirty="0">
                                          <a:effectLst/>
                                          <a:latin typeface="Times New Roman" panose="02020603050405020304" pitchFamily="18" charset="0"/>
                                          <a:ea typeface="等线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a:t>α</a:t>
                                      </a:r>
                                      <a:endParaRPr lang="zh-CN" sz="2000" kern="100" dirty="0">
                                        <a:effectLst/>
                                        <a:latin typeface="等线" panose="02010600030101010101" pitchFamily="2" charset="-122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endParaRPr>
                                    </a:p>
                                    <a:p>
                                      <a:pPr algn="just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n-US" sz="2000" i="1" kern="100" dirty="0">
                                          <a:effectLst/>
                                          <a:latin typeface="Times New Roman" panose="02020603050405020304" pitchFamily="18" charset="0"/>
                                          <a:ea typeface="等线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a:t>a</a:t>
                                      </a:r>
                                      <a:r>
                                        <a:rPr lang="zh-CN" sz="2000" kern="100" dirty="0">
                                          <a:effectLst/>
                                          <a:latin typeface="等线" panose="02010600030101010101" pitchFamily="2" charset="-122"/>
                                          <a:ea typeface="宋体" panose="02010600030101010101" pitchFamily="2" charset="-122"/>
                                          <a:cs typeface="宋体" panose="02010600030101010101" pitchFamily="2" charset="-122"/>
                                        </a:rPr>
                                        <a:t>⊥</a:t>
                                      </a:r>
                                      <a:r>
                                        <a:rPr lang="en-US" sz="2000" i="1" kern="100" dirty="0">
                                          <a:effectLst/>
                                          <a:latin typeface="Times New Roman" panose="02020603050405020304" pitchFamily="18" charset="0"/>
                                          <a:ea typeface="等线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a:t>β</a:t>
                                      </a:r>
                                      <a:endParaRPr lang="zh-CN" sz="2000" kern="100" dirty="0">
                                        <a:effectLst/>
                                        <a:latin typeface="等线" panose="02010600030101010101" pitchFamily="2" charset="-122"/>
                                        <a:ea typeface="等线" panose="02010600030101010101" pitchFamily="2" charset="-122"/>
                                        <a:cs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grpSp>
                                  <p:nvGrpSpPr>
                                    <p:cNvPr id="31" name="组合 30">
                                      <a:extLst>
                                        <a:ext uri="{FF2B5EF4-FFF2-40B4-BE49-F238E27FC236}">
                                          <a16:creationId xmlns:a16="http://schemas.microsoft.com/office/drawing/2014/main" id="{7741AA58-A159-41F5-B95D-A5D753FF2465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81525" y="-18449"/>
                                      <a:ext cx="508000" cy="717178"/>
                                      <a:chOff x="-310625" y="-240699"/>
                                      <a:chExt cx="508000" cy="717178"/>
                                    </a:xfrm>
                                  </p:grpSpPr>
                                  <p:sp>
                                    <p:nvSpPr>
                                      <p:cNvPr id="32" name="右大括号 31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0104DE2C-6AD6-46D1-A838-D0EEA7C42053}"/>
                                          </a:ext>
                                        </a:extLst>
                                      </p:cNvPr>
                                      <p:cNvSpPr/>
                                      <p:nvPr/>
                                    </p:nvSpPr>
                                    <p:spPr>
                                      <a:xfrm rot="2121397">
                                        <a:off x="-214212" y="-240699"/>
                                        <a:ext cx="101212" cy="361950"/>
                                      </a:xfrm>
                                      <a:prstGeom prst="rightBrace">
                                        <a:avLst/>
                                      </a:prstGeom>
                                      <a:ln>
                                        <a:solidFill>
                                          <a:schemeClr val="tx1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  <p:txBody>
  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Autofit/>
                                      </a:bodyPr>
                                      <a:lstStyle/>
                                      <a:p>
                                        <a:endParaRPr lang="zh-CN" altLang="en-US"/>
                                      </a:p>
                                    </p:txBody>
                                  </p:sp>
                                  <p:sp>
                                    <p:nvSpPr>
                                      <p:cNvPr id="33" name="文本框 58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B9C2192A-8E16-4B06-82BD-400DEF8E873C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 rot="2383297">
                                        <a:off x="-310625" y="-50571"/>
                                        <a:ext cx="508000" cy="527050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  <a:ln w="6350">
                                        <a:noFill/>
                                      </a:ln>
                                    </p:spPr>
                                    <p:txBody>
      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      <a:prstTxWarp prst="textNoShape">
                                          <a:avLst/>
                                        </a:prstTxWarp>
                                        <a:noAutofit/>
                                      </a:bodyPr>
                                      <a:lstStyle/>
                                      <a:p>
                                        <a:pPr algn="just">
                                          <a:spcAft>
                                            <a:spcPts val="0"/>
                                          </a:spcAft>
                                        </a:pPr>
                                        <a:r>
                                          <a:rPr lang="en-US" sz="2000" i="1" kern="100" dirty="0">
                                            <a:effectLst/>
                                            <a:latin typeface="Times New Roman" panose="020206030504050203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a:t>α</a:t>
                                        </a:r>
                                        <a:r>
                                          <a:rPr lang="zh-CN" sz="2000" kern="100" dirty="0">
                                            <a:effectLst/>
                                            <a:latin typeface="等线" panose="02010600030101010101" pitchFamily="2" charset="-122"/>
                                            <a:ea typeface="宋体" panose="02010600030101010101" pitchFamily="2" charset="-122"/>
                                            <a:cs typeface="宋体" panose="02010600030101010101" pitchFamily="2" charset="-122"/>
                                          </a:rPr>
                                          <a:t>∥</a:t>
                                        </a:r>
                                        <a:r>
                                          <a:rPr lang="en-US" sz="2000" i="1" kern="100" dirty="0">
                                            <a:effectLst/>
                                            <a:latin typeface="Times New Roman" panose="02020603050405020304" pitchFamily="18" charset="0"/>
                                            <a:ea typeface="等线" panose="02010600030101010101" pitchFamily="2" charset="-122"/>
                                            <a:cs typeface="Times New Roman" panose="02020603050405020304" pitchFamily="18" charset="0"/>
                                          </a:rPr>
                                          <a:t>β</a:t>
                                        </a:r>
                                        <a:endParaRPr lang="zh-CN" sz="2000" kern="100" dirty="0">
                                          <a:effectLst/>
                                          <a:latin typeface="等线" panose="02010600030101010101" pitchFamily="2" charset="-122"/>
                                          <a:ea typeface="等线" panose="02010600030101010101" pitchFamily="2" charset="-122"/>
                                          <a:cs typeface="Times New Roman" panose="02020603050405020304" pitchFamily="18" charset="0"/>
                                        </a:endParaRPr>
                                      </a:p>
                                    </p:txBody>
                                  </p:sp>
                                </p:grpSp>
                              </p:grpSp>
                            </p:grpSp>
                          </p:grpSp>
                        </p:grpSp>
                      </p:grpSp>
                      <p:sp>
                        <p:nvSpPr>
                          <p:cNvPr id="21" name="文本框 64">
                            <a:extLst>
                              <a:ext uri="{FF2B5EF4-FFF2-40B4-BE49-F238E27FC236}">
                                <a16:creationId xmlns:a16="http://schemas.microsoft.com/office/drawing/2014/main" id="{B64B624A-880C-4894-82F8-4896442467DE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 rot="19924318">
                            <a:off x="1253636" y="1593045"/>
                            <a:ext cx="1181100" cy="298450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</p:spPr>
                        <p:txBody>
                          <a:bodyPr rot="0" spcFirstLastPara="0" vert="horz" wrap="square" lIns="91440" tIns="45720" rIns="91440" bIns="45720" numCol="1" spcCol="0" rtlCol="0" fromWordArt="0" anchor="t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algn="just">
                              <a:spcAft>
                                <a:spcPts val="0"/>
                              </a:spcAft>
                            </a:pPr>
                            <a:r>
                              <a:rPr lang="zh-CN" sz="2000" kern="100" dirty="0">
                                <a:effectLst/>
                                <a:latin typeface="等线" panose="02010600030101010101" pitchFamily="2" charset="-122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a:t>判定定理五推一</a:t>
                            </a:r>
                          </a:p>
                        </p:txBody>
                      </p:sp>
                    </p:grpSp>
                    <p:sp>
                      <p:nvSpPr>
                        <p:cNvPr id="19" name="文本框 65">
                          <a:extLst>
                            <a:ext uri="{FF2B5EF4-FFF2-40B4-BE49-F238E27FC236}">
                              <a16:creationId xmlns:a16="http://schemas.microsoft.com/office/drawing/2014/main" id="{3FD06680-B01D-415C-ADC2-7DACC4E1055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 rot="19860520">
                          <a:off x="1752600" y="1993900"/>
                          <a:ext cx="764637" cy="254000"/>
                        </a:xfrm>
                        <a:prstGeom prst="rect">
                          <a:avLst/>
                        </a:prstGeom>
                        <a:noFill/>
                        <a:ln w="6350">
                          <a:noFill/>
                        </a:ln>
                      </p:spPr>
                      <p:txBody>
                        <a:bodyPr rot="0" spcFirstLastPara="0" vert="horz" wrap="square" lIns="91440" tIns="45720" rIns="91440" bIns="45720" numCol="1" spcCol="0" rtlCol="0" fromWordArt="0" anchor="t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zh-CN" sz="2000" kern="100" dirty="0">
                              <a:effectLst/>
                              <a:latin typeface="等线" panose="02010600030101010101" pitchFamily="2" charset="-122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定义</a:t>
                          </a:r>
                        </a:p>
                      </p:txBody>
                    </p:sp>
                  </p:grpSp>
                </p:grpSp>
                <p:sp>
                  <p:nvSpPr>
                    <p:cNvPr id="14" name="文本框 66">
                      <a:extLst>
                        <a:ext uri="{FF2B5EF4-FFF2-40B4-BE49-F238E27FC236}">
                          <a16:creationId xmlns:a16="http://schemas.microsoft.com/office/drawing/2014/main" id="{67DFA09A-3C34-4350-89EB-1B80E3C49BA8}"/>
                        </a:ext>
                      </a:extLst>
                    </p:cNvPr>
                    <p:cNvSpPr txBox="1"/>
                    <p:nvPr/>
                  </p:nvSpPr>
                  <p:spPr>
                    <a:xfrm rot="1466631">
                      <a:off x="3009691" y="1718496"/>
                      <a:ext cx="1181100" cy="29845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判定定理二推一</a:t>
                      </a:r>
                    </a:p>
                  </p:txBody>
                </p:sp>
              </p:grpSp>
            </p:grpSp>
            <p:sp>
              <p:nvSpPr>
                <p:cNvPr id="10" name="文本框 67">
                  <a:extLst>
                    <a:ext uri="{FF2B5EF4-FFF2-40B4-BE49-F238E27FC236}">
                      <a16:creationId xmlns:a16="http://schemas.microsoft.com/office/drawing/2014/main" id="{9108A468-2E54-4CE4-961F-D2FA2257EC23}"/>
                    </a:ext>
                  </a:extLst>
                </p:cNvPr>
                <p:cNvSpPr txBox="1"/>
                <p:nvPr/>
              </p:nvSpPr>
              <p:spPr>
                <a:xfrm rot="1605384">
                  <a:off x="2800350" y="2101850"/>
                  <a:ext cx="1181100" cy="29845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zh-CN" sz="2000" kern="100" dirty="0">
                      <a:effectLst/>
                      <a:latin typeface="等线" panose="02010600030101010101" pitchFamily="2" charset="-122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性质定理四推一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67193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26C0C64-C3A5-480B-AF44-9F899F2362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99683"/>
              </p:ext>
            </p:extLst>
          </p:nvPr>
        </p:nvGraphicFramePr>
        <p:xfrm>
          <a:off x="663575" y="1263650"/>
          <a:ext cx="10795000" cy="216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Document" r:id="rId3" imgW="10854462" imgH="2150841" progId="Word.Document.8">
                  <p:embed/>
                </p:oleObj>
              </mc:Choice>
              <mc:Fallback>
                <p:oleObj name="Document" r:id="rId3" imgW="10854462" imgH="2150841" progId="Word.Document.8">
                  <p:embed/>
                  <p:pic>
                    <p:nvPicPr>
                      <p:cNvPr id="6146" name="Object 2">
                        <a:extLst>
                          <a:ext uri="{FF2B5EF4-FFF2-40B4-BE49-F238E27FC236}">
                            <a16:creationId xmlns:a16="http://schemas.microsoft.com/office/drawing/2014/main" id="{5DC23CB6-FEAD-44AF-9684-9D1B551EC2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1263650"/>
                        <a:ext cx="10795000" cy="216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3" descr="F:\2018.滨州\二轮数学教用\二轮数学教用\二轮学用学案教用\082.TIF">
            <a:extLst>
              <a:ext uri="{FF2B5EF4-FFF2-40B4-BE49-F238E27FC236}">
                <a16:creationId xmlns:a16="http://schemas.microsoft.com/office/drawing/2014/main" id="{DFA95589-B740-47DC-8885-A874CDA78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593" y="2738457"/>
            <a:ext cx="3838063" cy="3304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19514488-4A3D-4E3B-AF77-F53D8A7E15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564645"/>
              </p:ext>
            </p:extLst>
          </p:nvPr>
        </p:nvGraphicFramePr>
        <p:xfrm>
          <a:off x="663575" y="3110028"/>
          <a:ext cx="1077277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Document" r:id="rId7" imgW="10854462" imgH="2962438" progId="Word.Document.8">
                  <p:embed/>
                </p:oleObj>
              </mc:Choice>
              <mc:Fallback>
                <p:oleObj name="Document" r:id="rId7" imgW="10854462" imgH="2962438" progId="Word.Document.8">
                  <p:embed/>
                  <p:pic>
                    <p:nvPicPr>
                      <p:cNvPr id="6148" name="Object 4">
                        <a:extLst>
                          <a:ext uri="{FF2B5EF4-FFF2-40B4-BE49-F238E27FC236}">
                            <a16:creationId xmlns:a16="http://schemas.microsoft.com/office/drawing/2014/main" id="{FAC5A82D-ED5B-4D15-B3AB-186DBEA071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3110028"/>
                        <a:ext cx="10772775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组合 11">
            <a:extLst>
              <a:ext uri="{FF2B5EF4-FFF2-40B4-BE49-F238E27FC236}">
                <a16:creationId xmlns:a16="http://schemas.microsoft.com/office/drawing/2014/main" id="{6233BC66-91CA-4E5C-8E26-50FA83D49136}"/>
              </a:ext>
            </a:extLst>
          </p:cNvPr>
          <p:cNvGrpSpPr/>
          <p:nvPr/>
        </p:nvGrpSpPr>
        <p:grpSpPr>
          <a:xfrm>
            <a:off x="1159513" y="1128590"/>
            <a:ext cx="10029722" cy="507706"/>
            <a:chOff x="1159513" y="1128590"/>
            <a:chExt cx="10029722" cy="507706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11DE0ED9-3D68-49C6-841C-7DF600D3F6CC}"/>
                </a:ext>
              </a:extLst>
            </p:cNvPr>
            <p:cNvSpPr txBox="1"/>
            <p:nvPr/>
          </p:nvSpPr>
          <p:spPr>
            <a:xfrm>
              <a:off x="1159513" y="1128590"/>
              <a:ext cx="1121476" cy="461665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C000"/>
                </a:gs>
                <a:gs pos="83000">
                  <a:schemeClr val="accent4">
                    <a:lumMod val="40000"/>
                    <a:lumOff val="6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题型</a:t>
              </a:r>
              <a:r>
                <a: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1</a:t>
              </a:r>
              <a:endPara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17CDD867-F857-414F-83D2-DC00291F7935}"/>
                </a:ext>
              </a:extLst>
            </p:cNvPr>
            <p:cNvGrpSpPr/>
            <p:nvPr/>
          </p:nvGrpSpPr>
          <p:grpSpPr>
            <a:xfrm>
              <a:off x="1188587" y="1161554"/>
              <a:ext cx="10000648" cy="474742"/>
              <a:chOff x="1188587" y="1161554"/>
              <a:chExt cx="10000648" cy="474742"/>
            </a:xfrm>
          </p:grpSpPr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F59C5B0C-2DD7-404A-AB02-D80229527C14}"/>
                  </a:ext>
                </a:extLst>
              </p:cNvPr>
              <p:cNvSpPr txBox="1"/>
              <p:nvPr/>
            </p:nvSpPr>
            <p:spPr>
              <a:xfrm>
                <a:off x="2500764" y="1161554"/>
                <a:ext cx="7376293" cy="461665"/>
              </a:xfrm>
              <a:prstGeom prst="rect">
                <a:avLst/>
              </a:prstGeom>
              <a:gradFill>
                <a:gsLst>
                  <a:gs pos="0">
                    <a:srgbClr val="FFFF00"/>
                  </a:gs>
                  <a:gs pos="100000">
                    <a:srgbClr val="FFC000"/>
                  </a:gs>
                  <a:gs pos="8300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zh-CN" sz="2400" b="1" dirty="0"/>
                  <a:t>利用平行、垂直的判定定理与性质定理解决位置关系</a:t>
                </a:r>
                <a:endParaRPr lang="zh-CN" altLang="en-US" sz="2400" dirty="0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21573DAD-1CDC-4D9D-9F0D-71A9AE163DA4}"/>
                  </a:ext>
                </a:extLst>
              </p:cNvPr>
              <p:cNvCxnSpPr/>
              <p:nvPr/>
            </p:nvCxnSpPr>
            <p:spPr>
              <a:xfrm>
                <a:off x="1188587" y="1636296"/>
                <a:ext cx="10000648" cy="0"/>
              </a:xfrm>
              <a:prstGeom prst="line">
                <a:avLst/>
              </a:prstGeom>
              <a:ln w="76200"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548884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26C0C64-C3A5-480B-AF44-9F899F2362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667967"/>
              </p:ext>
            </p:extLst>
          </p:nvPr>
        </p:nvGraphicFramePr>
        <p:xfrm>
          <a:off x="655571" y="1033294"/>
          <a:ext cx="10795000" cy="216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Document" r:id="rId3" imgW="10854462" imgH="2150841" progId="Word.Document.8">
                  <p:embed/>
                </p:oleObj>
              </mc:Choice>
              <mc:Fallback>
                <p:oleObj name="Document" r:id="rId3" imgW="10854462" imgH="2150841" progId="Word.Document.8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E26C0C64-C3A5-480B-AF44-9F899F2362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571" y="1033294"/>
                        <a:ext cx="10795000" cy="216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3" descr="F:\2018.滨州\二轮数学教用\二轮数学教用\二轮学用学案教用\082.TIF">
            <a:extLst>
              <a:ext uri="{FF2B5EF4-FFF2-40B4-BE49-F238E27FC236}">
                <a16:creationId xmlns:a16="http://schemas.microsoft.com/office/drawing/2014/main" id="{DFA95589-B740-47DC-8885-A874CDA78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297" y="3022347"/>
            <a:ext cx="3564690" cy="3069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19514488-4A3D-4E3B-AF77-F53D8A7E15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793400"/>
              </p:ext>
            </p:extLst>
          </p:nvPr>
        </p:nvGraphicFramePr>
        <p:xfrm>
          <a:off x="655571" y="2644147"/>
          <a:ext cx="13222287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Document" r:id="rId7" imgW="13527542" imgH="2944107" progId="Word.Document.8">
                  <p:embed/>
                </p:oleObj>
              </mc:Choice>
              <mc:Fallback>
                <p:oleObj name="Document" r:id="rId7" imgW="13527542" imgH="2944107" progId="Word.Document.8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19514488-4A3D-4E3B-AF77-F53D8A7E15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571" y="2644147"/>
                        <a:ext cx="13222287" cy="287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组合 11">
            <a:extLst>
              <a:ext uri="{FF2B5EF4-FFF2-40B4-BE49-F238E27FC236}">
                <a16:creationId xmlns:a16="http://schemas.microsoft.com/office/drawing/2014/main" id="{6233BC66-91CA-4E5C-8E26-50FA83D49136}"/>
              </a:ext>
            </a:extLst>
          </p:cNvPr>
          <p:cNvGrpSpPr/>
          <p:nvPr/>
        </p:nvGrpSpPr>
        <p:grpSpPr>
          <a:xfrm>
            <a:off x="1159513" y="1128590"/>
            <a:ext cx="10029722" cy="507706"/>
            <a:chOff x="1159513" y="1128590"/>
            <a:chExt cx="10029722" cy="507706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11DE0ED9-3D68-49C6-841C-7DF600D3F6CC}"/>
                </a:ext>
              </a:extLst>
            </p:cNvPr>
            <p:cNvSpPr txBox="1"/>
            <p:nvPr/>
          </p:nvSpPr>
          <p:spPr>
            <a:xfrm>
              <a:off x="1159513" y="1128590"/>
              <a:ext cx="1121476" cy="461665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C000"/>
                </a:gs>
                <a:gs pos="83000">
                  <a:schemeClr val="accent4">
                    <a:lumMod val="40000"/>
                    <a:lumOff val="6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题型</a:t>
              </a:r>
              <a:r>
                <a: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1</a:t>
              </a:r>
              <a:endPara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17CDD867-F857-414F-83D2-DC00291F7935}"/>
                </a:ext>
              </a:extLst>
            </p:cNvPr>
            <p:cNvGrpSpPr/>
            <p:nvPr/>
          </p:nvGrpSpPr>
          <p:grpSpPr>
            <a:xfrm>
              <a:off x="1188587" y="1161554"/>
              <a:ext cx="10000648" cy="474742"/>
              <a:chOff x="1188587" y="1161554"/>
              <a:chExt cx="10000648" cy="474742"/>
            </a:xfrm>
          </p:grpSpPr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F59C5B0C-2DD7-404A-AB02-D80229527C14}"/>
                  </a:ext>
                </a:extLst>
              </p:cNvPr>
              <p:cNvSpPr txBox="1"/>
              <p:nvPr/>
            </p:nvSpPr>
            <p:spPr>
              <a:xfrm>
                <a:off x="2500764" y="1161554"/>
                <a:ext cx="7376293" cy="461665"/>
              </a:xfrm>
              <a:prstGeom prst="rect">
                <a:avLst/>
              </a:prstGeom>
              <a:gradFill>
                <a:gsLst>
                  <a:gs pos="0">
                    <a:srgbClr val="FFFF00"/>
                  </a:gs>
                  <a:gs pos="100000">
                    <a:srgbClr val="FFC000"/>
                  </a:gs>
                  <a:gs pos="8300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zh-CN" sz="2400" b="1" dirty="0"/>
                  <a:t>利用平行、垂直的判定定理与性质定理解决位置关系</a:t>
                </a:r>
                <a:endParaRPr lang="zh-CN" altLang="en-US" sz="2400" dirty="0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21573DAD-1CDC-4D9D-9F0D-71A9AE163DA4}"/>
                  </a:ext>
                </a:extLst>
              </p:cNvPr>
              <p:cNvCxnSpPr/>
              <p:nvPr/>
            </p:nvCxnSpPr>
            <p:spPr>
              <a:xfrm>
                <a:off x="1188587" y="1636296"/>
                <a:ext cx="10000648" cy="0"/>
              </a:xfrm>
              <a:prstGeom prst="line">
                <a:avLst/>
              </a:prstGeom>
              <a:ln w="76200"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40611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2">
            <a:extLst>
              <a:ext uri="{FF2B5EF4-FFF2-40B4-BE49-F238E27FC236}">
                <a16:creationId xmlns:a16="http://schemas.microsoft.com/office/drawing/2014/main" id="{25179788-1D93-4B0A-8A27-CF7F164E6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311" y="2774750"/>
            <a:ext cx="3944712" cy="3263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6" name="Object 21">
            <a:extLst>
              <a:ext uri="{FF2B5EF4-FFF2-40B4-BE49-F238E27FC236}">
                <a16:creationId xmlns:a16="http://schemas.microsoft.com/office/drawing/2014/main" id="{198DF392-3ACB-4CD3-953A-C7B35DB4DB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290759"/>
              </p:ext>
            </p:extLst>
          </p:nvPr>
        </p:nvGraphicFramePr>
        <p:xfrm>
          <a:off x="698500" y="1258162"/>
          <a:ext cx="10795000" cy="314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Document" r:id="rId4" imgW="10868128" imgH="2689629" progId="Word.Document.8">
                  <p:embed/>
                </p:oleObj>
              </mc:Choice>
              <mc:Fallback>
                <p:oleObj name="Document" r:id="rId4" imgW="10868128" imgH="2689629" progId="Word.Document.8">
                  <p:embed/>
                  <p:pic>
                    <p:nvPicPr>
                      <p:cNvPr id="14" name="Object 21">
                        <a:extLst>
                          <a:ext uri="{FF2B5EF4-FFF2-40B4-BE49-F238E27FC236}">
                            <a16:creationId xmlns:a16="http://schemas.microsoft.com/office/drawing/2014/main" id="{CF456F72-73E6-4EDF-9CAA-BFED45734C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1258162"/>
                        <a:ext cx="10795000" cy="314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3332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F:\2018.滨州\二轮数学教用\二轮数学教用\二轮学用学案教用\090.TIF">
            <a:extLst>
              <a:ext uri="{FF2B5EF4-FFF2-40B4-BE49-F238E27FC236}">
                <a16:creationId xmlns:a16="http://schemas.microsoft.com/office/drawing/2014/main" id="{41146EB0-5BFD-4770-80EE-02C19F798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655" y="2998206"/>
            <a:ext cx="3674589" cy="3252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9CD4644A-3A46-4DD0-B4AF-A64949AC93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301814"/>
              </p:ext>
            </p:extLst>
          </p:nvPr>
        </p:nvGraphicFramePr>
        <p:xfrm>
          <a:off x="489268" y="1590255"/>
          <a:ext cx="10772775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0" name="Document" r:id="rId5" imgW="10854462" imgH="2147606" progId="Word.Document.8">
                  <p:embed/>
                </p:oleObj>
              </mc:Choice>
              <mc:Fallback>
                <p:oleObj name="Document" r:id="rId5" imgW="10854462" imgH="2147606" progId="Word.Document.8">
                  <p:embed/>
                  <p:pic>
                    <p:nvPicPr>
                      <p:cNvPr id="22530" name="Object 2">
                        <a:extLst>
                          <a:ext uri="{FF2B5EF4-FFF2-40B4-BE49-F238E27FC236}">
                            <a16:creationId xmlns:a16="http://schemas.microsoft.com/office/drawing/2014/main" id="{7C3CF8F9-C8DF-4630-9A30-7E6AB856B2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68" y="1590255"/>
                        <a:ext cx="10772775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B2954F70-0820-47C8-AA55-9E3BDC76BB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556717"/>
              </p:ext>
            </p:extLst>
          </p:nvPr>
        </p:nvGraphicFramePr>
        <p:xfrm>
          <a:off x="344689" y="3480966"/>
          <a:ext cx="10237787" cy="260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1" name="Document" r:id="rId7" imgW="10854462" imgH="2765829" progId="Word.Document.8">
                  <p:embed/>
                </p:oleObj>
              </mc:Choice>
              <mc:Fallback>
                <p:oleObj name="Document" r:id="rId7" imgW="10854462" imgH="2765829" progId="Word.Document.8">
                  <p:embed/>
                  <p:pic>
                    <p:nvPicPr>
                      <p:cNvPr id="22532" name="Object 4">
                        <a:extLst>
                          <a:ext uri="{FF2B5EF4-FFF2-40B4-BE49-F238E27FC236}">
                            <a16:creationId xmlns:a16="http://schemas.microsoft.com/office/drawing/2014/main" id="{2624A2E4-7C0C-4347-9F6F-3CB257749B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89" y="3480966"/>
                        <a:ext cx="10237787" cy="260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组合 11">
            <a:extLst>
              <a:ext uri="{FF2B5EF4-FFF2-40B4-BE49-F238E27FC236}">
                <a16:creationId xmlns:a16="http://schemas.microsoft.com/office/drawing/2014/main" id="{109A1DE8-67CB-4D14-8F55-76B5059DDD5B}"/>
              </a:ext>
            </a:extLst>
          </p:cNvPr>
          <p:cNvGrpSpPr/>
          <p:nvPr/>
        </p:nvGrpSpPr>
        <p:grpSpPr>
          <a:xfrm>
            <a:off x="1159513" y="1128590"/>
            <a:ext cx="10029722" cy="507706"/>
            <a:chOff x="1159513" y="1128590"/>
            <a:chExt cx="10029722" cy="507706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118326F2-FA84-4B69-97CE-0730527F7091}"/>
                </a:ext>
              </a:extLst>
            </p:cNvPr>
            <p:cNvSpPr txBox="1"/>
            <p:nvPr/>
          </p:nvSpPr>
          <p:spPr>
            <a:xfrm>
              <a:off x="1159513" y="1128590"/>
              <a:ext cx="1121476" cy="461665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C000"/>
                </a:gs>
                <a:gs pos="83000">
                  <a:schemeClr val="accent4">
                    <a:lumMod val="40000"/>
                    <a:lumOff val="6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题型</a:t>
              </a:r>
              <a:r>
                <a: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2</a:t>
              </a:r>
              <a:endPara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EE79B4CD-DEE0-4D39-83B2-25D489C351EA}"/>
                </a:ext>
              </a:extLst>
            </p:cNvPr>
            <p:cNvGrpSpPr/>
            <p:nvPr/>
          </p:nvGrpSpPr>
          <p:grpSpPr>
            <a:xfrm>
              <a:off x="1188587" y="1128590"/>
              <a:ext cx="10000648" cy="507706"/>
              <a:chOff x="1188587" y="1128590"/>
              <a:chExt cx="10000648" cy="507706"/>
            </a:xfrm>
          </p:grpSpPr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5E314DF9-6717-42B5-B24A-AF908002165C}"/>
                  </a:ext>
                </a:extLst>
              </p:cNvPr>
              <p:cNvSpPr txBox="1"/>
              <p:nvPr/>
            </p:nvSpPr>
            <p:spPr>
              <a:xfrm>
                <a:off x="2663629" y="1128590"/>
                <a:ext cx="5970232" cy="461665"/>
              </a:xfrm>
              <a:prstGeom prst="rect">
                <a:avLst/>
              </a:prstGeom>
              <a:gradFill>
                <a:gsLst>
                  <a:gs pos="0">
                    <a:srgbClr val="FFFF00"/>
                  </a:gs>
                  <a:gs pos="100000">
                    <a:srgbClr val="FFC000"/>
                  </a:gs>
                  <a:gs pos="8300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zh-CN" sz="2400" b="1" dirty="0"/>
                  <a:t>立体几何中关于动点位置常见问题的处理</a:t>
                </a:r>
                <a:endParaRPr lang="zh-CN" altLang="en-US" sz="2400" dirty="0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2CAEDD9D-E14E-493D-B1BA-3F6278E08562}"/>
                  </a:ext>
                </a:extLst>
              </p:cNvPr>
              <p:cNvCxnSpPr/>
              <p:nvPr/>
            </p:nvCxnSpPr>
            <p:spPr>
              <a:xfrm>
                <a:off x="1188587" y="1636296"/>
                <a:ext cx="10000648" cy="0"/>
              </a:xfrm>
              <a:prstGeom prst="line">
                <a:avLst/>
              </a:prstGeom>
              <a:ln w="76200"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190091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F:\2018.滨州\二轮数学教用\二轮数学教用\二轮学用学案教用\090.TIF">
            <a:extLst>
              <a:ext uri="{FF2B5EF4-FFF2-40B4-BE49-F238E27FC236}">
                <a16:creationId xmlns:a16="http://schemas.microsoft.com/office/drawing/2014/main" id="{41146EB0-5BFD-4770-80EE-02C19F798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655" y="2770490"/>
            <a:ext cx="3674589" cy="3252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9CD4644A-3A46-4DD0-B4AF-A64949AC93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9268" y="1590255"/>
          <a:ext cx="10772775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Document" r:id="rId5" imgW="10854462" imgH="2147606" progId="Word.Document.8">
                  <p:embed/>
                </p:oleObj>
              </mc:Choice>
              <mc:Fallback>
                <p:oleObj name="Document" r:id="rId5" imgW="10854462" imgH="2147606" progId="Word.Document.8">
                  <p:embed/>
                  <p:pic>
                    <p:nvPicPr>
                      <p:cNvPr id="9" name="Object 2">
                        <a:extLst>
                          <a:ext uri="{FF2B5EF4-FFF2-40B4-BE49-F238E27FC236}">
                            <a16:creationId xmlns:a16="http://schemas.microsoft.com/office/drawing/2014/main" id="{9CD4644A-3A46-4DD0-B4AF-A64949AC93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68" y="1590255"/>
                        <a:ext cx="10772775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B2954F70-0820-47C8-AA55-9E3BDC76BB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260114"/>
              </p:ext>
            </p:extLst>
          </p:nvPr>
        </p:nvGraphicFramePr>
        <p:xfrm>
          <a:off x="325438" y="3416300"/>
          <a:ext cx="10237787" cy="260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Document" r:id="rId7" imgW="10854462" imgH="2765829" progId="Word.Document.8">
                  <p:embed/>
                </p:oleObj>
              </mc:Choice>
              <mc:Fallback>
                <p:oleObj name="Document" r:id="rId7" imgW="10854462" imgH="2765829" progId="Word.Document.8">
                  <p:embed/>
                  <p:pic>
                    <p:nvPicPr>
                      <p:cNvPr id="11" name="Object 4">
                        <a:extLst>
                          <a:ext uri="{FF2B5EF4-FFF2-40B4-BE49-F238E27FC236}">
                            <a16:creationId xmlns:a16="http://schemas.microsoft.com/office/drawing/2014/main" id="{B2954F70-0820-47C8-AA55-9E3BDC76BB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8" y="3416300"/>
                        <a:ext cx="10237787" cy="260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组合 11">
            <a:extLst>
              <a:ext uri="{FF2B5EF4-FFF2-40B4-BE49-F238E27FC236}">
                <a16:creationId xmlns:a16="http://schemas.microsoft.com/office/drawing/2014/main" id="{109A1DE8-67CB-4D14-8F55-76B5059DDD5B}"/>
              </a:ext>
            </a:extLst>
          </p:cNvPr>
          <p:cNvGrpSpPr/>
          <p:nvPr/>
        </p:nvGrpSpPr>
        <p:grpSpPr>
          <a:xfrm>
            <a:off x="1159513" y="1128590"/>
            <a:ext cx="10029722" cy="507706"/>
            <a:chOff x="1159513" y="1128590"/>
            <a:chExt cx="10029722" cy="507706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118326F2-FA84-4B69-97CE-0730527F7091}"/>
                </a:ext>
              </a:extLst>
            </p:cNvPr>
            <p:cNvSpPr txBox="1"/>
            <p:nvPr/>
          </p:nvSpPr>
          <p:spPr>
            <a:xfrm>
              <a:off x="1159513" y="1128590"/>
              <a:ext cx="1121476" cy="461665"/>
            </a:xfrm>
            <a:prstGeom prst="rect">
              <a:avLst/>
            </a:prstGeom>
            <a:gradFill>
              <a:gsLst>
                <a:gs pos="0">
                  <a:srgbClr val="FFFF00"/>
                </a:gs>
                <a:gs pos="100000">
                  <a:srgbClr val="FFC000"/>
                </a:gs>
                <a:gs pos="83000">
                  <a:schemeClr val="accent4">
                    <a:lumMod val="40000"/>
                    <a:lumOff val="6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题型</a:t>
              </a:r>
              <a:r>
                <a:rPr lang="en-US" altLang="zh-CN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2</a:t>
              </a:r>
              <a:endPara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EE79B4CD-DEE0-4D39-83B2-25D489C351EA}"/>
                </a:ext>
              </a:extLst>
            </p:cNvPr>
            <p:cNvGrpSpPr/>
            <p:nvPr/>
          </p:nvGrpSpPr>
          <p:grpSpPr>
            <a:xfrm>
              <a:off x="1188587" y="1128590"/>
              <a:ext cx="10000648" cy="507706"/>
              <a:chOff x="1188587" y="1128590"/>
              <a:chExt cx="10000648" cy="507706"/>
            </a:xfrm>
          </p:grpSpPr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5E314DF9-6717-42B5-B24A-AF908002165C}"/>
                  </a:ext>
                </a:extLst>
              </p:cNvPr>
              <p:cNvSpPr txBox="1"/>
              <p:nvPr/>
            </p:nvSpPr>
            <p:spPr>
              <a:xfrm>
                <a:off x="2663629" y="1128590"/>
                <a:ext cx="5970232" cy="461665"/>
              </a:xfrm>
              <a:prstGeom prst="rect">
                <a:avLst/>
              </a:prstGeom>
              <a:gradFill>
                <a:gsLst>
                  <a:gs pos="0">
                    <a:srgbClr val="FFFF00"/>
                  </a:gs>
                  <a:gs pos="100000">
                    <a:srgbClr val="FFC000"/>
                  </a:gs>
                  <a:gs pos="8300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zh-CN" sz="2400" b="1" dirty="0"/>
                  <a:t>立体几何中关于动点位置常见问题的处理</a:t>
                </a:r>
                <a:endParaRPr lang="zh-CN" altLang="en-US" sz="2400" dirty="0"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2CAEDD9D-E14E-493D-B1BA-3F6278E08562}"/>
                  </a:ext>
                </a:extLst>
              </p:cNvPr>
              <p:cNvCxnSpPr/>
              <p:nvPr/>
            </p:nvCxnSpPr>
            <p:spPr>
              <a:xfrm>
                <a:off x="1188587" y="1636296"/>
                <a:ext cx="10000648" cy="0"/>
              </a:xfrm>
              <a:prstGeom prst="line">
                <a:avLst/>
              </a:prstGeom>
              <a:ln w="76200"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125911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F:\2018.滨州\二轮数学教用\二轮数学教用\二轮学用学案教用\090.TIF">
            <a:extLst>
              <a:ext uri="{FF2B5EF4-FFF2-40B4-BE49-F238E27FC236}">
                <a16:creationId xmlns:a16="http://schemas.microsoft.com/office/drawing/2014/main" id="{6C55C834-DB23-4F83-94D5-57DE26257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275" y="2381638"/>
            <a:ext cx="3593724" cy="318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A02BA768-4E0C-45FA-8CF5-10A59A73B4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317617"/>
              </p:ext>
            </p:extLst>
          </p:nvPr>
        </p:nvGraphicFramePr>
        <p:xfrm>
          <a:off x="960371" y="0"/>
          <a:ext cx="10058400" cy="198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Document" r:id="rId5" imgW="10854462" imgH="2138261" progId="Word.Document.8">
                  <p:embed/>
                </p:oleObj>
              </mc:Choice>
              <mc:Fallback>
                <p:oleObj name="Document" r:id="rId5" imgW="10854462" imgH="2138261" progId="Word.Document.8">
                  <p:embed/>
                  <p:pic>
                    <p:nvPicPr>
                      <p:cNvPr id="9" name="Object 2">
                        <a:extLst>
                          <a:ext uri="{FF2B5EF4-FFF2-40B4-BE49-F238E27FC236}">
                            <a16:creationId xmlns:a16="http://schemas.microsoft.com/office/drawing/2014/main" id="{9CD4644A-3A46-4DD0-B4AF-A64949AC93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371" y="0"/>
                        <a:ext cx="10058400" cy="198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3980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464</Words>
  <Application>Microsoft Office PowerPoint</Application>
  <PresentationFormat>宽屏</PresentationFormat>
  <Paragraphs>59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等线</vt:lpstr>
      <vt:lpstr>等线 Light</vt:lpstr>
      <vt:lpstr>方正姚体</vt:lpstr>
      <vt:lpstr>华文楷体</vt:lpstr>
      <vt:lpstr>华文新魏</vt:lpstr>
      <vt:lpstr>隶书</vt:lpstr>
      <vt:lpstr>Arial</vt:lpstr>
      <vt:lpstr>Times New Roman</vt:lpstr>
      <vt:lpstr>Office 主题​​</vt:lpstr>
      <vt:lpstr>2_Office 主题​​</vt:lpstr>
      <vt:lpstr>Document</vt:lpstr>
      <vt:lpstr>微专题 立体几何中平行与垂直关系的探究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微专题 立体几何中平行与垂直关系的探究</dc:title>
  <dc:creator>张 钰娇</dc:creator>
  <cp:lastModifiedBy>张 钰娇</cp:lastModifiedBy>
  <cp:revision>54</cp:revision>
  <dcterms:created xsi:type="dcterms:W3CDTF">2019-11-20T11:10:29Z</dcterms:created>
  <dcterms:modified xsi:type="dcterms:W3CDTF">2019-11-26T09:49:42Z</dcterms:modified>
</cp:coreProperties>
</file>