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xls" ContentType="application/vnd.ms-excel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colors6.xml" ContentType="application/vnd.ms-office.chartcolorstyle+xml"/>
  <Override PartName="/ppt/charts/colors7.xml" ContentType="application/vnd.ms-office.chartcolorstyle+xml"/>
  <Override PartName="/ppt/charts/colors8.xml" ContentType="application/vnd.ms-office.chartcolorstyle+xml"/>
  <Override PartName="/ppt/charts/colors9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harts/style5.xml" ContentType="application/vnd.ms-office.chartstyle+xml"/>
  <Override PartName="/ppt/charts/style6.xml" ContentType="application/vnd.ms-office.chartstyle+xml"/>
  <Override PartName="/ppt/charts/style7.xml" ContentType="application/vnd.ms-office.chartstyle+xml"/>
  <Override PartName="/ppt/charts/style8.xml" ContentType="application/vnd.ms-office.chartstyle+xml"/>
  <Override PartName="/ppt/charts/style9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handoutMasterIdLst>
    <p:handoutMasterId r:id="rId31"/>
  </p:handoutMasterIdLst>
  <p:sldIdLst>
    <p:sldId id="3170" r:id="rId3"/>
    <p:sldId id="3172" r:id="rId5"/>
    <p:sldId id="3173" r:id="rId6"/>
    <p:sldId id="3194" r:id="rId7"/>
    <p:sldId id="3190" r:id="rId8"/>
    <p:sldId id="3195" r:id="rId9"/>
    <p:sldId id="3196" r:id="rId10"/>
    <p:sldId id="3197" r:id="rId11"/>
    <p:sldId id="3198" r:id="rId12"/>
    <p:sldId id="3199" r:id="rId13"/>
    <p:sldId id="3200" r:id="rId14"/>
    <p:sldId id="3201" r:id="rId15"/>
    <p:sldId id="3202" r:id="rId16"/>
    <p:sldId id="3203" r:id="rId17"/>
    <p:sldId id="3204" r:id="rId18"/>
    <p:sldId id="3205" r:id="rId19"/>
    <p:sldId id="3206" r:id="rId20"/>
    <p:sldId id="3207" r:id="rId21"/>
    <p:sldId id="3208" r:id="rId22"/>
    <p:sldId id="3209" r:id="rId23"/>
    <p:sldId id="3210" r:id="rId24"/>
    <p:sldId id="3211" r:id="rId25"/>
    <p:sldId id="3212" r:id="rId26"/>
    <p:sldId id="3216" r:id="rId27"/>
    <p:sldId id="3174" r:id="rId28"/>
    <p:sldId id="3175" r:id="rId29"/>
    <p:sldId id="3192" r:id="rId30"/>
  </p:sldIdLst>
  <p:sldSz cx="12858750" cy="7232650"/>
  <p:notesSz cx="6858000" cy="9144000"/>
  <p:custDataLst>
    <p:tags r:id="rId35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40080" indent="-1828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955" indent="-55435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</p:showPr>
  <p:clrMru>
    <a:srgbClr val="000000"/>
    <a:srgbClr val="FF8486"/>
    <a:srgbClr val="FFFFFF"/>
    <a:srgbClr val="4EC1D6"/>
    <a:srgbClr val="5D6FA7"/>
    <a:srgbClr val="53BDD5"/>
    <a:srgbClr val="133857"/>
    <a:srgbClr val="00A1E1"/>
    <a:srgbClr val="166CA3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9" autoAdjust="0"/>
    <p:restoredTop sz="95317" autoAdjust="0"/>
  </p:normalViewPr>
  <p:slideViewPr>
    <p:cSldViewPr>
      <p:cViewPr>
        <p:scale>
          <a:sx n="50" d="100"/>
          <a:sy n="50" d="100"/>
        </p:scale>
        <p:origin x="-264" y="-1698"/>
      </p:cViewPr>
      <p:guideLst>
        <p:guide orient="horz" pos="362"/>
        <p:guide orient="horz" pos="4183"/>
        <p:guide pos="4050"/>
        <p:guide pos="538"/>
        <p:guide pos="7497"/>
        <p:guide pos="6908"/>
      </p:guideLst>
    </p:cSldViewPr>
  </p:slideViewPr>
  <p:outlineViewPr>
    <p:cViewPr>
      <p:scale>
        <a:sx n="100" d="100"/>
        <a:sy n="100" d="100"/>
      </p:scale>
      <p:origin x="0" y="-99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79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5" Type="http://schemas.openxmlformats.org/officeDocument/2006/relationships/tags" Target="tags/tag15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handoutMaster" Target="handoutMasters/handoutMaster1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4" Type="http://schemas.microsoft.com/office/2011/relationships/chartColorStyle" Target="colors1.xml"/><Relationship Id="rId3" Type="http://schemas.microsoft.com/office/2011/relationships/chartStyle" Target="style1.xml"/><Relationship Id="rId2" Type="http://schemas.openxmlformats.org/officeDocument/2006/relationships/themeOverride" Target="../theme/themeOverride1.xml"/><Relationship Id="rId1" Type="http://schemas.openxmlformats.org/officeDocument/2006/relationships/oleObject" Target="file:///C:\Users\Lenovo\AppData\Local\Temp\wps.lY7372\Microsoft_Excel____4.xlsx" TargetMode="External"/></Relationships>
</file>

<file path=ppt/charts/_rels/chart2.xml.rels><?xml version="1.0" encoding="UTF-8" standalone="yes"?>
<Relationships xmlns="http://schemas.openxmlformats.org/package/2006/relationships"><Relationship Id="rId4" Type="http://schemas.microsoft.com/office/2011/relationships/chartColorStyle" Target="colors2.xml"/><Relationship Id="rId3" Type="http://schemas.microsoft.com/office/2011/relationships/chartStyle" Target="style2.xml"/><Relationship Id="rId2" Type="http://schemas.openxmlformats.org/officeDocument/2006/relationships/themeOverride" Target="../theme/themeOverride2.xml"/><Relationship Id="rId1" Type="http://schemas.openxmlformats.org/officeDocument/2006/relationships/oleObject" Target="&#24037;&#20316;&#31807;1" TargetMode="External"/></Relationships>
</file>

<file path=ppt/charts/_rels/chart3.xml.rels><?xml version="1.0" encoding="UTF-8" standalone="yes"?>
<Relationships xmlns="http://schemas.openxmlformats.org/package/2006/relationships"><Relationship Id="rId4" Type="http://schemas.microsoft.com/office/2011/relationships/chartColorStyle" Target="colors3.xml"/><Relationship Id="rId3" Type="http://schemas.microsoft.com/office/2011/relationships/chartStyle" Target="style3.xml"/><Relationship Id="rId2" Type="http://schemas.openxmlformats.org/officeDocument/2006/relationships/themeOverride" Target="../theme/themeOverride3.xml"/><Relationship Id="rId1" Type="http://schemas.openxmlformats.org/officeDocument/2006/relationships/oleObject" Target="&#24037;&#20316;&#31807;1" TargetMode="External"/></Relationships>
</file>

<file path=ppt/charts/_rels/chart4.xml.rels><?xml version="1.0" encoding="UTF-8" standalone="yes"?>
<Relationships xmlns="http://schemas.openxmlformats.org/package/2006/relationships"><Relationship Id="rId4" Type="http://schemas.microsoft.com/office/2011/relationships/chartColorStyle" Target="colors4.xml"/><Relationship Id="rId3" Type="http://schemas.microsoft.com/office/2011/relationships/chartStyle" Target="style4.xml"/><Relationship Id="rId2" Type="http://schemas.openxmlformats.org/officeDocument/2006/relationships/themeOverride" Target="../theme/themeOverride4.xml"/><Relationship Id="rId1" Type="http://schemas.openxmlformats.org/officeDocument/2006/relationships/oleObject" Target="&#24037;&#20316;&#31807;1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oleObject" Target="&#24037;&#20316;&#31807;1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microsoft.com/office/2011/relationships/chartStyle" Target="style6.xml"/><Relationship Id="rId1" Type="http://schemas.openxmlformats.org/officeDocument/2006/relationships/oleObject" Target="&#24037;&#20316;&#31807;1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microsoft.com/office/2011/relationships/chartStyle" Target="style7.xml"/><Relationship Id="rId1" Type="http://schemas.openxmlformats.org/officeDocument/2006/relationships/oleObject" Target="&#24037;&#20316;&#31807;1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microsoft.com/office/2011/relationships/chartStyle" Target="style8.xml"/><Relationship Id="rId1" Type="http://schemas.openxmlformats.org/officeDocument/2006/relationships/oleObject" Target="&#24037;&#20316;&#31807;1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ColorStyle" Target="colors9.xml"/><Relationship Id="rId2" Type="http://schemas.microsoft.com/office/2011/relationships/chartStyle" Target="style9.xml"/><Relationship Id="rId1" Type="http://schemas.openxmlformats.org/officeDocument/2006/relationships/oleObject" Target="&#24037;&#20316;&#31807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 forceAA="0"/>
          <a:lstStyle/>
          <a:p>
            <a:pPr>
              <a:defRPr lang="zh-CN" sz="1400" b="0" i="0" u="none" strike="noStrike" kern="1200" spc="0" baseline="0">
                <a:solidFill>
                  <a:srgbClr val="595959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r>
              <a:rPr lang="zh-CN" altLang="en-US"/>
              <a:t>制作前的准备</a:t>
            </a:r>
            <a:endParaRPr lang="zh-CN" alt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[Microsoft_Excel____4.xlsx]Sheet1!$A$2</c:f>
              <c:strCache>
                <c:ptCount val="1"/>
                <c:pt idx="0">
                  <c:v>小班</c:v>
                </c:pt>
              </c:strCache>
            </c:strRef>
          </c:tx>
          <c:spPr>
            <a:solidFill>
              <a:srgbClr val="E7E6E6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>
                <a:spAutoFit/>
              </a:bodyPr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[Microsoft_Excel____4.xlsx]Sheet1!$B$1:$E$1</c:f>
              <c:strCache>
                <c:ptCount val="4"/>
                <c:pt idx="0">
                  <c:v>欣赏作品</c:v>
                </c:pt>
                <c:pt idx="1">
                  <c:v>提前计划、构思</c:v>
                </c:pt>
                <c:pt idx="2">
                  <c:v>与同伴讨论</c:v>
                </c:pt>
                <c:pt idx="3">
                  <c:v>直接动手做</c:v>
                </c:pt>
              </c:strCache>
            </c:strRef>
          </c:cat>
          <c:val>
            <c:numRef>
              <c:f>[Microsoft_Excel____4.xlsx]Sheet1!$B$2:$E$2</c:f>
              <c:numCache>
                <c:formatCode>0.00%</c:formatCode>
                <c:ptCount val="4"/>
                <c:pt idx="0">
                  <c:v>0.178</c:v>
                </c:pt>
                <c:pt idx="1">
                  <c:v>0.328</c:v>
                </c:pt>
                <c:pt idx="2">
                  <c:v>0.457</c:v>
                </c:pt>
                <c:pt idx="3">
                  <c:v>0.789</c:v>
                </c:pt>
              </c:numCache>
            </c:numRef>
          </c:val>
        </c:ser>
        <c:ser>
          <c:idx val="1"/>
          <c:order val="1"/>
          <c:tx>
            <c:strRef>
              <c:f>[Microsoft_Excel____4.xlsx]Sheet1!$A$3</c:f>
              <c:strCache>
                <c:ptCount val="1"/>
                <c:pt idx="0">
                  <c:v>中班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[Microsoft_Excel____4.xlsx]Sheet1!$B$1:$E$1</c:f>
              <c:strCache>
                <c:ptCount val="4"/>
                <c:pt idx="0">
                  <c:v>欣赏作品</c:v>
                </c:pt>
                <c:pt idx="1">
                  <c:v>提前计划、构思</c:v>
                </c:pt>
                <c:pt idx="2">
                  <c:v>与同伴讨论</c:v>
                </c:pt>
                <c:pt idx="3">
                  <c:v>直接动手做</c:v>
                </c:pt>
              </c:strCache>
            </c:strRef>
          </c:cat>
          <c:val>
            <c:numRef>
              <c:f>[Microsoft_Excel____4.xlsx]Sheet1!$B$3:$E$3</c:f>
              <c:numCache>
                <c:formatCode>0%</c:formatCode>
                <c:ptCount val="4"/>
                <c:pt idx="0">
                  <c:v>0.35</c:v>
                </c:pt>
                <c:pt idx="1">
                  <c:v>0.35</c:v>
                </c:pt>
                <c:pt idx="2">
                  <c:v>0.39</c:v>
                </c:pt>
                <c:pt idx="3">
                  <c:v>0.55</c:v>
                </c:pt>
              </c:numCache>
            </c:numRef>
          </c:val>
        </c:ser>
        <c:ser>
          <c:idx val="2"/>
          <c:order val="2"/>
          <c:tx>
            <c:strRef>
              <c:f>[Microsoft_Excel____4.xlsx]Sheet1!$A$4</c:f>
              <c:strCache>
                <c:ptCount val="1"/>
                <c:pt idx="0">
                  <c:v>大班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[Microsoft_Excel____4.xlsx]Sheet1!$B$1:$E$1</c:f>
              <c:strCache>
                <c:ptCount val="4"/>
                <c:pt idx="0">
                  <c:v>欣赏作品</c:v>
                </c:pt>
                <c:pt idx="1">
                  <c:v>提前计划、构思</c:v>
                </c:pt>
                <c:pt idx="2">
                  <c:v>与同伴讨论</c:v>
                </c:pt>
                <c:pt idx="3">
                  <c:v>直接动手做</c:v>
                </c:pt>
              </c:strCache>
            </c:strRef>
          </c:cat>
          <c:val>
            <c:numRef>
              <c:f>[Microsoft_Excel____4.xlsx]Sheet1!$B$4:$E$4</c:f>
              <c:numCache>
                <c:formatCode>0%</c:formatCode>
                <c:ptCount val="4"/>
                <c:pt idx="0">
                  <c:v>0.29</c:v>
                </c:pt>
                <c:pt idx="1">
                  <c:v>0.43</c:v>
                </c:pt>
                <c:pt idx="2">
                  <c:v>0.42</c:v>
                </c:pt>
                <c:pt idx="3">
                  <c:v>0.52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10"/>
        <c:axId val="535092404"/>
        <c:axId val="905230223"/>
      </c:barChart>
      <c:catAx>
        <c:axId val="5350924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F2F2F2">
                <a:lumMod val="95000"/>
              </a:srgbClr>
            </a:solidFill>
            <a:round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905230223"/>
        <c:crosses val="autoZero"/>
        <c:auto val="1"/>
        <c:lblAlgn val="ctr"/>
        <c:lblOffset val="100"/>
        <c:noMultiLvlLbl val="0"/>
      </c:catAx>
      <c:valAx>
        <c:axId val="9052302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F2F2F2">
                  <a:lumMod val="95000"/>
                </a:srgb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</a:p>
        </c:txPr>
        <c:crossAx val="5350924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 forceAA="0"/>
        <a:lstStyle/>
        <a:p>
          <a:pPr>
            <a:defRPr lang="zh-CN" sz="900" b="0" i="0" u="none" strike="noStrike" kern="1200" baseline="0">
              <a:solidFill>
                <a:srgbClr val="595959">
                  <a:lumMod val="65000"/>
                  <a:lumOff val="3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solidFill>
        <a:srgbClr val="F2F2F2">
          <a:lumMod val="95000"/>
        </a:srgb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 forceAA="0"/>
          <a:lstStyle/>
          <a:p>
            <a:pPr>
              <a:defRPr lang="zh-CN" sz="1400" b="0" i="0" u="none" strike="noStrike" kern="1200" spc="0" baseline="0">
                <a:solidFill>
                  <a:srgbClr val="595959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r>
              <a:t>幼儿手工制作的顺序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[工作簿1]Sheet1!$A$2</c:f>
              <c:strCache>
                <c:ptCount val="1"/>
                <c:pt idx="0">
                  <c:v>小班</c:v>
                </c:pt>
              </c:strCache>
            </c:strRef>
          </c:tx>
          <c:spPr>
            <a:solidFill>
              <a:srgbClr val="70AD47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>
                <a:spAutoFit/>
              </a:bodyPr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[工作簿1]Sheet1!$B$1:$D$1</c:f>
              <c:strCache>
                <c:ptCount val="3"/>
                <c:pt idx="0">
                  <c:v>想好再做</c:v>
                </c:pt>
                <c:pt idx="1">
                  <c:v>边想边做</c:v>
                </c:pt>
                <c:pt idx="2">
                  <c:v>做好再想</c:v>
                </c:pt>
              </c:strCache>
            </c:strRef>
          </c:cat>
          <c:val>
            <c:numRef>
              <c:f>[工作簿1]Sheet1!$B$2:$D$2</c:f>
              <c:numCache>
                <c:formatCode>General</c:formatCode>
                <c:ptCount val="3"/>
                <c:pt idx="0">
                  <c:v>19.9</c:v>
                </c:pt>
                <c:pt idx="1">
                  <c:v>78.4</c:v>
                </c:pt>
                <c:pt idx="2">
                  <c:v>1.7</c:v>
                </c:pt>
              </c:numCache>
            </c:numRef>
          </c:val>
        </c:ser>
        <c:ser>
          <c:idx val="1"/>
          <c:order val="1"/>
          <c:tx>
            <c:strRef>
              <c:f>[工作簿1]Sheet1!$A$3</c:f>
              <c:strCache>
                <c:ptCount val="1"/>
                <c:pt idx="0">
                  <c:v>中班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[工作簿1]Sheet1!$B$1:$D$1</c:f>
              <c:strCache>
                <c:ptCount val="3"/>
                <c:pt idx="0">
                  <c:v>想好再做</c:v>
                </c:pt>
                <c:pt idx="1">
                  <c:v>边想边做</c:v>
                </c:pt>
                <c:pt idx="2">
                  <c:v>做好再想</c:v>
                </c:pt>
              </c:strCache>
            </c:strRef>
          </c:cat>
          <c:val>
            <c:numRef>
              <c:f>[工作簿1]Sheet1!$B$3:$D$3</c:f>
              <c:numCache>
                <c:formatCode>General</c:formatCode>
                <c:ptCount val="3"/>
                <c:pt idx="0">
                  <c:v>35</c:v>
                </c:pt>
                <c:pt idx="1">
                  <c:v>65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[工作簿1]Sheet1!$A$4</c:f>
              <c:strCache>
                <c:ptCount val="1"/>
                <c:pt idx="0">
                  <c:v>大班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[工作簿1]Sheet1!$B$1:$D$1</c:f>
              <c:strCache>
                <c:ptCount val="3"/>
                <c:pt idx="0">
                  <c:v>想好再做</c:v>
                </c:pt>
                <c:pt idx="1">
                  <c:v>边想边做</c:v>
                </c:pt>
                <c:pt idx="2">
                  <c:v>做好再想</c:v>
                </c:pt>
              </c:strCache>
            </c:strRef>
          </c:cat>
          <c:val>
            <c:numRef>
              <c:f>[工作簿1]Sheet1!$B$4:$D$4</c:f>
              <c:numCache>
                <c:formatCode>General</c:formatCode>
                <c:ptCount val="3"/>
                <c:pt idx="0">
                  <c:v>41</c:v>
                </c:pt>
                <c:pt idx="1">
                  <c:v>59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10"/>
        <c:axId val="305927173"/>
        <c:axId val="567364195"/>
      </c:barChart>
      <c:catAx>
        <c:axId val="30592717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F2F2F2">
                <a:lumMod val="95000"/>
              </a:srgbClr>
            </a:solidFill>
            <a:round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567364195"/>
        <c:crosses val="autoZero"/>
        <c:auto val="1"/>
        <c:lblAlgn val="ctr"/>
        <c:lblOffset val="100"/>
        <c:noMultiLvlLbl val="0"/>
      </c:catAx>
      <c:valAx>
        <c:axId val="5673641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F2F2F2">
                  <a:lumMod val="95000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</a:p>
        </c:txPr>
        <c:crossAx val="30592717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 forceAA="0"/>
        <a:lstStyle/>
        <a:p>
          <a:pPr>
            <a:defRPr lang="zh-CN" sz="900" b="0" i="0" u="none" strike="noStrike" kern="1200" baseline="0">
              <a:solidFill>
                <a:srgbClr val="595959">
                  <a:lumMod val="65000"/>
                  <a:lumOff val="3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solidFill>
        <a:srgbClr val="F2F2F2">
          <a:lumMod val="95000"/>
        </a:srgb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 forceAA="0"/>
          <a:lstStyle/>
          <a:p>
            <a:pPr>
              <a:defRPr lang="zh-CN" sz="1400" b="0" i="0" u="none" strike="noStrike" kern="1200" spc="0" baseline="0">
                <a:solidFill>
                  <a:srgbClr val="595959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r>
              <a:t>幼儿自主选择材料的意识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[工作簿1]Sheet1!$A$2</c:f>
              <c:strCache>
                <c:ptCount val="1"/>
                <c:pt idx="0">
                  <c:v>小班</c:v>
                </c:pt>
              </c:strCache>
            </c:strRef>
          </c:tx>
          <c:spPr>
            <a:solidFill>
              <a:srgbClr val="70AD4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</c:dPt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>
                <a:spAutoFit/>
              </a:bodyPr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[工作簿1]Sheet1!$B$1:$D$1</c:f>
              <c:strCache>
                <c:ptCount val="3"/>
                <c:pt idx="0">
                  <c:v>能</c:v>
                </c:pt>
                <c:pt idx="1">
                  <c:v>需要成人提醒</c:v>
                </c:pt>
                <c:pt idx="2">
                  <c:v>不能</c:v>
                </c:pt>
              </c:strCache>
            </c:strRef>
          </c:cat>
          <c:val>
            <c:numRef>
              <c:f>[工作簿1]Sheet1!$B$2:$D$2</c:f>
              <c:numCache>
                <c:formatCode>General</c:formatCode>
                <c:ptCount val="3"/>
                <c:pt idx="0">
                  <c:v>62.8</c:v>
                </c:pt>
                <c:pt idx="1">
                  <c:v>36.4</c:v>
                </c:pt>
                <c:pt idx="2">
                  <c:v>0.8</c:v>
                </c:pt>
              </c:numCache>
            </c:numRef>
          </c:val>
        </c:ser>
        <c:ser>
          <c:idx val="1"/>
          <c:order val="1"/>
          <c:tx>
            <c:strRef>
              <c:f>[工作簿1]Sheet1!$A$3</c:f>
              <c:strCache>
                <c:ptCount val="1"/>
                <c:pt idx="0">
                  <c:v>中班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[工作簿1]Sheet1!$B$1:$D$1</c:f>
              <c:strCache>
                <c:ptCount val="3"/>
                <c:pt idx="0">
                  <c:v>能</c:v>
                </c:pt>
                <c:pt idx="1">
                  <c:v>需要成人提醒</c:v>
                </c:pt>
                <c:pt idx="2">
                  <c:v>不能</c:v>
                </c:pt>
              </c:strCache>
            </c:strRef>
          </c:cat>
          <c:val>
            <c:numRef>
              <c:f>[工作簿1]Sheet1!$B$3:$D$3</c:f>
              <c:numCache>
                <c:formatCode>General</c:formatCode>
                <c:ptCount val="3"/>
                <c:pt idx="0">
                  <c:v>79.4</c:v>
                </c:pt>
                <c:pt idx="1">
                  <c:v>20.3</c:v>
                </c:pt>
                <c:pt idx="2">
                  <c:v>0.3</c:v>
                </c:pt>
              </c:numCache>
            </c:numRef>
          </c:val>
        </c:ser>
        <c:ser>
          <c:idx val="2"/>
          <c:order val="2"/>
          <c:tx>
            <c:strRef>
              <c:f>[工作簿1]Sheet1!$A$4</c:f>
              <c:strCache>
                <c:ptCount val="1"/>
                <c:pt idx="0">
                  <c:v>大班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[工作簿1]Sheet1!$B$1:$D$1</c:f>
              <c:strCache>
                <c:ptCount val="3"/>
                <c:pt idx="0">
                  <c:v>能</c:v>
                </c:pt>
                <c:pt idx="1">
                  <c:v>需要成人提醒</c:v>
                </c:pt>
                <c:pt idx="2">
                  <c:v>不能</c:v>
                </c:pt>
              </c:strCache>
            </c:strRef>
          </c:cat>
          <c:val>
            <c:numRef>
              <c:f>[工作簿1]Sheet1!$B$4:$D$4</c:f>
              <c:numCache>
                <c:formatCode>General</c:formatCode>
                <c:ptCount val="3"/>
                <c:pt idx="0">
                  <c:v>80.2</c:v>
                </c:pt>
                <c:pt idx="1">
                  <c:v>19.8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10"/>
        <c:axId val="327648993"/>
        <c:axId val="720077531"/>
      </c:barChart>
      <c:catAx>
        <c:axId val="32764899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F2F2F2">
                <a:lumMod val="95000"/>
              </a:srgbClr>
            </a:solidFill>
            <a:round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720077531"/>
        <c:crosses val="autoZero"/>
        <c:auto val="1"/>
        <c:lblAlgn val="ctr"/>
        <c:lblOffset val="100"/>
        <c:noMultiLvlLbl val="0"/>
      </c:catAx>
      <c:valAx>
        <c:axId val="7200775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F2F2F2">
                  <a:lumMod val="95000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</a:p>
        </c:txPr>
        <c:crossAx val="32764899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 forceAA="0"/>
        <a:lstStyle/>
        <a:p>
          <a:pPr>
            <a:defRPr lang="zh-CN" sz="900" b="0" i="0" u="none" strike="noStrike" kern="1200" baseline="0">
              <a:solidFill>
                <a:srgbClr val="595959">
                  <a:lumMod val="65000"/>
                  <a:lumOff val="3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solidFill>
        <a:srgbClr val="F2F2F2">
          <a:lumMod val="95000"/>
        </a:srgb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 forceAA="0"/>
          <a:lstStyle/>
          <a:p>
            <a:pPr>
              <a:defRPr lang="zh-CN" sz="1400" b="0" i="0" u="none" strike="noStrike" kern="1200" spc="0" baseline="0">
                <a:solidFill>
                  <a:srgbClr val="595959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r>
              <a:t>影响幼儿选择材料的因素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[工作簿1]Sheet1!$A$2</c:f>
              <c:strCache>
                <c:ptCount val="1"/>
                <c:pt idx="0">
                  <c:v>小班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>
                <a:spAutoFit/>
              </a:bodyPr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[工作簿1]Sheet1!$B$1:$F$1</c:f>
              <c:strCache>
                <c:ptCount val="5"/>
                <c:pt idx="0">
                  <c:v>色彩鲜艳</c:v>
                </c:pt>
                <c:pt idx="1">
                  <c:v>粘贴方便</c:v>
                </c:pt>
                <c:pt idx="2">
                  <c:v>熟悉并使用过</c:v>
                </c:pt>
                <c:pt idx="3">
                  <c:v>符合制作需要</c:v>
                </c:pt>
                <c:pt idx="4">
                  <c:v>无目的选择</c:v>
                </c:pt>
              </c:strCache>
            </c:strRef>
          </c:cat>
          <c:val>
            <c:numRef>
              <c:f>[工作簿1]Sheet1!$B$2:$F$2</c:f>
              <c:numCache>
                <c:formatCode>General</c:formatCode>
                <c:ptCount val="5"/>
                <c:pt idx="0">
                  <c:v>45.6</c:v>
                </c:pt>
                <c:pt idx="1">
                  <c:v>67.4</c:v>
                </c:pt>
                <c:pt idx="2">
                  <c:v>54.3</c:v>
                </c:pt>
                <c:pt idx="3">
                  <c:v>13.5</c:v>
                </c:pt>
                <c:pt idx="4">
                  <c:v>15.2</c:v>
                </c:pt>
              </c:numCache>
            </c:numRef>
          </c:val>
        </c:ser>
        <c:ser>
          <c:idx val="1"/>
          <c:order val="1"/>
          <c:tx>
            <c:strRef>
              <c:f>[工作簿1]Sheet1!$A$3</c:f>
              <c:strCache>
                <c:ptCount val="1"/>
                <c:pt idx="0">
                  <c:v>中班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[工作簿1]Sheet1!$B$1:$F$1</c:f>
              <c:strCache>
                <c:ptCount val="5"/>
                <c:pt idx="0">
                  <c:v>色彩鲜艳</c:v>
                </c:pt>
                <c:pt idx="1">
                  <c:v>粘贴方便</c:v>
                </c:pt>
                <c:pt idx="2">
                  <c:v>熟悉并使用过</c:v>
                </c:pt>
                <c:pt idx="3">
                  <c:v>符合制作需要</c:v>
                </c:pt>
                <c:pt idx="4">
                  <c:v>无目的选择</c:v>
                </c:pt>
              </c:strCache>
            </c:strRef>
          </c:cat>
          <c:val>
            <c:numRef>
              <c:f>[工作簿1]Sheet1!$B$3:$F$3</c:f>
              <c:numCache>
                <c:formatCode>General</c:formatCode>
                <c:ptCount val="5"/>
                <c:pt idx="0">
                  <c:v>67.8</c:v>
                </c:pt>
                <c:pt idx="1">
                  <c:v>48.2</c:v>
                </c:pt>
                <c:pt idx="2">
                  <c:v>54.6</c:v>
                </c:pt>
                <c:pt idx="3">
                  <c:v>44.2</c:v>
                </c:pt>
                <c:pt idx="4">
                  <c:v>5.3</c:v>
                </c:pt>
              </c:numCache>
            </c:numRef>
          </c:val>
        </c:ser>
        <c:ser>
          <c:idx val="2"/>
          <c:order val="2"/>
          <c:tx>
            <c:strRef>
              <c:f>[工作簿1]Sheet1!$A$4</c:f>
              <c:strCache>
                <c:ptCount val="1"/>
                <c:pt idx="0">
                  <c:v>大班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9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rgbClr val="A6A6A6">
                          <a:lumMod val="35000"/>
                          <a:lumOff val="65000"/>
                        </a:srgb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[工作簿1]Sheet1!$B$1:$F$1</c:f>
              <c:strCache>
                <c:ptCount val="5"/>
                <c:pt idx="0">
                  <c:v>色彩鲜艳</c:v>
                </c:pt>
                <c:pt idx="1">
                  <c:v>粘贴方便</c:v>
                </c:pt>
                <c:pt idx="2">
                  <c:v>熟悉并使用过</c:v>
                </c:pt>
                <c:pt idx="3">
                  <c:v>符合制作需要</c:v>
                </c:pt>
                <c:pt idx="4">
                  <c:v>无目的选择</c:v>
                </c:pt>
              </c:strCache>
            </c:strRef>
          </c:cat>
          <c:val>
            <c:numRef>
              <c:f>[工作簿1]Sheet1!$B$4:$F$4</c:f>
              <c:numCache>
                <c:formatCode>General</c:formatCode>
                <c:ptCount val="5"/>
                <c:pt idx="0">
                  <c:v>64.2</c:v>
                </c:pt>
                <c:pt idx="1">
                  <c:v>47.5</c:v>
                </c:pt>
                <c:pt idx="2">
                  <c:v>54.8</c:v>
                </c:pt>
                <c:pt idx="3">
                  <c:v>49.3</c:v>
                </c:pt>
                <c:pt idx="4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10"/>
        <c:axId val="806272676"/>
        <c:axId val="752099818"/>
      </c:barChart>
      <c:catAx>
        <c:axId val="8062726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F2F2F2">
                <a:lumMod val="95000"/>
              </a:srgbClr>
            </a:solidFill>
            <a:round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752099818"/>
        <c:crosses val="autoZero"/>
        <c:auto val="1"/>
        <c:lblAlgn val="ctr"/>
        <c:lblOffset val="100"/>
        <c:noMultiLvlLbl val="0"/>
      </c:catAx>
      <c:valAx>
        <c:axId val="75209981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F2F2F2">
                  <a:lumMod val="95000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 forceAA="0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</a:p>
        </c:txPr>
        <c:crossAx val="8062726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 forceAA="0"/>
        <a:lstStyle/>
        <a:p>
          <a:pPr>
            <a:defRPr lang="zh-CN" sz="900" b="0" i="0" u="none" strike="noStrike" kern="1200" baseline="0">
              <a:solidFill>
                <a:srgbClr val="595959">
                  <a:lumMod val="65000"/>
                  <a:lumOff val="3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solidFill>
        <a:srgbClr val="F2F2F2">
          <a:lumMod val="95000"/>
        </a:srgb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zh-CN" sz="1400" b="0" i="0" u="none" strike="noStrike" kern="1200" spc="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t>废旧材料的使用情况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[工作簿1]Sheet1!$A$2</c:f>
              <c:strCache>
                <c:ptCount val="1"/>
                <c:pt idx="0">
                  <c:v>小班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[工作簿1]Sheet1!$B$1:$L$1</c:f>
              <c:strCache>
                <c:ptCount val="11"/>
                <c:pt idx="0">
                  <c:v>废纸</c:v>
                </c:pt>
                <c:pt idx="1">
                  <c:v>空瓶子</c:v>
                </c:pt>
                <c:pt idx="2">
                  <c:v>一次性纸杯</c:v>
                </c:pt>
                <c:pt idx="3">
                  <c:v>纸盒纸箱</c:v>
                </c:pt>
                <c:pt idx="4">
                  <c:v>牙签</c:v>
                </c:pt>
                <c:pt idx="5">
                  <c:v>瓶盖</c:v>
                </c:pt>
                <c:pt idx="6">
                  <c:v>树枝</c:v>
                </c:pt>
                <c:pt idx="7">
                  <c:v>纸筒</c:v>
                </c:pt>
                <c:pt idx="8">
                  <c:v>毛线</c:v>
                </c:pt>
                <c:pt idx="9">
                  <c:v>废布</c:v>
                </c:pt>
                <c:pt idx="10">
                  <c:v>电线</c:v>
                </c:pt>
              </c:strCache>
            </c:strRef>
          </c:cat>
          <c:val>
            <c:numRef>
              <c:f>[工作簿1]Sheet1!$B$2:$L$2</c:f>
              <c:numCache>
                <c:formatCode>General</c:formatCode>
                <c:ptCount val="11"/>
                <c:pt idx="0">
                  <c:v>79.5</c:v>
                </c:pt>
                <c:pt idx="1">
                  <c:v>65.4</c:v>
                </c:pt>
                <c:pt idx="2">
                  <c:v>34.7</c:v>
                </c:pt>
                <c:pt idx="3">
                  <c:v>17.2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[工作簿1]Sheet1!$A$3</c:f>
              <c:strCache>
                <c:ptCount val="1"/>
                <c:pt idx="0">
                  <c:v>中班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[工作簿1]Sheet1!$B$1:$L$1</c:f>
              <c:strCache>
                <c:ptCount val="11"/>
                <c:pt idx="0">
                  <c:v>废纸</c:v>
                </c:pt>
                <c:pt idx="1">
                  <c:v>空瓶子</c:v>
                </c:pt>
                <c:pt idx="2">
                  <c:v>一次性纸杯</c:v>
                </c:pt>
                <c:pt idx="3">
                  <c:v>纸盒纸箱</c:v>
                </c:pt>
                <c:pt idx="4">
                  <c:v>牙签</c:v>
                </c:pt>
                <c:pt idx="5">
                  <c:v>瓶盖</c:v>
                </c:pt>
                <c:pt idx="6">
                  <c:v>树枝</c:v>
                </c:pt>
                <c:pt idx="7">
                  <c:v>纸筒</c:v>
                </c:pt>
                <c:pt idx="8">
                  <c:v>毛线</c:v>
                </c:pt>
                <c:pt idx="9">
                  <c:v>废布</c:v>
                </c:pt>
                <c:pt idx="10">
                  <c:v>电线</c:v>
                </c:pt>
              </c:strCache>
            </c:strRef>
          </c:cat>
          <c:val>
            <c:numRef>
              <c:f>[工作簿1]Sheet1!$B$3:$L$3</c:f>
              <c:numCache>
                <c:formatCode>General</c:formatCode>
                <c:ptCount val="11"/>
                <c:pt idx="0">
                  <c:v>79.5</c:v>
                </c:pt>
                <c:pt idx="1">
                  <c:v>65.4</c:v>
                </c:pt>
                <c:pt idx="2">
                  <c:v>34.7</c:v>
                </c:pt>
                <c:pt idx="3">
                  <c:v>45.6</c:v>
                </c:pt>
                <c:pt idx="4">
                  <c:v>1.2</c:v>
                </c:pt>
                <c:pt idx="5">
                  <c:v>2.1</c:v>
                </c:pt>
                <c:pt idx="6">
                  <c:v>5.8</c:v>
                </c:pt>
                <c:pt idx="7">
                  <c:v>16.5</c:v>
                </c:pt>
                <c:pt idx="8">
                  <c:v>0.8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2"/>
          <c:order val="2"/>
          <c:tx>
            <c:strRef>
              <c:f>[工作簿1]Sheet1!$A$4</c:f>
              <c:strCache>
                <c:ptCount val="1"/>
                <c:pt idx="0">
                  <c:v>大班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[工作簿1]Sheet1!$B$1:$L$1</c:f>
              <c:strCache>
                <c:ptCount val="11"/>
                <c:pt idx="0">
                  <c:v>废纸</c:v>
                </c:pt>
                <c:pt idx="1">
                  <c:v>空瓶子</c:v>
                </c:pt>
                <c:pt idx="2">
                  <c:v>一次性纸杯</c:v>
                </c:pt>
                <c:pt idx="3">
                  <c:v>纸盒纸箱</c:v>
                </c:pt>
                <c:pt idx="4">
                  <c:v>牙签</c:v>
                </c:pt>
                <c:pt idx="5">
                  <c:v>瓶盖</c:v>
                </c:pt>
                <c:pt idx="6">
                  <c:v>树枝</c:v>
                </c:pt>
                <c:pt idx="7">
                  <c:v>纸筒</c:v>
                </c:pt>
                <c:pt idx="8">
                  <c:v>毛线</c:v>
                </c:pt>
                <c:pt idx="9">
                  <c:v>废布</c:v>
                </c:pt>
                <c:pt idx="10">
                  <c:v>电线</c:v>
                </c:pt>
              </c:strCache>
            </c:strRef>
          </c:cat>
          <c:val>
            <c:numRef>
              <c:f>[工作簿1]Sheet1!$B$4:$L$4</c:f>
              <c:numCache>
                <c:formatCode>General</c:formatCode>
                <c:ptCount val="11"/>
                <c:pt idx="0">
                  <c:v>33.8</c:v>
                </c:pt>
                <c:pt idx="1">
                  <c:v>16.7</c:v>
                </c:pt>
                <c:pt idx="2">
                  <c:v>10.5</c:v>
                </c:pt>
                <c:pt idx="3">
                  <c:v>25.3</c:v>
                </c:pt>
                <c:pt idx="4">
                  <c:v>3.5</c:v>
                </c:pt>
                <c:pt idx="5">
                  <c:v>3.3</c:v>
                </c:pt>
                <c:pt idx="6">
                  <c:v>10.3</c:v>
                </c:pt>
                <c:pt idx="7">
                  <c:v>20.5</c:v>
                </c:pt>
                <c:pt idx="8">
                  <c:v>3.4</c:v>
                </c:pt>
                <c:pt idx="9">
                  <c:v>8</c:v>
                </c:pt>
                <c:pt idx="10">
                  <c:v>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0"/>
        <c:axId val="538076338"/>
        <c:axId val="154781950"/>
      </c:barChart>
      <c:catAx>
        <c:axId val="538076338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rgbClr val="D9D9D9">
                <a:lumMod val="15000"/>
                <a:lumOff val="85000"/>
              </a:srgb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</a:p>
        </c:txPr>
        <c:crossAx val="154781950"/>
        <c:crosses val="autoZero"/>
        <c:auto val="1"/>
        <c:lblAlgn val="ctr"/>
        <c:lblOffset val="100"/>
        <c:noMultiLvlLbl val="0"/>
      </c:catAx>
      <c:valAx>
        <c:axId val="15478195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rgbClr val="D9D9D9">
                  <a:lumMod val="15000"/>
                  <a:lumOff val="85000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</a:p>
        </c:txPr>
        <c:crossAx val="53807633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rgbClr val="595959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solidFill>
        <a:srgbClr val="D9D9D9">
          <a:lumMod val="15000"/>
          <a:lumOff val="85000"/>
        </a:srgb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zh-CN" sz="1400" b="0" i="0" u="none" strike="noStrike" kern="1200" spc="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altLang="en-US"/>
              <a:t>事物的想象</a:t>
            </a:r>
            <a:endParaRPr altLang="en-US"/>
          </a:p>
        </c:rich>
      </c:tx>
      <c:layout>
        <c:manualLayout>
          <c:xMode val="edge"/>
          <c:yMode val="edge"/>
          <c:x val="0.416527777777778"/>
          <c:y val="0.0243055555555556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[工作簿1]Sheet1!$A$2</c:f>
              <c:strCache>
                <c:ptCount val="1"/>
                <c:pt idx="0">
                  <c:v>小班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[工作簿1]Sheet1!$B$1:$K$1</c:f>
              <c:strCache>
                <c:ptCount val="10"/>
                <c:pt idx="0">
                  <c:v>蜗牛</c:v>
                </c:pt>
                <c:pt idx="1">
                  <c:v>纽扣</c:v>
                </c:pt>
                <c:pt idx="2">
                  <c:v>手链</c:v>
                </c:pt>
                <c:pt idx="3">
                  <c:v>游乐场建筑</c:v>
                </c:pt>
                <c:pt idx="4">
                  <c:v>海螺</c:v>
                </c:pt>
                <c:pt idx="5">
                  <c:v>旋转木马</c:v>
                </c:pt>
                <c:pt idx="6">
                  <c:v>城堡</c:v>
                </c:pt>
                <c:pt idx="7">
                  <c:v>陀螺</c:v>
                </c:pt>
                <c:pt idx="8">
                  <c:v>蛋糕</c:v>
                </c:pt>
                <c:pt idx="9">
                  <c:v>皇冠</c:v>
                </c:pt>
              </c:strCache>
            </c:strRef>
          </c:cat>
          <c:val>
            <c:numRef>
              <c:f>[工作簿1]Sheet1!$B$2:$K$2</c:f>
              <c:numCache>
                <c:formatCode>General</c:formatCode>
                <c:ptCount val="10"/>
                <c:pt idx="0">
                  <c:v>72.3</c:v>
                </c:pt>
                <c:pt idx="1">
                  <c:v>1.7</c:v>
                </c:pt>
                <c:pt idx="2">
                  <c:v>2.5</c:v>
                </c:pt>
                <c:pt idx="3">
                  <c:v>5.1</c:v>
                </c:pt>
                <c:pt idx="4">
                  <c:v>12.7</c:v>
                </c:pt>
                <c:pt idx="5">
                  <c:v>4.2</c:v>
                </c:pt>
                <c:pt idx="6">
                  <c:v>1.7</c:v>
                </c:pt>
              </c:numCache>
            </c:numRef>
          </c:val>
        </c:ser>
        <c:ser>
          <c:idx val="1"/>
          <c:order val="1"/>
          <c:tx>
            <c:strRef>
              <c:f>[工作簿1]Sheet1!$A$3</c:f>
              <c:strCache>
                <c:ptCount val="1"/>
                <c:pt idx="0">
                  <c:v>中班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[工作簿1]Sheet1!$B$1:$K$1</c:f>
              <c:strCache>
                <c:ptCount val="10"/>
                <c:pt idx="0">
                  <c:v>蜗牛</c:v>
                </c:pt>
                <c:pt idx="1">
                  <c:v>纽扣</c:v>
                </c:pt>
                <c:pt idx="2">
                  <c:v>手链</c:v>
                </c:pt>
                <c:pt idx="3">
                  <c:v>游乐场建筑</c:v>
                </c:pt>
                <c:pt idx="4">
                  <c:v>海螺</c:v>
                </c:pt>
                <c:pt idx="5">
                  <c:v>旋转木马</c:v>
                </c:pt>
                <c:pt idx="6">
                  <c:v>城堡</c:v>
                </c:pt>
                <c:pt idx="7">
                  <c:v>陀螺</c:v>
                </c:pt>
                <c:pt idx="8">
                  <c:v>蛋糕</c:v>
                </c:pt>
                <c:pt idx="9">
                  <c:v>皇冠</c:v>
                </c:pt>
              </c:strCache>
            </c:strRef>
          </c:cat>
          <c:val>
            <c:numRef>
              <c:f>[工作簿1]Sheet1!$B$3:$K$3</c:f>
              <c:numCache>
                <c:formatCode>General</c:formatCode>
                <c:ptCount val="10"/>
                <c:pt idx="4">
                  <c:v>67.2</c:v>
                </c:pt>
                <c:pt idx="5">
                  <c:v>25.7</c:v>
                </c:pt>
                <c:pt idx="6">
                  <c:v>30.6</c:v>
                </c:pt>
                <c:pt idx="7">
                  <c:v>38.4</c:v>
                </c:pt>
                <c:pt idx="8">
                  <c:v>10.2</c:v>
                </c:pt>
              </c:numCache>
            </c:numRef>
          </c:val>
        </c:ser>
        <c:ser>
          <c:idx val="2"/>
          <c:order val="2"/>
          <c:tx>
            <c:strRef>
              <c:f>[工作簿1]Sheet1!$A$4</c:f>
              <c:strCache>
                <c:ptCount val="1"/>
                <c:pt idx="0">
                  <c:v>大班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[工作簿1]Sheet1!$B$1:$K$1</c:f>
              <c:strCache>
                <c:ptCount val="10"/>
                <c:pt idx="0">
                  <c:v>蜗牛</c:v>
                </c:pt>
                <c:pt idx="1">
                  <c:v>纽扣</c:v>
                </c:pt>
                <c:pt idx="2">
                  <c:v>手链</c:v>
                </c:pt>
                <c:pt idx="3">
                  <c:v>游乐场建筑</c:v>
                </c:pt>
                <c:pt idx="4">
                  <c:v>海螺</c:v>
                </c:pt>
                <c:pt idx="5">
                  <c:v>旋转木马</c:v>
                </c:pt>
                <c:pt idx="6">
                  <c:v>城堡</c:v>
                </c:pt>
                <c:pt idx="7">
                  <c:v>陀螺</c:v>
                </c:pt>
                <c:pt idx="8">
                  <c:v>蛋糕</c:v>
                </c:pt>
                <c:pt idx="9">
                  <c:v>皇冠</c:v>
                </c:pt>
              </c:strCache>
            </c:strRef>
          </c:cat>
          <c:val>
            <c:numRef>
              <c:f>[工作簿1]Sheet1!$B$4:$K$4</c:f>
              <c:numCache>
                <c:formatCode>General</c:formatCode>
                <c:ptCount val="10"/>
                <c:pt idx="0">
                  <c:v>61.5</c:v>
                </c:pt>
                <c:pt idx="4">
                  <c:v>82.7</c:v>
                </c:pt>
                <c:pt idx="9">
                  <c:v>3.4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0"/>
        <c:axId val="749137872"/>
        <c:axId val="297347747"/>
      </c:barChart>
      <c:catAx>
        <c:axId val="749137872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rgbClr val="D9D9D9">
                <a:lumMod val="15000"/>
                <a:lumOff val="85000"/>
              </a:srgb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</a:p>
        </c:txPr>
        <c:crossAx val="297347747"/>
        <c:crosses val="autoZero"/>
        <c:auto val="1"/>
        <c:lblAlgn val="ctr"/>
        <c:lblOffset val="100"/>
        <c:noMultiLvlLbl val="0"/>
      </c:catAx>
      <c:valAx>
        <c:axId val="2973477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rgbClr val="D9D9D9">
                  <a:lumMod val="15000"/>
                  <a:lumOff val="85000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</a:p>
        </c:txPr>
        <c:crossAx val="74913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rgbClr val="595959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solidFill>
        <a:srgbClr val="D9D9D9">
          <a:lumMod val="15000"/>
          <a:lumOff val="85000"/>
        </a:srgb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zh-CN" sz="1400" b="0" i="0" u="none" strike="noStrike" kern="1200" spc="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t>手工制作的基本技能发展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[工作簿1]Sheet1!$A$2</c:f>
              <c:strCache>
                <c:ptCount val="1"/>
                <c:pt idx="0">
                  <c:v>小班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[工作簿1]Sheet1!$B$1:$I$1</c:f>
              <c:strCache>
                <c:ptCount val="8"/>
                <c:pt idx="0">
                  <c:v>剪</c:v>
                </c:pt>
                <c:pt idx="1">
                  <c:v>卷</c:v>
                </c:pt>
                <c:pt idx="2">
                  <c:v>撕</c:v>
                </c:pt>
                <c:pt idx="3">
                  <c:v>贴</c:v>
                </c:pt>
                <c:pt idx="4">
                  <c:v>折</c:v>
                </c:pt>
                <c:pt idx="5">
                  <c:v>画</c:v>
                </c:pt>
                <c:pt idx="6">
                  <c:v>捏</c:v>
                </c:pt>
                <c:pt idx="7">
                  <c:v>拼装组合</c:v>
                </c:pt>
              </c:strCache>
            </c:strRef>
          </c:cat>
          <c:val>
            <c:numRef>
              <c:f>[工作簿1]Sheet1!$B$2:$I$2</c:f>
              <c:numCache>
                <c:formatCode>General</c:formatCode>
                <c:ptCount val="8"/>
                <c:pt idx="0">
                  <c:v>56.8</c:v>
                </c:pt>
                <c:pt idx="1">
                  <c:v>3.4</c:v>
                </c:pt>
                <c:pt idx="2">
                  <c:v>74.2</c:v>
                </c:pt>
                <c:pt idx="3">
                  <c:v>38.6</c:v>
                </c:pt>
                <c:pt idx="4">
                  <c:v>3.4</c:v>
                </c:pt>
                <c:pt idx="5">
                  <c:v>76.5</c:v>
                </c:pt>
                <c:pt idx="6">
                  <c:v>4.5</c:v>
                </c:pt>
                <c:pt idx="7">
                  <c:v>4.7</c:v>
                </c:pt>
              </c:numCache>
            </c:numRef>
          </c:val>
        </c:ser>
        <c:ser>
          <c:idx val="1"/>
          <c:order val="1"/>
          <c:tx>
            <c:strRef>
              <c:f>[工作簿1]Sheet1!$A$3</c:f>
              <c:strCache>
                <c:ptCount val="1"/>
                <c:pt idx="0">
                  <c:v>中班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[工作簿1]Sheet1!$B$1:$I$1</c:f>
              <c:strCache>
                <c:ptCount val="8"/>
                <c:pt idx="0">
                  <c:v>剪</c:v>
                </c:pt>
                <c:pt idx="1">
                  <c:v>卷</c:v>
                </c:pt>
                <c:pt idx="2">
                  <c:v>撕</c:v>
                </c:pt>
                <c:pt idx="3">
                  <c:v>贴</c:v>
                </c:pt>
                <c:pt idx="4">
                  <c:v>折</c:v>
                </c:pt>
                <c:pt idx="5">
                  <c:v>画</c:v>
                </c:pt>
                <c:pt idx="6">
                  <c:v>捏</c:v>
                </c:pt>
                <c:pt idx="7">
                  <c:v>拼装组合</c:v>
                </c:pt>
              </c:strCache>
            </c:strRef>
          </c:cat>
          <c:val>
            <c:numRef>
              <c:f>[工作簿1]Sheet1!$B$3:$I$3</c:f>
              <c:numCache>
                <c:formatCode>General</c:formatCode>
                <c:ptCount val="8"/>
                <c:pt idx="0">
                  <c:v>95.8</c:v>
                </c:pt>
                <c:pt idx="1">
                  <c:v>50.6</c:v>
                </c:pt>
                <c:pt idx="2">
                  <c:v>80.4</c:v>
                </c:pt>
                <c:pt idx="3">
                  <c:v>68.7</c:v>
                </c:pt>
                <c:pt idx="4">
                  <c:v>28.2</c:v>
                </c:pt>
                <c:pt idx="5">
                  <c:v>86.8</c:v>
                </c:pt>
                <c:pt idx="6">
                  <c:v>70.4</c:v>
                </c:pt>
                <c:pt idx="7">
                  <c:v>18.9</c:v>
                </c:pt>
              </c:numCache>
            </c:numRef>
          </c:val>
        </c:ser>
        <c:ser>
          <c:idx val="2"/>
          <c:order val="2"/>
          <c:tx>
            <c:strRef>
              <c:f>[工作簿1]Sheet1!$A$4</c:f>
              <c:strCache>
                <c:ptCount val="1"/>
                <c:pt idx="0">
                  <c:v>大班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[工作簿1]Sheet1!$B$1:$I$1</c:f>
              <c:strCache>
                <c:ptCount val="8"/>
                <c:pt idx="0">
                  <c:v>剪</c:v>
                </c:pt>
                <c:pt idx="1">
                  <c:v>卷</c:v>
                </c:pt>
                <c:pt idx="2">
                  <c:v>撕</c:v>
                </c:pt>
                <c:pt idx="3">
                  <c:v>贴</c:v>
                </c:pt>
                <c:pt idx="4">
                  <c:v>折</c:v>
                </c:pt>
                <c:pt idx="5">
                  <c:v>画</c:v>
                </c:pt>
                <c:pt idx="6">
                  <c:v>捏</c:v>
                </c:pt>
                <c:pt idx="7">
                  <c:v>拼装组合</c:v>
                </c:pt>
              </c:strCache>
            </c:strRef>
          </c:cat>
          <c:val>
            <c:numRef>
              <c:f>[工作簿1]Sheet1!$B$4:$I$4</c:f>
              <c:numCache>
                <c:formatCode>General</c:formatCode>
                <c:ptCount val="8"/>
                <c:pt idx="0">
                  <c:v>100</c:v>
                </c:pt>
                <c:pt idx="1">
                  <c:v>45.4</c:v>
                </c:pt>
                <c:pt idx="2">
                  <c:v>94.2</c:v>
                </c:pt>
                <c:pt idx="3">
                  <c:v>100</c:v>
                </c:pt>
                <c:pt idx="4">
                  <c:v>33.4</c:v>
                </c:pt>
                <c:pt idx="5">
                  <c:v>96.5</c:v>
                </c:pt>
                <c:pt idx="6">
                  <c:v>89.5</c:v>
                </c:pt>
                <c:pt idx="7">
                  <c:v>25.7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0"/>
        <c:axId val="900594593"/>
        <c:axId val="212464980"/>
      </c:barChart>
      <c:catAx>
        <c:axId val="900594593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rgbClr val="D9D9D9">
                <a:lumMod val="15000"/>
                <a:lumOff val="85000"/>
              </a:srgb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</a:p>
        </c:txPr>
        <c:crossAx val="212464980"/>
        <c:crosses val="autoZero"/>
        <c:auto val="1"/>
        <c:lblAlgn val="ctr"/>
        <c:lblOffset val="100"/>
        <c:noMultiLvlLbl val="0"/>
      </c:catAx>
      <c:valAx>
        <c:axId val="2124649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rgbClr val="D9D9D9">
                  <a:lumMod val="15000"/>
                  <a:lumOff val="85000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</a:p>
        </c:txPr>
        <c:crossAx val="90059459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rgbClr val="595959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solidFill>
        <a:srgbClr val="D9D9D9">
          <a:lumMod val="15000"/>
          <a:lumOff val="85000"/>
        </a:srgb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zh-CN" sz="1400" b="0" i="0" u="none" strike="noStrike" kern="1200" spc="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t>遇到困难时幼儿的坚持性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[工作簿1]Sheet1!$A$2</c:f>
              <c:strCache>
                <c:ptCount val="1"/>
                <c:pt idx="0">
                  <c:v>小班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[工作簿1]Sheet1!$B$1:$D$1</c:f>
              <c:strCache>
                <c:ptCount val="3"/>
                <c:pt idx="0">
                  <c:v>能</c:v>
                </c:pt>
                <c:pt idx="1">
                  <c:v>偶尔</c:v>
                </c:pt>
                <c:pt idx="2">
                  <c:v>不能</c:v>
                </c:pt>
              </c:strCache>
            </c:strRef>
          </c:cat>
          <c:val>
            <c:numRef>
              <c:f>[工作簿1]Sheet1!$B$2:$D$2</c:f>
              <c:numCache>
                <c:formatCode>General</c:formatCode>
                <c:ptCount val="3"/>
                <c:pt idx="0">
                  <c:v>17.8</c:v>
                </c:pt>
                <c:pt idx="1">
                  <c:v>72.9</c:v>
                </c:pt>
                <c:pt idx="2">
                  <c:v>9.3</c:v>
                </c:pt>
              </c:numCache>
            </c:numRef>
          </c:val>
        </c:ser>
        <c:ser>
          <c:idx val="1"/>
          <c:order val="1"/>
          <c:tx>
            <c:strRef>
              <c:f>[工作簿1]Sheet1!$A$3</c:f>
              <c:strCache>
                <c:ptCount val="1"/>
                <c:pt idx="0">
                  <c:v>中班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[工作簿1]Sheet1!$B$1:$D$1</c:f>
              <c:strCache>
                <c:ptCount val="3"/>
                <c:pt idx="0">
                  <c:v>能</c:v>
                </c:pt>
                <c:pt idx="1">
                  <c:v>偶尔</c:v>
                </c:pt>
                <c:pt idx="2">
                  <c:v>不能</c:v>
                </c:pt>
              </c:strCache>
            </c:strRef>
          </c:cat>
          <c:val>
            <c:numRef>
              <c:f>[工作簿1]Sheet1!$B$3:$D$3</c:f>
              <c:numCache>
                <c:formatCode>General</c:formatCode>
                <c:ptCount val="3"/>
                <c:pt idx="0">
                  <c:v>37.2</c:v>
                </c:pt>
                <c:pt idx="1">
                  <c:v>61.5</c:v>
                </c:pt>
                <c:pt idx="2">
                  <c:v>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2363106"/>
        <c:axId val="28192107"/>
      </c:barChart>
      <c:lineChart>
        <c:grouping val="standard"/>
        <c:varyColors val="0"/>
        <c:ser>
          <c:idx val="2"/>
          <c:order val="2"/>
          <c:tx>
            <c:strRef>
              <c:f>[工作簿1]Sheet1!$A$4</c:f>
              <c:strCache>
                <c:ptCount val="1"/>
                <c:pt idx="0">
                  <c:v>大班</c:v>
                </c:pt>
              </c:strCache>
            </c:strRef>
          </c:tx>
          <c:spPr>
            <a:ln w="28575" cap="rnd">
              <a:solidFill>
                <a:srgbClr val="9BBB59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[工作簿1]Sheet1!$B$1:$D$1</c:f>
              <c:strCache>
                <c:ptCount val="3"/>
                <c:pt idx="0">
                  <c:v>能</c:v>
                </c:pt>
                <c:pt idx="1">
                  <c:v>偶尔</c:v>
                </c:pt>
                <c:pt idx="2">
                  <c:v>不能</c:v>
                </c:pt>
              </c:strCache>
            </c:strRef>
          </c:cat>
          <c:val>
            <c:numRef>
              <c:f>[工作簿1]Sheet1!$B$4:$D$4</c:f>
              <c:numCache>
                <c:formatCode>General</c:formatCode>
                <c:ptCount val="3"/>
                <c:pt idx="0">
                  <c:v>62.1</c:v>
                </c:pt>
                <c:pt idx="1">
                  <c:v>37.9</c:v>
                </c:pt>
                <c:pt idx="2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0"/>
        <c:smooth val="0"/>
        <c:axId val="772363106"/>
        <c:axId val="28192107"/>
      </c:lineChart>
      <c:catAx>
        <c:axId val="77236310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rgbClr val="D9D9D9">
                <a:lumMod val="15000"/>
                <a:lumOff val="85000"/>
              </a:srgb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</a:p>
        </c:txPr>
        <c:crossAx val="28192107"/>
        <c:crosses val="autoZero"/>
        <c:auto val="1"/>
        <c:lblAlgn val="ctr"/>
        <c:lblOffset val="100"/>
        <c:noMultiLvlLbl val="0"/>
      </c:catAx>
      <c:valAx>
        <c:axId val="281921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D9D9D9">
                  <a:lumMod val="15000"/>
                  <a:lumOff val="85000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</a:p>
        </c:txPr>
        <c:crossAx val="77236310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rgbClr val="595959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solidFill>
        <a:srgbClr val="D9D9D9">
          <a:lumMod val="15000"/>
          <a:lumOff val="85000"/>
        </a:srgb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zh-CN" sz="1400" b="0" i="0" u="none" strike="noStrike" kern="1200" spc="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t>遇到困难时的解决方式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[工作簿1]Sheet1!$A$2</c:f>
              <c:strCache>
                <c:ptCount val="1"/>
                <c:pt idx="0">
                  <c:v>小班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[工作簿1]Sheet1!$B$1:$F$1</c:f>
              <c:strCache>
                <c:ptCount val="5"/>
                <c:pt idx="0">
                  <c:v>查看参考书、图片等</c:v>
                </c:pt>
                <c:pt idx="1">
                  <c:v>自己动手动脑操作尝试</c:v>
                </c:pt>
                <c:pt idx="2">
                  <c:v>寻求成人的帮助</c:v>
                </c:pt>
                <c:pt idx="3">
                  <c:v>观察别人的操作方法，模仿操作</c:v>
                </c:pt>
                <c:pt idx="4">
                  <c:v>不再尝试</c:v>
                </c:pt>
              </c:strCache>
            </c:strRef>
          </c:cat>
          <c:val>
            <c:numRef>
              <c:f>[工作簿1]Sheet1!$B$2:$F$2</c:f>
              <c:numCache>
                <c:formatCode>General</c:formatCode>
                <c:ptCount val="5"/>
                <c:pt idx="0">
                  <c:v>10.1</c:v>
                </c:pt>
                <c:pt idx="1">
                  <c:v>46.3</c:v>
                </c:pt>
                <c:pt idx="2">
                  <c:v>89.3</c:v>
                </c:pt>
                <c:pt idx="3">
                  <c:v>45.3</c:v>
                </c:pt>
                <c:pt idx="4">
                  <c:v>5.8</c:v>
                </c:pt>
              </c:numCache>
            </c:numRef>
          </c:val>
        </c:ser>
        <c:ser>
          <c:idx val="1"/>
          <c:order val="1"/>
          <c:tx>
            <c:strRef>
              <c:f>[工作簿1]Sheet1!$A$3</c:f>
              <c:strCache>
                <c:ptCount val="1"/>
                <c:pt idx="0">
                  <c:v>中班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[工作簿1]Sheet1!$B$1:$F$1</c:f>
              <c:strCache>
                <c:ptCount val="5"/>
                <c:pt idx="0">
                  <c:v>查看参考书、图片等</c:v>
                </c:pt>
                <c:pt idx="1">
                  <c:v>自己动手动脑操作尝试</c:v>
                </c:pt>
                <c:pt idx="2">
                  <c:v>寻求成人的帮助</c:v>
                </c:pt>
                <c:pt idx="3">
                  <c:v>观察别人的操作方法，模仿操作</c:v>
                </c:pt>
                <c:pt idx="4">
                  <c:v>不再尝试</c:v>
                </c:pt>
              </c:strCache>
            </c:strRef>
          </c:cat>
          <c:val>
            <c:numRef>
              <c:f>[工作簿1]Sheet1!$B$3:$F$3</c:f>
              <c:numCache>
                <c:formatCode>General</c:formatCode>
                <c:ptCount val="5"/>
                <c:pt idx="0">
                  <c:v>15.3</c:v>
                </c:pt>
                <c:pt idx="1">
                  <c:v>64.2</c:v>
                </c:pt>
                <c:pt idx="2">
                  <c:v>86.4</c:v>
                </c:pt>
                <c:pt idx="3">
                  <c:v>34.7</c:v>
                </c:pt>
                <c:pt idx="4">
                  <c:v>3.6</c:v>
                </c:pt>
              </c:numCache>
            </c:numRef>
          </c:val>
        </c:ser>
        <c:ser>
          <c:idx val="2"/>
          <c:order val="2"/>
          <c:tx>
            <c:strRef>
              <c:f>[工作簿1]Sheet1!$A$4</c:f>
              <c:strCache>
                <c:ptCount val="1"/>
                <c:pt idx="0">
                  <c:v>大班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[工作簿1]Sheet1!$B$1:$F$1</c:f>
              <c:strCache>
                <c:ptCount val="5"/>
                <c:pt idx="0">
                  <c:v>查看参考书、图片等</c:v>
                </c:pt>
                <c:pt idx="1">
                  <c:v>自己动手动脑操作尝试</c:v>
                </c:pt>
                <c:pt idx="2">
                  <c:v>寻求成人的帮助</c:v>
                </c:pt>
                <c:pt idx="3">
                  <c:v>观察别人的操作方法，模仿操作</c:v>
                </c:pt>
                <c:pt idx="4">
                  <c:v>不再尝试</c:v>
                </c:pt>
              </c:strCache>
            </c:strRef>
          </c:cat>
          <c:val>
            <c:numRef>
              <c:f>[工作簿1]Sheet1!$B$4:$F$4</c:f>
              <c:numCache>
                <c:formatCode>General</c:formatCode>
                <c:ptCount val="5"/>
                <c:pt idx="0">
                  <c:v>46.6</c:v>
                </c:pt>
                <c:pt idx="1">
                  <c:v>76.3</c:v>
                </c:pt>
                <c:pt idx="2">
                  <c:v>30.5</c:v>
                </c:pt>
                <c:pt idx="3">
                  <c:v>54</c:v>
                </c:pt>
                <c:pt idx="4">
                  <c:v>1.1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0"/>
        <c:axId val="811540074"/>
        <c:axId val="631948736"/>
      </c:barChart>
      <c:catAx>
        <c:axId val="811540074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9525" cap="flat" cmpd="sng" algn="ctr">
            <a:solidFill>
              <a:srgbClr val="D9D9D9">
                <a:lumMod val="15000"/>
                <a:lumOff val="85000"/>
              </a:srgb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</a:p>
        </c:txPr>
        <c:crossAx val="631948736"/>
        <c:crosses val="autoZero"/>
        <c:auto val="1"/>
        <c:lblAlgn val="ctr"/>
        <c:lblOffset val="100"/>
        <c:noMultiLvlLbl val="0"/>
      </c:catAx>
      <c:valAx>
        <c:axId val="631948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rgbClr val="D9D9D9">
                  <a:lumMod val="15000"/>
                  <a:lumOff val="85000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59595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</a:p>
        </c:txPr>
        <c:crossAx val="81154007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rgbClr val="595959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rgbClr val="FFFFFF"/>
    </a:solidFill>
    <a:ln w="9525" cap="flat" cmpd="sng" algn="ctr">
      <a:solidFill>
        <a:srgbClr val="D9D9D9">
          <a:lumMod val="15000"/>
          <a:lumOff val="85000"/>
        </a:srgb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rgbClr val="4F81BD"/>
  <a:srgbClr val="C0504D"/>
  <a:srgbClr val="9BBB59"/>
  <a:srgbClr val="8064A2"/>
  <a:srgbClr val="4BACC6"/>
  <a:srgbClr val="F7964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rgbClr val="4F81BD"/>
  <a:srgbClr val="C0504D"/>
  <a:srgbClr val="9BBB59"/>
  <a:srgbClr val="8064A2"/>
  <a:srgbClr val="4BACC6"/>
  <a:srgbClr val="F7964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rgbClr val="4F81BD"/>
  <a:srgbClr val="C0504D"/>
  <a:srgbClr val="9BBB59"/>
  <a:srgbClr val="8064A2"/>
  <a:srgbClr val="4BACC6"/>
  <a:srgbClr val="F7964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rgbClr val="4F81BD"/>
  <a:srgbClr val="C0504D"/>
  <a:srgbClr val="9BBB59"/>
  <a:srgbClr val="8064A2"/>
  <a:srgbClr val="4BACC6"/>
  <a:srgbClr val="F7964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rgbClr val="4F81BD"/>
  <a:srgbClr val="C0504D"/>
  <a:srgbClr val="9BBB59"/>
  <a:srgbClr val="8064A2"/>
  <a:srgbClr val="4BACC6"/>
  <a:srgbClr val="F7964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rgbClr val="4F81BD"/>
  <a:srgbClr val="C0504D"/>
  <a:srgbClr val="9BBB59"/>
  <a:srgbClr val="8064A2"/>
  <a:srgbClr val="4BACC6"/>
  <a:srgbClr val="F7964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rgbClr val="4F81BD"/>
  <a:srgbClr val="C0504D"/>
  <a:srgbClr val="9BBB59"/>
  <a:srgbClr val="8064A2"/>
  <a:srgbClr val="4BACC6"/>
  <a:srgbClr val="F7964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rgbClr val="4F81BD"/>
  <a:srgbClr val="C0504D"/>
  <a:srgbClr val="9BBB59"/>
  <a:srgbClr val="8064A2"/>
  <a:srgbClr val="4BACC6"/>
  <a:srgbClr val="F7964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rgbClr val="4F81BD"/>
  <a:srgbClr val="C0504D"/>
  <a:srgbClr val="9BBB59"/>
  <a:srgbClr val="8064A2"/>
  <a:srgbClr val="4BACC6"/>
  <a:srgbClr val="F7964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rgbClr val="595959">
        <a:lumMod val="65000"/>
        <a:lumOff val="35000"/>
      </a:srgbClr>
    </cs:fontRef>
    <cs:defRPr sz="1000" kern="1200"/>
  </cs:axisTitle>
  <cs:categoryAxis>
    <cs:lnRef idx="0"/>
    <cs:fillRef idx="0"/>
    <cs:effectRef idx="0"/>
    <cs:fontRef idx="minor">
      <a:srgbClr val="595959">
        <a:lumMod val="65000"/>
        <a:lumOff val="35000"/>
      </a:srgbClr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1000" kern="1200"/>
  </cs:chartArea>
  <cs:dataLabel>
    <cs:lnRef idx="0"/>
    <cs:fillRef idx="0"/>
    <cs:effectRef idx="0"/>
    <cs:fontRef idx="minor">
      <a:srgbClr val="404040">
        <a:lumMod val="75000"/>
        <a:lumOff val="25000"/>
      </a:srgbClr>
    </cs:fontRef>
    <cs:defRPr sz="900" kern="1200"/>
  </cs:dataLabel>
  <cs:dataLabelCallout>
    <cs:lnRef idx="0"/>
    <cs:fillRef idx="0"/>
    <cs:effectRef idx="0"/>
    <cs:fontRef idx="minor">
      <a:srgbClr val="595959">
        <a:lumMod val="65000"/>
        <a:lumOff val="35000"/>
      </a:srgbClr>
    </cs:fontRef>
    <cs:spPr>
      <a:solidFill>
        <a:srgbClr val="FFFFFF"/>
      </a:solidFill>
      <a:ln>
        <a:solidFill>
          <a:srgbClr val="BFBFBF">
            <a:lumMod val="25000"/>
            <a:lumOff val="75000"/>
          </a:srgb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rgbClr val="000000"/>
    </cs:fontRef>
  </cs:dataPoint>
  <cs:dataPoint3D>
    <cs:lnRef idx="0"/>
    <cs:fillRef idx="1">
      <cs:styleClr val="auto"/>
    </cs:fillRef>
    <cs:effectRef idx="0"/>
    <cs:fontRef idx="minor">
      <a:srgbClr val="000000"/>
    </cs:fontRef>
  </cs:dataPoint3D>
  <cs:dataPointLine>
    <cs:lnRef idx="0">
      <cs:styleClr val="auto"/>
    </cs:lnRef>
    <cs:fillRef idx="1"/>
    <cs:effectRef idx="0"/>
    <cs:fontRef idx="minor">
      <a:srgbClr val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rgbClr val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rgbClr val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rgbClr val="595959">
        <a:lumMod val="65000"/>
        <a:lumOff val="35000"/>
      </a:srgbClr>
    </cs:fontRef>
    <cs:spPr>
      <a:noFill/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dataTable>
  <cs:downBar>
    <cs:lnRef idx="0"/>
    <cs:fillRef idx="0"/>
    <cs:effectRef idx="0"/>
    <cs:fontRef idx="minor">
      <a:srgbClr val="000000"/>
    </cs:fontRef>
    <cs:spPr>
      <a:solidFill>
        <a:srgbClr val="595959">
          <a:lumMod val="65000"/>
          <a:lumOff val="35000"/>
        </a:srgbClr>
      </a:solidFill>
      <a:ln w="9525">
        <a:solidFill>
          <a:srgbClr val="595959">
            <a:lumMod val="65000"/>
            <a:lumOff val="35000"/>
          </a:srgbClr>
        </a:solidFill>
      </a:ln>
    </cs:spPr>
  </cs:downBar>
  <cs:drop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dropLine>
  <cs:errorBar>
    <cs:lnRef idx="0"/>
    <cs:fillRef idx="0"/>
    <cs:effectRef idx="0"/>
    <cs:fontRef idx="minor">
      <a:srgbClr val="000000"/>
    </cs:fontRef>
    <cs:spPr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errorBar>
  <cs:floor>
    <cs:lnRef idx="0"/>
    <cs:fillRef idx="0"/>
    <cs:effectRef idx="0"/>
    <cs:fontRef idx="minor">
      <a:srgbClr val="000000"/>
    </cs:fontRef>
    <cs:spPr>
      <a:noFill/>
      <a:ln>
        <a:noFill/>
      </a:ln>
    </cs:spPr>
  </cs:floor>
  <cs:gridlineMajor>
    <cs:lnRef idx="0"/>
    <cs:fillRef idx="0"/>
    <cs:effectRef idx="0"/>
    <cs:fontRef idx="minor">
      <a:srgbClr val="000000"/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</cs:gridlineMajor>
  <cs:gridlineMinor>
    <cs:lnRef idx="0"/>
    <cs:fillRef idx="0"/>
    <cs:effectRef idx="0"/>
    <cs:fontRef idx="minor">
      <a:srgbClr val="000000"/>
    </cs:fontRef>
    <cs:spPr>
      <a:ln w="9525" cap="flat" cmpd="sng" algn="ctr">
        <a:solidFill>
          <a:srgbClr val="F2F2F2">
            <a:lumMod val="5000"/>
            <a:lumOff val="95000"/>
          </a:srgbClr>
        </a:solidFill>
        <a:round/>
      </a:ln>
    </cs:spPr>
  </cs:gridlineMinor>
  <cs:hiLo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404040">
            <a:lumMod val="75000"/>
            <a:lumOff val="25000"/>
          </a:srgbClr>
        </a:solidFill>
        <a:round/>
      </a:ln>
    </cs:spPr>
  </cs:hiLoLine>
  <cs:leader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leaderLine>
  <cs:legend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legend>
  <cs:plotArea mods="allowNoFillOverride allowNoLineOverride">
    <cs:lnRef idx="0"/>
    <cs:fillRef idx="0"/>
    <cs:effectRef idx="0"/>
    <cs:fontRef idx="minor">
      <a:srgbClr val="000000"/>
    </cs:fontRef>
  </cs:plotArea>
  <cs:plotArea3D mods="allowNoFillOverride allowNoLineOverride">
    <cs:lnRef idx="0"/>
    <cs:fillRef idx="0"/>
    <cs:effectRef idx="0"/>
    <cs:fontRef idx="minor">
      <a:srgbClr val="000000"/>
    </cs:fontRef>
  </cs:plotArea3D>
  <cs:series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seriesAxis>
  <cs:series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seriesLine>
  <cs:title>
    <cs:lnRef idx="0"/>
    <cs:fillRef idx="0"/>
    <cs:effectRef idx="0"/>
    <cs:fontRef idx="minor">
      <a:srgbClr val="595959">
        <a:lumMod val="65000"/>
        <a:lumOff val="35000"/>
      </a:srgb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rgbClr val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trendlineLabel>
  <cs:upBar>
    <cs:lnRef idx="0"/>
    <cs:fillRef idx="0"/>
    <cs:effectRef idx="0"/>
    <cs:fontRef idx="minor">
      <a:srgbClr val="000000"/>
    </cs:fontRef>
    <cs:spPr>
      <a:solidFill>
        <a:srgbClr val="FFFFFF"/>
      </a:solidFill>
      <a:ln w="9525">
        <a:solidFill>
          <a:srgbClr val="D9D9D9">
            <a:lumMod val="15000"/>
            <a:lumOff val="85000"/>
          </a:srgbClr>
        </a:solidFill>
      </a:ln>
    </cs:spPr>
  </cs:upBar>
  <cs:value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valueAxis>
  <cs:wall>
    <cs:lnRef idx="0"/>
    <cs:fillRef idx="0"/>
    <cs:effectRef idx="0"/>
    <cs:fontRef idx="minor">
      <a:srgbClr val="000000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rgbClr val="595959">
        <a:lumMod val="65000"/>
        <a:lumOff val="35000"/>
      </a:srgbClr>
    </cs:fontRef>
    <cs:defRPr sz="1000" kern="1200"/>
  </cs:axisTitle>
  <cs:categoryAxis>
    <cs:lnRef idx="0"/>
    <cs:fillRef idx="0"/>
    <cs:effectRef idx="0"/>
    <cs:fontRef idx="minor">
      <a:srgbClr val="595959">
        <a:lumMod val="65000"/>
        <a:lumOff val="35000"/>
      </a:srgbClr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1000" kern="1200"/>
  </cs:chartArea>
  <cs:dataLabel>
    <cs:lnRef idx="0"/>
    <cs:fillRef idx="0"/>
    <cs:effectRef idx="0"/>
    <cs:fontRef idx="minor">
      <a:srgbClr val="404040">
        <a:lumMod val="75000"/>
        <a:lumOff val="25000"/>
      </a:srgbClr>
    </cs:fontRef>
    <cs:defRPr sz="900" kern="1200"/>
  </cs:dataLabel>
  <cs:dataLabelCallout>
    <cs:lnRef idx="0"/>
    <cs:fillRef idx="0"/>
    <cs:effectRef idx="0"/>
    <cs:fontRef idx="minor">
      <a:srgbClr val="595959">
        <a:lumMod val="65000"/>
        <a:lumOff val="35000"/>
      </a:srgbClr>
    </cs:fontRef>
    <cs:spPr>
      <a:solidFill>
        <a:srgbClr val="FFFFFF"/>
      </a:solidFill>
      <a:ln>
        <a:solidFill>
          <a:srgbClr val="BFBFBF">
            <a:lumMod val="25000"/>
            <a:lumOff val="75000"/>
          </a:srgb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rgbClr val="000000"/>
    </cs:fontRef>
  </cs:dataPoint>
  <cs:dataPoint3D>
    <cs:lnRef idx="0"/>
    <cs:fillRef idx="1">
      <cs:styleClr val="auto"/>
    </cs:fillRef>
    <cs:effectRef idx="0"/>
    <cs:fontRef idx="minor">
      <a:srgbClr val="000000"/>
    </cs:fontRef>
  </cs:dataPoint3D>
  <cs:dataPointLine>
    <cs:lnRef idx="0">
      <cs:styleClr val="auto"/>
    </cs:lnRef>
    <cs:fillRef idx="1"/>
    <cs:effectRef idx="0"/>
    <cs:fontRef idx="minor">
      <a:srgbClr val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rgbClr val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rgbClr val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rgbClr val="595959">
        <a:lumMod val="65000"/>
        <a:lumOff val="35000"/>
      </a:srgbClr>
    </cs:fontRef>
    <cs:spPr>
      <a:noFill/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dataTable>
  <cs:downBar>
    <cs:lnRef idx="0"/>
    <cs:fillRef idx="0"/>
    <cs:effectRef idx="0"/>
    <cs:fontRef idx="minor">
      <a:srgbClr val="000000"/>
    </cs:fontRef>
    <cs:spPr>
      <a:solidFill>
        <a:srgbClr val="595959">
          <a:lumMod val="65000"/>
          <a:lumOff val="35000"/>
        </a:srgbClr>
      </a:solidFill>
      <a:ln w="9525">
        <a:solidFill>
          <a:srgbClr val="595959">
            <a:lumMod val="65000"/>
            <a:lumOff val="35000"/>
          </a:srgbClr>
        </a:solidFill>
      </a:ln>
    </cs:spPr>
  </cs:downBar>
  <cs:drop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dropLine>
  <cs:errorBar>
    <cs:lnRef idx="0"/>
    <cs:fillRef idx="0"/>
    <cs:effectRef idx="0"/>
    <cs:fontRef idx="minor">
      <a:srgbClr val="000000"/>
    </cs:fontRef>
    <cs:spPr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errorBar>
  <cs:floor>
    <cs:lnRef idx="0"/>
    <cs:fillRef idx="0"/>
    <cs:effectRef idx="0"/>
    <cs:fontRef idx="minor">
      <a:srgbClr val="000000"/>
    </cs:fontRef>
    <cs:spPr>
      <a:noFill/>
      <a:ln>
        <a:noFill/>
      </a:ln>
    </cs:spPr>
  </cs:floor>
  <cs:gridlineMajor>
    <cs:lnRef idx="0"/>
    <cs:fillRef idx="0"/>
    <cs:effectRef idx="0"/>
    <cs:fontRef idx="minor">
      <a:srgbClr val="000000"/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</cs:gridlineMajor>
  <cs:gridlineMinor>
    <cs:lnRef idx="0"/>
    <cs:fillRef idx="0"/>
    <cs:effectRef idx="0"/>
    <cs:fontRef idx="minor">
      <a:srgbClr val="000000"/>
    </cs:fontRef>
    <cs:spPr>
      <a:ln w="9525" cap="flat" cmpd="sng" algn="ctr">
        <a:solidFill>
          <a:srgbClr val="F2F2F2">
            <a:lumMod val="5000"/>
            <a:lumOff val="95000"/>
          </a:srgbClr>
        </a:solidFill>
        <a:round/>
      </a:ln>
    </cs:spPr>
  </cs:gridlineMinor>
  <cs:hiLo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404040">
            <a:lumMod val="75000"/>
            <a:lumOff val="25000"/>
          </a:srgbClr>
        </a:solidFill>
        <a:round/>
      </a:ln>
    </cs:spPr>
  </cs:hiLoLine>
  <cs:leader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leaderLine>
  <cs:legend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legend>
  <cs:plotArea mods="allowNoFillOverride allowNoLineOverride">
    <cs:lnRef idx="0"/>
    <cs:fillRef idx="0"/>
    <cs:effectRef idx="0"/>
    <cs:fontRef idx="minor">
      <a:srgbClr val="000000"/>
    </cs:fontRef>
  </cs:plotArea>
  <cs:plotArea3D mods="allowNoFillOverride allowNoLineOverride">
    <cs:lnRef idx="0"/>
    <cs:fillRef idx="0"/>
    <cs:effectRef idx="0"/>
    <cs:fontRef idx="minor">
      <a:srgbClr val="000000"/>
    </cs:fontRef>
  </cs:plotArea3D>
  <cs:series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seriesAxis>
  <cs:series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seriesLine>
  <cs:title>
    <cs:lnRef idx="0"/>
    <cs:fillRef idx="0"/>
    <cs:effectRef idx="0"/>
    <cs:fontRef idx="minor">
      <a:srgbClr val="595959">
        <a:lumMod val="65000"/>
        <a:lumOff val="35000"/>
      </a:srgb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rgbClr val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trendlineLabel>
  <cs:upBar>
    <cs:lnRef idx="0"/>
    <cs:fillRef idx="0"/>
    <cs:effectRef idx="0"/>
    <cs:fontRef idx="minor">
      <a:srgbClr val="000000"/>
    </cs:fontRef>
    <cs:spPr>
      <a:solidFill>
        <a:srgbClr val="FFFFFF"/>
      </a:solidFill>
      <a:ln w="9525">
        <a:solidFill>
          <a:srgbClr val="D9D9D9">
            <a:lumMod val="15000"/>
            <a:lumOff val="85000"/>
          </a:srgbClr>
        </a:solidFill>
      </a:ln>
    </cs:spPr>
  </cs:upBar>
  <cs:value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valueAxis>
  <cs:wall>
    <cs:lnRef idx="0"/>
    <cs:fillRef idx="0"/>
    <cs:effectRef idx="0"/>
    <cs:fontRef idx="minor">
      <a:srgbClr val="000000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rgbClr val="595959">
        <a:lumMod val="65000"/>
        <a:lumOff val="35000"/>
      </a:srgbClr>
    </cs:fontRef>
    <cs:defRPr sz="1000" kern="1200"/>
  </cs:axisTitle>
  <cs:categoryAxis>
    <cs:lnRef idx="0"/>
    <cs:fillRef idx="0"/>
    <cs:effectRef idx="0"/>
    <cs:fontRef idx="minor">
      <a:srgbClr val="595959">
        <a:lumMod val="65000"/>
        <a:lumOff val="35000"/>
      </a:srgbClr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1000" kern="1200"/>
  </cs:chartArea>
  <cs:dataLabel>
    <cs:lnRef idx="0"/>
    <cs:fillRef idx="0"/>
    <cs:effectRef idx="0"/>
    <cs:fontRef idx="minor">
      <a:srgbClr val="404040">
        <a:lumMod val="75000"/>
        <a:lumOff val="25000"/>
      </a:srgbClr>
    </cs:fontRef>
    <cs:defRPr sz="900" kern="1200"/>
  </cs:dataLabel>
  <cs:dataLabelCallout>
    <cs:lnRef idx="0"/>
    <cs:fillRef idx="0"/>
    <cs:effectRef idx="0"/>
    <cs:fontRef idx="minor">
      <a:srgbClr val="595959">
        <a:lumMod val="65000"/>
        <a:lumOff val="35000"/>
      </a:srgbClr>
    </cs:fontRef>
    <cs:spPr>
      <a:solidFill>
        <a:srgbClr val="FFFFFF"/>
      </a:solidFill>
      <a:ln>
        <a:solidFill>
          <a:srgbClr val="BFBFBF">
            <a:lumMod val="25000"/>
            <a:lumOff val="75000"/>
          </a:srgb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rgbClr val="000000"/>
    </cs:fontRef>
  </cs:dataPoint>
  <cs:dataPoint3D>
    <cs:lnRef idx="0"/>
    <cs:fillRef idx="1">
      <cs:styleClr val="auto"/>
    </cs:fillRef>
    <cs:effectRef idx="0"/>
    <cs:fontRef idx="minor">
      <a:srgbClr val="000000"/>
    </cs:fontRef>
  </cs:dataPoint3D>
  <cs:dataPointLine>
    <cs:lnRef idx="0">
      <cs:styleClr val="auto"/>
    </cs:lnRef>
    <cs:fillRef idx="1"/>
    <cs:effectRef idx="0"/>
    <cs:fontRef idx="minor">
      <a:srgbClr val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rgbClr val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rgbClr val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rgbClr val="595959">
        <a:lumMod val="65000"/>
        <a:lumOff val="35000"/>
      </a:srgbClr>
    </cs:fontRef>
    <cs:spPr>
      <a:noFill/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dataTable>
  <cs:downBar>
    <cs:lnRef idx="0"/>
    <cs:fillRef idx="0"/>
    <cs:effectRef idx="0"/>
    <cs:fontRef idx="minor">
      <a:srgbClr val="000000"/>
    </cs:fontRef>
    <cs:spPr>
      <a:solidFill>
        <a:srgbClr val="595959">
          <a:lumMod val="65000"/>
          <a:lumOff val="35000"/>
        </a:srgbClr>
      </a:solidFill>
      <a:ln w="9525">
        <a:solidFill>
          <a:srgbClr val="595959">
            <a:lumMod val="65000"/>
            <a:lumOff val="35000"/>
          </a:srgbClr>
        </a:solidFill>
      </a:ln>
    </cs:spPr>
  </cs:downBar>
  <cs:drop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dropLine>
  <cs:errorBar>
    <cs:lnRef idx="0"/>
    <cs:fillRef idx="0"/>
    <cs:effectRef idx="0"/>
    <cs:fontRef idx="minor">
      <a:srgbClr val="000000"/>
    </cs:fontRef>
    <cs:spPr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errorBar>
  <cs:floor>
    <cs:lnRef idx="0"/>
    <cs:fillRef idx="0"/>
    <cs:effectRef idx="0"/>
    <cs:fontRef idx="minor">
      <a:srgbClr val="000000"/>
    </cs:fontRef>
    <cs:spPr>
      <a:noFill/>
      <a:ln>
        <a:noFill/>
      </a:ln>
    </cs:spPr>
  </cs:floor>
  <cs:gridlineMajor>
    <cs:lnRef idx="0"/>
    <cs:fillRef idx="0"/>
    <cs:effectRef idx="0"/>
    <cs:fontRef idx="minor">
      <a:srgbClr val="000000"/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</cs:gridlineMajor>
  <cs:gridlineMinor>
    <cs:lnRef idx="0"/>
    <cs:fillRef idx="0"/>
    <cs:effectRef idx="0"/>
    <cs:fontRef idx="minor">
      <a:srgbClr val="000000"/>
    </cs:fontRef>
    <cs:spPr>
      <a:ln w="9525" cap="flat" cmpd="sng" algn="ctr">
        <a:solidFill>
          <a:srgbClr val="F2F2F2">
            <a:lumMod val="5000"/>
            <a:lumOff val="95000"/>
          </a:srgbClr>
        </a:solidFill>
        <a:round/>
      </a:ln>
    </cs:spPr>
  </cs:gridlineMinor>
  <cs:hiLo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404040">
            <a:lumMod val="75000"/>
            <a:lumOff val="25000"/>
          </a:srgbClr>
        </a:solidFill>
        <a:round/>
      </a:ln>
    </cs:spPr>
  </cs:hiLoLine>
  <cs:leader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leaderLine>
  <cs:legend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legend>
  <cs:plotArea mods="allowNoFillOverride allowNoLineOverride">
    <cs:lnRef idx="0"/>
    <cs:fillRef idx="0"/>
    <cs:effectRef idx="0"/>
    <cs:fontRef idx="minor">
      <a:srgbClr val="000000"/>
    </cs:fontRef>
  </cs:plotArea>
  <cs:plotArea3D mods="allowNoFillOverride allowNoLineOverride">
    <cs:lnRef idx="0"/>
    <cs:fillRef idx="0"/>
    <cs:effectRef idx="0"/>
    <cs:fontRef idx="minor">
      <a:srgbClr val="000000"/>
    </cs:fontRef>
  </cs:plotArea3D>
  <cs:series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seriesAxis>
  <cs:series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seriesLine>
  <cs:title>
    <cs:lnRef idx="0"/>
    <cs:fillRef idx="0"/>
    <cs:effectRef idx="0"/>
    <cs:fontRef idx="minor">
      <a:srgbClr val="595959">
        <a:lumMod val="65000"/>
        <a:lumOff val="35000"/>
      </a:srgb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rgbClr val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trendlineLabel>
  <cs:upBar>
    <cs:lnRef idx="0"/>
    <cs:fillRef idx="0"/>
    <cs:effectRef idx="0"/>
    <cs:fontRef idx="minor">
      <a:srgbClr val="000000"/>
    </cs:fontRef>
    <cs:spPr>
      <a:solidFill>
        <a:srgbClr val="FFFFFF"/>
      </a:solidFill>
      <a:ln w="9525">
        <a:solidFill>
          <a:srgbClr val="D9D9D9">
            <a:lumMod val="15000"/>
            <a:lumOff val="85000"/>
          </a:srgbClr>
        </a:solidFill>
      </a:ln>
    </cs:spPr>
  </cs:upBar>
  <cs:value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valueAxis>
  <cs:wall>
    <cs:lnRef idx="0"/>
    <cs:fillRef idx="0"/>
    <cs:effectRef idx="0"/>
    <cs:fontRef idx="minor">
      <a:srgbClr val="000000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rgbClr val="595959">
        <a:lumMod val="65000"/>
        <a:lumOff val="35000"/>
      </a:srgbClr>
    </cs:fontRef>
    <cs:defRPr sz="1000" kern="1200"/>
  </cs:axisTitle>
  <cs:categoryAxis>
    <cs:lnRef idx="0"/>
    <cs:fillRef idx="0"/>
    <cs:effectRef idx="0"/>
    <cs:fontRef idx="minor">
      <a:srgbClr val="595959">
        <a:lumMod val="65000"/>
        <a:lumOff val="35000"/>
      </a:srgbClr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1000" kern="1200"/>
  </cs:chartArea>
  <cs:dataLabel>
    <cs:lnRef idx="0"/>
    <cs:fillRef idx="0"/>
    <cs:effectRef idx="0"/>
    <cs:fontRef idx="minor">
      <a:srgbClr val="404040">
        <a:lumMod val="75000"/>
        <a:lumOff val="25000"/>
      </a:srgbClr>
    </cs:fontRef>
    <cs:defRPr sz="900" kern="1200"/>
  </cs:dataLabel>
  <cs:dataLabelCallout>
    <cs:lnRef idx="0"/>
    <cs:fillRef idx="0"/>
    <cs:effectRef idx="0"/>
    <cs:fontRef idx="minor">
      <a:srgbClr val="595959">
        <a:lumMod val="65000"/>
        <a:lumOff val="35000"/>
      </a:srgbClr>
    </cs:fontRef>
    <cs:spPr>
      <a:solidFill>
        <a:srgbClr val="FFFFFF"/>
      </a:solidFill>
      <a:ln>
        <a:solidFill>
          <a:srgbClr val="BFBFBF">
            <a:lumMod val="25000"/>
            <a:lumOff val="75000"/>
          </a:srgb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rgbClr val="000000"/>
    </cs:fontRef>
  </cs:dataPoint>
  <cs:dataPoint3D>
    <cs:lnRef idx="0"/>
    <cs:fillRef idx="1">
      <cs:styleClr val="auto"/>
    </cs:fillRef>
    <cs:effectRef idx="0"/>
    <cs:fontRef idx="minor">
      <a:srgbClr val="000000"/>
    </cs:fontRef>
  </cs:dataPoint3D>
  <cs:dataPointLine>
    <cs:lnRef idx="0">
      <cs:styleClr val="auto"/>
    </cs:lnRef>
    <cs:fillRef idx="1"/>
    <cs:effectRef idx="0"/>
    <cs:fontRef idx="minor">
      <a:srgbClr val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rgbClr val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rgbClr val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rgbClr val="595959">
        <a:lumMod val="65000"/>
        <a:lumOff val="35000"/>
      </a:srgbClr>
    </cs:fontRef>
    <cs:spPr>
      <a:noFill/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dataTable>
  <cs:downBar>
    <cs:lnRef idx="0"/>
    <cs:fillRef idx="0"/>
    <cs:effectRef idx="0"/>
    <cs:fontRef idx="minor">
      <a:srgbClr val="000000"/>
    </cs:fontRef>
    <cs:spPr>
      <a:solidFill>
        <a:srgbClr val="595959">
          <a:lumMod val="65000"/>
          <a:lumOff val="35000"/>
        </a:srgbClr>
      </a:solidFill>
      <a:ln w="9525">
        <a:solidFill>
          <a:srgbClr val="595959">
            <a:lumMod val="65000"/>
            <a:lumOff val="35000"/>
          </a:srgbClr>
        </a:solidFill>
      </a:ln>
    </cs:spPr>
  </cs:downBar>
  <cs:drop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dropLine>
  <cs:errorBar>
    <cs:lnRef idx="0"/>
    <cs:fillRef idx="0"/>
    <cs:effectRef idx="0"/>
    <cs:fontRef idx="minor">
      <a:srgbClr val="000000"/>
    </cs:fontRef>
    <cs:spPr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errorBar>
  <cs:floor>
    <cs:lnRef idx="0"/>
    <cs:fillRef idx="0"/>
    <cs:effectRef idx="0"/>
    <cs:fontRef idx="minor">
      <a:srgbClr val="000000"/>
    </cs:fontRef>
    <cs:spPr>
      <a:noFill/>
      <a:ln>
        <a:noFill/>
      </a:ln>
    </cs:spPr>
  </cs:floor>
  <cs:gridlineMajor>
    <cs:lnRef idx="0"/>
    <cs:fillRef idx="0"/>
    <cs:effectRef idx="0"/>
    <cs:fontRef idx="minor">
      <a:srgbClr val="000000"/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</cs:gridlineMajor>
  <cs:gridlineMinor>
    <cs:lnRef idx="0"/>
    <cs:fillRef idx="0"/>
    <cs:effectRef idx="0"/>
    <cs:fontRef idx="minor">
      <a:srgbClr val="000000"/>
    </cs:fontRef>
    <cs:spPr>
      <a:ln w="9525" cap="flat" cmpd="sng" algn="ctr">
        <a:solidFill>
          <a:srgbClr val="F2F2F2">
            <a:lumMod val="5000"/>
            <a:lumOff val="95000"/>
          </a:srgbClr>
        </a:solidFill>
        <a:round/>
      </a:ln>
    </cs:spPr>
  </cs:gridlineMinor>
  <cs:hiLo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404040">
            <a:lumMod val="75000"/>
            <a:lumOff val="25000"/>
          </a:srgbClr>
        </a:solidFill>
        <a:round/>
      </a:ln>
    </cs:spPr>
  </cs:hiLoLine>
  <cs:leader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leaderLine>
  <cs:legend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legend>
  <cs:plotArea mods="allowNoFillOverride allowNoLineOverride">
    <cs:lnRef idx="0"/>
    <cs:fillRef idx="0"/>
    <cs:effectRef idx="0"/>
    <cs:fontRef idx="minor">
      <a:srgbClr val="000000"/>
    </cs:fontRef>
  </cs:plotArea>
  <cs:plotArea3D mods="allowNoFillOverride allowNoLineOverride">
    <cs:lnRef idx="0"/>
    <cs:fillRef idx="0"/>
    <cs:effectRef idx="0"/>
    <cs:fontRef idx="minor">
      <a:srgbClr val="000000"/>
    </cs:fontRef>
  </cs:plotArea3D>
  <cs:series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seriesAxis>
  <cs:series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seriesLine>
  <cs:title>
    <cs:lnRef idx="0"/>
    <cs:fillRef idx="0"/>
    <cs:effectRef idx="0"/>
    <cs:fontRef idx="minor">
      <a:srgbClr val="595959">
        <a:lumMod val="65000"/>
        <a:lumOff val="35000"/>
      </a:srgb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rgbClr val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trendlineLabel>
  <cs:upBar>
    <cs:lnRef idx="0"/>
    <cs:fillRef idx="0"/>
    <cs:effectRef idx="0"/>
    <cs:fontRef idx="minor">
      <a:srgbClr val="000000"/>
    </cs:fontRef>
    <cs:spPr>
      <a:solidFill>
        <a:srgbClr val="FFFFFF"/>
      </a:solidFill>
      <a:ln w="9525">
        <a:solidFill>
          <a:srgbClr val="D9D9D9">
            <a:lumMod val="15000"/>
            <a:lumOff val="85000"/>
          </a:srgbClr>
        </a:solidFill>
      </a:ln>
    </cs:spPr>
  </cs:upBar>
  <cs:value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valueAxis>
  <cs:wall>
    <cs:lnRef idx="0"/>
    <cs:fillRef idx="0"/>
    <cs:effectRef idx="0"/>
    <cs:fontRef idx="minor">
      <a:srgbClr val="000000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rgbClr val="595959">
        <a:lumMod val="65000"/>
        <a:lumOff val="35000"/>
      </a:srgbClr>
    </cs:fontRef>
    <cs:defRPr sz="1000" kern="1200"/>
  </cs:axisTitle>
  <cs:categoryAxis>
    <cs:lnRef idx="0"/>
    <cs:fillRef idx="0"/>
    <cs:effectRef idx="0"/>
    <cs:fontRef idx="minor">
      <a:srgbClr val="595959">
        <a:lumMod val="65000"/>
        <a:lumOff val="35000"/>
      </a:srgbClr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1000" kern="1200"/>
  </cs:chartArea>
  <cs:dataLabel>
    <cs:lnRef idx="0"/>
    <cs:fillRef idx="0"/>
    <cs:effectRef idx="0"/>
    <cs:fontRef idx="minor">
      <a:srgbClr val="404040">
        <a:lumMod val="75000"/>
        <a:lumOff val="25000"/>
      </a:srgbClr>
    </cs:fontRef>
    <cs:defRPr sz="900" kern="1200"/>
  </cs:dataLabel>
  <cs:dataLabelCallout>
    <cs:lnRef idx="0"/>
    <cs:fillRef idx="0"/>
    <cs:effectRef idx="0"/>
    <cs:fontRef idx="minor">
      <a:srgbClr val="595959">
        <a:lumMod val="65000"/>
        <a:lumOff val="35000"/>
      </a:srgbClr>
    </cs:fontRef>
    <cs:spPr>
      <a:solidFill>
        <a:srgbClr val="FFFFFF"/>
      </a:solidFill>
      <a:ln>
        <a:solidFill>
          <a:srgbClr val="BFBFBF">
            <a:lumMod val="25000"/>
            <a:lumOff val="75000"/>
          </a:srgb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rgbClr val="000000"/>
    </cs:fontRef>
  </cs:dataPoint>
  <cs:dataPoint3D>
    <cs:lnRef idx="0"/>
    <cs:fillRef idx="1">
      <cs:styleClr val="auto"/>
    </cs:fillRef>
    <cs:effectRef idx="0"/>
    <cs:fontRef idx="minor">
      <a:srgbClr val="000000"/>
    </cs:fontRef>
  </cs:dataPoint3D>
  <cs:dataPointLine>
    <cs:lnRef idx="0">
      <cs:styleClr val="auto"/>
    </cs:lnRef>
    <cs:fillRef idx="1"/>
    <cs:effectRef idx="0"/>
    <cs:fontRef idx="minor">
      <a:srgbClr val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rgbClr val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rgbClr val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rgbClr val="595959">
        <a:lumMod val="65000"/>
        <a:lumOff val="35000"/>
      </a:srgbClr>
    </cs:fontRef>
    <cs:spPr>
      <a:noFill/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dataTable>
  <cs:downBar>
    <cs:lnRef idx="0"/>
    <cs:fillRef idx="0"/>
    <cs:effectRef idx="0"/>
    <cs:fontRef idx="minor">
      <a:srgbClr val="000000"/>
    </cs:fontRef>
    <cs:spPr>
      <a:solidFill>
        <a:srgbClr val="404040">
          <a:lumMod val="75000"/>
          <a:lumOff val="25000"/>
        </a:srgbClr>
      </a:solidFill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downBar>
  <cs:drop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dropLine>
  <cs:errorBar>
    <cs:lnRef idx="0"/>
    <cs:fillRef idx="0"/>
    <cs:effectRef idx="0"/>
    <cs:fontRef idx="minor">
      <a:srgbClr val="000000"/>
    </cs:fontRef>
    <cs:spPr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errorBar>
  <cs:floor>
    <cs:lnRef idx="0"/>
    <cs:fillRef idx="0"/>
    <cs:effectRef idx="0"/>
    <cs:fontRef idx="minor">
      <a:srgbClr val="000000"/>
    </cs:fontRef>
    <cs:spPr>
      <a:noFill/>
      <a:ln>
        <a:noFill/>
      </a:ln>
    </cs:spPr>
  </cs:floor>
  <cs:gridlineMajor>
    <cs:lnRef idx="0"/>
    <cs:fillRef idx="0"/>
    <cs:effectRef idx="0"/>
    <cs:fontRef idx="minor">
      <a:srgbClr val="000000"/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</cs:gridlineMajor>
  <cs:gridlineMinor>
    <cs:lnRef idx="0"/>
    <cs:fillRef idx="0"/>
    <cs:effectRef idx="0"/>
    <cs:fontRef idx="minor">
      <a:srgbClr val="000000"/>
    </cs:fontRef>
    <cs:spPr>
      <a:ln w="9525" cap="flat" cmpd="sng" algn="ctr">
        <a:solidFill>
          <a:srgbClr val="F2F2F2">
            <a:lumMod val="5000"/>
            <a:lumOff val="95000"/>
          </a:srgbClr>
        </a:solidFill>
        <a:round/>
      </a:ln>
    </cs:spPr>
  </cs:gridlineMinor>
  <cs:hiLo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808080">
            <a:lumMod val="50000"/>
            <a:lumOff val="50000"/>
          </a:srgbClr>
        </a:solidFill>
        <a:round/>
      </a:ln>
    </cs:spPr>
  </cs:hiLoLine>
  <cs:leader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leaderLine>
  <cs:legend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legend>
  <cs:plotArea mods="allowNoFillOverride allowNoLineOverride">
    <cs:lnRef idx="0"/>
    <cs:fillRef idx="0"/>
    <cs:effectRef idx="0"/>
    <cs:fontRef idx="minor">
      <a:srgbClr val="000000"/>
    </cs:fontRef>
  </cs:plotArea>
  <cs:plotArea3D mods="allowNoFillOverride allowNoLineOverride">
    <cs:lnRef idx="0"/>
    <cs:fillRef idx="0"/>
    <cs:effectRef idx="0"/>
    <cs:fontRef idx="minor">
      <a:srgbClr val="000000"/>
    </cs:fontRef>
  </cs:plotArea3D>
  <cs:series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seriesAxis>
  <cs:series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seriesLine>
  <cs:title>
    <cs:lnRef idx="0"/>
    <cs:fillRef idx="0"/>
    <cs:effectRef idx="0"/>
    <cs:fontRef idx="minor">
      <a:srgbClr val="595959">
        <a:lumMod val="65000"/>
        <a:lumOff val="35000"/>
      </a:srgb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rgbClr val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trendlineLabel>
  <cs:upBar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upBar>
  <cs:value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valueAxis>
  <cs:wall>
    <cs:lnRef idx="0"/>
    <cs:fillRef idx="0"/>
    <cs:effectRef idx="0"/>
    <cs:fontRef idx="minor">
      <a:srgbClr val="000000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rgbClr val="595959">
        <a:lumMod val="65000"/>
        <a:lumOff val="35000"/>
      </a:srgbClr>
    </cs:fontRef>
    <cs:defRPr sz="1000" kern="1200"/>
  </cs:axisTitle>
  <cs:categoryAxis>
    <cs:lnRef idx="0"/>
    <cs:fillRef idx="0"/>
    <cs:effectRef idx="0"/>
    <cs:fontRef idx="minor">
      <a:srgbClr val="595959">
        <a:lumMod val="65000"/>
        <a:lumOff val="35000"/>
      </a:srgbClr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1000" kern="1200"/>
  </cs:chartArea>
  <cs:dataLabel>
    <cs:lnRef idx="0"/>
    <cs:fillRef idx="0"/>
    <cs:effectRef idx="0"/>
    <cs:fontRef idx="minor">
      <a:srgbClr val="404040">
        <a:lumMod val="75000"/>
        <a:lumOff val="25000"/>
      </a:srgbClr>
    </cs:fontRef>
    <cs:defRPr sz="900" kern="1200"/>
  </cs:dataLabel>
  <cs:dataLabelCallout>
    <cs:lnRef idx="0"/>
    <cs:fillRef idx="0"/>
    <cs:effectRef idx="0"/>
    <cs:fontRef idx="minor">
      <a:srgbClr val="595959">
        <a:lumMod val="65000"/>
        <a:lumOff val="35000"/>
      </a:srgbClr>
    </cs:fontRef>
    <cs:spPr>
      <a:solidFill>
        <a:srgbClr val="FFFFFF"/>
      </a:solidFill>
      <a:ln>
        <a:solidFill>
          <a:srgbClr val="BFBFBF">
            <a:lumMod val="25000"/>
            <a:lumOff val="75000"/>
          </a:srgb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rgbClr val="000000"/>
    </cs:fontRef>
  </cs:dataPoint>
  <cs:dataPoint3D>
    <cs:lnRef idx="0"/>
    <cs:fillRef idx="1">
      <cs:styleClr val="auto"/>
    </cs:fillRef>
    <cs:effectRef idx="0"/>
    <cs:fontRef idx="minor">
      <a:srgbClr val="000000"/>
    </cs:fontRef>
  </cs:dataPoint3D>
  <cs:dataPointLine>
    <cs:lnRef idx="0">
      <cs:styleClr val="auto"/>
    </cs:lnRef>
    <cs:fillRef idx="1"/>
    <cs:effectRef idx="0"/>
    <cs:fontRef idx="minor">
      <a:srgbClr val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rgbClr val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rgbClr val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rgbClr val="595959">
        <a:lumMod val="65000"/>
        <a:lumOff val="35000"/>
      </a:srgbClr>
    </cs:fontRef>
    <cs:spPr>
      <a:noFill/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dataTable>
  <cs:downBar>
    <cs:lnRef idx="0"/>
    <cs:fillRef idx="0"/>
    <cs:effectRef idx="0"/>
    <cs:fontRef idx="minor">
      <a:srgbClr val="000000"/>
    </cs:fontRef>
    <cs:spPr>
      <a:solidFill>
        <a:srgbClr val="404040">
          <a:lumMod val="75000"/>
          <a:lumOff val="25000"/>
        </a:srgbClr>
      </a:solidFill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downBar>
  <cs:drop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dropLine>
  <cs:errorBar>
    <cs:lnRef idx="0"/>
    <cs:fillRef idx="0"/>
    <cs:effectRef idx="0"/>
    <cs:fontRef idx="minor">
      <a:srgbClr val="000000"/>
    </cs:fontRef>
    <cs:spPr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errorBar>
  <cs:floor>
    <cs:lnRef idx="0"/>
    <cs:fillRef idx="0"/>
    <cs:effectRef idx="0"/>
    <cs:fontRef idx="minor">
      <a:srgbClr val="000000"/>
    </cs:fontRef>
    <cs:spPr>
      <a:noFill/>
      <a:ln>
        <a:noFill/>
      </a:ln>
    </cs:spPr>
  </cs:floor>
  <cs:gridlineMajor>
    <cs:lnRef idx="0"/>
    <cs:fillRef idx="0"/>
    <cs:effectRef idx="0"/>
    <cs:fontRef idx="minor">
      <a:srgbClr val="000000"/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</cs:gridlineMajor>
  <cs:gridlineMinor>
    <cs:lnRef idx="0"/>
    <cs:fillRef idx="0"/>
    <cs:effectRef idx="0"/>
    <cs:fontRef idx="minor">
      <a:srgbClr val="000000"/>
    </cs:fontRef>
    <cs:spPr>
      <a:ln w="9525" cap="flat" cmpd="sng" algn="ctr">
        <a:solidFill>
          <a:srgbClr val="F2F2F2">
            <a:lumMod val="5000"/>
            <a:lumOff val="95000"/>
          </a:srgbClr>
        </a:solidFill>
        <a:round/>
      </a:ln>
    </cs:spPr>
  </cs:gridlineMinor>
  <cs:hiLo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808080">
            <a:lumMod val="50000"/>
            <a:lumOff val="50000"/>
          </a:srgbClr>
        </a:solidFill>
        <a:round/>
      </a:ln>
    </cs:spPr>
  </cs:hiLoLine>
  <cs:leader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leaderLine>
  <cs:legend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legend>
  <cs:plotArea mods="allowNoFillOverride allowNoLineOverride">
    <cs:lnRef idx="0"/>
    <cs:fillRef idx="0"/>
    <cs:effectRef idx="0"/>
    <cs:fontRef idx="minor">
      <a:srgbClr val="000000"/>
    </cs:fontRef>
  </cs:plotArea>
  <cs:plotArea3D mods="allowNoFillOverride allowNoLineOverride">
    <cs:lnRef idx="0"/>
    <cs:fillRef idx="0"/>
    <cs:effectRef idx="0"/>
    <cs:fontRef idx="minor">
      <a:srgbClr val="000000"/>
    </cs:fontRef>
  </cs:plotArea3D>
  <cs:series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seriesAxis>
  <cs:series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seriesLine>
  <cs:title>
    <cs:lnRef idx="0"/>
    <cs:fillRef idx="0"/>
    <cs:effectRef idx="0"/>
    <cs:fontRef idx="minor">
      <a:srgbClr val="595959">
        <a:lumMod val="65000"/>
        <a:lumOff val="35000"/>
      </a:srgb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rgbClr val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trendlineLabel>
  <cs:upBar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upBar>
  <cs:value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valueAxis>
  <cs:wall>
    <cs:lnRef idx="0"/>
    <cs:fillRef idx="0"/>
    <cs:effectRef idx="0"/>
    <cs:fontRef idx="minor">
      <a:srgbClr val="000000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rgbClr val="595959">
        <a:lumMod val="65000"/>
        <a:lumOff val="35000"/>
      </a:srgbClr>
    </cs:fontRef>
    <cs:defRPr sz="1000" kern="1200"/>
  </cs:axisTitle>
  <cs:categoryAxis>
    <cs:lnRef idx="0"/>
    <cs:fillRef idx="0"/>
    <cs:effectRef idx="0"/>
    <cs:fontRef idx="minor">
      <a:srgbClr val="595959">
        <a:lumMod val="65000"/>
        <a:lumOff val="35000"/>
      </a:srgbClr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1000" kern="1200"/>
  </cs:chartArea>
  <cs:dataLabel>
    <cs:lnRef idx="0"/>
    <cs:fillRef idx="0"/>
    <cs:effectRef idx="0"/>
    <cs:fontRef idx="minor">
      <a:srgbClr val="404040">
        <a:lumMod val="75000"/>
        <a:lumOff val="25000"/>
      </a:srgbClr>
    </cs:fontRef>
    <cs:defRPr sz="900" kern="1200"/>
  </cs:dataLabel>
  <cs:dataLabelCallout>
    <cs:lnRef idx="0"/>
    <cs:fillRef idx="0"/>
    <cs:effectRef idx="0"/>
    <cs:fontRef idx="minor">
      <a:srgbClr val="595959">
        <a:lumMod val="65000"/>
        <a:lumOff val="35000"/>
      </a:srgbClr>
    </cs:fontRef>
    <cs:spPr>
      <a:solidFill>
        <a:srgbClr val="FFFFFF"/>
      </a:solidFill>
      <a:ln>
        <a:solidFill>
          <a:srgbClr val="BFBFBF">
            <a:lumMod val="25000"/>
            <a:lumOff val="75000"/>
          </a:srgb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rgbClr val="000000"/>
    </cs:fontRef>
  </cs:dataPoint>
  <cs:dataPoint3D>
    <cs:lnRef idx="0"/>
    <cs:fillRef idx="1">
      <cs:styleClr val="auto"/>
    </cs:fillRef>
    <cs:effectRef idx="0"/>
    <cs:fontRef idx="minor">
      <a:srgbClr val="000000"/>
    </cs:fontRef>
  </cs:dataPoint3D>
  <cs:dataPointLine>
    <cs:lnRef idx="0">
      <cs:styleClr val="auto"/>
    </cs:lnRef>
    <cs:fillRef idx="1"/>
    <cs:effectRef idx="0"/>
    <cs:fontRef idx="minor">
      <a:srgbClr val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rgbClr val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rgbClr val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rgbClr val="595959">
        <a:lumMod val="65000"/>
        <a:lumOff val="35000"/>
      </a:srgbClr>
    </cs:fontRef>
    <cs:spPr>
      <a:noFill/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dataTable>
  <cs:downBar>
    <cs:lnRef idx="0"/>
    <cs:fillRef idx="0"/>
    <cs:effectRef idx="0"/>
    <cs:fontRef idx="minor">
      <a:srgbClr val="000000"/>
    </cs:fontRef>
    <cs:spPr>
      <a:solidFill>
        <a:srgbClr val="404040">
          <a:lumMod val="75000"/>
          <a:lumOff val="25000"/>
        </a:srgbClr>
      </a:solidFill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downBar>
  <cs:drop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dropLine>
  <cs:errorBar>
    <cs:lnRef idx="0"/>
    <cs:fillRef idx="0"/>
    <cs:effectRef idx="0"/>
    <cs:fontRef idx="minor">
      <a:srgbClr val="000000"/>
    </cs:fontRef>
    <cs:spPr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errorBar>
  <cs:floor>
    <cs:lnRef idx="0"/>
    <cs:fillRef idx="0"/>
    <cs:effectRef idx="0"/>
    <cs:fontRef idx="minor">
      <a:srgbClr val="000000"/>
    </cs:fontRef>
    <cs:spPr>
      <a:noFill/>
      <a:ln>
        <a:noFill/>
      </a:ln>
    </cs:spPr>
  </cs:floor>
  <cs:gridlineMajor>
    <cs:lnRef idx="0"/>
    <cs:fillRef idx="0"/>
    <cs:effectRef idx="0"/>
    <cs:fontRef idx="minor">
      <a:srgbClr val="000000"/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</cs:gridlineMajor>
  <cs:gridlineMinor>
    <cs:lnRef idx="0"/>
    <cs:fillRef idx="0"/>
    <cs:effectRef idx="0"/>
    <cs:fontRef idx="minor">
      <a:srgbClr val="000000"/>
    </cs:fontRef>
    <cs:spPr>
      <a:ln w="9525" cap="flat" cmpd="sng" algn="ctr">
        <a:solidFill>
          <a:srgbClr val="F2F2F2">
            <a:lumMod val="5000"/>
            <a:lumOff val="95000"/>
          </a:srgbClr>
        </a:solidFill>
        <a:round/>
      </a:ln>
    </cs:spPr>
  </cs:gridlineMinor>
  <cs:hiLo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808080">
            <a:lumMod val="50000"/>
            <a:lumOff val="50000"/>
          </a:srgbClr>
        </a:solidFill>
        <a:round/>
      </a:ln>
    </cs:spPr>
  </cs:hiLoLine>
  <cs:leader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leaderLine>
  <cs:legend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legend>
  <cs:plotArea mods="allowNoFillOverride allowNoLineOverride">
    <cs:lnRef idx="0"/>
    <cs:fillRef idx="0"/>
    <cs:effectRef idx="0"/>
    <cs:fontRef idx="minor">
      <a:srgbClr val="000000"/>
    </cs:fontRef>
  </cs:plotArea>
  <cs:plotArea3D mods="allowNoFillOverride allowNoLineOverride">
    <cs:lnRef idx="0"/>
    <cs:fillRef idx="0"/>
    <cs:effectRef idx="0"/>
    <cs:fontRef idx="minor">
      <a:srgbClr val="000000"/>
    </cs:fontRef>
  </cs:plotArea3D>
  <cs:series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seriesAxis>
  <cs:series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seriesLine>
  <cs:title>
    <cs:lnRef idx="0"/>
    <cs:fillRef idx="0"/>
    <cs:effectRef idx="0"/>
    <cs:fontRef idx="minor">
      <a:srgbClr val="595959">
        <a:lumMod val="65000"/>
        <a:lumOff val="35000"/>
      </a:srgb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rgbClr val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trendlineLabel>
  <cs:upBar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upBar>
  <cs:value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valueAxis>
  <cs:wall>
    <cs:lnRef idx="0"/>
    <cs:fillRef idx="0"/>
    <cs:effectRef idx="0"/>
    <cs:fontRef idx="minor">
      <a:srgbClr val="000000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rgbClr val="595959">
        <a:lumMod val="65000"/>
        <a:lumOff val="35000"/>
      </a:srgbClr>
    </cs:fontRef>
    <cs:defRPr sz="1000" kern="1200"/>
  </cs:axisTitle>
  <cs:categoryAxis>
    <cs:lnRef idx="0"/>
    <cs:fillRef idx="0"/>
    <cs:effectRef idx="0"/>
    <cs:fontRef idx="minor">
      <a:srgbClr val="595959">
        <a:lumMod val="65000"/>
        <a:lumOff val="35000"/>
      </a:srgbClr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1000" kern="1200"/>
  </cs:chartArea>
  <cs:dataLabel>
    <cs:lnRef idx="0"/>
    <cs:fillRef idx="0"/>
    <cs:effectRef idx="0"/>
    <cs:fontRef idx="minor">
      <a:srgbClr val="404040">
        <a:lumMod val="75000"/>
        <a:lumOff val="25000"/>
      </a:srgbClr>
    </cs:fontRef>
    <cs:defRPr sz="900" kern="1200"/>
  </cs:dataLabel>
  <cs:dataLabelCallout>
    <cs:lnRef idx="0"/>
    <cs:fillRef idx="0"/>
    <cs:effectRef idx="0"/>
    <cs:fontRef idx="minor">
      <a:srgbClr val="595959">
        <a:lumMod val="65000"/>
        <a:lumOff val="35000"/>
      </a:srgbClr>
    </cs:fontRef>
    <cs:spPr>
      <a:solidFill>
        <a:srgbClr val="FFFFFF"/>
      </a:solidFill>
      <a:ln>
        <a:solidFill>
          <a:srgbClr val="BFBFBF">
            <a:lumMod val="25000"/>
            <a:lumOff val="75000"/>
          </a:srgb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rgbClr val="000000"/>
    </cs:fontRef>
  </cs:dataPoint>
  <cs:dataPoint3D>
    <cs:lnRef idx="0"/>
    <cs:fillRef idx="1">
      <cs:styleClr val="auto"/>
    </cs:fillRef>
    <cs:effectRef idx="0"/>
    <cs:fontRef idx="minor">
      <a:srgbClr val="000000"/>
    </cs:fontRef>
  </cs:dataPoint3D>
  <cs:dataPointLine>
    <cs:lnRef idx="0">
      <cs:styleClr val="auto"/>
    </cs:lnRef>
    <cs:fillRef idx="1"/>
    <cs:effectRef idx="0"/>
    <cs:fontRef idx="minor">
      <a:srgbClr val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rgbClr val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rgbClr val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rgbClr val="595959">
        <a:lumMod val="65000"/>
        <a:lumOff val="35000"/>
      </a:srgbClr>
    </cs:fontRef>
    <cs:spPr>
      <a:noFill/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dataTable>
  <cs:downBar>
    <cs:lnRef idx="0"/>
    <cs:fillRef idx="0"/>
    <cs:effectRef idx="0"/>
    <cs:fontRef idx="minor">
      <a:srgbClr val="000000"/>
    </cs:fontRef>
    <cs:spPr>
      <a:solidFill>
        <a:srgbClr val="595959">
          <a:lumMod val="65000"/>
          <a:lumOff val="35000"/>
        </a:srgbClr>
      </a:solidFill>
      <a:ln w="9525">
        <a:solidFill>
          <a:srgbClr val="595959">
            <a:lumMod val="65000"/>
            <a:lumOff val="35000"/>
          </a:srgbClr>
        </a:solidFill>
      </a:ln>
    </cs:spPr>
  </cs:downBar>
  <cs:drop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dropLine>
  <cs:errorBar>
    <cs:lnRef idx="0"/>
    <cs:fillRef idx="0"/>
    <cs:effectRef idx="0"/>
    <cs:fontRef idx="minor">
      <a:srgbClr val="000000"/>
    </cs:fontRef>
    <cs:spPr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errorBar>
  <cs:floor>
    <cs:lnRef idx="0"/>
    <cs:fillRef idx="0"/>
    <cs:effectRef idx="0"/>
    <cs:fontRef idx="minor">
      <a:srgbClr val="000000"/>
    </cs:fontRef>
    <cs:spPr>
      <a:noFill/>
      <a:ln>
        <a:noFill/>
      </a:ln>
    </cs:spPr>
  </cs:floor>
  <cs:gridlineMajor>
    <cs:lnRef idx="0"/>
    <cs:fillRef idx="0"/>
    <cs:effectRef idx="0"/>
    <cs:fontRef idx="minor">
      <a:srgbClr val="000000"/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</cs:gridlineMajor>
  <cs:gridlineMinor>
    <cs:lnRef idx="0"/>
    <cs:fillRef idx="0"/>
    <cs:effectRef idx="0"/>
    <cs:fontRef idx="minor">
      <a:srgbClr val="000000"/>
    </cs:fontRef>
    <cs:spPr>
      <a:ln w="9525" cap="flat" cmpd="sng" algn="ctr">
        <a:solidFill>
          <a:srgbClr val="F2F2F2">
            <a:lumMod val="5000"/>
            <a:lumOff val="95000"/>
          </a:srgbClr>
        </a:solidFill>
        <a:round/>
      </a:ln>
    </cs:spPr>
  </cs:gridlineMinor>
  <cs:hiLo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404040">
            <a:lumMod val="75000"/>
            <a:lumOff val="25000"/>
          </a:srgbClr>
        </a:solidFill>
        <a:round/>
      </a:ln>
    </cs:spPr>
  </cs:hiLoLine>
  <cs:leader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leaderLine>
  <cs:legend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legend>
  <cs:plotArea mods="allowNoFillOverride allowNoLineOverride">
    <cs:lnRef idx="0"/>
    <cs:fillRef idx="0"/>
    <cs:effectRef idx="0"/>
    <cs:fontRef idx="minor">
      <a:srgbClr val="000000"/>
    </cs:fontRef>
  </cs:plotArea>
  <cs:plotArea3D mods="allowNoFillOverride allowNoLineOverride">
    <cs:lnRef idx="0"/>
    <cs:fillRef idx="0"/>
    <cs:effectRef idx="0"/>
    <cs:fontRef idx="minor">
      <a:srgbClr val="000000"/>
    </cs:fontRef>
  </cs:plotArea3D>
  <cs:series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seriesAxis>
  <cs:series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seriesLine>
  <cs:title>
    <cs:lnRef idx="0"/>
    <cs:fillRef idx="0"/>
    <cs:effectRef idx="0"/>
    <cs:fontRef idx="minor">
      <a:srgbClr val="595959">
        <a:lumMod val="65000"/>
        <a:lumOff val="35000"/>
      </a:srgb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rgbClr val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trendlineLabel>
  <cs:upBar>
    <cs:lnRef idx="0"/>
    <cs:fillRef idx="0"/>
    <cs:effectRef idx="0"/>
    <cs:fontRef idx="minor">
      <a:srgbClr val="000000"/>
    </cs:fontRef>
    <cs:spPr>
      <a:solidFill>
        <a:srgbClr val="FFFFFF"/>
      </a:solidFill>
      <a:ln w="9525">
        <a:solidFill>
          <a:srgbClr val="D9D9D9">
            <a:lumMod val="15000"/>
            <a:lumOff val="85000"/>
          </a:srgbClr>
        </a:solidFill>
      </a:ln>
    </cs:spPr>
  </cs:upBar>
  <cs:value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valueAxis>
  <cs:wall>
    <cs:lnRef idx="0"/>
    <cs:fillRef idx="0"/>
    <cs:effectRef idx="0"/>
    <cs:fontRef idx="minor">
      <a:srgbClr val="000000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rgbClr val="595959">
        <a:lumMod val="65000"/>
        <a:lumOff val="35000"/>
      </a:srgbClr>
    </cs:fontRef>
    <cs:defRPr sz="1000" kern="1200"/>
  </cs:axisTitle>
  <cs:categoryAxis>
    <cs:lnRef idx="0"/>
    <cs:fillRef idx="0"/>
    <cs:effectRef idx="0"/>
    <cs:fontRef idx="minor">
      <a:srgbClr val="595959">
        <a:lumMod val="65000"/>
        <a:lumOff val="35000"/>
      </a:srgbClr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1000" kern="1200"/>
  </cs:chartArea>
  <cs:dataLabel>
    <cs:lnRef idx="0"/>
    <cs:fillRef idx="0"/>
    <cs:effectRef idx="0"/>
    <cs:fontRef idx="minor">
      <a:srgbClr val="404040">
        <a:lumMod val="75000"/>
        <a:lumOff val="25000"/>
      </a:srgbClr>
    </cs:fontRef>
    <cs:defRPr sz="900" kern="1200"/>
  </cs:dataLabel>
  <cs:dataLabelCallout>
    <cs:lnRef idx="0"/>
    <cs:fillRef idx="0"/>
    <cs:effectRef idx="0"/>
    <cs:fontRef idx="minor">
      <a:srgbClr val="595959">
        <a:lumMod val="65000"/>
        <a:lumOff val="35000"/>
      </a:srgbClr>
    </cs:fontRef>
    <cs:spPr>
      <a:solidFill>
        <a:srgbClr val="FFFFFF"/>
      </a:solidFill>
      <a:ln>
        <a:solidFill>
          <a:srgbClr val="BFBFBF">
            <a:lumMod val="25000"/>
            <a:lumOff val="75000"/>
          </a:srgb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rgbClr val="000000"/>
    </cs:fontRef>
  </cs:dataPoint>
  <cs:dataPoint3D>
    <cs:lnRef idx="0"/>
    <cs:fillRef idx="1">
      <cs:styleClr val="auto"/>
    </cs:fillRef>
    <cs:effectRef idx="0"/>
    <cs:fontRef idx="minor">
      <a:srgbClr val="000000"/>
    </cs:fontRef>
  </cs:dataPoint3D>
  <cs:dataPointLine>
    <cs:lnRef idx="0">
      <cs:styleClr val="auto"/>
    </cs:lnRef>
    <cs:fillRef idx="1"/>
    <cs:effectRef idx="0"/>
    <cs:fontRef idx="minor">
      <a:srgbClr val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rgbClr val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rgbClr val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rgbClr val="595959">
        <a:lumMod val="65000"/>
        <a:lumOff val="35000"/>
      </a:srgbClr>
    </cs:fontRef>
    <cs:spPr>
      <a:noFill/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  <cs:defRPr sz="900" kern="1200"/>
  </cs:dataTable>
  <cs:downBar>
    <cs:lnRef idx="0"/>
    <cs:fillRef idx="0"/>
    <cs:effectRef idx="0"/>
    <cs:fontRef idx="minor">
      <a:srgbClr val="000000"/>
    </cs:fontRef>
    <cs:spPr>
      <a:solidFill>
        <a:srgbClr val="404040">
          <a:lumMod val="75000"/>
          <a:lumOff val="25000"/>
        </a:srgbClr>
      </a:solidFill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downBar>
  <cs:drop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dropLine>
  <cs:errorBar>
    <cs:lnRef idx="0"/>
    <cs:fillRef idx="0"/>
    <cs:effectRef idx="0"/>
    <cs:fontRef idx="minor">
      <a:srgbClr val="000000"/>
    </cs:fontRef>
    <cs:spPr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errorBar>
  <cs:floor>
    <cs:lnRef idx="0"/>
    <cs:fillRef idx="0"/>
    <cs:effectRef idx="0"/>
    <cs:fontRef idx="minor">
      <a:srgbClr val="000000"/>
    </cs:fontRef>
    <cs:spPr>
      <a:noFill/>
      <a:ln>
        <a:noFill/>
      </a:ln>
    </cs:spPr>
  </cs:floor>
  <cs:gridlineMajor>
    <cs:lnRef idx="0"/>
    <cs:fillRef idx="0"/>
    <cs:effectRef idx="0"/>
    <cs:fontRef idx="minor">
      <a:srgbClr val="000000"/>
    </cs:fontRef>
    <cs:spPr>
      <a:ln w="9525" cap="flat" cmpd="sng" algn="ctr">
        <a:solidFill>
          <a:srgbClr val="D9D9D9">
            <a:lumMod val="15000"/>
            <a:lumOff val="85000"/>
          </a:srgbClr>
        </a:solidFill>
        <a:round/>
      </a:ln>
    </cs:spPr>
  </cs:gridlineMajor>
  <cs:gridlineMinor>
    <cs:lnRef idx="0"/>
    <cs:fillRef idx="0"/>
    <cs:effectRef idx="0"/>
    <cs:fontRef idx="minor">
      <a:srgbClr val="000000"/>
    </cs:fontRef>
    <cs:spPr>
      <a:ln w="9525" cap="flat" cmpd="sng" algn="ctr">
        <a:solidFill>
          <a:srgbClr val="F2F2F2">
            <a:lumMod val="5000"/>
            <a:lumOff val="95000"/>
          </a:srgbClr>
        </a:solidFill>
        <a:round/>
      </a:ln>
    </cs:spPr>
  </cs:gridlineMinor>
  <cs:hiLo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808080">
            <a:lumMod val="50000"/>
            <a:lumOff val="50000"/>
          </a:srgbClr>
        </a:solidFill>
        <a:round/>
      </a:ln>
    </cs:spPr>
  </cs:hiLoLine>
  <cs:leader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leaderLine>
  <cs:legend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legend>
  <cs:plotArea mods="allowNoFillOverride allowNoLineOverride">
    <cs:lnRef idx="0"/>
    <cs:fillRef idx="0"/>
    <cs:effectRef idx="0"/>
    <cs:fontRef idx="minor">
      <a:srgbClr val="000000"/>
    </cs:fontRef>
  </cs:plotArea>
  <cs:plotArea3D mods="allowNoFillOverride allowNoLineOverride">
    <cs:lnRef idx="0"/>
    <cs:fillRef idx="0"/>
    <cs:effectRef idx="0"/>
    <cs:fontRef idx="minor">
      <a:srgbClr val="000000"/>
    </cs:fontRef>
  </cs:plotArea3D>
  <cs:series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seriesAxis>
  <cs:seriesLine>
    <cs:lnRef idx="0"/>
    <cs:fillRef idx="0"/>
    <cs:effectRef idx="0"/>
    <cs:fontRef idx="minor">
      <a:srgbClr val="000000"/>
    </cs:fontRef>
    <cs:spPr>
      <a:ln w="9525" cap="flat" cmpd="sng" algn="ctr">
        <a:solidFill>
          <a:srgbClr val="A6A6A6">
            <a:lumMod val="35000"/>
            <a:lumOff val="65000"/>
          </a:srgbClr>
        </a:solidFill>
        <a:round/>
      </a:ln>
    </cs:spPr>
  </cs:seriesLine>
  <cs:title>
    <cs:lnRef idx="0"/>
    <cs:fillRef idx="0"/>
    <cs:effectRef idx="0"/>
    <cs:fontRef idx="minor">
      <a:srgbClr val="595959">
        <a:lumMod val="65000"/>
        <a:lumOff val="35000"/>
      </a:srgb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rgbClr val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trendlineLabel>
  <cs:upBar>
    <cs:lnRef idx="0"/>
    <cs:fillRef idx="0"/>
    <cs:effectRef idx="0"/>
    <cs:fontRef idx="minor">
      <a:srgbClr val="000000"/>
    </cs:fontRef>
    <cs:spPr>
      <a:solidFill>
        <a:srgbClr val="FFFFFF"/>
      </a:solidFill>
      <a:ln w="9525" cap="flat" cmpd="sng" algn="ctr">
        <a:solidFill>
          <a:srgbClr val="595959">
            <a:lumMod val="65000"/>
            <a:lumOff val="35000"/>
          </a:srgbClr>
        </a:solidFill>
        <a:round/>
      </a:ln>
    </cs:spPr>
  </cs:upBar>
  <cs:valueAxis>
    <cs:lnRef idx="0"/>
    <cs:fillRef idx="0"/>
    <cs:effectRef idx="0"/>
    <cs:fontRef idx="minor">
      <a:srgbClr val="595959">
        <a:lumMod val="65000"/>
        <a:lumOff val="35000"/>
      </a:srgbClr>
    </cs:fontRef>
    <cs:defRPr sz="900" kern="1200"/>
  </cs:valueAxis>
  <cs:wall>
    <cs:lnRef idx="0"/>
    <cs:fillRef idx="0"/>
    <cs:effectRef idx="0"/>
    <cs:fontRef idx="minor">
      <a:srgbClr val="000000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0DBF-D010-4114-9DE3-41E342A27C1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1D107-4CC9-43CA-8CA8-36E1DF70D5F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9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1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3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5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9326647" y="6826488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4039" y="1925358"/>
            <a:ext cx="11090672" cy="4589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82D2-7A68-459D-A996-9BDDA2518F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EE5D-26FB-46D5-A381-ECFB35BF1D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l" defTabSz="964565" rtl="0" eaLnBrk="1" latinLnBrk="0" hangingPunct="1">
        <a:lnSpc>
          <a:spcPct val="90000"/>
        </a:lnSpc>
        <a:spcBef>
          <a:spcPct val="0"/>
        </a:spcBef>
        <a:buNone/>
        <a:defRPr sz="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1300" indent="-241300" algn="l" defTabSz="964565" rtl="0" eaLnBrk="1" latinLnBrk="0" hangingPunct="1">
        <a:lnSpc>
          <a:spcPct val="90000"/>
        </a:lnSpc>
        <a:spcBef>
          <a:spcPts val="1055"/>
        </a:spcBef>
        <a:buFont typeface="Arial" panose="020B0604020202020204" pitchFamily="34" charset="0"/>
        <a:buChar char="•"/>
        <a:defRPr sz="2955" kern="1200">
          <a:solidFill>
            <a:schemeClr val="tx1"/>
          </a:solidFill>
          <a:latin typeface="+mn-lt"/>
          <a:ea typeface="+mn-ea"/>
          <a:cs typeface="+mn-cs"/>
        </a:defRPr>
      </a:lvl1pPr>
      <a:lvl2pPr marL="723265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30" kern="1200">
          <a:solidFill>
            <a:schemeClr val="tx1"/>
          </a:solidFill>
          <a:latin typeface="+mn-lt"/>
          <a:ea typeface="+mn-ea"/>
          <a:cs typeface="+mn-cs"/>
        </a:defRPr>
      </a:lvl2pPr>
      <a:lvl3pPr marL="1205230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10" kern="1200">
          <a:solidFill>
            <a:schemeClr val="tx1"/>
          </a:solidFill>
          <a:latin typeface="+mn-lt"/>
          <a:ea typeface="+mn-ea"/>
          <a:cs typeface="+mn-cs"/>
        </a:defRPr>
      </a:lvl3pPr>
      <a:lvl4pPr marL="1687830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69795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51760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134360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616325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098290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1965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4565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6530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8495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1095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3060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75025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56990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5.xml"/><Relationship Id="rId1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5.xml"/><Relationship Id="rId2" Type="http://schemas.openxmlformats.org/officeDocument/2006/relationships/image" Target="../media/image3.jpeg"/><Relationship Id="rId1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5.xml"/><Relationship Id="rId1" Type="http://schemas.openxmlformats.org/officeDocument/2006/relationships/chart" Target="../charts/char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hart" Target="../charts/chart9.xml"/><Relationship Id="rId1" Type="http://schemas.openxmlformats.org/officeDocument/2006/relationships/chart" Target="../charts/chart8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0" Type="http://schemas.openxmlformats.org/officeDocument/2006/relationships/notesSlide" Target="../notesSlides/notesSlide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slide" Target="slide8.xml"/><Relationship Id="rId3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" Target="slide1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oleObject" Target="../embeddings/Workbook1.xls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5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" y="0"/>
            <a:ext cx="12858749" cy="7232649"/>
          </a:xfrm>
          <a:prstGeom prst="rect">
            <a:avLst/>
          </a:prstGeom>
          <a:blipFill dpi="0" rotWithShape="1">
            <a:blip r:embed="rId1" cstate="screen"/>
            <a:srcRect/>
            <a:stretch>
              <a:fillRect l="-6816" t="-3411" b="-3411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259"/>
          <p:cNvSpPr>
            <a:spLocks noChangeArrowheads="1"/>
          </p:cNvSpPr>
          <p:nvPr/>
        </p:nvSpPr>
        <p:spPr bwMode="auto">
          <a:xfrm>
            <a:off x="4632960" y="3246755"/>
            <a:ext cx="8225155" cy="738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sz="48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插上想象的翅膀，让创意飞翔</a:t>
            </a:r>
            <a:endParaRPr lang="zh-CN" altLang="en-US" sz="4800" b="1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sp>
        <p:nvSpPr>
          <p:cNvPr id="15" name="矩形 259"/>
          <p:cNvSpPr>
            <a:spLocks noChangeArrowheads="1"/>
          </p:cNvSpPr>
          <p:nvPr/>
        </p:nvSpPr>
        <p:spPr bwMode="auto">
          <a:xfrm>
            <a:off x="5080000" y="4255135"/>
            <a:ext cx="7778115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zh-CN" sz="2800" b="1" dirty="0">
                <a:solidFill>
                  <a:schemeClr val="accent2"/>
                </a:solidFill>
                <a:cs typeface="Arial" panose="020B0604020202020204" pitchFamily="34" charset="0"/>
              </a:rPr>
              <a:t>创意手工课题组“创意能力要素”沙龙研讨活动</a:t>
            </a:r>
            <a:endParaRPr lang="en-US" altLang="zh-CN" sz="2800" b="1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sp>
        <p:nvSpPr>
          <p:cNvPr id="2" name="矩形 259"/>
          <p:cNvSpPr>
            <a:spLocks noChangeArrowheads="1"/>
          </p:cNvSpPr>
          <p:nvPr/>
        </p:nvSpPr>
        <p:spPr bwMode="auto">
          <a:xfrm>
            <a:off x="7146290" y="5026660"/>
            <a:ext cx="2525395" cy="368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sz="2400" b="1" dirty="0">
                <a:solidFill>
                  <a:schemeClr val="accent2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春江幼儿园   李晗</a:t>
            </a:r>
            <a:endParaRPr lang="zh-CN" altLang="en-US" sz="2400" b="1" dirty="0">
              <a:solidFill>
                <a:schemeClr val="accent2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 advTm="0">
        <p15:prstTrans prst="crush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4" grpId="1"/>
      <p:bldP spid="15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5" name="组合 94"/>
          <p:cNvGrpSpPr/>
          <p:nvPr/>
        </p:nvGrpSpPr>
        <p:grpSpPr>
          <a:xfrm>
            <a:off x="208915" y="302895"/>
            <a:ext cx="4700270" cy="999490"/>
            <a:chOff x="6428745" y="1195294"/>
            <a:chExt cx="2381016" cy="1241449"/>
          </a:xfrm>
        </p:grpSpPr>
        <p:sp>
          <p:nvSpPr>
            <p:cNvPr id="21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3736"/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50850" y="582930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废旧材料的使用情况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图表 7"/>
          <p:cNvGraphicFramePr>
            <a:graphicFrameLocks noChangeAspect="1"/>
          </p:cNvGraphicFramePr>
          <p:nvPr/>
        </p:nvGraphicFramePr>
        <p:xfrm>
          <a:off x="2048510" y="1648460"/>
          <a:ext cx="8330565" cy="4998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pSp>
        <p:nvGrpSpPr>
          <p:cNvPr id="6" name="组合 5"/>
          <p:cNvGrpSpPr/>
          <p:nvPr/>
        </p:nvGrpSpPr>
        <p:grpSpPr>
          <a:xfrm flipH="1" flipV="1">
            <a:off x="11974195" y="6759575"/>
            <a:ext cx="705485" cy="289560"/>
            <a:chOff x="6428745" y="1195294"/>
            <a:chExt cx="2381016" cy="1241449"/>
          </a:xfrm>
        </p:grpSpPr>
        <p:sp>
          <p:nvSpPr>
            <p:cNvPr id="2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" name="Freeform 3736">
              <a:hlinkClick r:id="rId2" action="ppaction://hlinksldjump"/>
            </p:cNvPr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5" name="组合 94"/>
          <p:cNvGrpSpPr/>
          <p:nvPr/>
        </p:nvGrpSpPr>
        <p:grpSpPr>
          <a:xfrm>
            <a:off x="208915" y="302895"/>
            <a:ext cx="2557145" cy="999490"/>
            <a:chOff x="6428745" y="1195294"/>
            <a:chExt cx="2381016" cy="1241449"/>
          </a:xfrm>
        </p:grpSpPr>
        <p:sp>
          <p:nvSpPr>
            <p:cNvPr id="21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3736"/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50850" y="582930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幼儿的想象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10" descr="t01368a1390a0f984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15" y="1936115"/>
            <a:ext cx="3747135" cy="33604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图表 4"/>
          <p:cNvGraphicFramePr>
            <a:graphicFrameLocks noChangeAspect="1"/>
          </p:cNvGraphicFramePr>
          <p:nvPr/>
        </p:nvGraphicFramePr>
        <p:xfrm>
          <a:off x="4278630" y="1302385"/>
          <a:ext cx="8168005" cy="4901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pSp>
        <p:nvGrpSpPr>
          <p:cNvPr id="2" name="组合 1"/>
          <p:cNvGrpSpPr/>
          <p:nvPr/>
        </p:nvGrpSpPr>
        <p:grpSpPr>
          <a:xfrm flipH="1" flipV="1">
            <a:off x="11974195" y="6759575"/>
            <a:ext cx="705485" cy="289560"/>
            <a:chOff x="6428745" y="1195294"/>
            <a:chExt cx="2381016" cy="1241449"/>
          </a:xfrm>
        </p:grpSpPr>
        <p:sp>
          <p:nvSpPr>
            <p:cNvPr id="5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" name="Freeform 3736">
              <a:hlinkClick r:id="rId3" action="ppaction://hlinksldjump"/>
            </p:cNvPr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5" name="组合 94"/>
          <p:cNvGrpSpPr/>
          <p:nvPr/>
        </p:nvGrpSpPr>
        <p:grpSpPr>
          <a:xfrm>
            <a:off x="208915" y="302895"/>
            <a:ext cx="2557145" cy="999490"/>
            <a:chOff x="6428745" y="1195294"/>
            <a:chExt cx="2381016" cy="1241449"/>
          </a:xfrm>
        </p:grpSpPr>
        <p:sp>
          <p:nvSpPr>
            <p:cNvPr id="21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3736"/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50850" y="582930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基本手工技能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" name="图表 8"/>
          <p:cNvGraphicFramePr>
            <a:graphicFrameLocks noChangeAspect="1"/>
          </p:cNvGraphicFramePr>
          <p:nvPr/>
        </p:nvGraphicFramePr>
        <p:xfrm>
          <a:off x="2435225" y="1423035"/>
          <a:ext cx="8492490" cy="509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pSp>
        <p:nvGrpSpPr>
          <p:cNvPr id="2" name="组合 1"/>
          <p:cNvGrpSpPr/>
          <p:nvPr/>
        </p:nvGrpSpPr>
        <p:grpSpPr>
          <a:xfrm flipH="1" flipV="1">
            <a:off x="11974195" y="6759575"/>
            <a:ext cx="705485" cy="289560"/>
            <a:chOff x="6428745" y="1195294"/>
            <a:chExt cx="2381016" cy="1241449"/>
          </a:xfrm>
        </p:grpSpPr>
        <p:sp>
          <p:nvSpPr>
            <p:cNvPr id="5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7" name="Freeform 3736">
              <a:hlinkClick r:id="rId2" action="ppaction://hlinksldjump"/>
            </p:cNvPr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5" name="组合 94"/>
          <p:cNvGrpSpPr/>
          <p:nvPr/>
        </p:nvGrpSpPr>
        <p:grpSpPr>
          <a:xfrm>
            <a:off x="208915" y="302895"/>
            <a:ext cx="4214495" cy="999490"/>
            <a:chOff x="6428745" y="1195294"/>
            <a:chExt cx="2381016" cy="1241449"/>
          </a:xfrm>
        </p:grpSpPr>
        <p:sp>
          <p:nvSpPr>
            <p:cNvPr id="21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3736"/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50850" y="582930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坚持性和解决问题的能力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0" name="图表 10"/>
          <p:cNvGraphicFramePr>
            <a:graphicFrameLocks noChangeAspect="1"/>
          </p:cNvGraphicFramePr>
          <p:nvPr/>
        </p:nvGraphicFramePr>
        <p:xfrm>
          <a:off x="450850" y="2035175"/>
          <a:ext cx="5834380" cy="4354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9" name="图表 9"/>
          <p:cNvGraphicFramePr>
            <a:graphicFrameLocks noChangeAspect="1"/>
          </p:cNvGraphicFramePr>
          <p:nvPr/>
        </p:nvGraphicFramePr>
        <p:xfrm>
          <a:off x="6592570" y="2036445"/>
          <a:ext cx="5833110" cy="435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任意多边形 16"/>
          <p:cNvSpPr/>
          <p:nvPr/>
        </p:nvSpPr>
        <p:spPr bwMode="auto">
          <a:xfrm>
            <a:off x="-28563" y="1485696"/>
            <a:ext cx="5095644" cy="4261259"/>
          </a:xfrm>
          <a:custGeom>
            <a:avLst/>
            <a:gdLst>
              <a:gd name="connsiteX0" fmla="*/ 0 w 4511489"/>
              <a:gd name="connsiteY0" fmla="*/ 0 h 4261259"/>
              <a:gd name="connsiteX1" fmla="*/ 4511489 w 4511489"/>
              <a:gd name="connsiteY1" fmla="*/ 0 h 4261259"/>
              <a:gd name="connsiteX2" fmla="*/ 4511489 w 4511489"/>
              <a:gd name="connsiteY2" fmla="*/ 4261259 h 4261259"/>
              <a:gd name="connsiteX3" fmla="*/ 0 w 4511489"/>
              <a:gd name="connsiteY3" fmla="*/ 4261259 h 426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1489" h="4261259">
                <a:moveTo>
                  <a:pt x="0" y="0"/>
                </a:moveTo>
                <a:lnTo>
                  <a:pt x="4511489" y="0"/>
                </a:lnTo>
                <a:lnTo>
                  <a:pt x="4511489" y="4261259"/>
                </a:lnTo>
                <a:lnTo>
                  <a:pt x="0" y="4261259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vert="horz" wrap="square" lIns="128580" tIns="64290" rIns="128580" bIns="64290" numCol="1" anchor="t" anchorCtr="0" compatLnSpc="1">
            <a:noAutofit/>
          </a:bodyPr>
          <a:lstStyle/>
          <a:p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8" name="任意多边形 17"/>
          <p:cNvSpPr/>
          <p:nvPr/>
        </p:nvSpPr>
        <p:spPr bwMode="auto">
          <a:xfrm>
            <a:off x="10677846" y="1485696"/>
            <a:ext cx="2201183" cy="4261259"/>
          </a:xfrm>
          <a:custGeom>
            <a:avLst/>
            <a:gdLst>
              <a:gd name="connsiteX0" fmla="*/ 0 w 4511489"/>
              <a:gd name="connsiteY0" fmla="*/ 0 h 4261259"/>
              <a:gd name="connsiteX1" fmla="*/ 4511489 w 4511489"/>
              <a:gd name="connsiteY1" fmla="*/ 0 h 4261259"/>
              <a:gd name="connsiteX2" fmla="*/ 4511489 w 4511489"/>
              <a:gd name="connsiteY2" fmla="*/ 4261259 h 4261259"/>
              <a:gd name="connsiteX3" fmla="*/ 0 w 4511489"/>
              <a:gd name="connsiteY3" fmla="*/ 4261259 h 426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1489" h="4261259">
                <a:moveTo>
                  <a:pt x="0" y="0"/>
                </a:moveTo>
                <a:lnTo>
                  <a:pt x="4511489" y="0"/>
                </a:lnTo>
                <a:lnTo>
                  <a:pt x="4511489" y="4261259"/>
                </a:lnTo>
                <a:lnTo>
                  <a:pt x="0" y="4261259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vert="horz" wrap="square" lIns="128580" tIns="64290" rIns="128580" bIns="64290" numCol="1" anchor="t" anchorCtr="0" compatLnSpc="1">
            <a:noAutofit/>
          </a:bodyPr>
          <a:lstStyle/>
          <a:p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5" name="椭圆 44"/>
          <p:cNvSpPr/>
          <p:nvPr/>
        </p:nvSpPr>
        <p:spPr>
          <a:xfrm>
            <a:off x="4150043" y="2698106"/>
            <a:ext cx="1826210" cy="1826208"/>
          </a:xfrm>
          <a:prstGeom prst="ellipse">
            <a:avLst/>
          </a:prstGeom>
          <a:gradFill flip="none" rotWithShape="1">
            <a:gsLst>
              <a:gs pos="25000">
                <a:schemeClr val="bg1">
                  <a:shade val="67500"/>
                  <a:satMod val="115000"/>
                </a:schemeClr>
              </a:gs>
              <a:gs pos="62000">
                <a:schemeClr val="bg1">
                  <a:shade val="100000"/>
                  <a:satMod val="115000"/>
                </a:schemeClr>
              </a:gs>
            </a:gsLst>
            <a:lin ang="2700000" scaled="1"/>
            <a:tileRect/>
          </a:gradFill>
          <a:ln w="38100">
            <a:solidFill>
              <a:schemeClr val="bg1"/>
            </a:solidFill>
          </a:ln>
          <a:effectLst>
            <a:outerShdw blurRad="254000" dist="127000" dir="30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6" name="MH_Others_1"/>
          <p:cNvSpPr txBox="1"/>
          <p:nvPr>
            <p:custDataLst>
              <p:tags r:id="rId1"/>
            </p:custDataLst>
          </p:nvPr>
        </p:nvSpPr>
        <p:spPr>
          <a:xfrm>
            <a:off x="4306399" y="3088287"/>
            <a:ext cx="1513499" cy="104584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altLang="zh-CN" sz="4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02</a:t>
            </a:r>
            <a:endParaRPr lang="en-US" altLang="zh-CN" sz="48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CHAPTER</a:t>
            </a:r>
            <a:endParaRPr lang="zh-CN" altLang="en-US" sz="20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1" name="MH_Entry_1"/>
          <p:cNvSpPr/>
          <p:nvPr>
            <p:custDataLst>
              <p:tags r:id="rId2"/>
            </p:custDataLst>
          </p:nvPr>
        </p:nvSpPr>
        <p:spPr>
          <a:xfrm>
            <a:off x="6280785" y="3517583"/>
            <a:ext cx="2992120" cy="430530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p>
            <a:r>
              <a:rPr lang="zh-CN" altLang="en-US" sz="2800" b="1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学一学：创意要素</a:t>
            </a:r>
            <a:endParaRPr lang="zh-CN" altLang="en-US" sz="2800" b="1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45" grpId="0" bldLvl="0" animBg="1"/>
      <p:bldP spid="46" grpId="0"/>
      <p:bldP spid="21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7" name="组合 96"/>
          <p:cNvGrpSpPr/>
          <p:nvPr/>
        </p:nvGrpSpPr>
        <p:grpSpPr>
          <a:xfrm>
            <a:off x="306070" y="251460"/>
            <a:ext cx="2300605" cy="1135380"/>
            <a:chOff x="6428745" y="3352422"/>
            <a:chExt cx="2606163" cy="1360941"/>
          </a:xfrm>
        </p:grpSpPr>
        <p:sp>
          <p:nvSpPr>
            <p:cNvPr id="18" name="Freeform 3732"/>
            <p:cNvSpPr/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Freeform 3733"/>
            <p:cNvSpPr/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99745" y="575945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思维能力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93390" y="276860"/>
            <a:ext cx="86080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400" b="1">
                <a:latin typeface="华文楷体" panose="02010600040101010101" charset="-122"/>
                <a:ea typeface="华文楷体" panose="02010600040101010101" charset="-122"/>
              </a:rPr>
              <a:t>理解力、分析力、综合力、比较力、概括力、抽象力、推理力、论证力、判断力等</a:t>
            </a:r>
            <a:endParaRPr lang="zh-CN" altLang="en-US" sz="2400" b="1">
              <a:latin typeface="华文楷体" panose="02010600040101010101" charset="-122"/>
              <a:ea typeface="华文楷体" panose="02010600040101010101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594485" y="1475740"/>
            <a:ext cx="7319010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>
              <a:lnSpc>
                <a:spcPct val="150000"/>
              </a:lnSpc>
            </a:pPr>
            <a:r>
              <a:rPr lang="zh-CN" sz="2400" b="1">
                <a:solidFill>
                  <a:srgbClr val="333333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优秀孩子必备的9种思维：</a:t>
            </a:r>
            <a:endParaRPr lang="zh-CN" sz="2000" b="0">
              <a:solidFill>
                <a:srgbClr val="333333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indent="0">
              <a:lnSpc>
                <a:spcPct val="150000"/>
              </a:lnSpc>
            </a:pPr>
            <a:r>
              <a:rPr lang="zh-CN" sz="2400" b="0">
                <a:solidFill>
                  <a:srgbClr val="333333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     形象思维--在学习中把问题有形化        类比思维--学会比较，发现新知识        平面思维--给自己多一点选择        联想思维--培养"天马行空"的想象力        逆向思维--试着"倒过来想"更能解决难题        移植思维--"甲之蜜糖，乙之砒霜"        聚合思维--层层剥笋，揭示问题核心        逻辑思维--在学习中有条理地解决难题        质疑思维--成长从"怀疑一切"开始</a:t>
            </a:r>
            <a:endParaRPr lang="zh-CN" altLang="en-US" sz="24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7" name="组合 96"/>
          <p:cNvGrpSpPr/>
          <p:nvPr/>
        </p:nvGrpSpPr>
        <p:grpSpPr>
          <a:xfrm>
            <a:off x="306070" y="251460"/>
            <a:ext cx="2300605" cy="1135380"/>
            <a:chOff x="6428745" y="3352422"/>
            <a:chExt cx="2606163" cy="1360941"/>
          </a:xfrm>
        </p:grpSpPr>
        <p:sp>
          <p:nvSpPr>
            <p:cNvPr id="18" name="Freeform 3732"/>
            <p:cNvSpPr/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Freeform 3733"/>
            <p:cNvSpPr/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99745" y="575945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想象力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53210" y="2339975"/>
            <a:ext cx="975233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2400" b="1">
                <a:latin typeface="华文楷体" panose="02010600040101010101" charset="-122"/>
                <a:ea typeface="华文楷体" panose="02010600040101010101" charset="-122"/>
              </a:rPr>
              <a:t>        </a:t>
            </a:r>
            <a:r>
              <a:rPr lang="en-US" altLang="zh-CN" sz="2400">
                <a:latin typeface="华文楷体" panose="02010600040101010101" charset="-122"/>
                <a:ea typeface="华文楷体" panose="02010600040101010101" charset="-122"/>
              </a:rPr>
              <a:t> </a:t>
            </a:r>
            <a:r>
              <a:rPr lang="zh-CN" altLang="en-US" sz="2400">
                <a:latin typeface="华文楷体" panose="02010600040101010101" charset="-122"/>
                <a:ea typeface="华文楷体" panose="02010600040101010101" charset="-122"/>
              </a:rPr>
              <a:t>想象力是人在</a:t>
            </a:r>
            <a:r>
              <a:rPr lang="zh-CN" altLang="en-US" sz="2400" b="1">
                <a:solidFill>
                  <a:srgbClr val="FF8486"/>
                </a:solidFill>
                <a:latin typeface="华文楷体" panose="02010600040101010101" charset="-122"/>
                <a:ea typeface="华文楷体" panose="02010600040101010101" charset="-122"/>
              </a:rPr>
              <a:t>已有形象</a:t>
            </a:r>
            <a:r>
              <a:rPr lang="zh-CN" altLang="en-US" sz="2400">
                <a:latin typeface="华文楷体" panose="02010600040101010101" charset="-122"/>
                <a:ea typeface="华文楷体" panose="02010600040101010101" charset="-122"/>
              </a:rPr>
              <a:t>的基础上，在头脑中创造出</a:t>
            </a:r>
            <a:r>
              <a:rPr lang="zh-CN" altLang="en-US" sz="2400" b="1">
                <a:solidFill>
                  <a:srgbClr val="FF8486"/>
                </a:solidFill>
                <a:latin typeface="华文楷体" panose="02010600040101010101" charset="-122"/>
                <a:ea typeface="华文楷体" panose="02010600040101010101" charset="-122"/>
              </a:rPr>
              <a:t>新形象</a:t>
            </a:r>
            <a:r>
              <a:rPr lang="zh-CN" altLang="en-US" sz="2400">
                <a:latin typeface="华文楷体" panose="02010600040101010101" charset="-122"/>
                <a:ea typeface="华文楷体" panose="02010600040101010101" charset="-122"/>
              </a:rPr>
              <a:t>的能力。比如当你说起汽车，我马上就想像出各种各样的汽车形象来就是这个道理。因此，想象一般是在掌握一定的知识面的基础上完成的。想象力是在你头脑中创造一个念头或思想画面的能力。</a:t>
            </a:r>
            <a:endParaRPr lang="zh-CN" altLang="en-US" sz="24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7" name="组合 96"/>
          <p:cNvGrpSpPr/>
          <p:nvPr/>
        </p:nvGrpSpPr>
        <p:grpSpPr>
          <a:xfrm>
            <a:off x="306070" y="251460"/>
            <a:ext cx="2300605" cy="1135380"/>
            <a:chOff x="6428745" y="3352422"/>
            <a:chExt cx="2606163" cy="1360941"/>
          </a:xfrm>
        </p:grpSpPr>
        <p:sp>
          <p:nvSpPr>
            <p:cNvPr id="18" name="Freeform 3732"/>
            <p:cNvSpPr/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Freeform 3733"/>
            <p:cNvSpPr/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99745" y="575945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观察力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91920" y="1764030"/>
            <a:ext cx="1028446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2400">
                <a:latin typeface="华文楷体" panose="02010600040101010101" charset="-122"/>
                <a:ea typeface="华文楷体" panose="02010600040101010101" charset="-122"/>
              </a:rPr>
              <a:t>1</a:t>
            </a:r>
            <a:r>
              <a:rPr lang="zh-CN" altLang="en-US" sz="2400">
                <a:latin typeface="华文楷体" panose="02010600040101010101" charset="-122"/>
                <a:ea typeface="华文楷体" panose="02010600040101010101" charset="-122"/>
              </a:rPr>
              <a:t>、</a:t>
            </a:r>
            <a:r>
              <a:rPr lang="zh-CN" altLang="en-US" sz="2400">
                <a:latin typeface="华文楷体" panose="02010600040101010101" charset="-122"/>
                <a:ea typeface="华文楷体" panose="02010600040101010101" charset="-122"/>
              </a:rPr>
              <a:t>观察的目的:明确观察对象、观察要求、观察的步骤和方法。</a:t>
            </a:r>
            <a:endParaRPr lang="zh-CN" altLang="en-US" sz="2400">
              <a:latin typeface="华文楷体" panose="02010600040101010101" charset="-122"/>
              <a:ea typeface="华文楷体" panose="0201060004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华文楷体" panose="02010600040101010101" charset="-122"/>
                <a:ea typeface="华文楷体" panose="02010600040101010101" charset="-122"/>
              </a:rPr>
              <a:t>2</a:t>
            </a:r>
            <a:r>
              <a:rPr lang="zh-CN" altLang="en-US" sz="2400">
                <a:latin typeface="华文楷体" panose="02010600040101010101" charset="-122"/>
                <a:ea typeface="华文楷体" panose="02010600040101010101" charset="-122"/>
              </a:rPr>
              <a:t>、观察的几种方式：</a:t>
            </a:r>
            <a:r>
              <a:rPr lang="zh-CN" altLang="en-US" sz="2400">
                <a:latin typeface="华文楷体" panose="02010600040101010101" charset="-122"/>
                <a:ea typeface="华文楷体" panose="02010600040101010101" charset="-122"/>
                <a:sym typeface="+mn-ea"/>
              </a:rPr>
              <a:t>先后、近远、内外、左右、整体局部、大小</a:t>
            </a:r>
            <a:endParaRPr lang="zh-CN" altLang="en-US" sz="2400">
              <a:latin typeface="华文楷体" panose="02010600040101010101" charset="-122"/>
              <a:ea typeface="华文楷体" panose="0201060004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华文楷体" panose="02010600040101010101" charset="-122"/>
                <a:ea typeface="华文楷体" panose="02010600040101010101" charset="-122"/>
              </a:rPr>
              <a:t>3</a:t>
            </a:r>
            <a:r>
              <a:rPr lang="zh-CN" altLang="en-US" sz="2400">
                <a:latin typeface="华文楷体" panose="02010600040101010101" charset="-122"/>
                <a:ea typeface="华文楷体" panose="02010600040101010101" charset="-122"/>
              </a:rPr>
              <a:t>、</a:t>
            </a:r>
            <a:r>
              <a:rPr lang="zh-CN" altLang="en-US" sz="2400">
                <a:latin typeface="华文楷体" panose="02010600040101010101" charset="-122"/>
                <a:ea typeface="华文楷体" panose="02010600040101010101" charset="-122"/>
              </a:rPr>
              <a:t>观察力包含两个必不可少的因素:一是感知因素(通常是视觉)，二是思维因素。在观察过程中，运用基本的思维方法，对事物进行有效地比较分类、分析、综合，找出它们之间的不同点和相同点，这样，就易于把握事物的特点。考察事物的各种特性、部分、方面以及由这些特性、部分、方面所联成的整体，就会使我们易于把握事物的整体和部分。</a:t>
            </a:r>
            <a:endParaRPr lang="zh-CN" altLang="en-US" sz="24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7" name="组合 96"/>
          <p:cNvGrpSpPr/>
          <p:nvPr/>
        </p:nvGrpSpPr>
        <p:grpSpPr>
          <a:xfrm>
            <a:off x="306070" y="251460"/>
            <a:ext cx="2300605" cy="1135380"/>
            <a:chOff x="6428745" y="3352422"/>
            <a:chExt cx="2606163" cy="1360941"/>
          </a:xfrm>
        </p:grpSpPr>
        <p:sp>
          <p:nvSpPr>
            <p:cNvPr id="18" name="Freeform 3732"/>
            <p:cNvSpPr/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Freeform 3733"/>
            <p:cNvSpPr/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99745" y="575945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计划能力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488440" y="1667510"/>
            <a:ext cx="102844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sz="2400">
                <a:latin typeface="华文楷体" panose="02010600040101010101" charset="-122"/>
                <a:ea typeface="华文楷体" panose="02010600040101010101" charset="-122"/>
              </a:rPr>
              <a:t>对材料的计划、对制作内容的计划、对制作步骤的计划</a:t>
            </a:r>
            <a:endParaRPr sz="24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7" name="组合 96"/>
          <p:cNvGrpSpPr/>
          <p:nvPr/>
        </p:nvGrpSpPr>
        <p:grpSpPr>
          <a:xfrm>
            <a:off x="306070" y="251460"/>
            <a:ext cx="2300605" cy="1135380"/>
            <a:chOff x="6428745" y="3352422"/>
            <a:chExt cx="2606163" cy="1360941"/>
          </a:xfrm>
        </p:grpSpPr>
        <p:sp>
          <p:nvSpPr>
            <p:cNvPr id="18" name="Freeform 3732"/>
            <p:cNvSpPr/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Freeform 3733"/>
            <p:cNvSpPr/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99745" y="575945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动手能力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 descr="QQ图片201904301501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77845" y="588645"/>
            <a:ext cx="8011795" cy="6055995"/>
          </a:xfrm>
          <a:prstGeom prst="rect">
            <a:avLst/>
          </a:prstGeom>
        </p:spPr>
      </p:pic>
      <p:pic>
        <p:nvPicPr>
          <p:cNvPr id="5" name="图片 4" descr="QQ图片2019043015050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805" y="575945"/>
            <a:ext cx="9515475" cy="6250940"/>
          </a:xfrm>
          <a:prstGeom prst="rect">
            <a:avLst/>
          </a:prstGeom>
        </p:spPr>
      </p:pic>
      <p:pic>
        <p:nvPicPr>
          <p:cNvPr id="6" name="图片 5" descr="QQ图片201904301505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4805" y="588645"/>
            <a:ext cx="9514840" cy="6355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任意多边形 14"/>
          <p:cNvSpPr/>
          <p:nvPr/>
        </p:nvSpPr>
        <p:spPr bwMode="auto">
          <a:xfrm>
            <a:off x="-28563" y="1485696"/>
            <a:ext cx="6129422" cy="4261259"/>
          </a:xfrm>
          <a:custGeom>
            <a:avLst/>
            <a:gdLst>
              <a:gd name="connsiteX0" fmla="*/ 0 w 4511489"/>
              <a:gd name="connsiteY0" fmla="*/ 0 h 4261259"/>
              <a:gd name="connsiteX1" fmla="*/ 4511489 w 4511489"/>
              <a:gd name="connsiteY1" fmla="*/ 0 h 4261259"/>
              <a:gd name="connsiteX2" fmla="*/ 4511489 w 4511489"/>
              <a:gd name="connsiteY2" fmla="*/ 4261259 h 4261259"/>
              <a:gd name="connsiteX3" fmla="*/ 0 w 4511489"/>
              <a:gd name="connsiteY3" fmla="*/ 4261259 h 426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1489" h="4261259">
                <a:moveTo>
                  <a:pt x="0" y="0"/>
                </a:moveTo>
                <a:lnTo>
                  <a:pt x="4511489" y="0"/>
                </a:lnTo>
                <a:lnTo>
                  <a:pt x="4511489" y="4261259"/>
                </a:lnTo>
                <a:lnTo>
                  <a:pt x="0" y="4261259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vert="horz" wrap="square" lIns="128580" tIns="64290" rIns="128580" bIns="64290" numCol="1" anchor="t" anchorCtr="0" compatLnSpc="1">
            <a:noAutofit/>
          </a:bodyPr>
          <a:lstStyle/>
          <a:p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0" name="MH_Number_1"/>
          <p:cNvSpPr/>
          <p:nvPr>
            <p:custDataLst>
              <p:tags r:id="rId1"/>
            </p:custDataLst>
          </p:nvPr>
        </p:nvSpPr>
        <p:spPr>
          <a:xfrm>
            <a:off x="6526566" y="2781067"/>
            <a:ext cx="379667" cy="37966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1"/>
            </a:solidFill>
          </a:ln>
          <a:effectLst>
            <a:outerShdw blurRad="2032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zh-CN" sz="211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1</a:t>
            </a:r>
            <a:endParaRPr lang="zh-CN" altLang="en-US" sz="211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21" name="MH_Entry_1"/>
          <p:cNvSpPr/>
          <p:nvPr>
            <p:custDataLst>
              <p:tags r:id="rId2"/>
            </p:custDataLst>
          </p:nvPr>
        </p:nvSpPr>
        <p:spPr>
          <a:xfrm>
            <a:off x="7231380" y="2792413"/>
            <a:ext cx="2992120" cy="430530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lstStyle/>
          <a:p>
            <a:r>
              <a:rPr lang="zh-CN" altLang="en-US" sz="2800" b="1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理一理：已有研究</a:t>
            </a:r>
            <a:endParaRPr lang="zh-CN" altLang="en-US" sz="2800" b="1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2" name="MH_Number_2"/>
          <p:cNvSpPr/>
          <p:nvPr>
            <p:custDataLst>
              <p:tags r:id="rId3"/>
            </p:custDataLst>
          </p:nvPr>
        </p:nvSpPr>
        <p:spPr>
          <a:xfrm>
            <a:off x="6526566" y="3650583"/>
            <a:ext cx="379667" cy="379667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  <a:effectLst>
            <a:outerShdw blurRad="2032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zh-CN" sz="211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2</a:t>
            </a:r>
            <a:endParaRPr lang="zh-CN" altLang="en-US" sz="211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23" name="MH_Entry_2"/>
          <p:cNvSpPr/>
          <p:nvPr>
            <p:custDataLst>
              <p:tags r:id="rId4"/>
            </p:custDataLst>
          </p:nvPr>
        </p:nvSpPr>
        <p:spPr>
          <a:xfrm>
            <a:off x="7231563" y="3692698"/>
            <a:ext cx="2466542" cy="368935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lstStyle/>
          <a:p>
            <a:pPr lvl="0"/>
            <a:r>
              <a:rPr sz="2400" b="1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学一学：创意要素</a:t>
            </a:r>
            <a:endParaRPr sz="2400" b="1" dirty="0">
              <a:solidFill>
                <a:schemeClr val="accent2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4" name="MH_Number_3"/>
          <p:cNvSpPr/>
          <p:nvPr>
            <p:custDataLst>
              <p:tags r:id="rId5"/>
            </p:custDataLst>
          </p:nvPr>
        </p:nvSpPr>
        <p:spPr>
          <a:xfrm>
            <a:off x="6526566" y="4520099"/>
            <a:ext cx="379667" cy="37966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1"/>
            </a:solidFill>
          </a:ln>
          <a:effectLst>
            <a:outerShdw blurRad="2032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zh-CN" sz="211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3</a:t>
            </a:r>
            <a:endParaRPr lang="zh-CN" altLang="en-US" sz="211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25" name="MH_Entry_3"/>
          <p:cNvSpPr/>
          <p:nvPr>
            <p:custDataLst>
              <p:tags r:id="rId6"/>
            </p:custDataLst>
          </p:nvPr>
        </p:nvSpPr>
        <p:spPr>
          <a:xfrm>
            <a:off x="7231563" y="4562214"/>
            <a:ext cx="2466542" cy="368935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lstStyle/>
          <a:p>
            <a:pPr lvl="0"/>
            <a:r>
              <a:rPr lang="zh-CN" altLang="en-US" sz="2400" b="1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论一论：细化指标</a:t>
            </a:r>
            <a:endParaRPr lang="zh-CN" altLang="en-US" sz="1200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8" name="MH_Others_1"/>
          <p:cNvSpPr txBox="1"/>
          <p:nvPr>
            <p:custDataLst>
              <p:tags r:id="rId7"/>
            </p:custDataLst>
          </p:nvPr>
        </p:nvSpPr>
        <p:spPr>
          <a:xfrm>
            <a:off x="2713211" y="1719029"/>
            <a:ext cx="1769715" cy="3794592"/>
          </a:xfrm>
          <a:prstGeom prst="rect">
            <a:avLst/>
          </a:prstGeom>
          <a:noFill/>
        </p:spPr>
        <p:txBody>
          <a:bodyPr vert="eaVert" wrap="square" lIns="0" tIns="0" rIns="0" bIns="0" rtlCol="0" anchor="ctr" anchorCtr="0">
            <a:spAutoFit/>
          </a:bodyPr>
          <a:lstStyle/>
          <a:p>
            <a:pPr algn="ctr"/>
            <a:r>
              <a:rPr lang="zh-CN" altLang="en-US" sz="115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目录</a:t>
            </a:r>
            <a:endParaRPr lang="zh-CN" altLang="en-US" sz="115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9" name="MH_Others_2"/>
          <p:cNvSpPr txBox="1"/>
          <p:nvPr>
            <p:custDataLst>
              <p:tags r:id="rId8"/>
            </p:custDataLst>
          </p:nvPr>
        </p:nvSpPr>
        <p:spPr>
          <a:xfrm rot="5400000">
            <a:off x="865429" y="3277771"/>
            <a:ext cx="3299296" cy="6771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altLang="zh-CN" sz="44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CONTENTS</a:t>
            </a:r>
            <a:endParaRPr lang="zh-CN" altLang="en-US" sz="44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" name="任意多边形 15"/>
          <p:cNvSpPr/>
          <p:nvPr/>
        </p:nvSpPr>
        <p:spPr bwMode="auto">
          <a:xfrm>
            <a:off x="10677846" y="1485696"/>
            <a:ext cx="2201183" cy="4261259"/>
          </a:xfrm>
          <a:custGeom>
            <a:avLst/>
            <a:gdLst>
              <a:gd name="connsiteX0" fmla="*/ 0 w 4511489"/>
              <a:gd name="connsiteY0" fmla="*/ 0 h 4261259"/>
              <a:gd name="connsiteX1" fmla="*/ 4511489 w 4511489"/>
              <a:gd name="connsiteY1" fmla="*/ 0 h 4261259"/>
              <a:gd name="connsiteX2" fmla="*/ 4511489 w 4511489"/>
              <a:gd name="connsiteY2" fmla="*/ 4261259 h 4261259"/>
              <a:gd name="connsiteX3" fmla="*/ 0 w 4511489"/>
              <a:gd name="connsiteY3" fmla="*/ 4261259 h 426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1489" h="4261259">
                <a:moveTo>
                  <a:pt x="0" y="0"/>
                </a:moveTo>
                <a:lnTo>
                  <a:pt x="4511489" y="0"/>
                </a:lnTo>
                <a:lnTo>
                  <a:pt x="4511489" y="4261259"/>
                </a:lnTo>
                <a:lnTo>
                  <a:pt x="0" y="4261259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vert="horz" wrap="square" lIns="128580" tIns="64290" rIns="128580" bIns="64290" numCol="1" anchor="t" anchorCtr="0" compatLnSpc="1">
            <a:noAutofit/>
          </a:bodyPr>
          <a:lstStyle/>
          <a:p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pageCurlDoubl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18" grpId="0"/>
      <p:bldP spid="19" grpId="0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7" name="组合 96"/>
          <p:cNvGrpSpPr/>
          <p:nvPr/>
        </p:nvGrpSpPr>
        <p:grpSpPr>
          <a:xfrm>
            <a:off x="306070" y="251460"/>
            <a:ext cx="2578735" cy="1135380"/>
            <a:chOff x="6428745" y="3352422"/>
            <a:chExt cx="2606163" cy="1360941"/>
          </a:xfrm>
        </p:grpSpPr>
        <p:sp>
          <p:nvSpPr>
            <p:cNvPr id="18" name="Freeform 3732"/>
            <p:cNvSpPr/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Freeform 3733"/>
            <p:cNvSpPr/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99745" y="575945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问题解决能力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328420" y="2151380"/>
            <a:ext cx="1047623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>
              <a:lnSpc>
                <a:spcPct val="150000"/>
              </a:lnSpc>
            </a:pPr>
            <a:r>
              <a:rPr lang="zh-CN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（</a:t>
            </a:r>
            <a:r>
              <a:rPr lang="en-US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）幼儿遇到的问题类型：</a:t>
            </a:r>
            <a:r>
              <a:rPr lang="en-US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①</a:t>
            </a:r>
            <a:r>
              <a:rPr lang="zh-CN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如何选择适宜的材料。②如何连接、组合与固定材料。③如何处理部分结构之间的空间组合关系。</a:t>
            </a:r>
            <a:endParaRPr lang="zh-CN" sz="28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indent="0">
              <a:lnSpc>
                <a:spcPct val="150000"/>
              </a:lnSpc>
            </a:pPr>
            <a:r>
              <a:rPr lang="zh-CN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④如何表征作品的结构。</a:t>
            </a:r>
            <a:endParaRPr lang="zh-CN" sz="28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indent="0">
              <a:lnSpc>
                <a:spcPct val="150000"/>
              </a:lnSpc>
            </a:pPr>
            <a:r>
              <a:rPr lang="zh-CN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⑤如何表现作品的功能。</a:t>
            </a:r>
            <a:endParaRPr lang="zh-CN" altLang="en-US" sz="28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7" name="组合 96"/>
          <p:cNvGrpSpPr/>
          <p:nvPr/>
        </p:nvGrpSpPr>
        <p:grpSpPr>
          <a:xfrm>
            <a:off x="306070" y="251460"/>
            <a:ext cx="2578735" cy="1135380"/>
            <a:chOff x="6428745" y="3352422"/>
            <a:chExt cx="2606163" cy="1360941"/>
          </a:xfrm>
        </p:grpSpPr>
        <p:sp>
          <p:nvSpPr>
            <p:cNvPr id="18" name="Freeform 3732"/>
            <p:cNvSpPr/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Freeform 3733"/>
            <p:cNvSpPr/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99745" y="575945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问题解决能力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997585" y="1910080"/>
            <a:ext cx="11233785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>
              <a:lnSpc>
                <a:spcPct val="150000"/>
              </a:lnSpc>
            </a:pPr>
            <a:r>
              <a:rPr lang="zh-CN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（</a:t>
            </a:r>
            <a:r>
              <a:rPr lang="en-US" altLang="zh-CN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）</a:t>
            </a:r>
            <a:r>
              <a:rPr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在手工制作活动中, 幼儿的问题表征和问题意识主要呈现以下三种水平：</a:t>
            </a:r>
            <a:endParaRPr sz="28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indent="0">
              <a:lnSpc>
                <a:spcPct val="150000"/>
              </a:lnSpc>
            </a:pPr>
            <a:r>
              <a:rPr lang="zh-CN" altLang="en-US"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①</a:t>
            </a:r>
            <a:r>
              <a:rPr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水平 1: 有问题, 但没有意识到问题的存在。</a:t>
            </a:r>
            <a:endParaRPr sz="28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indent="0">
              <a:lnSpc>
                <a:spcPct val="150000"/>
              </a:lnSpc>
            </a:pP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②</a:t>
            </a:r>
            <a:r>
              <a:rPr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水平 2: 能够意识到问题的存在, 但未找到问题的真正原因, 因而也很难有效解决问题。</a:t>
            </a:r>
            <a:endParaRPr sz="28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indent="0">
              <a:lnSpc>
                <a:spcPct val="150000"/>
              </a:lnSpc>
            </a:pP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③</a:t>
            </a:r>
            <a:r>
              <a:rPr sz="28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水平 3: 能意识到问题的存在, 并有效表征问题,采取相应的解决办法。</a:t>
            </a:r>
            <a:endParaRPr sz="28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7" name="组合 96"/>
          <p:cNvGrpSpPr/>
          <p:nvPr/>
        </p:nvGrpSpPr>
        <p:grpSpPr>
          <a:xfrm>
            <a:off x="306070" y="251460"/>
            <a:ext cx="2578735" cy="1135380"/>
            <a:chOff x="6428745" y="3352422"/>
            <a:chExt cx="2606163" cy="1360941"/>
          </a:xfrm>
        </p:grpSpPr>
        <p:sp>
          <p:nvSpPr>
            <p:cNvPr id="18" name="Freeform 3732"/>
            <p:cNvSpPr/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Freeform 3733"/>
            <p:cNvSpPr/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99745" y="575945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问题解决能力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949325" y="1386840"/>
            <a:ext cx="11233785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>
              <a:lnSpc>
                <a:spcPct val="150000"/>
              </a:lnSpc>
            </a:pPr>
            <a:r>
              <a:rPr lang="zh-CN" sz="24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（</a:t>
            </a:r>
            <a:r>
              <a:rPr lang="en-US" altLang="zh-CN" sz="24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</a:t>
            </a:r>
            <a:r>
              <a:rPr lang="zh-CN" altLang="en-US" sz="24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）</a:t>
            </a:r>
            <a:r>
              <a:rPr sz="24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幼儿常见的解决策略包括以下几种:</a:t>
            </a:r>
            <a:endParaRPr sz="24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indent="0">
              <a:lnSpc>
                <a:spcPct val="150000"/>
              </a:lnSpc>
            </a:pPr>
            <a:r>
              <a:rPr sz="24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①尝试错误。遇到问题时, 幼儿最常使用的办法是尝试错误。在试误的过程中发现刺激情景和反应之间的联结, 并且反复试验, 直到这种联结自己满意为止。这种策略常是盲目的、无目的的操作。</a:t>
            </a:r>
            <a:endParaRPr sz="24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indent="0">
              <a:lnSpc>
                <a:spcPct val="150000"/>
              </a:lnSpc>
            </a:pPr>
            <a:r>
              <a:rPr sz="24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②顿悟。顿悟是指人遇到问题时, 重组问题情景的当前结构, 以弥补问题的缺口, 达到新的完形,从而联想起一种可行的解决方案。这一过程的突出特点就是对问题情景的突然领悟。</a:t>
            </a:r>
            <a:endParaRPr sz="24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indent="0">
              <a:lnSpc>
                <a:spcPct val="150000"/>
              </a:lnSpc>
            </a:pPr>
            <a:r>
              <a:rPr sz="24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③有目的地分析问题和解决问题。</a:t>
            </a:r>
            <a:endParaRPr sz="24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marL="0" indent="0">
              <a:lnSpc>
                <a:spcPct val="150000"/>
              </a:lnSpc>
            </a:pPr>
            <a:r>
              <a:rPr sz="2400" b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④观察模仿同伴。</a:t>
            </a:r>
            <a:endParaRPr sz="2400" b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7" name="组合 96"/>
          <p:cNvGrpSpPr/>
          <p:nvPr/>
        </p:nvGrpSpPr>
        <p:grpSpPr>
          <a:xfrm>
            <a:off x="306070" y="251460"/>
            <a:ext cx="2578735" cy="1135380"/>
            <a:chOff x="6428745" y="3352422"/>
            <a:chExt cx="2606163" cy="1360941"/>
          </a:xfrm>
        </p:grpSpPr>
        <p:sp>
          <p:nvSpPr>
            <p:cNvPr id="18" name="Freeform 3732"/>
            <p:cNvSpPr/>
            <p:nvPr/>
          </p:nvSpPr>
          <p:spPr bwMode="auto">
            <a:xfrm>
              <a:off x="6428745" y="3382609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2 h 447"/>
                <a:gd name="T28" fmla="*/ 1 w 876"/>
                <a:gd name="T29" fmla="*/ 282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6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" y="282"/>
                    <a:pt x="1" y="282"/>
                    <a:pt x="1" y="282"/>
                  </a:cubicBezTo>
                  <a:cubicBezTo>
                    <a:pt x="0" y="279"/>
                    <a:pt x="0" y="277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Freeform 3733"/>
            <p:cNvSpPr/>
            <p:nvPr/>
          </p:nvSpPr>
          <p:spPr bwMode="auto">
            <a:xfrm>
              <a:off x="6428745" y="3352422"/>
              <a:ext cx="2606163" cy="1330754"/>
            </a:xfrm>
            <a:custGeom>
              <a:avLst/>
              <a:gdLst>
                <a:gd name="T0" fmla="*/ 0 w 876"/>
                <a:gd name="T1" fmla="*/ 154 h 447"/>
                <a:gd name="T2" fmla="*/ 79 w 876"/>
                <a:gd name="T3" fmla="*/ 75 h 447"/>
                <a:gd name="T4" fmla="*/ 643 w 876"/>
                <a:gd name="T5" fmla="*/ 75 h 447"/>
                <a:gd name="T6" fmla="*/ 643 w 876"/>
                <a:gd name="T7" fmla="*/ 25 h 447"/>
                <a:gd name="T8" fmla="*/ 670 w 876"/>
                <a:gd name="T9" fmla="*/ 13 h 447"/>
                <a:gd name="T10" fmla="*/ 862 w 876"/>
                <a:gd name="T11" fmla="*/ 187 h 447"/>
                <a:gd name="T12" fmla="*/ 862 w 876"/>
                <a:gd name="T13" fmla="*/ 235 h 447"/>
                <a:gd name="T14" fmla="*/ 670 w 876"/>
                <a:gd name="T15" fmla="*/ 409 h 447"/>
                <a:gd name="T16" fmla="*/ 643 w 876"/>
                <a:gd name="T17" fmla="*/ 397 h 447"/>
                <a:gd name="T18" fmla="*/ 643 w 876"/>
                <a:gd name="T19" fmla="*/ 353 h 447"/>
                <a:gd name="T20" fmla="*/ 134 w 876"/>
                <a:gd name="T21" fmla="*/ 353 h 447"/>
                <a:gd name="T22" fmla="*/ 101 w 876"/>
                <a:gd name="T23" fmla="*/ 353 h 447"/>
                <a:gd name="T24" fmla="*/ 0 w 876"/>
                <a:gd name="T25" fmla="*/ 447 h 447"/>
                <a:gd name="T26" fmla="*/ 0 w 876"/>
                <a:gd name="T27" fmla="*/ 281 h 447"/>
                <a:gd name="T28" fmla="*/ 1 w 876"/>
                <a:gd name="T29" fmla="*/ 281 h 447"/>
                <a:gd name="T30" fmla="*/ 0 w 876"/>
                <a:gd name="T31" fmla="*/ 274 h 447"/>
                <a:gd name="T32" fmla="*/ 0 w 876"/>
                <a:gd name="T33" fmla="*/ 15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76" h="447">
                  <a:moveTo>
                    <a:pt x="0" y="154"/>
                  </a:moveTo>
                  <a:cubicBezTo>
                    <a:pt x="0" y="110"/>
                    <a:pt x="35" y="75"/>
                    <a:pt x="79" y="75"/>
                  </a:cubicBezTo>
                  <a:cubicBezTo>
                    <a:pt x="643" y="75"/>
                    <a:pt x="643" y="75"/>
                    <a:pt x="643" y="75"/>
                  </a:cubicBezTo>
                  <a:cubicBezTo>
                    <a:pt x="643" y="25"/>
                    <a:pt x="643" y="25"/>
                    <a:pt x="643" y="25"/>
                  </a:cubicBezTo>
                  <a:cubicBezTo>
                    <a:pt x="643" y="5"/>
                    <a:pt x="655" y="0"/>
                    <a:pt x="670" y="13"/>
                  </a:cubicBezTo>
                  <a:cubicBezTo>
                    <a:pt x="862" y="187"/>
                    <a:pt x="862" y="187"/>
                    <a:pt x="862" y="187"/>
                  </a:cubicBezTo>
                  <a:cubicBezTo>
                    <a:pt x="876" y="200"/>
                    <a:pt x="876" y="222"/>
                    <a:pt x="862" y="235"/>
                  </a:cubicBezTo>
                  <a:cubicBezTo>
                    <a:pt x="670" y="409"/>
                    <a:pt x="670" y="409"/>
                    <a:pt x="670" y="409"/>
                  </a:cubicBezTo>
                  <a:cubicBezTo>
                    <a:pt x="655" y="422"/>
                    <a:pt x="643" y="417"/>
                    <a:pt x="643" y="397"/>
                  </a:cubicBezTo>
                  <a:cubicBezTo>
                    <a:pt x="643" y="353"/>
                    <a:pt x="643" y="353"/>
                    <a:pt x="643" y="353"/>
                  </a:cubicBezTo>
                  <a:cubicBezTo>
                    <a:pt x="134" y="353"/>
                    <a:pt x="134" y="353"/>
                    <a:pt x="134" y="353"/>
                  </a:cubicBezTo>
                  <a:cubicBezTo>
                    <a:pt x="101" y="353"/>
                    <a:pt x="101" y="353"/>
                    <a:pt x="101" y="353"/>
                  </a:cubicBezTo>
                  <a:cubicBezTo>
                    <a:pt x="48" y="353"/>
                    <a:pt x="4" y="395"/>
                    <a:pt x="0" y="447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1" y="281"/>
                    <a:pt x="1" y="281"/>
                    <a:pt x="1" y="281"/>
                  </a:cubicBezTo>
                  <a:cubicBezTo>
                    <a:pt x="0" y="279"/>
                    <a:pt x="0" y="276"/>
                    <a:pt x="0" y="274"/>
                  </a:cubicBezTo>
                  <a:lnTo>
                    <a:pt x="0" y="1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99745" y="575945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作品分析能力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 descr="AGW63I7%O6LCVAD@YX2K6Y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84805" y="601345"/>
            <a:ext cx="9502775" cy="62560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任意多边形 16"/>
          <p:cNvSpPr/>
          <p:nvPr/>
        </p:nvSpPr>
        <p:spPr bwMode="auto">
          <a:xfrm>
            <a:off x="-28563" y="1485696"/>
            <a:ext cx="5095644" cy="4261259"/>
          </a:xfrm>
          <a:custGeom>
            <a:avLst/>
            <a:gdLst>
              <a:gd name="connsiteX0" fmla="*/ 0 w 4511489"/>
              <a:gd name="connsiteY0" fmla="*/ 0 h 4261259"/>
              <a:gd name="connsiteX1" fmla="*/ 4511489 w 4511489"/>
              <a:gd name="connsiteY1" fmla="*/ 0 h 4261259"/>
              <a:gd name="connsiteX2" fmla="*/ 4511489 w 4511489"/>
              <a:gd name="connsiteY2" fmla="*/ 4261259 h 4261259"/>
              <a:gd name="connsiteX3" fmla="*/ 0 w 4511489"/>
              <a:gd name="connsiteY3" fmla="*/ 4261259 h 426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1489" h="4261259">
                <a:moveTo>
                  <a:pt x="0" y="0"/>
                </a:moveTo>
                <a:lnTo>
                  <a:pt x="4511489" y="0"/>
                </a:lnTo>
                <a:lnTo>
                  <a:pt x="4511489" y="4261259"/>
                </a:lnTo>
                <a:lnTo>
                  <a:pt x="0" y="4261259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vert="horz" wrap="square" lIns="128580" tIns="64290" rIns="128580" bIns="64290" numCol="1" anchor="t" anchorCtr="0" compatLnSpc="1">
            <a:noAutofit/>
          </a:bodyPr>
          <a:lstStyle/>
          <a:p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8" name="任意多边形 17"/>
          <p:cNvSpPr/>
          <p:nvPr/>
        </p:nvSpPr>
        <p:spPr bwMode="auto">
          <a:xfrm>
            <a:off x="10677846" y="1485696"/>
            <a:ext cx="2201183" cy="4261259"/>
          </a:xfrm>
          <a:custGeom>
            <a:avLst/>
            <a:gdLst>
              <a:gd name="connsiteX0" fmla="*/ 0 w 4511489"/>
              <a:gd name="connsiteY0" fmla="*/ 0 h 4261259"/>
              <a:gd name="connsiteX1" fmla="*/ 4511489 w 4511489"/>
              <a:gd name="connsiteY1" fmla="*/ 0 h 4261259"/>
              <a:gd name="connsiteX2" fmla="*/ 4511489 w 4511489"/>
              <a:gd name="connsiteY2" fmla="*/ 4261259 h 4261259"/>
              <a:gd name="connsiteX3" fmla="*/ 0 w 4511489"/>
              <a:gd name="connsiteY3" fmla="*/ 4261259 h 426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1489" h="4261259">
                <a:moveTo>
                  <a:pt x="0" y="0"/>
                </a:moveTo>
                <a:lnTo>
                  <a:pt x="4511489" y="0"/>
                </a:lnTo>
                <a:lnTo>
                  <a:pt x="4511489" y="4261259"/>
                </a:lnTo>
                <a:lnTo>
                  <a:pt x="0" y="4261259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vert="horz" wrap="square" lIns="128580" tIns="64290" rIns="128580" bIns="64290" numCol="1" anchor="t" anchorCtr="0" compatLnSpc="1">
            <a:noAutofit/>
          </a:bodyPr>
          <a:lstStyle/>
          <a:p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5" name="椭圆 44"/>
          <p:cNvSpPr/>
          <p:nvPr/>
        </p:nvSpPr>
        <p:spPr>
          <a:xfrm>
            <a:off x="4150043" y="2698106"/>
            <a:ext cx="1826210" cy="1826208"/>
          </a:xfrm>
          <a:prstGeom prst="ellipse">
            <a:avLst/>
          </a:prstGeom>
          <a:gradFill flip="none" rotWithShape="1">
            <a:gsLst>
              <a:gs pos="25000">
                <a:schemeClr val="bg1">
                  <a:shade val="67500"/>
                  <a:satMod val="115000"/>
                </a:schemeClr>
              </a:gs>
              <a:gs pos="62000">
                <a:schemeClr val="bg1">
                  <a:shade val="100000"/>
                  <a:satMod val="115000"/>
                </a:schemeClr>
              </a:gs>
            </a:gsLst>
            <a:lin ang="2700000" scaled="1"/>
            <a:tileRect/>
          </a:gradFill>
          <a:ln w="38100">
            <a:solidFill>
              <a:schemeClr val="bg1"/>
            </a:solidFill>
          </a:ln>
          <a:effectLst>
            <a:outerShdw blurRad="254000" dist="127000" dir="30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6" name="MH_Others_1"/>
          <p:cNvSpPr txBox="1"/>
          <p:nvPr>
            <p:custDataLst>
              <p:tags r:id="rId1"/>
            </p:custDataLst>
          </p:nvPr>
        </p:nvSpPr>
        <p:spPr>
          <a:xfrm>
            <a:off x="4306399" y="3088287"/>
            <a:ext cx="1513499" cy="104584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altLang="zh-CN" sz="4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03</a:t>
            </a:r>
            <a:endParaRPr lang="en-US" altLang="zh-CN" sz="48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CHAPTER</a:t>
            </a:r>
            <a:endParaRPr lang="zh-CN" altLang="en-US" sz="20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1" name="MH_Entry_1"/>
          <p:cNvSpPr/>
          <p:nvPr>
            <p:custDataLst>
              <p:tags r:id="rId2"/>
            </p:custDataLst>
          </p:nvPr>
        </p:nvSpPr>
        <p:spPr>
          <a:xfrm>
            <a:off x="6280785" y="3517583"/>
            <a:ext cx="2992120" cy="430530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p>
            <a:r>
              <a:rPr lang="zh-CN" altLang="en-US" sz="2800" b="1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论一论：细化指标</a:t>
            </a:r>
            <a:endParaRPr lang="zh-CN" altLang="en-US" sz="2800" b="1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45" grpId="0" bldLvl="0" animBg="1"/>
      <p:bldP spid="46" grpId="0"/>
      <p:bldP spid="21" grpId="0" bldLvl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8"/>
          <p:cNvSpPr txBox="1"/>
          <p:nvPr/>
        </p:nvSpPr>
        <p:spPr>
          <a:xfrm>
            <a:off x="2468051" y="1758045"/>
            <a:ext cx="2807720" cy="83058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zh-CN" altLang="en-US" sz="5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研讨点：</a:t>
            </a:r>
            <a:endParaRPr lang="zh-CN" altLang="en-US" sz="5400" b="1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Text Placeholder 2"/>
          <p:cNvSpPr txBox="1"/>
          <p:nvPr/>
        </p:nvSpPr>
        <p:spPr>
          <a:xfrm>
            <a:off x="2820670" y="3246755"/>
            <a:ext cx="7647940" cy="73850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b="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4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各创意要素对应的</a:t>
            </a:r>
            <a:r>
              <a:rPr lang="zh-CN" altLang="en-US" sz="4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细化</a:t>
            </a:r>
            <a:r>
              <a:rPr lang="en-US" altLang="zh-CN" sz="4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指标</a:t>
            </a:r>
            <a:r>
              <a:rPr lang="zh-CN" altLang="en-US" sz="4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。</a:t>
            </a:r>
            <a:endParaRPr lang="zh-CN" altLang="en-US" sz="4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15" name="Group 4"/>
          <p:cNvGrpSpPr>
            <a:grpSpLocks noChangeAspect="1"/>
          </p:cNvGrpSpPr>
          <p:nvPr/>
        </p:nvGrpSpPr>
        <p:grpSpPr bwMode="auto">
          <a:xfrm>
            <a:off x="398145" y="118110"/>
            <a:ext cx="3233420" cy="2511425"/>
            <a:chOff x="2329" y="786"/>
            <a:chExt cx="3022" cy="2347"/>
          </a:xfrm>
        </p:grpSpPr>
        <p:sp>
          <p:nvSpPr>
            <p:cNvPr id="16" name="Freeform 5"/>
            <p:cNvSpPr/>
            <p:nvPr/>
          </p:nvSpPr>
          <p:spPr bwMode="auto">
            <a:xfrm>
              <a:off x="3462" y="1393"/>
              <a:ext cx="389" cy="1740"/>
            </a:xfrm>
            <a:custGeom>
              <a:avLst/>
              <a:gdLst>
                <a:gd name="T0" fmla="*/ 0 w 164"/>
                <a:gd name="T1" fmla="*/ 1140 h 1222"/>
                <a:gd name="T2" fmla="*/ 0 w 164"/>
                <a:gd name="T3" fmla="*/ 1140 h 1222"/>
                <a:gd name="T4" fmla="*/ 82 w 164"/>
                <a:gd name="T5" fmla="*/ 1222 h 1222"/>
                <a:gd name="T6" fmla="*/ 82 w 164"/>
                <a:gd name="T7" fmla="*/ 1222 h 1222"/>
                <a:gd name="T8" fmla="*/ 164 w 164"/>
                <a:gd name="T9" fmla="*/ 1140 h 1222"/>
                <a:gd name="T10" fmla="*/ 164 w 164"/>
                <a:gd name="T11" fmla="*/ 1140 h 1222"/>
                <a:gd name="T12" fmla="*/ 164 w 164"/>
                <a:gd name="T13" fmla="*/ 0 h 1222"/>
                <a:gd name="connsiteX0" fmla="*/ 0 w 10000"/>
                <a:gd name="connsiteY0" fmla="*/ 9830 h 10501"/>
                <a:gd name="connsiteX1" fmla="*/ 0 w 10000"/>
                <a:gd name="connsiteY1" fmla="*/ 9830 h 10501"/>
                <a:gd name="connsiteX2" fmla="*/ 5000 w 10000"/>
                <a:gd name="connsiteY2" fmla="*/ 10501 h 10501"/>
                <a:gd name="connsiteX3" fmla="*/ 5000 w 10000"/>
                <a:gd name="connsiteY3" fmla="*/ 10501 h 10501"/>
                <a:gd name="connsiteX4" fmla="*/ 10000 w 10000"/>
                <a:gd name="connsiteY4" fmla="*/ 9830 h 10501"/>
                <a:gd name="connsiteX5" fmla="*/ 10000 w 10000"/>
                <a:gd name="connsiteY5" fmla="*/ 9830 h 10501"/>
                <a:gd name="connsiteX6" fmla="*/ 10000 w 10000"/>
                <a:gd name="connsiteY6" fmla="*/ 0 h 10501"/>
                <a:gd name="connsiteX0-1" fmla="*/ 0 w 10000"/>
                <a:gd name="connsiteY0-2" fmla="*/ 5342 h 6013"/>
                <a:gd name="connsiteX1-3" fmla="*/ 0 w 10000"/>
                <a:gd name="connsiteY1-4" fmla="*/ 5342 h 6013"/>
                <a:gd name="connsiteX2-5" fmla="*/ 5000 w 10000"/>
                <a:gd name="connsiteY2-6" fmla="*/ 6013 h 6013"/>
                <a:gd name="connsiteX3-7" fmla="*/ 5000 w 10000"/>
                <a:gd name="connsiteY3-8" fmla="*/ 6013 h 6013"/>
                <a:gd name="connsiteX4-9" fmla="*/ 10000 w 10000"/>
                <a:gd name="connsiteY4-10" fmla="*/ 5342 h 6013"/>
                <a:gd name="connsiteX5-11" fmla="*/ 10000 w 10000"/>
                <a:gd name="connsiteY5-12" fmla="*/ 5342 h 6013"/>
                <a:gd name="connsiteX6-13" fmla="*/ 10000 w 10000"/>
                <a:gd name="connsiteY6-14" fmla="*/ 0 h 6013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0000" h="6013">
                  <a:moveTo>
                    <a:pt x="0" y="5342"/>
                  </a:moveTo>
                  <a:lnTo>
                    <a:pt x="0" y="5342"/>
                  </a:lnTo>
                  <a:cubicBezTo>
                    <a:pt x="0" y="5710"/>
                    <a:pt x="2256" y="6013"/>
                    <a:pt x="5000" y="6013"/>
                  </a:cubicBezTo>
                  <a:lnTo>
                    <a:pt x="5000" y="6013"/>
                  </a:lnTo>
                  <a:cubicBezTo>
                    <a:pt x="7805" y="6013"/>
                    <a:pt x="10000" y="5710"/>
                    <a:pt x="10000" y="5342"/>
                  </a:cubicBezTo>
                  <a:lnTo>
                    <a:pt x="10000" y="5342"/>
                  </a:lnTo>
                  <a:lnTo>
                    <a:pt x="10000" y="0"/>
                  </a:lnTo>
                </a:path>
              </a:pathLst>
            </a:custGeom>
            <a:noFill/>
            <a:ln w="101600" cap="rnd">
              <a:solidFill>
                <a:srgbClr val="B3B3B3"/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36159" tIns="18080" rIns="36159" bIns="18080" numCol="1" anchor="t" anchorCtr="0" compatLnSpc="1"/>
            <a:p>
              <a:pPr>
                <a:lnSpc>
                  <a:spcPct val="120000"/>
                </a:lnSpc>
              </a:pPr>
              <a:endParaRPr lang="en-US" sz="158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7" name="Freeform 6"/>
            <p:cNvSpPr/>
            <p:nvPr/>
          </p:nvSpPr>
          <p:spPr bwMode="auto">
            <a:xfrm>
              <a:off x="3841" y="786"/>
              <a:ext cx="1510" cy="1346"/>
            </a:xfrm>
            <a:custGeom>
              <a:avLst/>
              <a:gdLst>
                <a:gd name="T0" fmla="*/ 0 w 638"/>
                <a:gd name="T1" fmla="*/ 0 h 568"/>
                <a:gd name="T2" fmla="*/ 0 w 638"/>
                <a:gd name="T3" fmla="*/ 568 h 568"/>
                <a:gd name="T4" fmla="*/ 159 w 638"/>
                <a:gd name="T5" fmla="*/ 484 h 568"/>
                <a:gd name="T6" fmla="*/ 319 w 638"/>
                <a:gd name="T7" fmla="*/ 568 h 568"/>
                <a:gd name="T8" fmla="*/ 479 w 638"/>
                <a:gd name="T9" fmla="*/ 484 h 568"/>
                <a:gd name="T10" fmla="*/ 638 w 638"/>
                <a:gd name="T11" fmla="*/ 567 h 568"/>
                <a:gd name="T12" fmla="*/ 0 w 638"/>
                <a:gd name="T13" fmla="*/ 0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8" h="568">
                  <a:moveTo>
                    <a:pt x="0" y="0"/>
                  </a:moveTo>
                  <a:cubicBezTo>
                    <a:pt x="0" y="568"/>
                    <a:pt x="0" y="568"/>
                    <a:pt x="0" y="568"/>
                  </a:cubicBezTo>
                  <a:cubicBezTo>
                    <a:pt x="35" y="517"/>
                    <a:pt x="93" y="484"/>
                    <a:pt x="159" y="484"/>
                  </a:cubicBezTo>
                  <a:cubicBezTo>
                    <a:pt x="226" y="484"/>
                    <a:pt x="284" y="517"/>
                    <a:pt x="319" y="568"/>
                  </a:cubicBezTo>
                  <a:cubicBezTo>
                    <a:pt x="354" y="517"/>
                    <a:pt x="412" y="484"/>
                    <a:pt x="479" y="484"/>
                  </a:cubicBezTo>
                  <a:cubicBezTo>
                    <a:pt x="545" y="484"/>
                    <a:pt x="603" y="517"/>
                    <a:pt x="638" y="567"/>
                  </a:cubicBezTo>
                  <a:cubicBezTo>
                    <a:pt x="601" y="248"/>
                    <a:pt x="329" y="0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36159" tIns="18080" rIns="36159" bIns="18080" numCol="1" anchor="t" anchorCtr="0" compatLnSpc="1"/>
            <a:p>
              <a:pPr>
                <a:lnSpc>
                  <a:spcPct val="120000"/>
                </a:lnSpc>
              </a:pPr>
              <a:endParaRPr lang="en-US" sz="158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2329" y="786"/>
              <a:ext cx="1512" cy="1346"/>
            </a:xfrm>
            <a:custGeom>
              <a:avLst/>
              <a:gdLst>
                <a:gd name="T0" fmla="*/ 639 w 639"/>
                <a:gd name="T1" fmla="*/ 0 h 568"/>
                <a:gd name="T2" fmla="*/ 639 w 639"/>
                <a:gd name="T3" fmla="*/ 0 h 568"/>
                <a:gd name="T4" fmla="*/ 0 w 639"/>
                <a:gd name="T5" fmla="*/ 568 h 568"/>
                <a:gd name="T6" fmla="*/ 160 w 639"/>
                <a:gd name="T7" fmla="*/ 484 h 568"/>
                <a:gd name="T8" fmla="*/ 320 w 639"/>
                <a:gd name="T9" fmla="*/ 568 h 568"/>
                <a:gd name="T10" fmla="*/ 479 w 639"/>
                <a:gd name="T11" fmla="*/ 484 h 568"/>
                <a:gd name="T12" fmla="*/ 639 w 639"/>
                <a:gd name="T13" fmla="*/ 568 h 568"/>
                <a:gd name="T14" fmla="*/ 639 w 639"/>
                <a:gd name="T15" fmla="*/ 0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39" h="568">
                  <a:moveTo>
                    <a:pt x="639" y="0"/>
                  </a:moveTo>
                  <a:cubicBezTo>
                    <a:pt x="639" y="0"/>
                    <a:pt x="639" y="0"/>
                    <a:pt x="639" y="0"/>
                  </a:cubicBezTo>
                  <a:cubicBezTo>
                    <a:pt x="309" y="0"/>
                    <a:pt x="37" y="248"/>
                    <a:pt x="0" y="568"/>
                  </a:cubicBezTo>
                  <a:cubicBezTo>
                    <a:pt x="35" y="517"/>
                    <a:pt x="94" y="484"/>
                    <a:pt x="160" y="484"/>
                  </a:cubicBezTo>
                  <a:cubicBezTo>
                    <a:pt x="226" y="484"/>
                    <a:pt x="285" y="517"/>
                    <a:pt x="320" y="568"/>
                  </a:cubicBezTo>
                  <a:cubicBezTo>
                    <a:pt x="355" y="517"/>
                    <a:pt x="413" y="484"/>
                    <a:pt x="479" y="484"/>
                  </a:cubicBezTo>
                  <a:cubicBezTo>
                    <a:pt x="545" y="484"/>
                    <a:pt x="604" y="517"/>
                    <a:pt x="639" y="568"/>
                  </a:cubicBezTo>
                  <a:lnTo>
                    <a:pt x="6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36159" tIns="18080" rIns="36159" bIns="18080" numCol="1" anchor="t" anchorCtr="0" compatLnSpc="1"/>
            <a:p>
              <a:pPr>
                <a:lnSpc>
                  <a:spcPct val="120000"/>
                </a:lnSpc>
              </a:pPr>
              <a:endParaRPr lang="en-US" sz="158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3083" y="786"/>
              <a:ext cx="755" cy="1341"/>
            </a:xfrm>
            <a:custGeom>
              <a:avLst/>
              <a:gdLst>
                <a:gd name="T0" fmla="*/ 161 w 319"/>
                <a:gd name="T1" fmla="*/ 484 h 566"/>
                <a:gd name="T2" fmla="*/ 319 w 319"/>
                <a:gd name="T3" fmla="*/ 565 h 566"/>
                <a:gd name="T4" fmla="*/ 319 w 319"/>
                <a:gd name="T5" fmla="*/ 0 h 566"/>
                <a:gd name="T6" fmla="*/ 317 w 319"/>
                <a:gd name="T7" fmla="*/ 0 h 566"/>
                <a:gd name="T8" fmla="*/ 0 w 319"/>
                <a:gd name="T9" fmla="*/ 565 h 566"/>
                <a:gd name="T10" fmla="*/ 0 w 319"/>
                <a:gd name="T11" fmla="*/ 566 h 566"/>
                <a:gd name="T12" fmla="*/ 5 w 319"/>
                <a:gd name="T13" fmla="*/ 564 h 566"/>
                <a:gd name="T14" fmla="*/ 161 w 319"/>
                <a:gd name="T15" fmla="*/ 484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9" h="566">
                  <a:moveTo>
                    <a:pt x="161" y="484"/>
                  </a:moveTo>
                  <a:cubicBezTo>
                    <a:pt x="226" y="484"/>
                    <a:pt x="284" y="516"/>
                    <a:pt x="319" y="565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18" y="0"/>
                    <a:pt x="318" y="0"/>
                    <a:pt x="317" y="0"/>
                  </a:cubicBezTo>
                  <a:cubicBezTo>
                    <a:pt x="153" y="2"/>
                    <a:pt x="19" y="248"/>
                    <a:pt x="0" y="565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2" y="563"/>
                    <a:pt x="3" y="563"/>
                    <a:pt x="5" y="564"/>
                  </a:cubicBezTo>
                  <a:cubicBezTo>
                    <a:pt x="40" y="515"/>
                    <a:pt x="97" y="484"/>
                    <a:pt x="161" y="4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36159" tIns="18080" rIns="36159" bIns="18080" numCol="1" anchor="t" anchorCtr="0" compatLnSpc="1"/>
            <a:p>
              <a:pPr>
                <a:lnSpc>
                  <a:spcPct val="120000"/>
                </a:lnSpc>
              </a:pPr>
              <a:endParaRPr lang="en-US" sz="158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3838" y="786"/>
              <a:ext cx="755" cy="1346"/>
            </a:xfrm>
            <a:custGeom>
              <a:avLst/>
              <a:gdLst>
                <a:gd name="T0" fmla="*/ 0 w 319"/>
                <a:gd name="T1" fmla="*/ 568 h 568"/>
                <a:gd name="T2" fmla="*/ 5 w 319"/>
                <a:gd name="T3" fmla="*/ 561 h 568"/>
                <a:gd name="T4" fmla="*/ 159 w 319"/>
                <a:gd name="T5" fmla="*/ 484 h 568"/>
                <a:gd name="T6" fmla="*/ 316 w 319"/>
                <a:gd name="T7" fmla="*/ 563 h 568"/>
                <a:gd name="T8" fmla="*/ 319 w 319"/>
                <a:gd name="T9" fmla="*/ 568 h 568"/>
                <a:gd name="T10" fmla="*/ 319 w 319"/>
                <a:gd name="T11" fmla="*/ 568 h 568"/>
                <a:gd name="T12" fmla="*/ 0 w 319"/>
                <a:gd name="T13" fmla="*/ 0 h 568"/>
                <a:gd name="T14" fmla="*/ 0 w 319"/>
                <a:gd name="T15" fmla="*/ 0 h 568"/>
                <a:gd name="T16" fmla="*/ 0 w 319"/>
                <a:gd name="T17" fmla="*/ 568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9" h="568">
                  <a:moveTo>
                    <a:pt x="0" y="568"/>
                  </a:moveTo>
                  <a:cubicBezTo>
                    <a:pt x="1" y="563"/>
                    <a:pt x="3" y="561"/>
                    <a:pt x="5" y="561"/>
                  </a:cubicBezTo>
                  <a:cubicBezTo>
                    <a:pt x="40" y="514"/>
                    <a:pt x="96" y="484"/>
                    <a:pt x="159" y="484"/>
                  </a:cubicBezTo>
                  <a:cubicBezTo>
                    <a:pt x="224" y="484"/>
                    <a:pt x="280" y="515"/>
                    <a:pt x="316" y="563"/>
                  </a:cubicBezTo>
                  <a:cubicBezTo>
                    <a:pt x="317" y="564"/>
                    <a:pt x="318" y="565"/>
                    <a:pt x="319" y="568"/>
                  </a:cubicBezTo>
                  <a:cubicBezTo>
                    <a:pt x="319" y="568"/>
                    <a:pt x="319" y="568"/>
                    <a:pt x="319" y="568"/>
                  </a:cubicBezTo>
                  <a:cubicBezTo>
                    <a:pt x="300" y="248"/>
                    <a:pt x="165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56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36159" tIns="18080" rIns="36159" bIns="18080" numCol="1" anchor="t" anchorCtr="0" compatLnSpc="1"/>
            <a:p>
              <a:pPr>
                <a:lnSpc>
                  <a:spcPct val="120000"/>
                </a:lnSpc>
              </a:pPr>
              <a:endParaRPr lang="en-US" sz="158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>
        <p14:prism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Box 8"/>
          <p:cNvSpPr txBox="1"/>
          <p:nvPr/>
        </p:nvSpPr>
        <p:spPr>
          <a:xfrm>
            <a:off x="727075" y="2829560"/>
            <a:ext cx="794385" cy="12306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zh-CN" altLang="en-US" sz="40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指</a:t>
            </a:r>
            <a:endParaRPr lang="zh-CN" altLang="en-US" sz="40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r>
              <a:rPr lang="zh-CN" altLang="en-US" sz="40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标</a:t>
            </a:r>
            <a:endParaRPr lang="zh-CN" altLang="en-US" sz="40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1918970" y="93345"/>
          <a:ext cx="10133330" cy="3135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6055"/>
                <a:gridCol w="7407275"/>
              </a:tblGrid>
              <a:tr h="8458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创意要素</a:t>
                      </a:r>
                      <a:endParaRPr lang="en-US" altLang="en-US" sz="2000" b="1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指标</a:t>
                      </a:r>
                      <a:endParaRPr lang="en-US" altLang="en-US" sz="2000" b="1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思维力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endParaRPr 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14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想象力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endParaRPr 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00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观察力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5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计划力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endParaRPr 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5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动手力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endParaRPr 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5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问题分析和解决能力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endParaRPr 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14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审美能力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endParaRPr 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5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作品分析能力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333333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endParaRPr 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endParaRPr lang="en-US" altLang="en-US" sz="1800" b="0">
                        <a:solidFill>
                          <a:srgbClr val="333333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>
        <p14:prism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" y="0"/>
            <a:ext cx="12858749" cy="7232649"/>
          </a:xfrm>
          <a:prstGeom prst="rect">
            <a:avLst/>
          </a:prstGeom>
          <a:blipFill dpi="0" rotWithShape="1">
            <a:blip r:embed="rId1" cstate="screen"/>
            <a:srcRect/>
            <a:stretch>
              <a:fillRect l="-6816" t="-3411" b="-3411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259"/>
          <p:cNvSpPr>
            <a:spLocks noChangeArrowheads="1"/>
          </p:cNvSpPr>
          <p:nvPr/>
        </p:nvSpPr>
        <p:spPr bwMode="auto">
          <a:xfrm>
            <a:off x="5628903" y="2752230"/>
            <a:ext cx="382480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感谢聆听，批评指导</a:t>
            </a:r>
            <a:endParaRPr lang="zh-CN" altLang="en-US" sz="2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矩形 259"/>
          <p:cNvSpPr>
            <a:spLocks noChangeArrowheads="1"/>
          </p:cNvSpPr>
          <p:nvPr/>
        </p:nvSpPr>
        <p:spPr bwMode="auto">
          <a:xfrm>
            <a:off x="5628903" y="3123189"/>
            <a:ext cx="6727998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zh-CN" sz="80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THANK </a:t>
            </a:r>
            <a:r>
              <a:rPr lang="en-US" altLang="zh-CN" sz="8000" b="1" dirty="0" smtClean="0">
                <a:solidFill>
                  <a:schemeClr val="accent2"/>
                </a:solidFill>
                <a:cs typeface="Arial" panose="020B0604020202020204" pitchFamily="34" charset="0"/>
              </a:rPr>
              <a:t>YOU</a:t>
            </a:r>
            <a:endParaRPr lang="zh-CN" altLang="en-US" sz="6000" b="1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 advTm="0">
        <p15:prstTrans prst="crush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99"/>
                            </p:stCondLst>
                            <p:childTnLst>
                              <p:par>
                                <p:cTn id="1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99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99"/>
                            </p:stCondLst>
                            <p:childTnLst>
                              <p:par>
                                <p:cTn id="2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/>
      <p:bldP spid="13" grpId="1"/>
      <p:bldP spid="14" grpId="0"/>
      <p:bldP spid="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任意多边形 16"/>
          <p:cNvSpPr/>
          <p:nvPr/>
        </p:nvSpPr>
        <p:spPr bwMode="auto">
          <a:xfrm>
            <a:off x="-28563" y="1485696"/>
            <a:ext cx="5095644" cy="4261259"/>
          </a:xfrm>
          <a:custGeom>
            <a:avLst/>
            <a:gdLst>
              <a:gd name="connsiteX0" fmla="*/ 0 w 4511489"/>
              <a:gd name="connsiteY0" fmla="*/ 0 h 4261259"/>
              <a:gd name="connsiteX1" fmla="*/ 4511489 w 4511489"/>
              <a:gd name="connsiteY1" fmla="*/ 0 h 4261259"/>
              <a:gd name="connsiteX2" fmla="*/ 4511489 w 4511489"/>
              <a:gd name="connsiteY2" fmla="*/ 4261259 h 4261259"/>
              <a:gd name="connsiteX3" fmla="*/ 0 w 4511489"/>
              <a:gd name="connsiteY3" fmla="*/ 4261259 h 426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1489" h="4261259">
                <a:moveTo>
                  <a:pt x="0" y="0"/>
                </a:moveTo>
                <a:lnTo>
                  <a:pt x="4511489" y="0"/>
                </a:lnTo>
                <a:lnTo>
                  <a:pt x="4511489" y="4261259"/>
                </a:lnTo>
                <a:lnTo>
                  <a:pt x="0" y="4261259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</a:ln>
        </p:spPr>
        <p:txBody>
          <a:bodyPr vert="horz" wrap="square" lIns="128580" tIns="64290" rIns="128580" bIns="64290" numCol="1" anchor="t" anchorCtr="0" compatLnSpc="1">
            <a:noAutofit/>
          </a:bodyPr>
          <a:lstStyle/>
          <a:p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8" name="任意多边形 17"/>
          <p:cNvSpPr/>
          <p:nvPr/>
        </p:nvSpPr>
        <p:spPr bwMode="auto">
          <a:xfrm>
            <a:off x="10677846" y="1485696"/>
            <a:ext cx="2201183" cy="4261259"/>
          </a:xfrm>
          <a:custGeom>
            <a:avLst/>
            <a:gdLst>
              <a:gd name="connsiteX0" fmla="*/ 0 w 4511489"/>
              <a:gd name="connsiteY0" fmla="*/ 0 h 4261259"/>
              <a:gd name="connsiteX1" fmla="*/ 4511489 w 4511489"/>
              <a:gd name="connsiteY1" fmla="*/ 0 h 4261259"/>
              <a:gd name="connsiteX2" fmla="*/ 4511489 w 4511489"/>
              <a:gd name="connsiteY2" fmla="*/ 4261259 h 4261259"/>
              <a:gd name="connsiteX3" fmla="*/ 0 w 4511489"/>
              <a:gd name="connsiteY3" fmla="*/ 4261259 h 426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1489" h="4261259">
                <a:moveTo>
                  <a:pt x="0" y="0"/>
                </a:moveTo>
                <a:lnTo>
                  <a:pt x="4511489" y="0"/>
                </a:lnTo>
                <a:lnTo>
                  <a:pt x="4511489" y="4261259"/>
                </a:lnTo>
                <a:lnTo>
                  <a:pt x="0" y="4261259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</a:ln>
        </p:spPr>
        <p:txBody>
          <a:bodyPr vert="horz" wrap="square" lIns="128580" tIns="64290" rIns="128580" bIns="64290" numCol="1" anchor="t" anchorCtr="0" compatLnSpc="1">
            <a:noAutofit/>
          </a:bodyPr>
          <a:lstStyle/>
          <a:p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5" name="椭圆 44"/>
          <p:cNvSpPr/>
          <p:nvPr/>
        </p:nvSpPr>
        <p:spPr>
          <a:xfrm>
            <a:off x="4150043" y="2698106"/>
            <a:ext cx="1826210" cy="1826208"/>
          </a:xfrm>
          <a:prstGeom prst="ellipse">
            <a:avLst/>
          </a:prstGeom>
          <a:gradFill flip="none" rotWithShape="1">
            <a:gsLst>
              <a:gs pos="25000">
                <a:schemeClr val="bg1">
                  <a:shade val="67500"/>
                  <a:satMod val="115000"/>
                </a:schemeClr>
              </a:gs>
              <a:gs pos="62000">
                <a:schemeClr val="bg1">
                  <a:shade val="100000"/>
                  <a:satMod val="115000"/>
                </a:schemeClr>
              </a:gs>
            </a:gsLst>
            <a:lin ang="2700000" scaled="1"/>
            <a:tileRect/>
          </a:gradFill>
          <a:ln w="38100">
            <a:solidFill>
              <a:schemeClr val="bg1"/>
            </a:solidFill>
          </a:ln>
          <a:effectLst>
            <a:outerShdw blurRad="254000" dist="127000" dir="30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6" name="MH_Others_1"/>
          <p:cNvSpPr txBox="1"/>
          <p:nvPr>
            <p:custDataLst>
              <p:tags r:id="rId1"/>
            </p:custDataLst>
          </p:nvPr>
        </p:nvSpPr>
        <p:spPr>
          <a:xfrm>
            <a:off x="4306399" y="3087989"/>
            <a:ext cx="1513499" cy="10464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altLang="zh-CN" sz="4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01</a:t>
            </a:r>
            <a:endParaRPr lang="en-US" altLang="zh-CN" sz="48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CHAPTER</a:t>
            </a:r>
            <a:endParaRPr lang="zh-CN" altLang="en-US" sz="20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1" name="MH_Entry_1"/>
          <p:cNvSpPr/>
          <p:nvPr>
            <p:custDataLst>
              <p:tags r:id="rId2"/>
            </p:custDataLst>
          </p:nvPr>
        </p:nvSpPr>
        <p:spPr>
          <a:xfrm>
            <a:off x="6280785" y="3517583"/>
            <a:ext cx="2992120" cy="430530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p>
            <a:r>
              <a:rPr lang="zh-CN" altLang="en-US" sz="2800" b="1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理一理：已有研究</a:t>
            </a:r>
            <a:endParaRPr lang="zh-CN" altLang="en-US" sz="2800" b="1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 spd="slow" advTm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45" grpId="0" animBg="1"/>
      <p:bldP spid="46" grpId="0"/>
      <p:bldP spid="2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2880237" y="4705502"/>
            <a:ext cx="2043356" cy="1769966"/>
            <a:chOff x="5097085" y="4489719"/>
            <a:chExt cx="2125426" cy="1841056"/>
          </a:xfrm>
        </p:grpSpPr>
        <p:sp>
          <p:nvSpPr>
            <p:cNvPr id="79" name="Freeform 14"/>
            <p:cNvSpPr/>
            <p:nvPr/>
          </p:nvSpPr>
          <p:spPr bwMode="auto">
            <a:xfrm>
              <a:off x="5451323" y="4693191"/>
              <a:ext cx="1415725" cy="1637583"/>
            </a:xfrm>
            <a:custGeom>
              <a:avLst/>
              <a:gdLst>
                <a:gd name="T0" fmla="*/ 577 w 1155"/>
                <a:gd name="T1" fmla="*/ 0 h 1336"/>
                <a:gd name="T2" fmla="*/ 0 w 1155"/>
                <a:gd name="T3" fmla="*/ 335 h 1336"/>
                <a:gd name="T4" fmla="*/ 0 w 1155"/>
                <a:gd name="T5" fmla="*/ 1004 h 1336"/>
                <a:gd name="T6" fmla="*/ 577 w 1155"/>
                <a:gd name="T7" fmla="*/ 1336 h 1336"/>
                <a:gd name="T8" fmla="*/ 1155 w 1155"/>
                <a:gd name="T9" fmla="*/ 1004 h 1336"/>
                <a:gd name="T10" fmla="*/ 1155 w 1155"/>
                <a:gd name="T11" fmla="*/ 335 h 1336"/>
                <a:gd name="T12" fmla="*/ 577 w 1155"/>
                <a:gd name="T13" fmla="*/ 0 h 1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5" h="1336">
                  <a:moveTo>
                    <a:pt x="577" y="0"/>
                  </a:moveTo>
                  <a:lnTo>
                    <a:pt x="0" y="335"/>
                  </a:lnTo>
                  <a:lnTo>
                    <a:pt x="0" y="1004"/>
                  </a:lnTo>
                  <a:lnTo>
                    <a:pt x="577" y="1336"/>
                  </a:lnTo>
                  <a:lnTo>
                    <a:pt x="1155" y="1004"/>
                  </a:lnTo>
                  <a:lnTo>
                    <a:pt x="1155" y="335"/>
                  </a:lnTo>
                  <a:lnTo>
                    <a:pt x="577" y="0"/>
                  </a:lnTo>
                  <a:close/>
                </a:path>
              </a:pathLst>
            </a:custGeom>
            <a:gradFill>
              <a:gsLst>
                <a:gs pos="0">
                  <a:srgbClr val="AA6F39"/>
                </a:gs>
                <a:gs pos="100000">
                  <a:srgbClr val="9C622E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27119" tIns="13560" rIns="27119" bIns="13560" numCol="1" anchor="t" anchorCtr="0" compatLnSpc="1"/>
            <a:lstStyle/>
            <a:p>
              <a:pPr>
                <a:lnSpc>
                  <a:spcPct val="120000"/>
                </a:lnSpc>
              </a:pPr>
              <a:endParaRPr lang="id-ID" sz="1185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0" name="Freeform 17"/>
            <p:cNvSpPr/>
            <p:nvPr/>
          </p:nvSpPr>
          <p:spPr bwMode="auto">
            <a:xfrm>
              <a:off x="5451323" y="4693191"/>
              <a:ext cx="709701" cy="817566"/>
            </a:xfrm>
            <a:custGeom>
              <a:avLst/>
              <a:gdLst>
                <a:gd name="T0" fmla="*/ 579 w 579"/>
                <a:gd name="T1" fmla="*/ 3 h 667"/>
                <a:gd name="T2" fmla="*/ 577 w 579"/>
                <a:gd name="T3" fmla="*/ 0 h 667"/>
                <a:gd name="T4" fmla="*/ 3 w 579"/>
                <a:gd name="T5" fmla="*/ 335 h 667"/>
                <a:gd name="T6" fmla="*/ 0 w 579"/>
                <a:gd name="T7" fmla="*/ 335 h 667"/>
                <a:gd name="T8" fmla="*/ 0 w 579"/>
                <a:gd name="T9" fmla="*/ 335 h 667"/>
                <a:gd name="T10" fmla="*/ 0 w 579"/>
                <a:gd name="T11" fmla="*/ 335 h 667"/>
                <a:gd name="T12" fmla="*/ 3 w 579"/>
                <a:gd name="T13" fmla="*/ 335 h 667"/>
                <a:gd name="T14" fmla="*/ 577 w 579"/>
                <a:gd name="T15" fmla="*/ 667 h 667"/>
                <a:gd name="T16" fmla="*/ 579 w 579"/>
                <a:gd name="T17" fmla="*/ 667 h 667"/>
                <a:gd name="T18" fmla="*/ 579 w 579"/>
                <a:gd name="T19" fmla="*/ 3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9" h="667">
                  <a:moveTo>
                    <a:pt x="579" y="3"/>
                  </a:moveTo>
                  <a:lnTo>
                    <a:pt x="577" y="0"/>
                  </a:lnTo>
                  <a:lnTo>
                    <a:pt x="3" y="335"/>
                  </a:lnTo>
                  <a:lnTo>
                    <a:pt x="0" y="335"/>
                  </a:lnTo>
                  <a:lnTo>
                    <a:pt x="0" y="335"/>
                  </a:lnTo>
                  <a:lnTo>
                    <a:pt x="0" y="335"/>
                  </a:lnTo>
                  <a:lnTo>
                    <a:pt x="3" y="335"/>
                  </a:lnTo>
                  <a:lnTo>
                    <a:pt x="577" y="667"/>
                  </a:lnTo>
                  <a:lnTo>
                    <a:pt x="579" y="667"/>
                  </a:lnTo>
                  <a:lnTo>
                    <a:pt x="579" y="3"/>
                  </a:lnTo>
                  <a:close/>
                </a:path>
              </a:pathLst>
            </a:custGeom>
            <a:gradFill>
              <a:gsLst>
                <a:gs pos="0">
                  <a:srgbClr val="AA6F39"/>
                </a:gs>
                <a:gs pos="100000">
                  <a:srgbClr val="A16A34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27119" tIns="13560" rIns="27119" bIns="13560" numCol="1" anchor="t" anchorCtr="0" compatLnSpc="1"/>
            <a:lstStyle/>
            <a:p>
              <a:pPr>
                <a:lnSpc>
                  <a:spcPct val="120000"/>
                </a:lnSpc>
              </a:pPr>
              <a:endParaRPr lang="id-ID" sz="1185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1" name="Freeform 18"/>
            <p:cNvSpPr/>
            <p:nvPr/>
          </p:nvSpPr>
          <p:spPr bwMode="auto">
            <a:xfrm>
              <a:off x="5097085" y="4489719"/>
              <a:ext cx="1061487" cy="614094"/>
            </a:xfrm>
            <a:custGeom>
              <a:avLst/>
              <a:gdLst>
                <a:gd name="T0" fmla="*/ 0 w 866"/>
                <a:gd name="T1" fmla="*/ 335 h 501"/>
                <a:gd name="T2" fmla="*/ 289 w 866"/>
                <a:gd name="T3" fmla="*/ 501 h 501"/>
                <a:gd name="T4" fmla="*/ 866 w 866"/>
                <a:gd name="T5" fmla="*/ 166 h 501"/>
                <a:gd name="T6" fmla="*/ 579 w 866"/>
                <a:gd name="T7" fmla="*/ 0 h 501"/>
                <a:gd name="T8" fmla="*/ 0 w 866"/>
                <a:gd name="T9" fmla="*/ 335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501">
                  <a:moveTo>
                    <a:pt x="0" y="335"/>
                  </a:moveTo>
                  <a:lnTo>
                    <a:pt x="289" y="501"/>
                  </a:lnTo>
                  <a:lnTo>
                    <a:pt x="866" y="166"/>
                  </a:lnTo>
                  <a:lnTo>
                    <a:pt x="579" y="0"/>
                  </a:lnTo>
                  <a:lnTo>
                    <a:pt x="0" y="335"/>
                  </a:lnTo>
                  <a:close/>
                </a:path>
              </a:pathLst>
            </a:custGeom>
            <a:gradFill>
              <a:gsLst>
                <a:gs pos="0">
                  <a:srgbClr val="D69B59"/>
                </a:gs>
                <a:gs pos="100000">
                  <a:srgbClr val="FEBA6F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27119" tIns="13560" rIns="27119" bIns="13560" numCol="1" anchor="t" anchorCtr="0" compatLnSpc="1"/>
            <a:lstStyle/>
            <a:p>
              <a:pPr>
                <a:lnSpc>
                  <a:spcPct val="120000"/>
                </a:lnSpc>
              </a:pPr>
              <a:endParaRPr lang="id-ID" sz="1185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2" name="Freeform 19"/>
            <p:cNvSpPr/>
            <p:nvPr/>
          </p:nvSpPr>
          <p:spPr bwMode="auto">
            <a:xfrm>
              <a:off x="6161024" y="4489719"/>
              <a:ext cx="1061487" cy="614094"/>
            </a:xfrm>
            <a:custGeom>
              <a:avLst/>
              <a:gdLst>
                <a:gd name="T0" fmla="*/ 866 w 866"/>
                <a:gd name="T1" fmla="*/ 335 h 501"/>
                <a:gd name="T2" fmla="*/ 576 w 866"/>
                <a:gd name="T3" fmla="*/ 501 h 501"/>
                <a:gd name="T4" fmla="*/ 0 w 866"/>
                <a:gd name="T5" fmla="*/ 169 h 501"/>
                <a:gd name="T6" fmla="*/ 287 w 866"/>
                <a:gd name="T7" fmla="*/ 0 h 501"/>
                <a:gd name="T8" fmla="*/ 866 w 866"/>
                <a:gd name="T9" fmla="*/ 335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501">
                  <a:moveTo>
                    <a:pt x="866" y="335"/>
                  </a:moveTo>
                  <a:lnTo>
                    <a:pt x="576" y="501"/>
                  </a:lnTo>
                  <a:lnTo>
                    <a:pt x="0" y="169"/>
                  </a:lnTo>
                  <a:lnTo>
                    <a:pt x="287" y="0"/>
                  </a:lnTo>
                  <a:lnTo>
                    <a:pt x="866" y="335"/>
                  </a:lnTo>
                  <a:close/>
                </a:path>
              </a:pathLst>
            </a:custGeom>
            <a:gradFill>
              <a:gsLst>
                <a:gs pos="0">
                  <a:srgbClr val="DC9D54"/>
                </a:gs>
                <a:gs pos="100000">
                  <a:srgbClr val="FFBB6E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27119" tIns="13560" rIns="27119" bIns="13560" numCol="1" anchor="t" anchorCtr="0" compatLnSpc="1"/>
            <a:lstStyle/>
            <a:p>
              <a:pPr>
                <a:lnSpc>
                  <a:spcPct val="120000"/>
                </a:lnSpc>
              </a:pPr>
              <a:endParaRPr lang="id-ID" sz="1185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3" name="Freeform 16"/>
            <p:cNvSpPr/>
            <p:nvPr/>
          </p:nvSpPr>
          <p:spPr bwMode="auto">
            <a:xfrm>
              <a:off x="5451323" y="5103813"/>
              <a:ext cx="709701" cy="1226962"/>
            </a:xfrm>
            <a:custGeom>
              <a:avLst/>
              <a:gdLst>
                <a:gd name="T0" fmla="*/ 3 w 579"/>
                <a:gd name="T1" fmla="*/ 0 h 1001"/>
                <a:gd name="T2" fmla="*/ 0 w 579"/>
                <a:gd name="T3" fmla="*/ 0 h 1001"/>
                <a:gd name="T4" fmla="*/ 0 w 579"/>
                <a:gd name="T5" fmla="*/ 669 h 1001"/>
                <a:gd name="T6" fmla="*/ 577 w 579"/>
                <a:gd name="T7" fmla="*/ 1001 h 1001"/>
                <a:gd name="T8" fmla="*/ 579 w 579"/>
                <a:gd name="T9" fmla="*/ 1001 h 1001"/>
                <a:gd name="T10" fmla="*/ 579 w 579"/>
                <a:gd name="T11" fmla="*/ 332 h 1001"/>
                <a:gd name="T12" fmla="*/ 577 w 579"/>
                <a:gd name="T13" fmla="*/ 332 h 1001"/>
                <a:gd name="T14" fmla="*/ 3 w 579"/>
                <a:gd name="T15" fmla="*/ 0 h 10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9" h="1001">
                  <a:moveTo>
                    <a:pt x="3" y="0"/>
                  </a:moveTo>
                  <a:lnTo>
                    <a:pt x="0" y="0"/>
                  </a:lnTo>
                  <a:lnTo>
                    <a:pt x="0" y="669"/>
                  </a:lnTo>
                  <a:lnTo>
                    <a:pt x="577" y="1001"/>
                  </a:lnTo>
                  <a:lnTo>
                    <a:pt x="579" y="1001"/>
                  </a:lnTo>
                  <a:lnTo>
                    <a:pt x="579" y="332"/>
                  </a:lnTo>
                  <a:lnTo>
                    <a:pt x="577" y="332"/>
                  </a:lnTo>
                  <a:lnTo>
                    <a:pt x="3" y="0"/>
                  </a:lnTo>
                  <a:close/>
                </a:path>
              </a:pathLst>
            </a:custGeom>
            <a:gradFill>
              <a:gsLst>
                <a:gs pos="0">
                  <a:srgbClr val="CB8F4D"/>
                </a:gs>
                <a:gs pos="100000">
                  <a:srgbClr val="A16C38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27119" tIns="13560" rIns="27119" bIns="13560" numCol="1" anchor="t" anchorCtr="0" compatLnSpc="1"/>
            <a:lstStyle/>
            <a:p>
              <a:pPr>
                <a:lnSpc>
                  <a:spcPct val="120000"/>
                </a:lnSpc>
              </a:pPr>
              <a:endParaRPr lang="id-ID" sz="1185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4" name="Freeform 20"/>
            <p:cNvSpPr/>
            <p:nvPr/>
          </p:nvSpPr>
          <p:spPr bwMode="auto">
            <a:xfrm>
              <a:off x="5097085" y="5103813"/>
              <a:ext cx="1063939" cy="614094"/>
            </a:xfrm>
            <a:custGeom>
              <a:avLst/>
              <a:gdLst>
                <a:gd name="T0" fmla="*/ 0 w 868"/>
                <a:gd name="T1" fmla="*/ 166 h 501"/>
                <a:gd name="T2" fmla="*/ 289 w 868"/>
                <a:gd name="T3" fmla="*/ 0 h 501"/>
                <a:gd name="T4" fmla="*/ 868 w 868"/>
                <a:gd name="T5" fmla="*/ 332 h 501"/>
                <a:gd name="T6" fmla="*/ 579 w 868"/>
                <a:gd name="T7" fmla="*/ 501 h 501"/>
                <a:gd name="T8" fmla="*/ 0 w 868"/>
                <a:gd name="T9" fmla="*/ 166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8" h="501">
                  <a:moveTo>
                    <a:pt x="0" y="166"/>
                  </a:moveTo>
                  <a:lnTo>
                    <a:pt x="289" y="0"/>
                  </a:lnTo>
                  <a:lnTo>
                    <a:pt x="868" y="332"/>
                  </a:lnTo>
                  <a:lnTo>
                    <a:pt x="579" y="501"/>
                  </a:lnTo>
                  <a:lnTo>
                    <a:pt x="0" y="166"/>
                  </a:lnTo>
                  <a:close/>
                </a:path>
              </a:pathLst>
            </a:custGeom>
            <a:gradFill>
              <a:gsLst>
                <a:gs pos="0">
                  <a:srgbClr val="D69B59"/>
                </a:gs>
                <a:gs pos="100000">
                  <a:srgbClr val="FEBA6F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27119" tIns="13560" rIns="27119" bIns="13560" numCol="1" anchor="t" anchorCtr="0" compatLnSpc="1"/>
            <a:lstStyle/>
            <a:p>
              <a:pPr>
                <a:lnSpc>
                  <a:spcPct val="120000"/>
                </a:lnSpc>
              </a:pPr>
              <a:endParaRPr lang="id-ID" sz="1185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5" name="Freeform 21"/>
            <p:cNvSpPr/>
            <p:nvPr/>
          </p:nvSpPr>
          <p:spPr bwMode="auto">
            <a:xfrm>
              <a:off x="6161024" y="5103813"/>
              <a:ext cx="1061487" cy="614094"/>
            </a:xfrm>
            <a:custGeom>
              <a:avLst/>
              <a:gdLst>
                <a:gd name="T0" fmla="*/ 866 w 866"/>
                <a:gd name="T1" fmla="*/ 166 h 501"/>
                <a:gd name="T2" fmla="*/ 576 w 866"/>
                <a:gd name="T3" fmla="*/ 0 h 501"/>
                <a:gd name="T4" fmla="*/ 0 w 866"/>
                <a:gd name="T5" fmla="*/ 332 h 501"/>
                <a:gd name="T6" fmla="*/ 287 w 866"/>
                <a:gd name="T7" fmla="*/ 501 h 501"/>
                <a:gd name="T8" fmla="*/ 866 w 866"/>
                <a:gd name="T9" fmla="*/ 166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501">
                  <a:moveTo>
                    <a:pt x="866" y="166"/>
                  </a:moveTo>
                  <a:lnTo>
                    <a:pt x="576" y="0"/>
                  </a:lnTo>
                  <a:lnTo>
                    <a:pt x="0" y="332"/>
                  </a:lnTo>
                  <a:lnTo>
                    <a:pt x="287" y="501"/>
                  </a:lnTo>
                  <a:lnTo>
                    <a:pt x="866" y="166"/>
                  </a:lnTo>
                  <a:close/>
                </a:path>
              </a:pathLst>
            </a:custGeom>
            <a:gradFill>
              <a:gsLst>
                <a:gs pos="0">
                  <a:srgbClr val="D99C5B"/>
                </a:gs>
                <a:gs pos="100000">
                  <a:srgbClr val="FEBC6E"/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27119" tIns="13560" rIns="27119" bIns="13560" numCol="1" anchor="t" anchorCtr="0" compatLnSpc="1"/>
            <a:lstStyle/>
            <a:p>
              <a:pPr>
                <a:lnSpc>
                  <a:spcPct val="120000"/>
                </a:lnSpc>
              </a:pPr>
              <a:endParaRPr lang="id-ID" sz="1185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948757" y="1741744"/>
            <a:ext cx="3906316" cy="3685116"/>
            <a:chOff x="1593653" y="1193226"/>
            <a:chExt cx="8916937" cy="8412003"/>
          </a:xfrm>
        </p:grpSpPr>
        <p:grpSp>
          <p:nvGrpSpPr>
            <p:cNvPr id="87" name="Group 86"/>
            <p:cNvGrpSpPr/>
            <p:nvPr/>
          </p:nvGrpSpPr>
          <p:grpSpPr>
            <a:xfrm>
              <a:off x="1593653" y="1193226"/>
              <a:ext cx="8916937" cy="8412003"/>
              <a:chOff x="1906641" y="2079025"/>
              <a:chExt cx="8916937" cy="8412003"/>
            </a:xfrm>
          </p:grpSpPr>
          <p:sp>
            <p:nvSpPr>
              <p:cNvPr id="102" name="AutoShape 191"/>
              <p:cNvSpPr/>
              <p:nvPr/>
            </p:nvSpPr>
            <p:spPr bwMode="auto">
              <a:xfrm>
                <a:off x="6352334" y="2079025"/>
                <a:ext cx="1752302" cy="20508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cubicBezTo>
                      <a:pt x="4836" y="0"/>
                      <a:pt x="0" y="4131"/>
                      <a:pt x="0" y="9228"/>
                    </a:cubicBezTo>
                    <a:cubicBezTo>
                      <a:pt x="0" y="12674"/>
                      <a:pt x="2212" y="15677"/>
                      <a:pt x="5487" y="17262"/>
                    </a:cubicBezTo>
                    <a:lnTo>
                      <a:pt x="5949" y="21600"/>
                    </a:lnTo>
                    <a:lnTo>
                      <a:pt x="10310" y="18446"/>
                    </a:lnTo>
                    <a:cubicBezTo>
                      <a:pt x="10472" y="18453"/>
                      <a:pt x="10636" y="18457"/>
                      <a:pt x="10800" y="18457"/>
                    </a:cubicBezTo>
                    <a:cubicBezTo>
                      <a:pt x="16764" y="18457"/>
                      <a:pt x="21600" y="14326"/>
                      <a:pt x="21600" y="9228"/>
                    </a:cubicBezTo>
                    <a:cubicBezTo>
                      <a:pt x="21600" y="4131"/>
                      <a:pt x="16764" y="0"/>
                      <a:pt x="10800" y="0"/>
                    </a:cubicBezTo>
                    <a:close/>
                    <a:moveTo>
                      <a:pt x="10800" y="0"/>
                    </a:move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03" name="AutoShape 192"/>
              <p:cNvSpPr/>
              <p:nvPr/>
            </p:nvSpPr>
            <p:spPr bwMode="auto">
              <a:xfrm>
                <a:off x="5313302" y="7360485"/>
                <a:ext cx="2674229" cy="313054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cubicBezTo>
                      <a:pt x="4835" y="0"/>
                      <a:pt x="0" y="4131"/>
                      <a:pt x="0" y="9228"/>
                    </a:cubicBezTo>
                    <a:cubicBezTo>
                      <a:pt x="0" y="12674"/>
                      <a:pt x="2212" y="15677"/>
                      <a:pt x="5487" y="17262"/>
                    </a:cubicBezTo>
                    <a:lnTo>
                      <a:pt x="5948" y="21600"/>
                    </a:lnTo>
                    <a:lnTo>
                      <a:pt x="10310" y="18446"/>
                    </a:lnTo>
                    <a:cubicBezTo>
                      <a:pt x="10472" y="18453"/>
                      <a:pt x="10636" y="18457"/>
                      <a:pt x="10800" y="18457"/>
                    </a:cubicBezTo>
                    <a:cubicBezTo>
                      <a:pt x="16765" y="18457"/>
                      <a:pt x="21600" y="14325"/>
                      <a:pt x="21600" y="9228"/>
                    </a:cubicBezTo>
                    <a:cubicBezTo>
                      <a:pt x="21600" y="4131"/>
                      <a:pt x="16765" y="0"/>
                      <a:pt x="10800" y="0"/>
                    </a:cubicBezTo>
                    <a:close/>
                    <a:moveTo>
                      <a:pt x="10800" y="0"/>
                    </a:move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04" name="AutoShape 193"/>
              <p:cNvSpPr/>
              <p:nvPr/>
            </p:nvSpPr>
            <p:spPr bwMode="auto">
              <a:xfrm>
                <a:off x="7478662" y="7087894"/>
                <a:ext cx="2186651" cy="256193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10800" y="0"/>
                    </a:moveTo>
                    <a:cubicBezTo>
                      <a:pt x="4835" y="0"/>
                      <a:pt x="0" y="4132"/>
                      <a:pt x="0" y="9228"/>
                    </a:cubicBezTo>
                    <a:cubicBezTo>
                      <a:pt x="0" y="12675"/>
                      <a:pt x="2212" y="15677"/>
                      <a:pt x="5486" y="17262"/>
                    </a:cubicBezTo>
                    <a:lnTo>
                      <a:pt x="5948" y="21600"/>
                    </a:lnTo>
                    <a:lnTo>
                      <a:pt x="10310" y="18446"/>
                    </a:lnTo>
                    <a:cubicBezTo>
                      <a:pt x="10472" y="18453"/>
                      <a:pt x="10635" y="18457"/>
                      <a:pt x="10800" y="18457"/>
                    </a:cubicBezTo>
                    <a:cubicBezTo>
                      <a:pt x="16765" y="18457"/>
                      <a:pt x="21600" y="14326"/>
                      <a:pt x="21600" y="9228"/>
                    </a:cubicBezTo>
                    <a:cubicBezTo>
                      <a:pt x="21600" y="4132"/>
                      <a:pt x="16765" y="0"/>
                      <a:pt x="10800" y="0"/>
                    </a:cubicBezTo>
                    <a:close/>
                    <a:moveTo>
                      <a:pt x="10800" y="0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  <a:defRPr/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05" name="AutoShape 194"/>
              <p:cNvSpPr/>
              <p:nvPr/>
            </p:nvSpPr>
            <p:spPr bwMode="auto">
              <a:xfrm>
                <a:off x="6863333" y="4992347"/>
                <a:ext cx="2697650" cy="315822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cubicBezTo>
                      <a:pt x="4835" y="0"/>
                      <a:pt x="0" y="4132"/>
                      <a:pt x="0" y="9229"/>
                    </a:cubicBezTo>
                    <a:cubicBezTo>
                      <a:pt x="0" y="12674"/>
                      <a:pt x="2211" y="15677"/>
                      <a:pt x="5486" y="17262"/>
                    </a:cubicBezTo>
                    <a:lnTo>
                      <a:pt x="5948" y="21600"/>
                    </a:lnTo>
                    <a:lnTo>
                      <a:pt x="10310" y="18446"/>
                    </a:lnTo>
                    <a:cubicBezTo>
                      <a:pt x="10472" y="18453"/>
                      <a:pt x="10635" y="18457"/>
                      <a:pt x="10800" y="18457"/>
                    </a:cubicBezTo>
                    <a:cubicBezTo>
                      <a:pt x="16765" y="18457"/>
                      <a:pt x="21600" y="14326"/>
                      <a:pt x="21600" y="9229"/>
                    </a:cubicBezTo>
                    <a:cubicBezTo>
                      <a:pt x="21600" y="4132"/>
                      <a:pt x="16765" y="0"/>
                      <a:pt x="10800" y="0"/>
                    </a:cubicBezTo>
                    <a:close/>
                    <a:moveTo>
                      <a:pt x="10800" y="0"/>
                    </a:move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06" name="AutoShape 195"/>
              <p:cNvSpPr/>
              <p:nvPr/>
            </p:nvSpPr>
            <p:spPr bwMode="auto">
              <a:xfrm>
                <a:off x="5551769" y="3476057"/>
                <a:ext cx="2401696" cy="281110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cubicBezTo>
                      <a:pt x="4835" y="0"/>
                      <a:pt x="0" y="4132"/>
                      <a:pt x="0" y="9228"/>
                    </a:cubicBezTo>
                    <a:cubicBezTo>
                      <a:pt x="0" y="12674"/>
                      <a:pt x="2211" y="15677"/>
                      <a:pt x="5486" y="17262"/>
                    </a:cubicBezTo>
                    <a:lnTo>
                      <a:pt x="5948" y="21600"/>
                    </a:lnTo>
                    <a:lnTo>
                      <a:pt x="10310" y="18447"/>
                    </a:lnTo>
                    <a:cubicBezTo>
                      <a:pt x="10472" y="18453"/>
                      <a:pt x="10635" y="18457"/>
                      <a:pt x="10800" y="18457"/>
                    </a:cubicBezTo>
                    <a:cubicBezTo>
                      <a:pt x="16765" y="18457"/>
                      <a:pt x="21600" y="14326"/>
                      <a:pt x="21600" y="9228"/>
                    </a:cubicBezTo>
                    <a:cubicBezTo>
                      <a:pt x="21600" y="4132"/>
                      <a:pt x="16765" y="0"/>
                      <a:pt x="10800" y="0"/>
                    </a:cubicBezTo>
                    <a:close/>
                    <a:moveTo>
                      <a:pt x="10800" y="0"/>
                    </a:move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07" name="AutoShape 196"/>
              <p:cNvSpPr/>
              <p:nvPr/>
            </p:nvSpPr>
            <p:spPr bwMode="auto">
              <a:xfrm>
                <a:off x="9043597" y="5418271"/>
                <a:ext cx="1779981" cy="208276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cubicBezTo>
                      <a:pt x="4835" y="0"/>
                      <a:pt x="0" y="4131"/>
                      <a:pt x="0" y="9228"/>
                    </a:cubicBezTo>
                    <a:cubicBezTo>
                      <a:pt x="0" y="12674"/>
                      <a:pt x="2211" y="15677"/>
                      <a:pt x="5486" y="17262"/>
                    </a:cubicBezTo>
                    <a:lnTo>
                      <a:pt x="5948" y="21600"/>
                    </a:lnTo>
                    <a:lnTo>
                      <a:pt x="10309" y="18447"/>
                    </a:lnTo>
                    <a:cubicBezTo>
                      <a:pt x="10472" y="18453"/>
                      <a:pt x="10635" y="18457"/>
                      <a:pt x="10800" y="18457"/>
                    </a:cubicBezTo>
                    <a:cubicBezTo>
                      <a:pt x="16765" y="18457"/>
                      <a:pt x="21600" y="14325"/>
                      <a:pt x="21600" y="9228"/>
                    </a:cubicBezTo>
                    <a:cubicBezTo>
                      <a:pt x="21600" y="4132"/>
                      <a:pt x="16765" y="0"/>
                      <a:pt x="10800" y="0"/>
                    </a:cubicBezTo>
                    <a:close/>
                    <a:moveTo>
                      <a:pt x="10800" y="0"/>
                    </a:move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08" name="AutoShape 197"/>
              <p:cNvSpPr/>
              <p:nvPr/>
            </p:nvSpPr>
            <p:spPr bwMode="auto">
              <a:xfrm>
                <a:off x="1906641" y="4055314"/>
                <a:ext cx="1754431" cy="205295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21600" y="9228"/>
                    </a:moveTo>
                    <a:cubicBezTo>
                      <a:pt x="21600" y="4132"/>
                      <a:pt x="16765" y="0"/>
                      <a:pt x="10800" y="0"/>
                    </a:cubicBezTo>
                    <a:cubicBezTo>
                      <a:pt x="4835" y="0"/>
                      <a:pt x="0" y="4132"/>
                      <a:pt x="0" y="9228"/>
                    </a:cubicBezTo>
                    <a:cubicBezTo>
                      <a:pt x="0" y="14326"/>
                      <a:pt x="4835" y="18457"/>
                      <a:pt x="10800" y="18457"/>
                    </a:cubicBezTo>
                    <a:cubicBezTo>
                      <a:pt x="10964" y="18457"/>
                      <a:pt x="11128" y="18453"/>
                      <a:pt x="11290" y="18447"/>
                    </a:cubicBezTo>
                    <a:lnTo>
                      <a:pt x="15652" y="21600"/>
                    </a:lnTo>
                    <a:lnTo>
                      <a:pt x="16114" y="17262"/>
                    </a:lnTo>
                    <a:cubicBezTo>
                      <a:pt x="19388" y="15677"/>
                      <a:pt x="21600" y="12674"/>
                      <a:pt x="21600" y="9228"/>
                    </a:cubicBezTo>
                    <a:close/>
                    <a:moveTo>
                      <a:pt x="21600" y="9228"/>
                    </a:move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09" name="AutoShape 198"/>
              <p:cNvSpPr/>
              <p:nvPr/>
            </p:nvSpPr>
            <p:spPr bwMode="auto">
              <a:xfrm>
                <a:off x="5381436" y="5878269"/>
                <a:ext cx="1907730" cy="22339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21600" y="9228"/>
                    </a:moveTo>
                    <a:cubicBezTo>
                      <a:pt x="21600" y="4131"/>
                      <a:pt x="16765" y="0"/>
                      <a:pt x="10800" y="0"/>
                    </a:cubicBezTo>
                    <a:cubicBezTo>
                      <a:pt x="4835" y="0"/>
                      <a:pt x="0" y="4131"/>
                      <a:pt x="0" y="9228"/>
                    </a:cubicBezTo>
                    <a:cubicBezTo>
                      <a:pt x="0" y="14325"/>
                      <a:pt x="4835" y="18457"/>
                      <a:pt x="10800" y="18457"/>
                    </a:cubicBezTo>
                    <a:cubicBezTo>
                      <a:pt x="10964" y="18457"/>
                      <a:pt x="11128" y="18453"/>
                      <a:pt x="11291" y="18446"/>
                    </a:cubicBezTo>
                    <a:lnTo>
                      <a:pt x="15652" y="21600"/>
                    </a:lnTo>
                    <a:lnTo>
                      <a:pt x="16114" y="17262"/>
                    </a:lnTo>
                    <a:cubicBezTo>
                      <a:pt x="19389" y="15677"/>
                      <a:pt x="21600" y="12674"/>
                      <a:pt x="21600" y="9228"/>
                    </a:cubicBezTo>
                    <a:close/>
                    <a:moveTo>
                      <a:pt x="21600" y="9228"/>
                    </a:move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0" name="AutoShape 199"/>
              <p:cNvSpPr/>
              <p:nvPr/>
            </p:nvSpPr>
            <p:spPr bwMode="auto">
              <a:xfrm>
                <a:off x="2074845" y="5912343"/>
                <a:ext cx="1826822" cy="213601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21600" y="9228"/>
                    </a:moveTo>
                    <a:cubicBezTo>
                      <a:pt x="21600" y="4131"/>
                      <a:pt x="16765" y="0"/>
                      <a:pt x="10800" y="0"/>
                    </a:cubicBezTo>
                    <a:cubicBezTo>
                      <a:pt x="4836" y="0"/>
                      <a:pt x="0" y="4131"/>
                      <a:pt x="0" y="9228"/>
                    </a:cubicBezTo>
                    <a:cubicBezTo>
                      <a:pt x="0" y="14325"/>
                      <a:pt x="4836" y="18457"/>
                      <a:pt x="10800" y="18457"/>
                    </a:cubicBezTo>
                    <a:cubicBezTo>
                      <a:pt x="10964" y="18457"/>
                      <a:pt x="11127" y="18453"/>
                      <a:pt x="11290" y="18447"/>
                    </a:cubicBezTo>
                    <a:lnTo>
                      <a:pt x="15652" y="21600"/>
                    </a:lnTo>
                    <a:lnTo>
                      <a:pt x="16114" y="17262"/>
                    </a:lnTo>
                    <a:cubicBezTo>
                      <a:pt x="19389" y="15677"/>
                      <a:pt x="21600" y="12674"/>
                      <a:pt x="21600" y="9228"/>
                    </a:cubicBezTo>
                    <a:close/>
                    <a:moveTo>
                      <a:pt x="21600" y="9228"/>
                    </a:move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1" name="AutoShape 200"/>
              <p:cNvSpPr/>
              <p:nvPr/>
            </p:nvSpPr>
            <p:spPr bwMode="auto">
              <a:xfrm>
                <a:off x="3337439" y="6830210"/>
                <a:ext cx="2376146" cy="278554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229"/>
                    </a:moveTo>
                    <a:cubicBezTo>
                      <a:pt x="21600" y="4132"/>
                      <a:pt x="16765" y="0"/>
                      <a:pt x="10800" y="0"/>
                    </a:cubicBezTo>
                    <a:cubicBezTo>
                      <a:pt x="4835" y="0"/>
                      <a:pt x="0" y="4132"/>
                      <a:pt x="0" y="9229"/>
                    </a:cubicBezTo>
                    <a:cubicBezTo>
                      <a:pt x="0" y="14326"/>
                      <a:pt x="4835" y="18457"/>
                      <a:pt x="10800" y="18457"/>
                    </a:cubicBezTo>
                    <a:cubicBezTo>
                      <a:pt x="10964" y="18457"/>
                      <a:pt x="11128" y="18453"/>
                      <a:pt x="11290" y="18446"/>
                    </a:cubicBezTo>
                    <a:lnTo>
                      <a:pt x="15652" y="21600"/>
                    </a:lnTo>
                    <a:lnTo>
                      <a:pt x="16114" y="17262"/>
                    </a:lnTo>
                    <a:cubicBezTo>
                      <a:pt x="19389" y="15677"/>
                      <a:pt x="21600" y="12675"/>
                      <a:pt x="21600" y="9229"/>
                    </a:cubicBezTo>
                    <a:close/>
                    <a:moveTo>
                      <a:pt x="21600" y="9229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  <a:defRPr/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2" name="AutoShape 201"/>
              <p:cNvSpPr/>
              <p:nvPr/>
            </p:nvSpPr>
            <p:spPr bwMode="auto">
              <a:xfrm>
                <a:off x="3133039" y="4172443"/>
                <a:ext cx="2921212" cy="3426560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228"/>
                    </a:moveTo>
                    <a:cubicBezTo>
                      <a:pt x="21600" y="4132"/>
                      <a:pt x="16765" y="0"/>
                      <a:pt x="10800" y="0"/>
                    </a:cubicBezTo>
                    <a:cubicBezTo>
                      <a:pt x="4836" y="0"/>
                      <a:pt x="0" y="4132"/>
                      <a:pt x="0" y="9228"/>
                    </a:cubicBezTo>
                    <a:cubicBezTo>
                      <a:pt x="0" y="14326"/>
                      <a:pt x="4836" y="18457"/>
                      <a:pt x="10800" y="18457"/>
                    </a:cubicBezTo>
                    <a:cubicBezTo>
                      <a:pt x="10965" y="18457"/>
                      <a:pt x="11128" y="18453"/>
                      <a:pt x="11290" y="18447"/>
                    </a:cubicBezTo>
                    <a:lnTo>
                      <a:pt x="15652" y="21600"/>
                    </a:lnTo>
                    <a:lnTo>
                      <a:pt x="16114" y="17262"/>
                    </a:lnTo>
                    <a:cubicBezTo>
                      <a:pt x="19389" y="15677"/>
                      <a:pt x="21600" y="12674"/>
                      <a:pt x="21600" y="9228"/>
                    </a:cubicBezTo>
                    <a:close/>
                    <a:moveTo>
                      <a:pt x="21600" y="9228"/>
                    </a:move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  <a:defRPr/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3" name="AutoShape 202"/>
              <p:cNvSpPr/>
              <p:nvPr/>
            </p:nvSpPr>
            <p:spPr bwMode="auto">
              <a:xfrm>
                <a:off x="7921528" y="3099114"/>
                <a:ext cx="2133422" cy="250230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10800" y="0"/>
                    </a:moveTo>
                    <a:cubicBezTo>
                      <a:pt x="4835" y="0"/>
                      <a:pt x="0" y="4132"/>
                      <a:pt x="0" y="9228"/>
                    </a:cubicBezTo>
                    <a:cubicBezTo>
                      <a:pt x="0" y="12674"/>
                      <a:pt x="2212" y="15677"/>
                      <a:pt x="5486" y="17262"/>
                    </a:cubicBezTo>
                    <a:lnTo>
                      <a:pt x="5948" y="21600"/>
                    </a:lnTo>
                    <a:lnTo>
                      <a:pt x="10310" y="18447"/>
                    </a:lnTo>
                    <a:cubicBezTo>
                      <a:pt x="10473" y="18453"/>
                      <a:pt x="10636" y="18457"/>
                      <a:pt x="10800" y="18457"/>
                    </a:cubicBezTo>
                    <a:cubicBezTo>
                      <a:pt x="16765" y="18457"/>
                      <a:pt x="21600" y="14326"/>
                      <a:pt x="21600" y="9228"/>
                    </a:cubicBezTo>
                    <a:cubicBezTo>
                      <a:pt x="21600" y="4132"/>
                      <a:pt x="16764" y="0"/>
                      <a:pt x="10800" y="0"/>
                    </a:cubicBezTo>
                    <a:close/>
                    <a:moveTo>
                      <a:pt x="10800" y="0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  <a:defRPr/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14" name="AutoShape 203"/>
              <p:cNvSpPr/>
              <p:nvPr/>
            </p:nvSpPr>
            <p:spPr bwMode="auto">
              <a:xfrm>
                <a:off x="3558872" y="2419765"/>
                <a:ext cx="2146197" cy="251295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21600" y="9228"/>
                    </a:moveTo>
                    <a:cubicBezTo>
                      <a:pt x="21600" y="4132"/>
                      <a:pt x="16765" y="0"/>
                      <a:pt x="10801" y="0"/>
                    </a:cubicBezTo>
                    <a:cubicBezTo>
                      <a:pt x="4836" y="0"/>
                      <a:pt x="0" y="4132"/>
                      <a:pt x="0" y="9228"/>
                    </a:cubicBezTo>
                    <a:cubicBezTo>
                      <a:pt x="0" y="14326"/>
                      <a:pt x="4836" y="18458"/>
                      <a:pt x="10801" y="18458"/>
                    </a:cubicBezTo>
                    <a:cubicBezTo>
                      <a:pt x="10965" y="18458"/>
                      <a:pt x="11128" y="18453"/>
                      <a:pt x="11290" y="18447"/>
                    </a:cubicBezTo>
                    <a:lnTo>
                      <a:pt x="15652" y="21600"/>
                    </a:lnTo>
                    <a:lnTo>
                      <a:pt x="16114" y="17262"/>
                    </a:lnTo>
                    <a:cubicBezTo>
                      <a:pt x="19389" y="15677"/>
                      <a:pt x="21600" y="12674"/>
                      <a:pt x="21600" y="9228"/>
                    </a:cubicBezTo>
                    <a:close/>
                    <a:moveTo>
                      <a:pt x="21600" y="9228"/>
                    </a:move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pPr>
                  <a:lnSpc>
                    <a:spcPct val="120000"/>
                  </a:lnSpc>
                </a:pPr>
                <a:endParaRPr lang="en-US" sz="1185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88" name="Text Placeholder 1"/>
            <p:cNvSpPr txBox="1"/>
            <p:nvPr/>
          </p:nvSpPr>
          <p:spPr>
            <a:xfrm>
              <a:off x="3678521" y="2183853"/>
              <a:ext cx="1222967" cy="905869"/>
            </a:xfrm>
            <a:prstGeom prst="rect">
              <a:avLst/>
            </a:prstGeom>
          </p:spPr>
          <p:txBody>
            <a:bodyPr vert="horz" lIns="0" tIns="30803" rIns="0" bIns="30803" anchor="ctr"/>
            <a:lstStyle>
              <a:lvl1pPr marL="0" indent="0" algn="ctr" defTabSz="4572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/>
                <a:buNone/>
                <a:defRPr sz="3700" b="1" kern="1200">
                  <a:solidFill>
                    <a:schemeClr val="bg1"/>
                  </a:solidFill>
                  <a:latin typeface="FontAwesome"/>
                  <a:ea typeface="+mn-ea"/>
                  <a:cs typeface="FontAwesome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 panose="020B0604020202020204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</a:pPr>
              <a:endParaRPr lang="en-US" sz="1095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48" name="Rounded Rectangle 9"/>
          <p:cNvSpPr/>
          <p:nvPr/>
        </p:nvSpPr>
        <p:spPr>
          <a:xfrm>
            <a:off x="6336621" y="2230708"/>
            <a:ext cx="867022" cy="86786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en-US" sz="71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9" name="Rounded Rectangle 12"/>
          <p:cNvSpPr/>
          <p:nvPr/>
        </p:nvSpPr>
        <p:spPr>
          <a:xfrm>
            <a:off x="6336621" y="3773135"/>
            <a:ext cx="867022" cy="86786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en-US" sz="71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0" name="Rounded Rectangle 15"/>
          <p:cNvSpPr/>
          <p:nvPr/>
        </p:nvSpPr>
        <p:spPr>
          <a:xfrm>
            <a:off x="6336621" y="5313746"/>
            <a:ext cx="867022" cy="86786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en-US" sz="71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1" name="Text Placeholder 7"/>
          <p:cNvSpPr txBox="1"/>
          <p:nvPr/>
        </p:nvSpPr>
        <p:spPr>
          <a:xfrm>
            <a:off x="6434028" y="2301876"/>
            <a:ext cx="672208" cy="715516"/>
          </a:xfrm>
          <a:prstGeom prst="rect">
            <a:avLst/>
          </a:prstGeom>
        </p:spPr>
        <p:txBody>
          <a:bodyPr vert="horz" lIns="0" tIns="103884" rIns="0" bIns="103884"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335" b="1" kern="1200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es-ES_tradnl" sz="1600" dirty="0" smtClean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01</a:t>
            </a:r>
            <a:endParaRPr lang="es-ES_tradnl" sz="1600" dirty="0" smtClean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2" name="Text Placeholder 7"/>
          <p:cNvSpPr txBox="1"/>
          <p:nvPr/>
        </p:nvSpPr>
        <p:spPr>
          <a:xfrm>
            <a:off x="6434028" y="3858023"/>
            <a:ext cx="672208" cy="715516"/>
          </a:xfrm>
          <a:prstGeom prst="rect">
            <a:avLst/>
          </a:prstGeom>
        </p:spPr>
        <p:txBody>
          <a:bodyPr vert="horz" lIns="0" tIns="103884" rIns="0" bIns="103884"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335" b="1" kern="1200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es-ES_tradnl" sz="1600" dirty="0" smtClean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02</a:t>
            </a:r>
            <a:endParaRPr lang="es-ES_tradnl" sz="1600" dirty="0" smtClean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3" name="Text Placeholder 7"/>
          <p:cNvSpPr txBox="1"/>
          <p:nvPr/>
        </p:nvSpPr>
        <p:spPr>
          <a:xfrm>
            <a:off x="6434028" y="5391379"/>
            <a:ext cx="672208" cy="715516"/>
          </a:xfrm>
          <a:prstGeom prst="rect">
            <a:avLst/>
          </a:prstGeom>
        </p:spPr>
        <p:txBody>
          <a:bodyPr vert="horz" lIns="0" tIns="103884" rIns="0" bIns="103884"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335" b="1" kern="1200">
                <a:solidFill>
                  <a:schemeClr val="bg1"/>
                </a:solidFill>
                <a:latin typeface="FontAwesome"/>
                <a:ea typeface="+mn-ea"/>
                <a:cs typeface="FontAwesome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es-ES_tradnl" sz="1600" dirty="0" smtClean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03</a:t>
            </a:r>
            <a:endParaRPr lang="es-ES_tradnl" sz="1600" dirty="0" smtClean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4" name="Text Placeholder 7"/>
          <p:cNvSpPr txBox="1"/>
          <p:nvPr/>
        </p:nvSpPr>
        <p:spPr>
          <a:xfrm>
            <a:off x="7507592" y="2226416"/>
            <a:ext cx="1925373" cy="295958"/>
          </a:xfrm>
          <a:prstGeom prst="rect">
            <a:avLst/>
          </a:prstGeom>
        </p:spPr>
        <p:txBody>
          <a:bodyPr vert="horz" lIns="0" tIns="103884" rIns="0" bIns="103884"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85" b="1" kern="1200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lang="zh-CN" altLang="en-US" sz="200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创意思维能力</a:t>
            </a:r>
            <a:endParaRPr lang="zh-CN" altLang="en-US" sz="2000" smtClean="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5" name="Text Placeholder 2"/>
          <p:cNvSpPr txBox="1"/>
          <p:nvPr/>
        </p:nvSpPr>
        <p:spPr>
          <a:xfrm>
            <a:off x="7507592" y="2651290"/>
            <a:ext cx="2789469" cy="633539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altLang="zh-CN" sz="2000" dirty="0" smtClean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Arial" panose="020B0604020202020204" pitchFamily="34" charset="0"/>
              </a:rPr>
              <a:t>思维能力</a:t>
            </a:r>
            <a:r>
              <a:rPr lang="zh-CN" altLang="en-US" sz="2000" dirty="0" smtClean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Arial" panose="020B0604020202020204" pitchFamily="34" charset="0"/>
              </a:rPr>
              <a:t>、</a:t>
            </a:r>
            <a:r>
              <a:rPr lang="en-US" altLang="zh-CN" sz="2000" dirty="0" smtClean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Arial" panose="020B0604020202020204" pitchFamily="34" charset="0"/>
              </a:rPr>
              <a:t>想象能力</a:t>
            </a:r>
            <a:endParaRPr lang="en-US" altLang="zh-CN" sz="2000" dirty="0" smtClean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sym typeface="Arial" panose="020B0604020202020204" pitchFamily="34" charset="0"/>
            </a:endParaRPr>
          </a:p>
        </p:txBody>
      </p:sp>
      <p:sp>
        <p:nvSpPr>
          <p:cNvPr id="45" name="TextBox 8"/>
          <p:cNvSpPr txBox="1"/>
          <p:nvPr/>
        </p:nvSpPr>
        <p:spPr>
          <a:xfrm>
            <a:off x="824036" y="233727"/>
            <a:ext cx="2807720" cy="49212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zh-CN" altLang="en-US" sz="32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文献研究</a:t>
            </a:r>
            <a:endParaRPr lang="zh-CN" altLang="en-US" sz="3200" b="1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Text Placeholder 7"/>
          <p:cNvSpPr txBox="1"/>
          <p:nvPr/>
        </p:nvSpPr>
        <p:spPr>
          <a:xfrm>
            <a:off x="7507592" y="3935836"/>
            <a:ext cx="1925373" cy="295958"/>
          </a:xfrm>
          <a:prstGeom prst="rect">
            <a:avLst/>
          </a:prstGeom>
        </p:spPr>
        <p:txBody>
          <a:bodyPr vert="horz" lIns="0" tIns="103884" rIns="0" bIns="103884"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85" b="1" kern="1200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lang="zh-CN" altLang="en-US" sz="200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创意活动能力</a:t>
            </a:r>
            <a:endParaRPr lang="zh-CN" altLang="en-US" sz="2000" smtClean="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Text Placeholder 7"/>
          <p:cNvSpPr txBox="1"/>
          <p:nvPr/>
        </p:nvSpPr>
        <p:spPr>
          <a:xfrm>
            <a:off x="7507592" y="5427451"/>
            <a:ext cx="1925373" cy="295958"/>
          </a:xfrm>
          <a:prstGeom prst="rect">
            <a:avLst/>
          </a:prstGeom>
        </p:spPr>
        <p:txBody>
          <a:bodyPr vert="horz" lIns="0" tIns="103884" rIns="0" bIns="103884" anchor="ctr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85" b="1" kern="1200">
                <a:solidFill>
                  <a:schemeClr val="accent1"/>
                </a:solidFill>
                <a:latin typeface="League Gothic Regular"/>
                <a:ea typeface="+mn-ea"/>
                <a:cs typeface="League Gothic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</a:pPr>
            <a:r>
              <a:rPr lang="zh-CN" altLang="en-US" sz="2000" smtClean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创意成果产出能力</a:t>
            </a:r>
            <a:endParaRPr lang="zh-CN" altLang="en-US" sz="2000" smtClean="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" name="Text Placeholder 2"/>
          <p:cNvSpPr txBox="1"/>
          <p:nvPr/>
        </p:nvSpPr>
        <p:spPr>
          <a:xfrm>
            <a:off x="7507605" y="4356735"/>
            <a:ext cx="4834890" cy="39243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sz="2000" dirty="0" smtClean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Arial" panose="020B0604020202020204" pitchFamily="34" charset="0"/>
              </a:rPr>
              <a:t>观察能力、计划能力、动手能力、问题分析和解决能力</a:t>
            </a:r>
            <a:endParaRPr sz="2000" dirty="0" smtClean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sym typeface="Arial" panose="020B0604020202020204" pitchFamily="34" charset="0"/>
            </a:endParaRPr>
          </a:p>
        </p:txBody>
      </p:sp>
      <p:sp>
        <p:nvSpPr>
          <p:cNvPr id="5" name="Text Placeholder 2"/>
          <p:cNvSpPr txBox="1"/>
          <p:nvPr/>
        </p:nvSpPr>
        <p:spPr>
          <a:xfrm>
            <a:off x="7507605" y="5886450"/>
            <a:ext cx="3385185" cy="63373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sz="2000" dirty="0" smtClean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Arial" panose="020B0604020202020204" pitchFamily="34" charset="0"/>
              </a:rPr>
              <a:t>审美能力</a:t>
            </a:r>
            <a:r>
              <a:rPr lang="zh-CN" sz="2000" dirty="0" smtClean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Arial" panose="020B0604020202020204" pitchFamily="34" charset="0"/>
              </a:rPr>
              <a:t>、</a:t>
            </a:r>
            <a:r>
              <a:rPr sz="2000" dirty="0" smtClean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Arial" panose="020B0604020202020204" pitchFamily="34" charset="0"/>
              </a:rPr>
              <a:t>作品分析能力</a:t>
            </a:r>
            <a:endParaRPr sz="2000" dirty="0" smtClean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>
        <p14:prism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ldLvl="0" animBg="1"/>
      <p:bldP spid="49" grpId="0" bldLvl="0" animBg="1"/>
      <p:bldP spid="50" grpId="0" bldLvl="0" animBg="1"/>
      <p:bldP spid="51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3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4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5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5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9"/>
          <p:cNvGrpSpPr/>
          <p:nvPr/>
        </p:nvGrpSpPr>
        <p:grpSpPr>
          <a:xfrm>
            <a:off x="5918077" y="3688333"/>
            <a:ext cx="1008934" cy="1011625"/>
            <a:chOff x="4004877" y="2411833"/>
            <a:chExt cx="1139957" cy="1143000"/>
          </a:xfrm>
        </p:grpSpPr>
        <p:sp>
          <p:nvSpPr>
            <p:cNvPr id="14" name="Oval 13"/>
            <p:cNvSpPr/>
            <p:nvPr/>
          </p:nvSpPr>
          <p:spPr bwMode="auto">
            <a:xfrm>
              <a:off x="4004877" y="2411833"/>
              <a:ext cx="1139957" cy="11430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noFill/>
              <a:round/>
            </a:ln>
          </p:spPr>
          <p:txBody>
            <a:bodyPr vert="horz" wrap="square" lIns="99526" tIns="49764" rIns="99526" bIns="49764" numCol="1" rtlCol="0" anchor="t" anchorCtr="0" compatLnSpc="1"/>
            <a:lstStyle/>
            <a:p>
              <a:pPr algn="ctr">
                <a:lnSpc>
                  <a:spcPct val="120000"/>
                </a:lnSpc>
              </a:pPr>
              <a:endParaRPr lang="en-US" sz="1395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9" name="Freeform 152"/>
            <p:cNvSpPr>
              <a:spLocks noEditPoints="1"/>
            </p:cNvSpPr>
            <p:nvPr/>
          </p:nvSpPr>
          <p:spPr bwMode="auto">
            <a:xfrm>
              <a:off x="4383793" y="2806766"/>
              <a:ext cx="382124" cy="353134"/>
            </a:xfrm>
            <a:custGeom>
              <a:avLst/>
              <a:gdLst/>
              <a:ahLst/>
              <a:cxnLst>
                <a:cxn ang="0">
                  <a:pos x="67" y="20"/>
                </a:cxn>
                <a:cxn ang="0">
                  <a:pos x="46" y="36"/>
                </a:cxn>
                <a:cxn ang="0">
                  <a:pos x="42" y="40"/>
                </a:cxn>
                <a:cxn ang="0">
                  <a:pos x="39" y="47"/>
                </a:cxn>
                <a:cxn ang="0">
                  <a:pos x="44" y="52"/>
                </a:cxn>
                <a:cxn ang="0">
                  <a:pos x="52" y="58"/>
                </a:cxn>
                <a:cxn ang="0">
                  <a:pos x="52" y="61"/>
                </a:cxn>
                <a:cxn ang="0">
                  <a:pos x="51" y="62"/>
                </a:cxn>
                <a:cxn ang="0">
                  <a:pos x="17" y="62"/>
                </a:cxn>
                <a:cxn ang="0">
                  <a:pos x="16" y="61"/>
                </a:cxn>
                <a:cxn ang="0">
                  <a:pos x="16" y="58"/>
                </a:cxn>
                <a:cxn ang="0">
                  <a:pos x="24" y="52"/>
                </a:cxn>
                <a:cxn ang="0">
                  <a:pos x="29" y="47"/>
                </a:cxn>
                <a:cxn ang="0">
                  <a:pos x="26" y="40"/>
                </a:cxn>
                <a:cxn ang="0">
                  <a:pos x="22" y="36"/>
                </a:cxn>
                <a:cxn ang="0">
                  <a:pos x="0" y="20"/>
                </a:cxn>
                <a:cxn ang="0">
                  <a:pos x="0" y="15"/>
                </a:cxn>
                <a:cxn ang="0">
                  <a:pos x="4" y="11"/>
                </a:cxn>
                <a:cxn ang="0">
                  <a:pos x="16" y="11"/>
                </a:cxn>
                <a:cxn ang="0">
                  <a:pos x="16" y="7"/>
                </a:cxn>
                <a:cxn ang="0">
                  <a:pos x="22" y="0"/>
                </a:cxn>
                <a:cxn ang="0">
                  <a:pos x="45" y="0"/>
                </a:cxn>
                <a:cxn ang="0">
                  <a:pos x="52" y="7"/>
                </a:cxn>
                <a:cxn ang="0">
                  <a:pos x="52" y="11"/>
                </a:cxn>
                <a:cxn ang="0">
                  <a:pos x="63" y="11"/>
                </a:cxn>
                <a:cxn ang="0">
                  <a:pos x="67" y="15"/>
                </a:cxn>
                <a:cxn ang="0">
                  <a:pos x="67" y="20"/>
                </a:cxn>
                <a:cxn ang="0">
                  <a:pos x="16" y="16"/>
                </a:cxn>
                <a:cxn ang="0">
                  <a:pos x="6" y="16"/>
                </a:cxn>
                <a:cxn ang="0">
                  <a:pos x="6" y="20"/>
                </a:cxn>
                <a:cxn ang="0">
                  <a:pos x="19" y="31"/>
                </a:cxn>
                <a:cxn ang="0">
                  <a:pos x="16" y="16"/>
                </a:cxn>
                <a:cxn ang="0">
                  <a:pos x="62" y="16"/>
                </a:cxn>
                <a:cxn ang="0">
                  <a:pos x="52" y="16"/>
                </a:cxn>
                <a:cxn ang="0">
                  <a:pos x="49" y="31"/>
                </a:cxn>
                <a:cxn ang="0">
                  <a:pos x="62" y="20"/>
                </a:cxn>
                <a:cxn ang="0">
                  <a:pos x="62" y="16"/>
                </a:cxn>
              </a:cxnLst>
              <a:rect l="0" t="0" r="r" b="b"/>
              <a:pathLst>
                <a:path w="67" h="62">
                  <a:moveTo>
                    <a:pt x="67" y="20"/>
                  </a:moveTo>
                  <a:cubicBezTo>
                    <a:pt x="67" y="27"/>
                    <a:pt x="58" y="36"/>
                    <a:pt x="46" y="36"/>
                  </a:cubicBezTo>
                  <a:cubicBezTo>
                    <a:pt x="44" y="38"/>
                    <a:pt x="42" y="40"/>
                    <a:pt x="42" y="40"/>
                  </a:cubicBezTo>
                  <a:cubicBezTo>
                    <a:pt x="40" y="42"/>
                    <a:pt x="39" y="44"/>
                    <a:pt x="39" y="47"/>
                  </a:cubicBezTo>
                  <a:cubicBezTo>
                    <a:pt x="39" y="49"/>
                    <a:pt x="40" y="52"/>
                    <a:pt x="44" y="52"/>
                  </a:cubicBezTo>
                  <a:cubicBezTo>
                    <a:pt x="48" y="52"/>
                    <a:pt x="52" y="54"/>
                    <a:pt x="52" y="58"/>
                  </a:cubicBezTo>
                  <a:cubicBezTo>
                    <a:pt x="52" y="61"/>
                    <a:pt x="52" y="61"/>
                    <a:pt x="52" y="61"/>
                  </a:cubicBezTo>
                  <a:cubicBezTo>
                    <a:pt x="52" y="62"/>
                    <a:pt x="51" y="62"/>
                    <a:pt x="51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6" y="62"/>
                    <a:pt x="16" y="62"/>
                    <a:pt x="16" y="61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4"/>
                    <a:pt x="20" y="52"/>
                    <a:pt x="24" y="52"/>
                  </a:cubicBezTo>
                  <a:cubicBezTo>
                    <a:pt x="27" y="52"/>
                    <a:pt x="29" y="49"/>
                    <a:pt x="29" y="47"/>
                  </a:cubicBezTo>
                  <a:cubicBezTo>
                    <a:pt x="29" y="44"/>
                    <a:pt x="28" y="42"/>
                    <a:pt x="26" y="40"/>
                  </a:cubicBezTo>
                  <a:cubicBezTo>
                    <a:pt x="25" y="40"/>
                    <a:pt x="24" y="38"/>
                    <a:pt x="22" y="36"/>
                  </a:cubicBezTo>
                  <a:cubicBezTo>
                    <a:pt x="10" y="36"/>
                    <a:pt x="0" y="27"/>
                    <a:pt x="0" y="2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2"/>
                    <a:pt x="2" y="11"/>
                    <a:pt x="4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3"/>
                    <a:pt x="19" y="0"/>
                    <a:pt x="22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2" y="3"/>
                    <a:pt x="52" y="7"/>
                  </a:cubicBezTo>
                  <a:cubicBezTo>
                    <a:pt x="52" y="11"/>
                    <a:pt x="52" y="11"/>
                    <a:pt x="52" y="11"/>
                  </a:cubicBezTo>
                  <a:cubicBezTo>
                    <a:pt x="63" y="11"/>
                    <a:pt x="63" y="11"/>
                    <a:pt x="63" y="11"/>
                  </a:cubicBezTo>
                  <a:cubicBezTo>
                    <a:pt x="66" y="11"/>
                    <a:pt x="67" y="12"/>
                    <a:pt x="67" y="15"/>
                  </a:cubicBezTo>
                  <a:lnTo>
                    <a:pt x="67" y="20"/>
                  </a:lnTo>
                  <a:close/>
                  <a:moveTo>
                    <a:pt x="16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24"/>
                    <a:pt x="11" y="29"/>
                    <a:pt x="19" y="31"/>
                  </a:cubicBezTo>
                  <a:cubicBezTo>
                    <a:pt x="17" y="27"/>
                    <a:pt x="16" y="22"/>
                    <a:pt x="16" y="16"/>
                  </a:cubicBezTo>
                  <a:close/>
                  <a:moveTo>
                    <a:pt x="62" y="16"/>
                  </a:moveTo>
                  <a:cubicBezTo>
                    <a:pt x="52" y="16"/>
                    <a:pt x="52" y="16"/>
                    <a:pt x="52" y="16"/>
                  </a:cubicBezTo>
                  <a:cubicBezTo>
                    <a:pt x="52" y="22"/>
                    <a:pt x="51" y="27"/>
                    <a:pt x="49" y="31"/>
                  </a:cubicBezTo>
                  <a:cubicBezTo>
                    <a:pt x="57" y="29"/>
                    <a:pt x="62" y="24"/>
                    <a:pt x="62" y="20"/>
                  </a:cubicBezTo>
                  <a:lnTo>
                    <a:pt x="62" y="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 vert="horz" wrap="square" lIns="99526" tIns="49764" rIns="99526" bIns="49764" numCol="1" anchor="t" anchorCtr="0" compatLnSpc="1"/>
            <a:lstStyle/>
            <a:p>
              <a:pPr>
                <a:lnSpc>
                  <a:spcPct val="120000"/>
                </a:lnSpc>
              </a:pPr>
              <a:endParaRPr lang="en-US" sz="1395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6" name="Down Arrow 15"/>
          <p:cNvSpPr/>
          <p:nvPr/>
        </p:nvSpPr>
        <p:spPr bwMode="auto">
          <a:xfrm rot="14548862">
            <a:off x="6998647" y="3599864"/>
            <a:ext cx="262123" cy="468231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2"/>
          </a:solidFill>
          <a:ln w="9525">
            <a:noFill/>
            <a:round/>
          </a:ln>
        </p:spPr>
        <p:txBody>
          <a:bodyPr vert="horz" wrap="square" lIns="99526" tIns="49764" rIns="99526" bIns="49764" numCol="1" rtlCol="0" anchor="t" anchorCtr="0" compatLnSpc="1"/>
          <a:lstStyle/>
          <a:p>
            <a:pPr algn="ctr">
              <a:lnSpc>
                <a:spcPct val="120000"/>
              </a:lnSpc>
            </a:pPr>
            <a:endParaRPr lang="en-US" sz="1395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0" name="Down Arrow 19"/>
          <p:cNvSpPr/>
          <p:nvPr/>
        </p:nvSpPr>
        <p:spPr bwMode="auto">
          <a:xfrm rot="14548862" flipH="1" flipV="1">
            <a:off x="5591623" y="4293881"/>
            <a:ext cx="262123" cy="484941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5"/>
          </a:solidFill>
          <a:ln w="9525">
            <a:noFill/>
            <a:round/>
          </a:ln>
        </p:spPr>
        <p:txBody>
          <a:bodyPr vert="horz" wrap="square" lIns="99526" tIns="49764" rIns="99526" bIns="49764" numCol="1" rtlCol="0" anchor="t" anchorCtr="0" compatLnSpc="1"/>
          <a:lstStyle/>
          <a:p>
            <a:pPr algn="ctr">
              <a:lnSpc>
                <a:spcPct val="120000"/>
              </a:lnSpc>
            </a:pPr>
            <a:endParaRPr lang="en-US" sz="1395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5" name="Down Arrow 44"/>
          <p:cNvSpPr/>
          <p:nvPr/>
        </p:nvSpPr>
        <p:spPr bwMode="auto">
          <a:xfrm rot="10800000">
            <a:off x="6297543" y="3194255"/>
            <a:ext cx="262123" cy="468231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1"/>
          </a:solidFill>
          <a:ln w="9525">
            <a:noFill/>
            <a:round/>
          </a:ln>
        </p:spPr>
        <p:txBody>
          <a:bodyPr vert="horz" wrap="square" lIns="99526" tIns="49764" rIns="99526" bIns="49764" numCol="1" rtlCol="0" anchor="t" anchorCtr="0" compatLnSpc="1"/>
          <a:lstStyle/>
          <a:p>
            <a:pPr algn="ctr">
              <a:lnSpc>
                <a:spcPct val="120000"/>
              </a:lnSpc>
            </a:pPr>
            <a:endParaRPr lang="en-US" sz="1395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8" name="Down Arrow 47"/>
          <p:cNvSpPr/>
          <p:nvPr/>
        </p:nvSpPr>
        <p:spPr bwMode="auto">
          <a:xfrm rot="7051138" flipH="1">
            <a:off x="5598927" y="3599305"/>
            <a:ext cx="262123" cy="468231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6"/>
          </a:solidFill>
          <a:ln w="9525">
            <a:noFill/>
            <a:round/>
          </a:ln>
        </p:spPr>
        <p:txBody>
          <a:bodyPr vert="horz" wrap="square" lIns="99526" tIns="49764" rIns="99526" bIns="49764" numCol="1" rtlCol="0" anchor="t" anchorCtr="0" compatLnSpc="1"/>
          <a:lstStyle/>
          <a:p>
            <a:pPr algn="ctr">
              <a:lnSpc>
                <a:spcPct val="120000"/>
              </a:lnSpc>
            </a:pPr>
            <a:endParaRPr lang="en-US" sz="1395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6" name="Down Arrow 55"/>
          <p:cNvSpPr/>
          <p:nvPr/>
        </p:nvSpPr>
        <p:spPr bwMode="auto">
          <a:xfrm rot="10800000" flipV="1">
            <a:off x="6297545" y="4725803"/>
            <a:ext cx="262123" cy="468231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4"/>
          </a:solidFill>
          <a:ln w="9525">
            <a:noFill/>
            <a:round/>
          </a:ln>
        </p:spPr>
        <p:txBody>
          <a:bodyPr vert="horz" wrap="square" lIns="99526" tIns="49764" rIns="99526" bIns="49764" numCol="1" rtlCol="0" anchor="t" anchorCtr="0" compatLnSpc="1"/>
          <a:lstStyle/>
          <a:p>
            <a:pPr algn="ctr">
              <a:lnSpc>
                <a:spcPct val="120000"/>
              </a:lnSpc>
            </a:pPr>
            <a:endParaRPr lang="en-US" sz="1395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7" name="Down Arrow 56"/>
          <p:cNvSpPr/>
          <p:nvPr/>
        </p:nvSpPr>
        <p:spPr bwMode="auto">
          <a:xfrm rot="7051138" flipV="1">
            <a:off x="6991342" y="4308598"/>
            <a:ext cx="262123" cy="484941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3"/>
          </a:solidFill>
          <a:ln w="9525">
            <a:noFill/>
            <a:round/>
          </a:ln>
        </p:spPr>
        <p:txBody>
          <a:bodyPr vert="horz" wrap="square" lIns="99526" tIns="49764" rIns="99526" bIns="49764" numCol="1" rtlCol="0" anchor="t" anchorCtr="0" compatLnSpc="1"/>
          <a:lstStyle/>
          <a:p>
            <a:pPr algn="ctr">
              <a:lnSpc>
                <a:spcPct val="120000"/>
              </a:lnSpc>
            </a:pPr>
            <a:endParaRPr lang="en-US" sz="1395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3" name="Group 84"/>
          <p:cNvGrpSpPr/>
          <p:nvPr/>
        </p:nvGrpSpPr>
        <p:grpSpPr>
          <a:xfrm>
            <a:off x="5904272" y="2130695"/>
            <a:ext cx="1062673" cy="1063559"/>
            <a:chOff x="3307763" y="1427226"/>
            <a:chExt cx="648499" cy="649042"/>
          </a:xfrm>
        </p:grpSpPr>
        <p:sp>
          <p:nvSpPr>
            <p:cNvPr id="77" name="Oval 76"/>
            <p:cNvSpPr>
              <a:spLocks noChangeAspect="1"/>
            </p:cNvSpPr>
            <p:nvPr/>
          </p:nvSpPr>
          <p:spPr>
            <a:xfrm>
              <a:off x="3307763" y="1427226"/>
              <a:ext cx="648499" cy="649042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en-US" sz="11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78" name="Freeform 77"/>
            <p:cNvSpPr>
              <a:spLocks noEditPoints="1"/>
            </p:cNvSpPr>
            <p:nvPr/>
          </p:nvSpPr>
          <p:spPr bwMode="auto">
            <a:xfrm>
              <a:off x="3483875" y="1534824"/>
              <a:ext cx="296640" cy="433374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0" y="35"/>
                </a:cxn>
                <a:cxn ang="0">
                  <a:pos x="16" y="74"/>
                </a:cxn>
                <a:cxn ang="0">
                  <a:pos x="35" y="102"/>
                </a:cxn>
                <a:cxn ang="0">
                  <a:pos x="54" y="74"/>
                </a:cxn>
                <a:cxn ang="0">
                  <a:pos x="70" y="35"/>
                </a:cxn>
                <a:cxn ang="0">
                  <a:pos x="35" y="0"/>
                </a:cxn>
                <a:cxn ang="0">
                  <a:pos x="43" y="87"/>
                </a:cxn>
                <a:cxn ang="0">
                  <a:pos x="27" y="89"/>
                </a:cxn>
                <a:cxn ang="0">
                  <a:pos x="26" y="83"/>
                </a:cxn>
                <a:cxn ang="0">
                  <a:pos x="26" y="83"/>
                </a:cxn>
                <a:cxn ang="0">
                  <a:pos x="45" y="80"/>
                </a:cxn>
                <a:cxn ang="0">
                  <a:pos x="44" y="83"/>
                </a:cxn>
                <a:cxn ang="0">
                  <a:pos x="43" y="87"/>
                </a:cxn>
                <a:cxn ang="0">
                  <a:pos x="25" y="79"/>
                </a:cxn>
                <a:cxn ang="0">
                  <a:pos x="23" y="73"/>
                </a:cxn>
                <a:cxn ang="0">
                  <a:pos x="47" y="73"/>
                </a:cxn>
                <a:cxn ang="0">
                  <a:pos x="46" y="77"/>
                </a:cxn>
                <a:cxn ang="0">
                  <a:pos x="25" y="79"/>
                </a:cxn>
                <a:cxn ang="0">
                  <a:pos x="35" y="96"/>
                </a:cxn>
                <a:cxn ang="0">
                  <a:pos x="29" y="92"/>
                </a:cxn>
                <a:cxn ang="0">
                  <a:pos x="42" y="90"/>
                </a:cxn>
                <a:cxn ang="0">
                  <a:pos x="35" y="96"/>
                </a:cxn>
                <a:cxn ang="0">
                  <a:pos x="50" y="67"/>
                </a:cxn>
                <a:cxn ang="0">
                  <a:pos x="20" y="67"/>
                </a:cxn>
                <a:cxn ang="0">
                  <a:pos x="15" y="57"/>
                </a:cxn>
                <a:cxn ang="0">
                  <a:pos x="6" y="35"/>
                </a:cxn>
                <a:cxn ang="0">
                  <a:pos x="35" y="6"/>
                </a:cxn>
                <a:cxn ang="0">
                  <a:pos x="64" y="35"/>
                </a:cxn>
                <a:cxn ang="0">
                  <a:pos x="55" y="57"/>
                </a:cxn>
                <a:cxn ang="0">
                  <a:pos x="50" y="67"/>
                </a:cxn>
                <a:cxn ang="0">
                  <a:pos x="50" y="67"/>
                </a:cxn>
                <a:cxn ang="0">
                  <a:pos x="50" y="67"/>
                </a:cxn>
              </a:cxnLst>
              <a:rect l="0" t="0" r="r" b="b"/>
              <a:pathLst>
                <a:path w="70" h="102">
                  <a:moveTo>
                    <a:pt x="35" y="0"/>
                  </a:moveTo>
                  <a:cubicBezTo>
                    <a:pt x="16" y="0"/>
                    <a:pt x="0" y="16"/>
                    <a:pt x="0" y="35"/>
                  </a:cubicBezTo>
                  <a:cubicBezTo>
                    <a:pt x="0" y="48"/>
                    <a:pt x="12" y="62"/>
                    <a:pt x="16" y="74"/>
                  </a:cubicBezTo>
                  <a:cubicBezTo>
                    <a:pt x="22" y="91"/>
                    <a:pt x="22" y="102"/>
                    <a:pt x="35" y="102"/>
                  </a:cubicBezTo>
                  <a:cubicBezTo>
                    <a:pt x="49" y="102"/>
                    <a:pt x="48" y="92"/>
                    <a:pt x="54" y="74"/>
                  </a:cubicBezTo>
                  <a:cubicBezTo>
                    <a:pt x="58" y="62"/>
                    <a:pt x="70" y="48"/>
                    <a:pt x="70" y="35"/>
                  </a:cubicBezTo>
                  <a:cubicBezTo>
                    <a:pt x="70" y="16"/>
                    <a:pt x="54" y="0"/>
                    <a:pt x="35" y="0"/>
                  </a:cubicBezTo>
                  <a:close/>
                  <a:moveTo>
                    <a:pt x="43" y="87"/>
                  </a:moveTo>
                  <a:cubicBezTo>
                    <a:pt x="27" y="89"/>
                    <a:pt x="27" y="89"/>
                    <a:pt x="27" y="89"/>
                  </a:cubicBezTo>
                  <a:cubicBezTo>
                    <a:pt x="27" y="87"/>
                    <a:pt x="26" y="85"/>
                    <a:pt x="26" y="83"/>
                  </a:cubicBezTo>
                  <a:cubicBezTo>
                    <a:pt x="26" y="83"/>
                    <a:pt x="26" y="83"/>
                    <a:pt x="26" y="83"/>
                  </a:cubicBezTo>
                  <a:cubicBezTo>
                    <a:pt x="45" y="80"/>
                    <a:pt x="45" y="80"/>
                    <a:pt x="45" y="80"/>
                  </a:cubicBezTo>
                  <a:cubicBezTo>
                    <a:pt x="45" y="81"/>
                    <a:pt x="45" y="82"/>
                    <a:pt x="44" y="83"/>
                  </a:cubicBezTo>
                  <a:cubicBezTo>
                    <a:pt x="44" y="84"/>
                    <a:pt x="44" y="86"/>
                    <a:pt x="43" y="87"/>
                  </a:cubicBezTo>
                  <a:close/>
                  <a:moveTo>
                    <a:pt x="25" y="79"/>
                  </a:moveTo>
                  <a:cubicBezTo>
                    <a:pt x="24" y="78"/>
                    <a:pt x="23" y="76"/>
                    <a:pt x="23" y="73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47" y="75"/>
                    <a:pt x="47" y="76"/>
                    <a:pt x="46" y="77"/>
                  </a:cubicBezTo>
                  <a:lnTo>
                    <a:pt x="25" y="79"/>
                  </a:lnTo>
                  <a:close/>
                  <a:moveTo>
                    <a:pt x="35" y="96"/>
                  </a:moveTo>
                  <a:cubicBezTo>
                    <a:pt x="32" y="96"/>
                    <a:pt x="30" y="95"/>
                    <a:pt x="29" y="92"/>
                  </a:cubicBezTo>
                  <a:cubicBezTo>
                    <a:pt x="42" y="90"/>
                    <a:pt x="42" y="90"/>
                    <a:pt x="42" y="90"/>
                  </a:cubicBezTo>
                  <a:cubicBezTo>
                    <a:pt x="40" y="95"/>
                    <a:pt x="39" y="96"/>
                    <a:pt x="35" y="96"/>
                  </a:cubicBezTo>
                  <a:close/>
                  <a:moveTo>
                    <a:pt x="50" y="67"/>
                  </a:moveTo>
                  <a:cubicBezTo>
                    <a:pt x="20" y="67"/>
                    <a:pt x="20" y="67"/>
                    <a:pt x="20" y="67"/>
                  </a:cubicBezTo>
                  <a:cubicBezTo>
                    <a:pt x="19" y="64"/>
                    <a:pt x="17" y="60"/>
                    <a:pt x="15" y="57"/>
                  </a:cubicBezTo>
                  <a:cubicBezTo>
                    <a:pt x="11" y="49"/>
                    <a:pt x="6" y="41"/>
                    <a:pt x="6" y="35"/>
                  </a:cubicBezTo>
                  <a:cubicBezTo>
                    <a:pt x="6" y="19"/>
                    <a:pt x="19" y="6"/>
                    <a:pt x="35" y="6"/>
                  </a:cubicBezTo>
                  <a:cubicBezTo>
                    <a:pt x="51" y="6"/>
                    <a:pt x="64" y="19"/>
                    <a:pt x="64" y="35"/>
                  </a:cubicBezTo>
                  <a:cubicBezTo>
                    <a:pt x="64" y="41"/>
                    <a:pt x="60" y="49"/>
                    <a:pt x="55" y="57"/>
                  </a:cubicBezTo>
                  <a:cubicBezTo>
                    <a:pt x="53" y="60"/>
                    <a:pt x="52" y="64"/>
                    <a:pt x="50" y="67"/>
                  </a:cubicBezTo>
                  <a:close/>
                  <a:moveTo>
                    <a:pt x="50" y="67"/>
                  </a:moveTo>
                  <a:cubicBezTo>
                    <a:pt x="50" y="67"/>
                    <a:pt x="50" y="67"/>
                    <a:pt x="50" y="6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vert="horz" wrap="square" lIns="99526" tIns="49764" rIns="99526" bIns="49764" numCol="1" anchor="t" anchorCtr="0" compatLnSpc="1"/>
            <a:lstStyle/>
            <a:p>
              <a:pPr>
                <a:lnSpc>
                  <a:spcPct val="120000"/>
                </a:lnSpc>
              </a:pPr>
              <a:endParaRPr lang="en-US" sz="1395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4" name="Group 88"/>
          <p:cNvGrpSpPr/>
          <p:nvPr/>
        </p:nvGrpSpPr>
        <p:grpSpPr>
          <a:xfrm>
            <a:off x="7281992" y="4371976"/>
            <a:ext cx="1062673" cy="1063559"/>
            <a:chOff x="3365370" y="3682819"/>
            <a:chExt cx="648499" cy="649042"/>
          </a:xfrm>
        </p:grpSpPr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3365370" y="3682819"/>
              <a:ext cx="648499" cy="649042"/>
            </a:xfrm>
            <a:prstGeom prst="ellipse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en-US" sz="1305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79" name="Freeform 83">
              <a:hlinkClick r:id="rId1" action="ppaction://hlinksldjump"/>
            </p:cNvPr>
            <p:cNvSpPr>
              <a:spLocks noEditPoints="1"/>
            </p:cNvSpPr>
            <p:nvPr/>
          </p:nvSpPr>
          <p:spPr bwMode="auto">
            <a:xfrm>
              <a:off x="3590360" y="3858452"/>
              <a:ext cx="198518" cy="297777"/>
            </a:xfrm>
            <a:custGeom>
              <a:avLst/>
              <a:gdLst/>
              <a:ahLst/>
              <a:cxnLst>
                <a:cxn ang="0">
                  <a:pos x="38" y="26"/>
                </a:cxn>
                <a:cxn ang="0">
                  <a:pos x="24" y="55"/>
                </a:cxn>
                <a:cxn ang="0">
                  <a:pos x="20" y="58"/>
                </a:cxn>
                <a:cxn ang="0">
                  <a:pos x="16" y="55"/>
                </a:cxn>
                <a:cxn ang="0">
                  <a:pos x="2" y="26"/>
                </a:cxn>
                <a:cxn ang="0">
                  <a:pos x="0" y="19"/>
                </a:cxn>
                <a:cxn ang="0">
                  <a:pos x="20" y="0"/>
                </a:cxn>
                <a:cxn ang="0">
                  <a:pos x="39" y="19"/>
                </a:cxn>
                <a:cxn ang="0">
                  <a:pos x="38" y="26"/>
                </a:cxn>
                <a:cxn ang="0">
                  <a:pos x="20" y="9"/>
                </a:cxn>
                <a:cxn ang="0">
                  <a:pos x="10" y="19"/>
                </a:cxn>
                <a:cxn ang="0">
                  <a:pos x="20" y="29"/>
                </a:cxn>
                <a:cxn ang="0">
                  <a:pos x="30" y="19"/>
                </a:cxn>
                <a:cxn ang="0">
                  <a:pos x="20" y="9"/>
                </a:cxn>
              </a:cxnLst>
              <a:rect l="0" t="0" r="r" b="b"/>
              <a:pathLst>
                <a:path w="39" h="58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vert="horz" wrap="square" lIns="99526" tIns="49764" rIns="99526" bIns="49764" numCol="1" anchor="t" anchorCtr="0" compatLnSpc="1"/>
            <a:lstStyle/>
            <a:p>
              <a:pPr>
                <a:lnSpc>
                  <a:spcPct val="120000"/>
                </a:lnSpc>
              </a:pPr>
              <a:endParaRPr lang="en-US" sz="1395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5" name="Group 87"/>
          <p:cNvGrpSpPr/>
          <p:nvPr/>
        </p:nvGrpSpPr>
        <p:grpSpPr>
          <a:xfrm>
            <a:off x="4506526" y="2976898"/>
            <a:ext cx="1062673" cy="1063559"/>
            <a:chOff x="5187738" y="3682819"/>
            <a:chExt cx="648499" cy="649042"/>
          </a:xfrm>
        </p:grpSpPr>
        <p:sp>
          <p:nvSpPr>
            <p:cNvPr id="74" name="Oval 73"/>
            <p:cNvSpPr>
              <a:spLocks noChangeAspect="1"/>
            </p:cNvSpPr>
            <p:nvPr/>
          </p:nvSpPr>
          <p:spPr>
            <a:xfrm>
              <a:off x="5187738" y="3682819"/>
              <a:ext cx="648499" cy="649042"/>
            </a:xfrm>
            <a:prstGeom prst="ellipse">
              <a:avLst/>
            </a:prstGeom>
            <a:solidFill>
              <a:schemeClr val="accent6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en-US" sz="1305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0" name="Freeform 137">
              <a:hlinkClick r:id="rId2" action="ppaction://hlinksldjump"/>
            </p:cNvPr>
            <p:cNvSpPr>
              <a:spLocks noEditPoints="1"/>
            </p:cNvSpPr>
            <p:nvPr/>
          </p:nvSpPr>
          <p:spPr bwMode="auto">
            <a:xfrm>
              <a:off x="5347164" y="3838560"/>
              <a:ext cx="329647" cy="337558"/>
            </a:xfrm>
            <a:custGeom>
              <a:avLst/>
              <a:gdLst/>
              <a:ahLst/>
              <a:cxnLst>
                <a:cxn ang="0">
                  <a:pos x="46" y="30"/>
                </a:cxn>
                <a:cxn ang="0">
                  <a:pos x="39" y="36"/>
                </a:cxn>
                <a:cxn ang="0">
                  <a:pos x="39" y="50"/>
                </a:cxn>
                <a:cxn ang="0">
                  <a:pos x="38" y="50"/>
                </a:cxn>
                <a:cxn ang="0">
                  <a:pos x="24" y="58"/>
                </a:cxn>
                <a:cxn ang="0">
                  <a:pos x="24" y="59"/>
                </a:cxn>
                <a:cxn ang="0">
                  <a:pos x="23" y="58"/>
                </a:cxn>
                <a:cxn ang="0">
                  <a:pos x="21" y="56"/>
                </a:cxn>
                <a:cxn ang="0">
                  <a:pos x="21" y="55"/>
                </a:cxn>
                <a:cxn ang="0">
                  <a:pos x="24" y="45"/>
                </a:cxn>
                <a:cxn ang="0">
                  <a:pos x="14" y="35"/>
                </a:cxn>
                <a:cxn ang="0">
                  <a:pos x="4" y="38"/>
                </a:cxn>
                <a:cxn ang="0">
                  <a:pos x="3" y="38"/>
                </a:cxn>
                <a:cxn ang="0">
                  <a:pos x="3" y="38"/>
                </a:cxn>
                <a:cxn ang="0">
                  <a:pos x="0" y="35"/>
                </a:cxn>
                <a:cxn ang="0">
                  <a:pos x="0" y="34"/>
                </a:cxn>
                <a:cxn ang="0">
                  <a:pos x="8" y="20"/>
                </a:cxn>
                <a:cxn ang="0">
                  <a:pos x="9" y="20"/>
                </a:cxn>
                <a:cxn ang="0">
                  <a:pos x="23" y="19"/>
                </a:cxn>
                <a:cxn ang="0">
                  <a:pos x="29" y="12"/>
                </a:cxn>
                <a:cxn ang="0">
                  <a:pos x="57" y="0"/>
                </a:cxn>
                <a:cxn ang="0">
                  <a:pos x="58" y="1"/>
                </a:cxn>
                <a:cxn ang="0">
                  <a:pos x="46" y="30"/>
                </a:cxn>
                <a:cxn ang="0">
                  <a:pos x="47" y="8"/>
                </a:cxn>
                <a:cxn ang="0">
                  <a:pos x="43" y="12"/>
                </a:cxn>
                <a:cxn ang="0">
                  <a:pos x="47" y="15"/>
                </a:cxn>
                <a:cxn ang="0">
                  <a:pos x="50" y="12"/>
                </a:cxn>
                <a:cxn ang="0">
                  <a:pos x="47" y="8"/>
                </a:cxn>
              </a:cxnLst>
              <a:rect l="0" t="0" r="r" b="b"/>
              <a:pathLst>
                <a:path w="58" h="59">
                  <a:moveTo>
                    <a:pt x="46" y="30"/>
                  </a:moveTo>
                  <a:cubicBezTo>
                    <a:pt x="44" y="32"/>
                    <a:pt x="42" y="34"/>
                    <a:pt x="39" y="36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39" y="50"/>
                    <a:pt x="39" y="50"/>
                    <a:pt x="38" y="50"/>
                  </a:cubicBezTo>
                  <a:cubicBezTo>
                    <a:pt x="24" y="58"/>
                    <a:pt x="24" y="58"/>
                    <a:pt x="24" y="58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24" y="59"/>
                    <a:pt x="23" y="58"/>
                    <a:pt x="23" y="58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1" y="56"/>
                    <a:pt x="20" y="55"/>
                    <a:pt x="21" y="55"/>
                  </a:cubicBezTo>
                  <a:cubicBezTo>
                    <a:pt x="24" y="45"/>
                    <a:pt x="24" y="45"/>
                    <a:pt x="24" y="4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4" y="38"/>
                    <a:pt x="4" y="38"/>
                    <a:pt x="4" y="38"/>
                  </a:cubicBezTo>
                  <a:cubicBezTo>
                    <a:pt x="4" y="38"/>
                    <a:pt x="3" y="38"/>
                    <a:pt x="3" y="38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4"/>
                    <a:pt x="0" y="34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9" y="20"/>
                    <a:pt x="9" y="20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5" y="17"/>
                    <a:pt x="27" y="14"/>
                    <a:pt x="29" y="12"/>
                  </a:cubicBezTo>
                  <a:cubicBezTo>
                    <a:pt x="38" y="3"/>
                    <a:pt x="45" y="0"/>
                    <a:pt x="57" y="0"/>
                  </a:cubicBezTo>
                  <a:cubicBezTo>
                    <a:pt x="58" y="0"/>
                    <a:pt x="58" y="1"/>
                    <a:pt x="58" y="1"/>
                  </a:cubicBezTo>
                  <a:cubicBezTo>
                    <a:pt x="58" y="13"/>
                    <a:pt x="55" y="21"/>
                    <a:pt x="46" y="30"/>
                  </a:cubicBezTo>
                  <a:close/>
                  <a:moveTo>
                    <a:pt x="47" y="8"/>
                  </a:moveTo>
                  <a:cubicBezTo>
                    <a:pt x="45" y="8"/>
                    <a:pt x="43" y="10"/>
                    <a:pt x="43" y="12"/>
                  </a:cubicBezTo>
                  <a:cubicBezTo>
                    <a:pt x="43" y="14"/>
                    <a:pt x="45" y="15"/>
                    <a:pt x="47" y="15"/>
                  </a:cubicBezTo>
                  <a:cubicBezTo>
                    <a:pt x="49" y="15"/>
                    <a:pt x="50" y="14"/>
                    <a:pt x="50" y="12"/>
                  </a:cubicBezTo>
                  <a:cubicBezTo>
                    <a:pt x="50" y="10"/>
                    <a:pt x="49" y="8"/>
                    <a:pt x="47" y="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vert="horz" wrap="square" lIns="99526" tIns="49764" rIns="99526" bIns="49764" numCol="1" anchor="t" anchorCtr="0" compatLnSpc="1"/>
            <a:lstStyle/>
            <a:p>
              <a:pPr>
                <a:lnSpc>
                  <a:spcPct val="120000"/>
                </a:lnSpc>
              </a:pPr>
              <a:endParaRPr lang="en-US" sz="1395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6" name="Group 85"/>
          <p:cNvGrpSpPr/>
          <p:nvPr/>
        </p:nvGrpSpPr>
        <p:grpSpPr>
          <a:xfrm>
            <a:off x="5898873" y="5190534"/>
            <a:ext cx="1062673" cy="1063559"/>
            <a:chOff x="5187738" y="1415796"/>
            <a:chExt cx="648499" cy="649042"/>
          </a:xfrm>
        </p:grpSpPr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5187738" y="1415796"/>
              <a:ext cx="648499" cy="649042"/>
            </a:xfrm>
            <a:prstGeom prst="ellipse">
              <a:avLst/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en-US" sz="1305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1" name="Freeform 53">
              <a:hlinkClick r:id="rId3" action="ppaction://hlinksldjump"/>
            </p:cNvPr>
            <p:cNvSpPr/>
            <p:nvPr/>
          </p:nvSpPr>
          <p:spPr bwMode="auto">
            <a:xfrm>
              <a:off x="5336668" y="1592431"/>
              <a:ext cx="350639" cy="259998"/>
            </a:xfrm>
            <a:custGeom>
              <a:avLst/>
              <a:gdLst/>
              <a:ahLst/>
              <a:cxnLst>
                <a:cxn ang="0">
                  <a:pos x="55" y="50"/>
                </a:cxn>
                <a:cxn ang="0">
                  <a:pos x="16" y="50"/>
                </a:cxn>
                <a:cxn ang="0">
                  <a:pos x="0" y="34"/>
                </a:cxn>
                <a:cxn ang="0">
                  <a:pos x="9" y="20"/>
                </a:cxn>
                <a:cxn ang="0">
                  <a:pos x="9" y="18"/>
                </a:cxn>
                <a:cxn ang="0">
                  <a:pos x="27" y="0"/>
                </a:cxn>
                <a:cxn ang="0">
                  <a:pos x="44" y="11"/>
                </a:cxn>
                <a:cxn ang="0">
                  <a:pos x="50" y="9"/>
                </a:cxn>
                <a:cxn ang="0">
                  <a:pos x="59" y="18"/>
                </a:cxn>
                <a:cxn ang="0">
                  <a:pos x="58" y="23"/>
                </a:cxn>
                <a:cxn ang="0">
                  <a:pos x="68" y="36"/>
                </a:cxn>
                <a:cxn ang="0">
                  <a:pos x="55" y="50"/>
                </a:cxn>
              </a:cxnLst>
              <a:rect l="0" t="0" r="r" b="b"/>
              <a:pathLst>
                <a:path w="68" h="50">
                  <a:moveTo>
                    <a:pt x="55" y="50"/>
                  </a:moveTo>
                  <a:cubicBezTo>
                    <a:pt x="16" y="50"/>
                    <a:pt x="16" y="50"/>
                    <a:pt x="16" y="50"/>
                  </a:cubicBezTo>
                  <a:cubicBezTo>
                    <a:pt x="7" y="50"/>
                    <a:pt x="0" y="43"/>
                    <a:pt x="0" y="34"/>
                  </a:cubicBezTo>
                  <a:cubicBezTo>
                    <a:pt x="0" y="28"/>
                    <a:pt x="4" y="22"/>
                    <a:pt x="9" y="20"/>
                  </a:cubicBezTo>
                  <a:cubicBezTo>
                    <a:pt x="9" y="19"/>
                    <a:pt x="9" y="19"/>
                    <a:pt x="9" y="18"/>
                  </a:cubicBezTo>
                  <a:cubicBezTo>
                    <a:pt x="9" y="8"/>
                    <a:pt x="17" y="0"/>
                    <a:pt x="27" y="0"/>
                  </a:cubicBezTo>
                  <a:cubicBezTo>
                    <a:pt x="35" y="0"/>
                    <a:pt x="41" y="5"/>
                    <a:pt x="44" y="11"/>
                  </a:cubicBezTo>
                  <a:cubicBezTo>
                    <a:pt x="46" y="10"/>
                    <a:pt x="48" y="9"/>
                    <a:pt x="50" y="9"/>
                  </a:cubicBezTo>
                  <a:cubicBezTo>
                    <a:pt x="55" y="9"/>
                    <a:pt x="59" y="13"/>
                    <a:pt x="59" y="18"/>
                  </a:cubicBezTo>
                  <a:cubicBezTo>
                    <a:pt x="59" y="20"/>
                    <a:pt x="59" y="22"/>
                    <a:pt x="58" y="23"/>
                  </a:cubicBezTo>
                  <a:cubicBezTo>
                    <a:pt x="64" y="25"/>
                    <a:pt x="68" y="30"/>
                    <a:pt x="68" y="36"/>
                  </a:cubicBezTo>
                  <a:cubicBezTo>
                    <a:pt x="68" y="44"/>
                    <a:pt x="62" y="50"/>
                    <a:pt x="55" y="5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vert="horz" wrap="square" lIns="99526" tIns="49764" rIns="99526" bIns="49764" numCol="1" anchor="t" anchorCtr="0" compatLnSpc="1"/>
            <a:lstStyle/>
            <a:p>
              <a:pPr>
                <a:lnSpc>
                  <a:spcPct val="120000"/>
                </a:lnSpc>
              </a:pPr>
              <a:endParaRPr lang="en-US" sz="1395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9" name="Group 86"/>
          <p:cNvGrpSpPr/>
          <p:nvPr/>
        </p:nvGrpSpPr>
        <p:grpSpPr>
          <a:xfrm>
            <a:off x="4493298" y="4371976"/>
            <a:ext cx="1062673" cy="1063559"/>
            <a:chOff x="5648594" y="2472338"/>
            <a:chExt cx="648499" cy="649042"/>
          </a:xfrm>
        </p:grpSpPr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5648594" y="2472338"/>
              <a:ext cx="648499" cy="649042"/>
            </a:xfrm>
            <a:prstGeom prst="ellipse">
              <a:avLst/>
            </a:prstGeom>
            <a:solidFill>
              <a:schemeClr val="accent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en-US" sz="1305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2" name="Freeform 57">
              <a:hlinkClick r:id="rId4" action="ppaction://hlinksldjump"/>
            </p:cNvPr>
            <p:cNvSpPr>
              <a:spLocks noEditPoints="1"/>
            </p:cNvSpPr>
            <p:nvPr/>
          </p:nvSpPr>
          <p:spPr bwMode="auto">
            <a:xfrm>
              <a:off x="5827267" y="2667801"/>
              <a:ext cx="291152" cy="258114"/>
            </a:xfrm>
            <a:custGeom>
              <a:avLst/>
              <a:gdLst/>
              <a:ahLst/>
              <a:cxnLst>
                <a:cxn ang="0">
                  <a:pos x="7" y="9"/>
                </a:cxn>
                <a:cxn ang="0">
                  <a:pos x="7" y="57"/>
                </a:cxn>
                <a:cxn ang="0">
                  <a:pos x="6" y="58"/>
                </a:cxn>
                <a:cxn ang="0">
                  <a:pos x="4" y="58"/>
                </a:cxn>
                <a:cxn ang="0">
                  <a:pos x="2" y="57"/>
                </a:cxn>
                <a:cxn ang="0">
                  <a:pos x="2" y="9"/>
                </a:cxn>
                <a:cxn ang="0">
                  <a:pos x="0" y="4"/>
                </a:cxn>
                <a:cxn ang="0">
                  <a:pos x="5" y="0"/>
                </a:cxn>
                <a:cxn ang="0">
                  <a:pos x="10" y="4"/>
                </a:cxn>
                <a:cxn ang="0">
                  <a:pos x="7" y="9"/>
                </a:cxn>
                <a:cxn ang="0">
                  <a:pos x="65" y="36"/>
                </a:cxn>
                <a:cxn ang="0">
                  <a:pos x="63" y="38"/>
                </a:cxn>
                <a:cxn ang="0">
                  <a:pos x="49" y="43"/>
                </a:cxn>
                <a:cxn ang="0">
                  <a:pos x="31" y="37"/>
                </a:cxn>
                <a:cxn ang="0">
                  <a:pos x="13" y="43"/>
                </a:cxn>
                <a:cxn ang="0">
                  <a:pos x="12" y="43"/>
                </a:cxn>
                <a:cxn ang="0">
                  <a:pos x="10" y="41"/>
                </a:cxn>
                <a:cxn ang="0">
                  <a:pos x="10" y="13"/>
                </a:cxn>
                <a:cxn ang="0">
                  <a:pos x="11" y="11"/>
                </a:cxn>
                <a:cxn ang="0">
                  <a:pos x="14" y="9"/>
                </a:cxn>
                <a:cxn ang="0">
                  <a:pos x="30" y="4"/>
                </a:cxn>
                <a:cxn ang="0">
                  <a:pos x="46" y="9"/>
                </a:cxn>
                <a:cxn ang="0">
                  <a:pos x="49" y="10"/>
                </a:cxn>
                <a:cxn ang="0">
                  <a:pos x="63" y="4"/>
                </a:cxn>
                <a:cxn ang="0">
                  <a:pos x="65" y="7"/>
                </a:cxn>
                <a:cxn ang="0">
                  <a:pos x="65" y="36"/>
                </a:cxn>
              </a:cxnLst>
              <a:rect l="0" t="0" r="r" b="b"/>
              <a:pathLst>
                <a:path w="65" h="58">
                  <a:moveTo>
                    <a:pt x="7" y="9"/>
                  </a:moveTo>
                  <a:cubicBezTo>
                    <a:pt x="7" y="57"/>
                    <a:pt x="7" y="57"/>
                    <a:pt x="7" y="57"/>
                  </a:cubicBezTo>
                  <a:cubicBezTo>
                    <a:pt x="7" y="57"/>
                    <a:pt x="7" y="58"/>
                    <a:pt x="6" y="58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8"/>
                    <a:pt x="2" y="57"/>
                    <a:pt x="2" y="57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10" y="2"/>
                    <a:pt x="10" y="4"/>
                  </a:cubicBezTo>
                  <a:cubicBezTo>
                    <a:pt x="10" y="6"/>
                    <a:pt x="9" y="8"/>
                    <a:pt x="7" y="9"/>
                  </a:cubicBezTo>
                  <a:close/>
                  <a:moveTo>
                    <a:pt x="65" y="36"/>
                  </a:moveTo>
                  <a:cubicBezTo>
                    <a:pt x="65" y="37"/>
                    <a:pt x="65" y="38"/>
                    <a:pt x="63" y="38"/>
                  </a:cubicBezTo>
                  <a:cubicBezTo>
                    <a:pt x="59" y="41"/>
                    <a:pt x="54" y="43"/>
                    <a:pt x="49" y="43"/>
                  </a:cubicBezTo>
                  <a:cubicBezTo>
                    <a:pt x="43" y="43"/>
                    <a:pt x="39" y="37"/>
                    <a:pt x="31" y="37"/>
                  </a:cubicBezTo>
                  <a:cubicBezTo>
                    <a:pt x="25" y="37"/>
                    <a:pt x="19" y="40"/>
                    <a:pt x="13" y="43"/>
                  </a:cubicBezTo>
                  <a:cubicBezTo>
                    <a:pt x="13" y="43"/>
                    <a:pt x="12" y="43"/>
                    <a:pt x="12" y="43"/>
                  </a:cubicBezTo>
                  <a:cubicBezTo>
                    <a:pt x="11" y="43"/>
                    <a:pt x="10" y="42"/>
                    <a:pt x="10" y="41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2"/>
                    <a:pt x="10" y="11"/>
                    <a:pt x="11" y="11"/>
                  </a:cubicBezTo>
                  <a:cubicBezTo>
                    <a:pt x="12" y="10"/>
                    <a:pt x="13" y="9"/>
                    <a:pt x="14" y="9"/>
                  </a:cubicBezTo>
                  <a:cubicBezTo>
                    <a:pt x="19" y="7"/>
                    <a:pt x="24" y="4"/>
                    <a:pt x="30" y="4"/>
                  </a:cubicBezTo>
                  <a:cubicBezTo>
                    <a:pt x="36" y="4"/>
                    <a:pt x="40" y="6"/>
                    <a:pt x="46" y="9"/>
                  </a:cubicBezTo>
                  <a:cubicBezTo>
                    <a:pt x="47" y="9"/>
                    <a:pt x="48" y="10"/>
                    <a:pt x="49" y="10"/>
                  </a:cubicBezTo>
                  <a:cubicBezTo>
                    <a:pt x="55" y="10"/>
                    <a:pt x="61" y="4"/>
                    <a:pt x="63" y="4"/>
                  </a:cubicBezTo>
                  <a:cubicBezTo>
                    <a:pt x="64" y="4"/>
                    <a:pt x="65" y="6"/>
                    <a:pt x="65" y="7"/>
                  </a:cubicBezTo>
                  <a:lnTo>
                    <a:pt x="65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vert="horz" wrap="square" lIns="99526" tIns="49764" rIns="99526" bIns="49764" numCol="1" anchor="t" anchorCtr="0" compatLnSpc="1"/>
            <a:lstStyle/>
            <a:p>
              <a:pPr>
                <a:lnSpc>
                  <a:spcPct val="120000"/>
                </a:lnSpc>
              </a:pPr>
              <a:endParaRPr lang="en-US" sz="1395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0" name="Group 83"/>
          <p:cNvGrpSpPr/>
          <p:nvPr/>
        </p:nvGrpSpPr>
        <p:grpSpPr>
          <a:xfrm>
            <a:off x="7292358" y="2972014"/>
            <a:ext cx="1062673" cy="1063559"/>
            <a:chOff x="2886238" y="2472339"/>
            <a:chExt cx="648499" cy="649042"/>
          </a:xfrm>
        </p:grpSpPr>
        <p:sp>
          <p:nvSpPr>
            <p:cNvPr id="62" name="Oval 61"/>
            <p:cNvSpPr>
              <a:spLocks noChangeAspect="1"/>
            </p:cNvSpPr>
            <p:nvPr/>
          </p:nvSpPr>
          <p:spPr>
            <a:xfrm>
              <a:off x="2886238" y="2472339"/>
              <a:ext cx="648499" cy="649042"/>
            </a:xfrm>
            <a:prstGeom prst="ellipse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en-US" sz="1525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3" name="Freeform 65"/>
            <p:cNvSpPr>
              <a:spLocks noEditPoints="1"/>
            </p:cNvSpPr>
            <p:nvPr/>
          </p:nvSpPr>
          <p:spPr bwMode="auto">
            <a:xfrm>
              <a:off x="3027706" y="2630302"/>
              <a:ext cx="365563" cy="333116"/>
            </a:xfrm>
            <a:custGeom>
              <a:avLst/>
              <a:gdLst/>
              <a:ahLst/>
              <a:cxnLst>
                <a:cxn ang="0">
                  <a:pos x="45" y="41"/>
                </a:cxn>
                <a:cxn ang="0">
                  <a:pos x="47" y="50"/>
                </a:cxn>
                <a:cxn ang="0">
                  <a:pos x="40" y="56"/>
                </a:cxn>
                <a:cxn ang="0">
                  <a:pos x="31" y="60"/>
                </a:cxn>
                <a:cxn ang="0">
                  <a:pos x="21" y="60"/>
                </a:cxn>
                <a:cxn ang="0">
                  <a:pos x="13" y="56"/>
                </a:cxn>
                <a:cxn ang="0">
                  <a:pos x="5" y="50"/>
                </a:cxn>
                <a:cxn ang="0">
                  <a:pos x="8" y="41"/>
                </a:cxn>
                <a:cxn ang="0">
                  <a:pos x="0" y="32"/>
                </a:cxn>
                <a:cxn ang="0">
                  <a:pos x="9" y="26"/>
                </a:cxn>
                <a:cxn ang="0">
                  <a:pos x="5" y="20"/>
                </a:cxn>
                <a:cxn ang="0">
                  <a:pos x="17" y="18"/>
                </a:cxn>
                <a:cxn ang="0">
                  <a:pos x="22" y="10"/>
                </a:cxn>
                <a:cxn ang="0">
                  <a:pos x="32" y="17"/>
                </a:cxn>
                <a:cxn ang="0">
                  <a:pos x="41" y="14"/>
                </a:cxn>
                <a:cxn ang="0">
                  <a:pos x="47" y="22"/>
                </a:cxn>
                <a:cxn ang="0">
                  <a:pos x="51" y="30"/>
                </a:cxn>
                <a:cxn ang="0">
                  <a:pos x="26" y="25"/>
                </a:cxn>
                <a:cxn ang="0">
                  <a:pos x="36" y="35"/>
                </a:cxn>
                <a:cxn ang="0">
                  <a:pos x="72" y="19"/>
                </a:cxn>
                <a:cxn ang="0">
                  <a:pos x="72" y="27"/>
                </a:cxn>
                <a:cxn ang="0">
                  <a:pos x="62" y="25"/>
                </a:cxn>
                <a:cxn ang="0">
                  <a:pos x="52" y="27"/>
                </a:cxn>
                <a:cxn ang="0">
                  <a:pos x="53" y="19"/>
                </a:cxn>
                <a:cxn ang="0">
                  <a:pos x="53" y="11"/>
                </a:cxn>
                <a:cxn ang="0">
                  <a:pos x="52" y="3"/>
                </a:cxn>
                <a:cxn ang="0">
                  <a:pos x="62" y="4"/>
                </a:cxn>
                <a:cxn ang="0">
                  <a:pos x="67" y="0"/>
                </a:cxn>
                <a:cxn ang="0">
                  <a:pos x="70" y="9"/>
                </a:cxn>
                <a:cxn ang="0">
                  <a:pos x="78" y="18"/>
                </a:cxn>
                <a:cxn ang="0">
                  <a:pos x="70" y="62"/>
                </a:cxn>
                <a:cxn ang="0">
                  <a:pos x="67" y="71"/>
                </a:cxn>
                <a:cxn ang="0">
                  <a:pos x="61" y="66"/>
                </a:cxn>
                <a:cxn ang="0">
                  <a:pos x="52" y="68"/>
                </a:cxn>
                <a:cxn ang="0">
                  <a:pos x="47" y="59"/>
                </a:cxn>
                <a:cxn ang="0">
                  <a:pos x="54" y="50"/>
                </a:cxn>
                <a:cxn ang="0">
                  <a:pos x="57" y="41"/>
                </a:cxn>
                <a:cxn ang="0">
                  <a:pos x="63" y="46"/>
                </a:cxn>
                <a:cxn ang="0">
                  <a:pos x="72" y="44"/>
                </a:cxn>
                <a:cxn ang="0">
                  <a:pos x="72" y="52"/>
                </a:cxn>
                <a:cxn ang="0">
                  <a:pos x="62" y="10"/>
                </a:cxn>
                <a:cxn ang="0">
                  <a:pos x="67" y="15"/>
                </a:cxn>
                <a:cxn ang="0">
                  <a:pos x="57" y="56"/>
                </a:cxn>
                <a:cxn ang="0">
                  <a:pos x="62" y="51"/>
                </a:cxn>
              </a:cxnLst>
              <a:rect l="0" t="0" r="r" b="b"/>
              <a:pathLst>
                <a:path w="78" h="71">
                  <a:moveTo>
                    <a:pt x="52" y="39"/>
                  </a:moveTo>
                  <a:cubicBezTo>
                    <a:pt x="52" y="40"/>
                    <a:pt x="51" y="40"/>
                    <a:pt x="51" y="40"/>
                  </a:cubicBezTo>
                  <a:cubicBezTo>
                    <a:pt x="45" y="41"/>
                    <a:pt x="45" y="41"/>
                    <a:pt x="45" y="41"/>
                  </a:cubicBezTo>
                  <a:cubicBezTo>
                    <a:pt x="44" y="42"/>
                    <a:pt x="44" y="43"/>
                    <a:pt x="43" y="44"/>
                  </a:cubicBezTo>
                  <a:cubicBezTo>
                    <a:pt x="45" y="46"/>
                    <a:pt x="46" y="47"/>
                    <a:pt x="47" y="49"/>
                  </a:cubicBezTo>
                  <a:cubicBezTo>
                    <a:pt x="47" y="49"/>
                    <a:pt x="47" y="49"/>
                    <a:pt x="47" y="50"/>
                  </a:cubicBezTo>
                  <a:cubicBezTo>
                    <a:pt x="47" y="50"/>
                    <a:pt x="47" y="50"/>
                    <a:pt x="47" y="50"/>
                  </a:cubicBezTo>
                  <a:cubicBezTo>
                    <a:pt x="46" y="52"/>
                    <a:pt x="42" y="56"/>
                    <a:pt x="41" y="56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4" y="53"/>
                    <a:pt x="33" y="53"/>
                    <a:pt x="32" y="54"/>
                  </a:cubicBezTo>
                  <a:cubicBezTo>
                    <a:pt x="32" y="56"/>
                    <a:pt x="32" y="58"/>
                    <a:pt x="31" y="60"/>
                  </a:cubicBezTo>
                  <a:cubicBezTo>
                    <a:pt x="31" y="61"/>
                    <a:pt x="30" y="61"/>
                    <a:pt x="30" y="61"/>
                  </a:cubicBezTo>
                  <a:cubicBezTo>
                    <a:pt x="22" y="61"/>
                    <a:pt x="22" y="61"/>
                    <a:pt x="22" y="61"/>
                  </a:cubicBezTo>
                  <a:cubicBezTo>
                    <a:pt x="22" y="61"/>
                    <a:pt x="21" y="61"/>
                    <a:pt x="21" y="60"/>
                  </a:cubicBezTo>
                  <a:cubicBezTo>
                    <a:pt x="20" y="54"/>
                    <a:pt x="20" y="54"/>
                    <a:pt x="20" y="54"/>
                  </a:cubicBezTo>
                  <a:cubicBezTo>
                    <a:pt x="19" y="54"/>
                    <a:pt x="18" y="53"/>
                    <a:pt x="17" y="53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5"/>
                    <a:pt x="5" y="51"/>
                    <a:pt x="5" y="50"/>
                  </a:cubicBezTo>
                  <a:cubicBezTo>
                    <a:pt x="5" y="49"/>
                    <a:pt x="5" y="49"/>
                    <a:pt x="5" y="49"/>
                  </a:cubicBezTo>
                  <a:cubicBezTo>
                    <a:pt x="7" y="47"/>
                    <a:pt x="8" y="46"/>
                    <a:pt x="9" y="44"/>
                  </a:cubicBezTo>
                  <a:cubicBezTo>
                    <a:pt x="8" y="43"/>
                    <a:pt x="8" y="42"/>
                    <a:pt x="8" y="41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0" y="40"/>
                    <a:pt x="0" y="3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1" y="30"/>
                    <a:pt x="1" y="30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8" y="28"/>
                    <a:pt x="8" y="27"/>
                    <a:pt x="9" y="26"/>
                  </a:cubicBezTo>
                  <a:cubicBezTo>
                    <a:pt x="8" y="25"/>
                    <a:pt x="7" y="23"/>
                    <a:pt x="5" y="2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0"/>
                    <a:pt x="5" y="20"/>
                  </a:cubicBezTo>
                  <a:cubicBezTo>
                    <a:pt x="6" y="19"/>
                    <a:pt x="11" y="14"/>
                    <a:pt x="12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8" y="18"/>
                    <a:pt x="19" y="17"/>
                    <a:pt x="20" y="17"/>
                  </a:cubicBezTo>
                  <a:cubicBezTo>
                    <a:pt x="21" y="15"/>
                    <a:pt x="21" y="13"/>
                    <a:pt x="21" y="11"/>
                  </a:cubicBezTo>
                  <a:cubicBezTo>
                    <a:pt x="21" y="10"/>
                    <a:pt x="22" y="10"/>
                    <a:pt x="22" y="10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30" y="10"/>
                    <a:pt x="31" y="10"/>
                    <a:pt x="31" y="1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33" y="17"/>
                    <a:pt x="34" y="18"/>
                    <a:pt x="35" y="18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1" y="14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2" y="15"/>
                    <a:pt x="47" y="20"/>
                    <a:pt x="47" y="21"/>
                  </a:cubicBezTo>
                  <a:cubicBezTo>
                    <a:pt x="47" y="21"/>
                    <a:pt x="47" y="21"/>
                    <a:pt x="47" y="22"/>
                  </a:cubicBezTo>
                  <a:cubicBezTo>
                    <a:pt x="46" y="23"/>
                    <a:pt x="45" y="25"/>
                    <a:pt x="43" y="26"/>
                  </a:cubicBezTo>
                  <a:cubicBezTo>
                    <a:pt x="44" y="27"/>
                    <a:pt x="44" y="28"/>
                    <a:pt x="45" y="30"/>
                  </a:cubicBezTo>
                  <a:cubicBezTo>
                    <a:pt x="51" y="30"/>
                    <a:pt x="51" y="30"/>
                    <a:pt x="51" y="30"/>
                  </a:cubicBezTo>
                  <a:cubicBezTo>
                    <a:pt x="51" y="31"/>
                    <a:pt x="52" y="31"/>
                    <a:pt x="52" y="32"/>
                  </a:cubicBezTo>
                  <a:lnTo>
                    <a:pt x="52" y="39"/>
                  </a:lnTo>
                  <a:close/>
                  <a:moveTo>
                    <a:pt x="26" y="25"/>
                  </a:moveTo>
                  <a:cubicBezTo>
                    <a:pt x="21" y="25"/>
                    <a:pt x="16" y="30"/>
                    <a:pt x="16" y="35"/>
                  </a:cubicBezTo>
                  <a:cubicBezTo>
                    <a:pt x="16" y="41"/>
                    <a:pt x="21" y="46"/>
                    <a:pt x="26" y="46"/>
                  </a:cubicBezTo>
                  <a:cubicBezTo>
                    <a:pt x="32" y="46"/>
                    <a:pt x="36" y="41"/>
                    <a:pt x="36" y="35"/>
                  </a:cubicBezTo>
                  <a:cubicBezTo>
                    <a:pt x="36" y="30"/>
                    <a:pt x="32" y="25"/>
                    <a:pt x="26" y="25"/>
                  </a:cubicBezTo>
                  <a:close/>
                  <a:moveTo>
                    <a:pt x="78" y="18"/>
                  </a:moveTo>
                  <a:cubicBezTo>
                    <a:pt x="78" y="18"/>
                    <a:pt x="72" y="19"/>
                    <a:pt x="72" y="19"/>
                  </a:cubicBezTo>
                  <a:cubicBezTo>
                    <a:pt x="71" y="20"/>
                    <a:pt x="71" y="20"/>
                    <a:pt x="70" y="21"/>
                  </a:cubicBezTo>
                  <a:cubicBezTo>
                    <a:pt x="71" y="22"/>
                    <a:pt x="72" y="26"/>
                    <a:pt x="72" y="26"/>
                  </a:cubicBezTo>
                  <a:cubicBezTo>
                    <a:pt x="72" y="27"/>
                    <a:pt x="72" y="27"/>
                    <a:pt x="72" y="27"/>
                  </a:cubicBezTo>
                  <a:cubicBezTo>
                    <a:pt x="72" y="27"/>
                    <a:pt x="68" y="30"/>
                    <a:pt x="67" y="30"/>
                  </a:cubicBezTo>
                  <a:cubicBezTo>
                    <a:pt x="67" y="30"/>
                    <a:pt x="64" y="26"/>
                    <a:pt x="63" y="25"/>
                  </a:cubicBezTo>
                  <a:cubicBezTo>
                    <a:pt x="63" y="25"/>
                    <a:pt x="63" y="25"/>
                    <a:pt x="62" y="25"/>
                  </a:cubicBezTo>
                  <a:cubicBezTo>
                    <a:pt x="62" y="25"/>
                    <a:pt x="61" y="25"/>
                    <a:pt x="61" y="25"/>
                  </a:cubicBezTo>
                  <a:cubicBezTo>
                    <a:pt x="61" y="26"/>
                    <a:pt x="58" y="30"/>
                    <a:pt x="57" y="30"/>
                  </a:cubicBezTo>
                  <a:cubicBezTo>
                    <a:pt x="57" y="30"/>
                    <a:pt x="53" y="27"/>
                    <a:pt x="52" y="27"/>
                  </a:cubicBezTo>
                  <a:cubicBezTo>
                    <a:pt x="52" y="27"/>
                    <a:pt x="52" y="27"/>
                    <a:pt x="52" y="26"/>
                  </a:cubicBezTo>
                  <a:cubicBezTo>
                    <a:pt x="52" y="26"/>
                    <a:pt x="54" y="22"/>
                    <a:pt x="54" y="21"/>
                  </a:cubicBezTo>
                  <a:cubicBezTo>
                    <a:pt x="53" y="20"/>
                    <a:pt x="53" y="20"/>
                    <a:pt x="53" y="19"/>
                  </a:cubicBezTo>
                  <a:cubicBezTo>
                    <a:pt x="52" y="19"/>
                    <a:pt x="47" y="18"/>
                    <a:pt x="47" y="18"/>
                  </a:cubicBezTo>
                  <a:cubicBezTo>
                    <a:pt x="47" y="12"/>
                    <a:pt x="47" y="12"/>
                    <a:pt x="47" y="12"/>
                  </a:cubicBezTo>
                  <a:cubicBezTo>
                    <a:pt x="47" y="11"/>
                    <a:pt x="52" y="11"/>
                    <a:pt x="53" y="11"/>
                  </a:cubicBezTo>
                  <a:cubicBezTo>
                    <a:pt x="53" y="10"/>
                    <a:pt x="53" y="9"/>
                    <a:pt x="54" y="9"/>
                  </a:cubicBezTo>
                  <a:cubicBezTo>
                    <a:pt x="54" y="8"/>
                    <a:pt x="52" y="4"/>
                    <a:pt x="52" y="3"/>
                  </a:cubicBezTo>
                  <a:cubicBezTo>
                    <a:pt x="52" y="3"/>
                    <a:pt x="52" y="3"/>
                    <a:pt x="52" y="3"/>
                  </a:cubicBezTo>
                  <a:cubicBezTo>
                    <a:pt x="53" y="3"/>
                    <a:pt x="57" y="0"/>
                    <a:pt x="57" y="0"/>
                  </a:cubicBezTo>
                  <a:cubicBezTo>
                    <a:pt x="58" y="0"/>
                    <a:pt x="61" y="4"/>
                    <a:pt x="61" y="5"/>
                  </a:cubicBezTo>
                  <a:cubicBezTo>
                    <a:pt x="61" y="4"/>
                    <a:pt x="62" y="4"/>
                    <a:pt x="62" y="4"/>
                  </a:cubicBezTo>
                  <a:cubicBezTo>
                    <a:pt x="63" y="4"/>
                    <a:pt x="63" y="4"/>
                    <a:pt x="63" y="5"/>
                  </a:cubicBezTo>
                  <a:cubicBezTo>
                    <a:pt x="64" y="3"/>
                    <a:pt x="66" y="1"/>
                    <a:pt x="6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8" y="0"/>
                    <a:pt x="72" y="2"/>
                    <a:pt x="72" y="3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4"/>
                    <a:pt x="71" y="8"/>
                    <a:pt x="70" y="9"/>
                  </a:cubicBezTo>
                  <a:cubicBezTo>
                    <a:pt x="71" y="9"/>
                    <a:pt x="71" y="10"/>
                    <a:pt x="72" y="11"/>
                  </a:cubicBezTo>
                  <a:cubicBezTo>
                    <a:pt x="72" y="11"/>
                    <a:pt x="78" y="11"/>
                    <a:pt x="78" y="12"/>
                  </a:cubicBezTo>
                  <a:lnTo>
                    <a:pt x="78" y="18"/>
                  </a:lnTo>
                  <a:close/>
                  <a:moveTo>
                    <a:pt x="78" y="59"/>
                  </a:moveTo>
                  <a:cubicBezTo>
                    <a:pt x="78" y="59"/>
                    <a:pt x="72" y="60"/>
                    <a:pt x="72" y="60"/>
                  </a:cubicBezTo>
                  <a:cubicBezTo>
                    <a:pt x="71" y="61"/>
                    <a:pt x="71" y="61"/>
                    <a:pt x="70" y="62"/>
                  </a:cubicBezTo>
                  <a:cubicBezTo>
                    <a:pt x="71" y="63"/>
                    <a:pt x="72" y="67"/>
                    <a:pt x="72" y="68"/>
                  </a:cubicBezTo>
                  <a:cubicBezTo>
                    <a:pt x="72" y="68"/>
                    <a:pt x="72" y="68"/>
                    <a:pt x="72" y="68"/>
                  </a:cubicBezTo>
                  <a:cubicBezTo>
                    <a:pt x="72" y="68"/>
                    <a:pt x="68" y="71"/>
                    <a:pt x="67" y="71"/>
                  </a:cubicBezTo>
                  <a:cubicBezTo>
                    <a:pt x="67" y="71"/>
                    <a:pt x="64" y="67"/>
                    <a:pt x="63" y="66"/>
                  </a:cubicBezTo>
                  <a:cubicBezTo>
                    <a:pt x="63" y="66"/>
                    <a:pt x="63" y="66"/>
                    <a:pt x="62" y="66"/>
                  </a:cubicBezTo>
                  <a:cubicBezTo>
                    <a:pt x="62" y="66"/>
                    <a:pt x="61" y="66"/>
                    <a:pt x="61" y="66"/>
                  </a:cubicBezTo>
                  <a:cubicBezTo>
                    <a:pt x="61" y="67"/>
                    <a:pt x="58" y="71"/>
                    <a:pt x="57" y="71"/>
                  </a:cubicBezTo>
                  <a:cubicBezTo>
                    <a:pt x="57" y="71"/>
                    <a:pt x="53" y="68"/>
                    <a:pt x="52" y="68"/>
                  </a:cubicBezTo>
                  <a:cubicBezTo>
                    <a:pt x="52" y="68"/>
                    <a:pt x="52" y="68"/>
                    <a:pt x="52" y="68"/>
                  </a:cubicBezTo>
                  <a:cubicBezTo>
                    <a:pt x="52" y="67"/>
                    <a:pt x="54" y="63"/>
                    <a:pt x="54" y="62"/>
                  </a:cubicBezTo>
                  <a:cubicBezTo>
                    <a:pt x="53" y="61"/>
                    <a:pt x="53" y="61"/>
                    <a:pt x="53" y="60"/>
                  </a:cubicBezTo>
                  <a:cubicBezTo>
                    <a:pt x="52" y="60"/>
                    <a:pt x="47" y="59"/>
                    <a:pt x="47" y="59"/>
                  </a:cubicBezTo>
                  <a:cubicBezTo>
                    <a:pt x="47" y="53"/>
                    <a:pt x="47" y="53"/>
                    <a:pt x="47" y="53"/>
                  </a:cubicBezTo>
                  <a:cubicBezTo>
                    <a:pt x="47" y="52"/>
                    <a:pt x="52" y="52"/>
                    <a:pt x="53" y="52"/>
                  </a:cubicBezTo>
                  <a:cubicBezTo>
                    <a:pt x="53" y="51"/>
                    <a:pt x="53" y="50"/>
                    <a:pt x="54" y="50"/>
                  </a:cubicBezTo>
                  <a:cubicBezTo>
                    <a:pt x="54" y="49"/>
                    <a:pt x="52" y="45"/>
                    <a:pt x="52" y="44"/>
                  </a:cubicBezTo>
                  <a:cubicBezTo>
                    <a:pt x="52" y="44"/>
                    <a:pt x="52" y="44"/>
                    <a:pt x="52" y="44"/>
                  </a:cubicBezTo>
                  <a:cubicBezTo>
                    <a:pt x="53" y="44"/>
                    <a:pt x="57" y="41"/>
                    <a:pt x="57" y="41"/>
                  </a:cubicBezTo>
                  <a:cubicBezTo>
                    <a:pt x="58" y="41"/>
                    <a:pt x="61" y="45"/>
                    <a:pt x="61" y="46"/>
                  </a:cubicBezTo>
                  <a:cubicBezTo>
                    <a:pt x="61" y="46"/>
                    <a:pt x="62" y="46"/>
                    <a:pt x="62" y="46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64" y="44"/>
                    <a:pt x="66" y="43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8" y="41"/>
                    <a:pt x="72" y="44"/>
                    <a:pt x="72" y="44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2" y="45"/>
                    <a:pt x="71" y="49"/>
                    <a:pt x="70" y="50"/>
                  </a:cubicBezTo>
                  <a:cubicBezTo>
                    <a:pt x="71" y="50"/>
                    <a:pt x="71" y="51"/>
                    <a:pt x="72" y="52"/>
                  </a:cubicBezTo>
                  <a:cubicBezTo>
                    <a:pt x="72" y="52"/>
                    <a:pt x="78" y="52"/>
                    <a:pt x="78" y="53"/>
                  </a:cubicBezTo>
                  <a:lnTo>
                    <a:pt x="78" y="59"/>
                  </a:lnTo>
                  <a:close/>
                  <a:moveTo>
                    <a:pt x="62" y="10"/>
                  </a:moveTo>
                  <a:cubicBezTo>
                    <a:pt x="59" y="10"/>
                    <a:pt x="57" y="12"/>
                    <a:pt x="57" y="15"/>
                  </a:cubicBezTo>
                  <a:cubicBezTo>
                    <a:pt x="57" y="18"/>
                    <a:pt x="59" y="20"/>
                    <a:pt x="62" y="20"/>
                  </a:cubicBezTo>
                  <a:cubicBezTo>
                    <a:pt x="65" y="20"/>
                    <a:pt x="67" y="18"/>
                    <a:pt x="67" y="15"/>
                  </a:cubicBezTo>
                  <a:cubicBezTo>
                    <a:pt x="67" y="12"/>
                    <a:pt x="65" y="10"/>
                    <a:pt x="62" y="10"/>
                  </a:cubicBezTo>
                  <a:close/>
                  <a:moveTo>
                    <a:pt x="62" y="51"/>
                  </a:moveTo>
                  <a:cubicBezTo>
                    <a:pt x="59" y="51"/>
                    <a:pt x="57" y="53"/>
                    <a:pt x="57" y="56"/>
                  </a:cubicBezTo>
                  <a:cubicBezTo>
                    <a:pt x="57" y="59"/>
                    <a:pt x="59" y="61"/>
                    <a:pt x="62" y="61"/>
                  </a:cubicBezTo>
                  <a:cubicBezTo>
                    <a:pt x="65" y="61"/>
                    <a:pt x="67" y="59"/>
                    <a:pt x="67" y="56"/>
                  </a:cubicBezTo>
                  <a:cubicBezTo>
                    <a:pt x="67" y="53"/>
                    <a:pt x="65" y="51"/>
                    <a:pt x="62" y="5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vert="horz" wrap="square" lIns="99526" tIns="49764" rIns="99526" bIns="49764" numCol="1" anchor="t" anchorCtr="0" compatLnSpc="1"/>
            <a:lstStyle/>
            <a:p>
              <a:pPr>
                <a:lnSpc>
                  <a:spcPct val="120000"/>
                </a:lnSpc>
              </a:pPr>
              <a:endParaRPr lang="en-US" sz="1395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30" name="TextBox 8"/>
          <p:cNvSpPr txBox="1"/>
          <p:nvPr/>
        </p:nvSpPr>
        <p:spPr>
          <a:xfrm>
            <a:off x="824036" y="251507"/>
            <a:ext cx="2807720" cy="49212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p>
            <a:r>
              <a:rPr lang="zh-CN" altLang="en-US" sz="32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调查研究</a:t>
            </a:r>
            <a:endParaRPr lang="zh-CN" altLang="en-US" sz="3200" b="1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" name="Text Placeholder 2"/>
          <p:cNvSpPr txBox="1"/>
          <p:nvPr/>
        </p:nvSpPr>
        <p:spPr>
          <a:xfrm>
            <a:off x="3979545" y="2306955"/>
            <a:ext cx="1734820" cy="36893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b="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幼儿兴趣倾向</a:t>
            </a:r>
            <a:endParaRPr lang="en-US" altLang="zh-CN" sz="8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9" name="Text Placeholder 2"/>
          <p:cNvSpPr txBox="1"/>
          <p:nvPr/>
        </p:nvSpPr>
        <p:spPr>
          <a:xfrm>
            <a:off x="563880" y="3324225"/>
            <a:ext cx="3811905" cy="36893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b="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幼儿制作前的计划能力和创意能力</a:t>
            </a:r>
            <a:endParaRPr lang="en-US" altLang="zh-CN" sz="2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1" name="Text Placeholder 2"/>
          <p:cNvSpPr txBox="1"/>
          <p:nvPr/>
        </p:nvSpPr>
        <p:spPr>
          <a:xfrm>
            <a:off x="1207135" y="4741545"/>
            <a:ext cx="3168650" cy="73850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b="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幼儿在手工制作时，对材料的选择倾向和需求</a:t>
            </a:r>
            <a:endParaRPr lang="en-US" altLang="zh-CN" sz="2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2" name="Text Placeholder 2"/>
          <p:cNvSpPr txBox="1"/>
          <p:nvPr/>
        </p:nvSpPr>
        <p:spPr>
          <a:xfrm>
            <a:off x="7282180" y="5885180"/>
            <a:ext cx="2620645" cy="36893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b="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想象能力、审美能力</a:t>
            </a:r>
            <a:endParaRPr lang="en-US" altLang="zh-CN" sz="2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" name="Text Placeholder 2"/>
          <p:cNvSpPr txBox="1"/>
          <p:nvPr/>
        </p:nvSpPr>
        <p:spPr>
          <a:xfrm>
            <a:off x="8569325" y="4692015"/>
            <a:ext cx="2620645" cy="36893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b="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基本手工技能</a:t>
            </a:r>
            <a:endParaRPr lang="en-US" altLang="zh-CN" sz="2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4" name="Text Placeholder 2"/>
          <p:cNvSpPr txBox="1"/>
          <p:nvPr/>
        </p:nvSpPr>
        <p:spPr>
          <a:xfrm>
            <a:off x="8569325" y="3194050"/>
            <a:ext cx="3603625" cy="738505"/>
          </a:xfrm>
          <a:prstGeom prst="rect">
            <a:avLst/>
          </a:prstGeom>
        </p:spPr>
        <p:txBody>
          <a:bodyPr vert="horz"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890" b="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83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手工制作的行为品质，坚持性和解决问题的能力</a:t>
            </a:r>
            <a:endParaRPr lang="en-US" altLang="zh-CN" sz="2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0">
        <p14:prism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45" grpId="0" animBg="1"/>
      <p:bldP spid="48" grpId="0" animBg="1"/>
      <p:bldP spid="56" grpId="0" animBg="1"/>
      <p:bldP spid="57" grpId="0" animBg="1"/>
      <p:bldP spid="7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3" presetClass="entr" presetSubtype="16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对象 -2147482624"/>
          <p:cNvGraphicFramePr>
            <a:graphicFrameLocks noChangeAspect="1"/>
          </p:cNvGraphicFramePr>
          <p:nvPr/>
        </p:nvGraphicFramePr>
        <p:xfrm>
          <a:off x="2152650" y="1413510"/>
          <a:ext cx="9193530" cy="5358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5295900" imgH="3086100" progId="excel.sheet.8">
                  <p:embed/>
                </p:oleObj>
              </mc:Choice>
              <mc:Fallback>
                <p:oleObj name="" r:id="rId1" imgW="5295900" imgH="3086100" progId="excel.sheet.8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52650" y="1413510"/>
                        <a:ext cx="9193530" cy="53581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5" name="组合 94"/>
          <p:cNvGrpSpPr/>
          <p:nvPr/>
        </p:nvGrpSpPr>
        <p:grpSpPr>
          <a:xfrm>
            <a:off x="208915" y="22225"/>
            <a:ext cx="3380105" cy="999490"/>
            <a:chOff x="6428745" y="1195294"/>
            <a:chExt cx="2381016" cy="1241449"/>
          </a:xfrm>
        </p:grpSpPr>
        <p:sp>
          <p:nvSpPr>
            <p:cNvPr id="21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3736"/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208915" y="280670"/>
            <a:ext cx="33623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手工制作的灵感来源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5" name="组合 94"/>
          <p:cNvGrpSpPr/>
          <p:nvPr/>
        </p:nvGrpSpPr>
        <p:grpSpPr>
          <a:xfrm>
            <a:off x="208915" y="302895"/>
            <a:ext cx="4700270" cy="999490"/>
            <a:chOff x="6428745" y="1195294"/>
            <a:chExt cx="2381016" cy="1241449"/>
          </a:xfrm>
        </p:grpSpPr>
        <p:sp>
          <p:nvSpPr>
            <p:cNvPr id="21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3736"/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208915" y="561340"/>
            <a:ext cx="4327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幼儿手工制作的顺序及计划性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图表 1"/>
          <p:cNvGraphicFramePr>
            <a:graphicFrameLocks noChangeAspect="1"/>
          </p:cNvGraphicFramePr>
          <p:nvPr/>
        </p:nvGraphicFramePr>
        <p:xfrm>
          <a:off x="437515" y="1986915"/>
          <a:ext cx="5832475" cy="4434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5" name="图表 2"/>
          <p:cNvGraphicFramePr>
            <a:graphicFrameLocks noChangeAspect="1"/>
          </p:cNvGraphicFramePr>
          <p:nvPr/>
        </p:nvGraphicFramePr>
        <p:xfrm>
          <a:off x="6737350" y="1986915"/>
          <a:ext cx="5834380" cy="4433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组合 5"/>
          <p:cNvGrpSpPr/>
          <p:nvPr/>
        </p:nvGrpSpPr>
        <p:grpSpPr>
          <a:xfrm flipH="1" flipV="1">
            <a:off x="11974195" y="6759575"/>
            <a:ext cx="705485" cy="289560"/>
            <a:chOff x="6428745" y="1195294"/>
            <a:chExt cx="2381016" cy="1241449"/>
          </a:xfrm>
        </p:grpSpPr>
        <p:sp>
          <p:nvSpPr>
            <p:cNvPr id="7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" name="Freeform 3736">
              <a:hlinkClick r:id="rId3" action="ppaction://hlinksldjump"/>
            </p:cNvPr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5" name="组合 94"/>
          <p:cNvGrpSpPr/>
          <p:nvPr/>
        </p:nvGrpSpPr>
        <p:grpSpPr>
          <a:xfrm>
            <a:off x="208915" y="302895"/>
            <a:ext cx="4700270" cy="999490"/>
            <a:chOff x="6428745" y="1195294"/>
            <a:chExt cx="2381016" cy="1241449"/>
          </a:xfrm>
        </p:grpSpPr>
        <p:sp>
          <p:nvSpPr>
            <p:cNvPr id="21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3736"/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708660" y="561340"/>
            <a:ext cx="34582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自主选择材料的意识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" name="图表 3"/>
          <p:cNvGraphicFramePr>
            <a:graphicFrameLocks noChangeAspect="1"/>
          </p:cNvGraphicFramePr>
          <p:nvPr/>
        </p:nvGraphicFramePr>
        <p:xfrm>
          <a:off x="2519680" y="1760855"/>
          <a:ext cx="7819390" cy="4692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5" name="组合 94"/>
          <p:cNvGrpSpPr/>
          <p:nvPr/>
        </p:nvGrpSpPr>
        <p:grpSpPr>
          <a:xfrm>
            <a:off x="208915" y="302895"/>
            <a:ext cx="4700270" cy="999490"/>
            <a:chOff x="6428745" y="1195294"/>
            <a:chExt cx="2381016" cy="1241449"/>
          </a:xfrm>
        </p:grpSpPr>
        <p:sp>
          <p:nvSpPr>
            <p:cNvPr id="21" name="Freeform 3735"/>
            <p:cNvSpPr/>
            <p:nvPr/>
          </p:nvSpPr>
          <p:spPr bwMode="auto">
            <a:xfrm>
              <a:off x="6428745" y="1221707"/>
              <a:ext cx="2381016" cy="1215036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5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Freeform 3736"/>
            <p:cNvSpPr/>
            <p:nvPr/>
          </p:nvSpPr>
          <p:spPr bwMode="auto">
            <a:xfrm>
              <a:off x="6428745" y="1195294"/>
              <a:ext cx="2381016" cy="1213777"/>
            </a:xfrm>
            <a:custGeom>
              <a:avLst/>
              <a:gdLst>
                <a:gd name="T0" fmla="*/ 0 w 800"/>
                <a:gd name="T1" fmla="*/ 140 h 408"/>
                <a:gd name="T2" fmla="*/ 72 w 800"/>
                <a:gd name="T3" fmla="*/ 68 h 408"/>
                <a:gd name="T4" fmla="*/ 587 w 800"/>
                <a:gd name="T5" fmla="*/ 68 h 408"/>
                <a:gd name="T6" fmla="*/ 587 w 800"/>
                <a:gd name="T7" fmla="*/ 23 h 408"/>
                <a:gd name="T8" fmla="*/ 611 w 800"/>
                <a:gd name="T9" fmla="*/ 12 h 408"/>
                <a:gd name="T10" fmla="*/ 786 w 800"/>
                <a:gd name="T11" fmla="*/ 171 h 408"/>
                <a:gd name="T12" fmla="*/ 786 w 800"/>
                <a:gd name="T13" fmla="*/ 214 h 408"/>
                <a:gd name="T14" fmla="*/ 611 w 800"/>
                <a:gd name="T15" fmla="*/ 373 h 408"/>
                <a:gd name="T16" fmla="*/ 587 w 800"/>
                <a:gd name="T17" fmla="*/ 362 h 408"/>
                <a:gd name="T18" fmla="*/ 587 w 800"/>
                <a:gd name="T19" fmla="*/ 322 h 408"/>
                <a:gd name="T20" fmla="*/ 122 w 800"/>
                <a:gd name="T21" fmla="*/ 322 h 408"/>
                <a:gd name="T22" fmla="*/ 92 w 800"/>
                <a:gd name="T23" fmla="*/ 322 h 408"/>
                <a:gd name="T24" fmla="*/ 0 w 800"/>
                <a:gd name="T25" fmla="*/ 408 h 408"/>
                <a:gd name="T26" fmla="*/ 0 w 800"/>
                <a:gd name="T27" fmla="*/ 257 h 408"/>
                <a:gd name="T28" fmla="*/ 0 w 800"/>
                <a:gd name="T29" fmla="*/ 257 h 408"/>
                <a:gd name="T30" fmla="*/ 0 w 800"/>
                <a:gd name="T31" fmla="*/ 250 h 408"/>
                <a:gd name="T32" fmla="*/ 0 w 800"/>
                <a:gd name="T33" fmla="*/ 14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0" h="408">
                  <a:moveTo>
                    <a:pt x="0" y="140"/>
                  </a:moveTo>
                  <a:cubicBezTo>
                    <a:pt x="0" y="100"/>
                    <a:pt x="32" y="68"/>
                    <a:pt x="72" y="68"/>
                  </a:cubicBezTo>
                  <a:cubicBezTo>
                    <a:pt x="587" y="68"/>
                    <a:pt x="587" y="68"/>
                    <a:pt x="587" y="68"/>
                  </a:cubicBezTo>
                  <a:cubicBezTo>
                    <a:pt x="587" y="23"/>
                    <a:pt x="587" y="23"/>
                    <a:pt x="587" y="23"/>
                  </a:cubicBezTo>
                  <a:cubicBezTo>
                    <a:pt x="587" y="5"/>
                    <a:pt x="598" y="0"/>
                    <a:pt x="611" y="12"/>
                  </a:cubicBezTo>
                  <a:cubicBezTo>
                    <a:pt x="786" y="171"/>
                    <a:pt x="786" y="171"/>
                    <a:pt x="786" y="171"/>
                  </a:cubicBezTo>
                  <a:cubicBezTo>
                    <a:pt x="800" y="183"/>
                    <a:pt x="800" y="202"/>
                    <a:pt x="786" y="214"/>
                  </a:cubicBezTo>
                  <a:cubicBezTo>
                    <a:pt x="611" y="373"/>
                    <a:pt x="611" y="373"/>
                    <a:pt x="611" y="373"/>
                  </a:cubicBezTo>
                  <a:cubicBezTo>
                    <a:pt x="598" y="385"/>
                    <a:pt x="587" y="380"/>
                    <a:pt x="587" y="362"/>
                  </a:cubicBezTo>
                  <a:cubicBezTo>
                    <a:pt x="587" y="322"/>
                    <a:pt x="587" y="322"/>
                    <a:pt x="587" y="322"/>
                  </a:cubicBezTo>
                  <a:cubicBezTo>
                    <a:pt x="122" y="322"/>
                    <a:pt x="122" y="322"/>
                    <a:pt x="122" y="322"/>
                  </a:cubicBezTo>
                  <a:cubicBezTo>
                    <a:pt x="92" y="322"/>
                    <a:pt x="92" y="322"/>
                    <a:pt x="92" y="322"/>
                  </a:cubicBezTo>
                  <a:cubicBezTo>
                    <a:pt x="43" y="322"/>
                    <a:pt x="3" y="360"/>
                    <a:pt x="0" y="408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4"/>
                    <a:pt x="0" y="252"/>
                    <a:pt x="0" y="250"/>
                  </a:cubicBezTo>
                  <a:lnTo>
                    <a:pt x="0" y="1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6430" tIns="48216" rIns="96430" bIns="48216" numCol="1" anchor="t" anchorCtr="0" compatLnSpc="1"/>
            <a:p>
              <a:pPr algn="just">
                <a:lnSpc>
                  <a:spcPct val="120000"/>
                </a:lnSpc>
              </a:pPr>
              <a:endParaRPr lang="en-GB" sz="95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450850" y="582930"/>
            <a:ext cx="3827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影响幼儿选择材料的因素</a:t>
            </a:r>
            <a:endParaRPr lang="zh-CN" altLang="en-US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图表 5"/>
          <p:cNvGraphicFramePr>
            <a:graphicFrameLocks noChangeAspect="1"/>
          </p:cNvGraphicFramePr>
          <p:nvPr/>
        </p:nvGraphicFramePr>
        <p:xfrm>
          <a:off x="2402840" y="1568450"/>
          <a:ext cx="8383270" cy="50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MH" val="20160830110146"/>
  <p:tag name="MH_LIBRARY" val="CONTENTS"/>
  <p:tag name="MH_TYPE" val="NUMBER"/>
  <p:tag name="ID" val="553512"/>
  <p:tag name="MH_ORDER" val="1"/>
</p:tagLst>
</file>

<file path=ppt/tags/tag10.xml><?xml version="1.0" encoding="utf-8"?>
<p:tagLst xmlns:p="http://schemas.openxmlformats.org/presentationml/2006/main">
  <p:tag name="MH" val="20160830110146"/>
  <p:tag name="MH_LIBRARY" val="CONTENTS"/>
  <p:tag name="MH_TYPE" val="ENTRY"/>
  <p:tag name="ID" val="553512"/>
  <p:tag name="MH_ORDER" val="1"/>
</p:tagLst>
</file>

<file path=ppt/tags/tag11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12.xml><?xml version="1.0" encoding="utf-8"?>
<p:tagLst xmlns:p="http://schemas.openxmlformats.org/presentationml/2006/main">
  <p:tag name="MH" val="20160830110146"/>
  <p:tag name="MH_LIBRARY" val="CONTENTS"/>
  <p:tag name="MH_TYPE" val="ENTRY"/>
  <p:tag name="ID" val="553512"/>
  <p:tag name="MH_ORDER" val="1"/>
</p:tagLst>
</file>

<file path=ppt/tags/tag13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14.xml><?xml version="1.0" encoding="utf-8"?>
<p:tagLst xmlns:p="http://schemas.openxmlformats.org/presentationml/2006/main">
  <p:tag name="MH" val="20160830110146"/>
  <p:tag name="MH_LIBRARY" val="CONTENTS"/>
  <p:tag name="MH_TYPE" val="ENTRY"/>
  <p:tag name="ID" val="553512"/>
  <p:tag name="MH_ORDER" val="1"/>
</p:tagLst>
</file>

<file path=ppt/tags/tag15.xml><?xml version="1.0" encoding="utf-8"?>
<p:tagLst xmlns:p="http://schemas.openxmlformats.org/presentationml/2006/main">
  <p:tag name="ISPRING_ULTRA_SCORM_COURSE_ID" val="9E7965BD-BA7C-4284-B303-3DF26FF20985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"/>
  <p:tag name="ISPRING_UUID" val="{C1A8F295-47DC-48FB-81BD-666766343352}"/>
  <p:tag name="ISPRING_RESOURCE_FOLDER" val="E:\素材\正版图-卖\PPT\0变色龙\0包图网\bt369\ppt\bt369\"/>
  <p:tag name="ISPRING_PRESENTATION_PATH" val="E:\素材\正版图-卖\PPT\0变色龙\0包图网\bt369\ppt\bt369.pptx"/>
  <p:tag name="ISPRING_PROJECT_FOLDER_UPDATED" val="1"/>
  <p:tag name="ISPRING_SCREEN_RECS_UPDATED" val="E:\素材\正版图-卖\PPT\0变色龙\0包图网\bt369\ppt\bt369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RESENTATION_TITLE" val="bt562"/>
</p:tagLst>
</file>

<file path=ppt/tags/tag2.xml><?xml version="1.0" encoding="utf-8"?>
<p:tagLst xmlns:p="http://schemas.openxmlformats.org/presentationml/2006/main">
  <p:tag name="MH" val="20160830110146"/>
  <p:tag name="MH_LIBRARY" val="CONTENTS"/>
  <p:tag name="MH_TYPE" val="ENTRY"/>
  <p:tag name="ID" val="553512"/>
  <p:tag name="MH_ORDER" val="1"/>
</p:tagLst>
</file>

<file path=ppt/tags/tag3.xml><?xml version="1.0" encoding="utf-8"?>
<p:tagLst xmlns:p="http://schemas.openxmlformats.org/presentationml/2006/main">
  <p:tag name="MH" val="20160830110146"/>
  <p:tag name="MH_LIBRARY" val="CONTENTS"/>
  <p:tag name="MH_TYPE" val="NUMBER"/>
  <p:tag name="ID" val="553512"/>
  <p:tag name="MH_ORDER" val="2"/>
</p:tagLst>
</file>

<file path=ppt/tags/tag4.xml><?xml version="1.0" encoding="utf-8"?>
<p:tagLst xmlns:p="http://schemas.openxmlformats.org/presentationml/2006/main">
  <p:tag name="MH" val="20160830110146"/>
  <p:tag name="MH_LIBRARY" val="CONTENTS"/>
  <p:tag name="MH_TYPE" val="ENTRY"/>
  <p:tag name="ID" val="553512"/>
  <p:tag name="MH_ORDER" val="2"/>
</p:tagLst>
</file>

<file path=ppt/tags/tag5.xml><?xml version="1.0" encoding="utf-8"?>
<p:tagLst xmlns:p="http://schemas.openxmlformats.org/presentationml/2006/main">
  <p:tag name="MH" val="20160830110146"/>
  <p:tag name="MH_LIBRARY" val="CONTENTS"/>
  <p:tag name="MH_TYPE" val="NUMBER"/>
  <p:tag name="ID" val="553512"/>
  <p:tag name="MH_ORDER" val="3"/>
</p:tagLst>
</file>

<file path=ppt/tags/tag6.xml><?xml version="1.0" encoding="utf-8"?>
<p:tagLst xmlns:p="http://schemas.openxmlformats.org/presentationml/2006/main">
  <p:tag name="MH" val="20160830110146"/>
  <p:tag name="MH_LIBRARY" val="CONTENTS"/>
  <p:tag name="MH_TYPE" val="ENTRY"/>
  <p:tag name="ID" val="553512"/>
  <p:tag name="MH_ORDER" val="3"/>
</p:tagLst>
</file>

<file path=ppt/tags/tag7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8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9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heme/theme1.xml><?xml version="1.0" encoding="utf-8"?>
<a:theme xmlns:a="http://schemas.openxmlformats.org/drawingml/2006/main" name="第一PPT，www.1ppt.com">
  <a:themeElements>
    <a:clrScheme name="自定义 345">
      <a:dk1>
        <a:sysClr val="windowText" lastClr="000000"/>
      </a:dk1>
      <a:lt1>
        <a:sysClr val="window" lastClr="FFFFFF"/>
      </a:lt1>
      <a:dk2>
        <a:srgbClr val="4EC1D6"/>
      </a:dk2>
      <a:lt2>
        <a:srgbClr val="E7E6E6"/>
      </a:lt2>
      <a:accent1>
        <a:srgbClr val="4EC1D6"/>
      </a:accent1>
      <a:accent2>
        <a:srgbClr val="FF8486"/>
      </a:accent2>
      <a:accent3>
        <a:srgbClr val="4EC1D6"/>
      </a:accent3>
      <a:accent4>
        <a:srgbClr val="FF8486"/>
      </a:accent4>
      <a:accent5>
        <a:srgbClr val="4EC1D6"/>
      </a:accent5>
      <a:accent6>
        <a:srgbClr val="FF8486"/>
      </a:accent6>
      <a:hlink>
        <a:srgbClr val="4EC1D6"/>
      </a:hlink>
      <a:folHlink>
        <a:srgbClr val="FF8486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rgbClr val="FFFFFF"/>
      </a:solidFill>
      <a:gradFill rotWithShape="1">
        <a:gsLst>
          <a:gs pos="0">
            <a:srgbClr val="FFFFFF">
              <a:lumMod val="110000"/>
              <a:satMod val="105000"/>
              <a:tint val="67000"/>
            </a:srgbClr>
          </a:gs>
          <a:gs pos="50000">
            <a:srgbClr val="FFFFFF">
              <a:lumMod val="105000"/>
              <a:satMod val="103000"/>
              <a:tint val="73000"/>
            </a:srgbClr>
          </a:gs>
          <a:gs pos="100000">
            <a:srgbClr val="FFFFFF">
              <a:lumMod val="105000"/>
              <a:satMod val="109000"/>
              <a:tint val="81000"/>
            </a:srgbClr>
          </a:gs>
        </a:gsLst>
        <a:lin ang="5400000" scaled="0"/>
      </a:gradFill>
      <a:gradFill rotWithShape="1">
        <a:gsLst>
          <a:gs pos="0">
            <a:srgbClr val="FFFFFF">
              <a:satMod val="103000"/>
              <a:lumMod val="102000"/>
              <a:tint val="94000"/>
            </a:srgbClr>
          </a:gs>
          <a:gs pos="50000">
            <a:srgbClr val="FFFFFF">
              <a:satMod val="110000"/>
              <a:lumMod val="100000"/>
              <a:shade val="100000"/>
            </a:srgbClr>
          </a:gs>
          <a:gs pos="100000">
            <a:srgbClr val="E2E2E2">
              <a:lumMod val="99000"/>
              <a:satMod val="120000"/>
              <a:shade val="78000"/>
            </a:srgbClr>
          </a:gs>
        </a:gsLst>
        <a:lin ang="5400000" scaled="0"/>
      </a:gradFill>
    </a:fillStyleLst>
    <a:lnStyleLst>
      <a:ln w="6350" cap="flat" cmpd="sng" algn="ctr">
        <a:solidFill>
          <a:srgbClr val="FFFFFF"/>
        </a:solidFill>
        <a:prstDash val="solid"/>
        <a:miter lim="800000"/>
      </a:ln>
      <a:ln w="12700" cap="flat" cmpd="sng" algn="ctr">
        <a:solidFill>
          <a:srgbClr val="FFFFFF"/>
        </a:solidFill>
        <a:prstDash val="solid"/>
        <a:miter lim="800000"/>
      </a:ln>
      <a:ln w="19050" cap="flat" cmpd="sng" algn="ctr">
        <a:solidFill>
          <a:srgbClr val="FFFFFF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rgbClr val="FFFFFF"/>
      </a:solidFill>
      <a:solidFill>
        <a:srgbClr val="FFFFFF">
          <a:tint val="95000"/>
          <a:satMod val="170000"/>
        </a:srgbClr>
      </a:solidFill>
      <a:gradFill rotWithShape="1">
        <a:gsLst>
          <a:gs pos="0">
            <a:srgbClr val="FFFFFF">
              <a:tint val="93000"/>
              <a:satMod val="150000"/>
              <a:shade val="98000"/>
              <a:lumMod val="102000"/>
            </a:srgbClr>
          </a:gs>
          <a:gs pos="50000">
            <a:srgbClr val="FBFBFB">
              <a:tint val="98000"/>
              <a:satMod val="130000"/>
              <a:shade val="90000"/>
              <a:lumMod val="103000"/>
            </a:srgbClr>
          </a:gs>
          <a:gs pos="100000">
            <a:srgbClr val="D0D0D0">
              <a:shade val="63000"/>
              <a:satMod val="120000"/>
            </a:srgb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rgbClr val="FFFFFF"/>
      </a:solidFill>
      <a:gradFill rotWithShape="1">
        <a:gsLst>
          <a:gs pos="0">
            <a:srgbClr val="FFFFFF">
              <a:lumMod val="110000"/>
              <a:satMod val="105000"/>
              <a:tint val="67000"/>
            </a:srgbClr>
          </a:gs>
          <a:gs pos="50000">
            <a:srgbClr val="FFFFFF">
              <a:lumMod val="105000"/>
              <a:satMod val="103000"/>
              <a:tint val="73000"/>
            </a:srgbClr>
          </a:gs>
          <a:gs pos="100000">
            <a:srgbClr val="FFFFFF">
              <a:lumMod val="105000"/>
              <a:satMod val="109000"/>
              <a:tint val="81000"/>
            </a:srgbClr>
          </a:gs>
        </a:gsLst>
        <a:lin ang="5400000" scaled="0"/>
      </a:gradFill>
      <a:gradFill rotWithShape="1">
        <a:gsLst>
          <a:gs pos="0">
            <a:srgbClr val="FFFFFF">
              <a:satMod val="103000"/>
              <a:lumMod val="102000"/>
              <a:tint val="94000"/>
            </a:srgbClr>
          </a:gs>
          <a:gs pos="50000">
            <a:srgbClr val="FFFFFF">
              <a:satMod val="110000"/>
              <a:lumMod val="100000"/>
              <a:shade val="100000"/>
            </a:srgbClr>
          </a:gs>
          <a:gs pos="100000">
            <a:srgbClr val="E2E2E2">
              <a:lumMod val="99000"/>
              <a:satMod val="120000"/>
              <a:shade val="78000"/>
            </a:srgbClr>
          </a:gs>
        </a:gsLst>
        <a:lin ang="5400000" scaled="0"/>
      </a:gradFill>
    </a:fillStyleLst>
    <a:lnStyleLst>
      <a:ln w="6350" cap="flat" cmpd="sng" algn="ctr">
        <a:solidFill>
          <a:srgbClr val="FFFFFF"/>
        </a:solidFill>
        <a:prstDash val="solid"/>
        <a:miter lim="800000"/>
      </a:ln>
      <a:ln w="12700" cap="flat" cmpd="sng" algn="ctr">
        <a:solidFill>
          <a:srgbClr val="FFFFFF"/>
        </a:solidFill>
        <a:prstDash val="solid"/>
        <a:miter lim="800000"/>
      </a:ln>
      <a:ln w="19050" cap="flat" cmpd="sng" algn="ctr">
        <a:solidFill>
          <a:srgbClr val="FFFFFF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rgbClr val="FFFFFF"/>
      </a:solidFill>
      <a:solidFill>
        <a:srgbClr val="FFFFFF">
          <a:tint val="95000"/>
          <a:satMod val="170000"/>
        </a:srgbClr>
      </a:solidFill>
      <a:gradFill rotWithShape="1">
        <a:gsLst>
          <a:gs pos="0">
            <a:srgbClr val="FFFFFF">
              <a:tint val="93000"/>
              <a:satMod val="150000"/>
              <a:shade val="98000"/>
              <a:lumMod val="102000"/>
            </a:srgbClr>
          </a:gs>
          <a:gs pos="50000">
            <a:srgbClr val="FBFBFB">
              <a:tint val="98000"/>
              <a:satMod val="130000"/>
              <a:shade val="90000"/>
              <a:lumMod val="103000"/>
            </a:srgbClr>
          </a:gs>
          <a:gs pos="100000">
            <a:srgbClr val="D0D0D0">
              <a:shade val="63000"/>
              <a:satMod val="120000"/>
            </a:srgb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rgbClr val="FFFFFF"/>
      </a:solidFill>
      <a:gradFill rotWithShape="1">
        <a:gsLst>
          <a:gs pos="0">
            <a:srgbClr val="FFFFFF">
              <a:lumMod val="110000"/>
              <a:satMod val="105000"/>
              <a:tint val="67000"/>
            </a:srgbClr>
          </a:gs>
          <a:gs pos="50000">
            <a:srgbClr val="FFFFFF">
              <a:lumMod val="105000"/>
              <a:satMod val="103000"/>
              <a:tint val="73000"/>
            </a:srgbClr>
          </a:gs>
          <a:gs pos="100000">
            <a:srgbClr val="FFFFFF">
              <a:lumMod val="105000"/>
              <a:satMod val="109000"/>
              <a:tint val="81000"/>
            </a:srgbClr>
          </a:gs>
        </a:gsLst>
        <a:lin ang="5400000" scaled="0"/>
      </a:gradFill>
      <a:gradFill rotWithShape="1">
        <a:gsLst>
          <a:gs pos="0">
            <a:srgbClr val="FFFFFF">
              <a:satMod val="103000"/>
              <a:lumMod val="102000"/>
              <a:tint val="94000"/>
            </a:srgbClr>
          </a:gs>
          <a:gs pos="50000">
            <a:srgbClr val="FFFFFF">
              <a:satMod val="110000"/>
              <a:lumMod val="100000"/>
              <a:shade val="100000"/>
            </a:srgbClr>
          </a:gs>
          <a:gs pos="100000">
            <a:srgbClr val="E2E2E2">
              <a:lumMod val="99000"/>
              <a:satMod val="120000"/>
              <a:shade val="78000"/>
            </a:srgbClr>
          </a:gs>
        </a:gsLst>
        <a:lin ang="5400000" scaled="0"/>
      </a:gradFill>
    </a:fillStyleLst>
    <a:lnStyleLst>
      <a:ln w="6350" cap="flat" cmpd="sng" algn="ctr">
        <a:solidFill>
          <a:srgbClr val="FFFFFF"/>
        </a:solidFill>
        <a:prstDash val="solid"/>
        <a:miter lim="800000"/>
      </a:ln>
      <a:ln w="12700" cap="flat" cmpd="sng" algn="ctr">
        <a:solidFill>
          <a:srgbClr val="FFFFFF"/>
        </a:solidFill>
        <a:prstDash val="solid"/>
        <a:miter lim="800000"/>
      </a:ln>
      <a:ln w="19050" cap="flat" cmpd="sng" algn="ctr">
        <a:solidFill>
          <a:srgbClr val="FFFFFF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rgbClr val="FFFFFF"/>
      </a:solidFill>
      <a:solidFill>
        <a:srgbClr val="FFFFFF">
          <a:tint val="95000"/>
          <a:satMod val="170000"/>
        </a:srgbClr>
      </a:solidFill>
      <a:gradFill rotWithShape="1">
        <a:gsLst>
          <a:gs pos="0">
            <a:srgbClr val="FFFFFF">
              <a:tint val="93000"/>
              <a:satMod val="150000"/>
              <a:shade val="98000"/>
              <a:lumMod val="102000"/>
            </a:srgbClr>
          </a:gs>
          <a:gs pos="50000">
            <a:srgbClr val="FBFBFB">
              <a:tint val="98000"/>
              <a:satMod val="130000"/>
              <a:shade val="90000"/>
              <a:lumMod val="103000"/>
            </a:srgbClr>
          </a:gs>
          <a:gs pos="100000">
            <a:srgbClr val="D0D0D0">
              <a:shade val="63000"/>
              <a:satMod val="120000"/>
            </a:srgb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rgbClr val="FFFFFF"/>
      </a:solidFill>
      <a:gradFill rotWithShape="1">
        <a:gsLst>
          <a:gs pos="0">
            <a:srgbClr val="FFFFFF">
              <a:lumMod val="110000"/>
              <a:satMod val="105000"/>
              <a:tint val="67000"/>
            </a:srgbClr>
          </a:gs>
          <a:gs pos="50000">
            <a:srgbClr val="FFFFFF">
              <a:lumMod val="105000"/>
              <a:satMod val="103000"/>
              <a:tint val="73000"/>
            </a:srgbClr>
          </a:gs>
          <a:gs pos="100000">
            <a:srgbClr val="FFFFFF">
              <a:lumMod val="105000"/>
              <a:satMod val="109000"/>
              <a:tint val="81000"/>
            </a:srgbClr>
          </a:gs>
        </a:gsLst>
        <a:lin ang="5400000" scaled="0"/>
      </a:gradFill>
      <a:gradFill rotWithShape="1">
        <a:gsLst>
          <a:gs pos="0">
            <a:srgbClr val="FFFFFF">
              <a:satMod val="103000"/>
              <a:lumMod val="102000"/>
              <a:tint val="94000"/>
            </a:srgbClr>
          </a:gs>
          <a:gs pos="50000">
            <a:srgbClr val="FFFFFF">
              <a:satMod val="110000"/>
              <a:lumMod val="100000"/>
              <a:shade val="100000"/>
            </a:srgbClr>
          </a:gs>
          <a:gs pos="100000">
            <a:srgbClr val="E2E2E2">
              <a:lumMod val="99000"/>
              <a:satMod val="120000"/>
              <a:shade val="78000"/>
            </a:srgbClr>
          </a:gs>
        </a:gsLst>
        <a:lin ang="5400000" scaled="0"/>
      </a:gradFill>
    </a:fillStyleLst>
    <a:lnStyleLst>
      <a:ln w="6350" cap="flat" cmpd="sng" algn="ctr">
        <a:solidFill>
          <a:srgbClr val="FFFFFF"/>
        </a:solidFill>
        <a:prstDash val="solid"/>
        <a:miter lim="800000"/>
      </a:ln>
      <a:ln w="12700" cap="flat" cmpd="sng" algn="ctr">
        <a:solidFill>
          <a:srgbClr val="FFFFFF"/>
        </a:solidFill>
        <a:prstDash val="solid"/>
        <a:miter lim="800000"/>
      </a:ln>
      <a:ln w="19050" cap="flat" cmpd="sng" algn="ctr">
        <a:solidFill>
          <a:srgbClr val="FFFFFF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rgbClr val="FFFFFF"/>
      </a:solidFill>
      <a:solidFill>
        <a:srgbClr val="FFFFFF">
          <a:tint val="95000"/>
          <a:satMod val="170000"/>
        </a:srgbClr>
      </a:solidFill>
      <a:gradFill rotWithShape="1">
        <a:gsLst>
          <a:gs pos="0">
            <a:srgbClr val="FFFFFF">
              <a:tint val="93000"/>
              <a:satMod val="150000"/>
              <a:shade val="98000"/>
              <a:lumMod val="102000"/>
            </a:srgbClr>
          </a:gs>
          <a:gs pos="50000">
            <a:srgbClr val="FBFBFB">
              <a:tint val="98000"/>
              <a:satMod val="130000"/>
              <a:shade val="90000"/>
              <a:lumMod val="103000"/>
            </a:srgbClr>
          </a:gs>
          <a:gs pos="100000">
            <a:srgbClr val="D0D0D0">
              <a:shade val="63000"/>
              <a:satMod val="120000"/>
            </a:srgb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1573</Words>
  <Application>WPS 演示</Application>
  <PresentationFormat>自定义</PresentationFormat>
  <Paragraphs>205</Paragraphs>
  <Slides>27</Slides>
  <Notes>22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44" baseType="lpstr">
      <vt:lpstr>Arial</vt:lpstr>
      <vt:lpstr>宋体</vt:lpstr>
      <vt:lpstr>Wingdings</vt:lpstr>
      <vt:lpstr>Calibri</vt:lpstr>
      <vt:lpstr>Calibri</vt:lpstr>
      <vt:lpstr>微软雅黑</vt:lpstr>
      <vt:lpstr>华文楷体</vt:lpstr>
      <vt:lpstr>Times New Roman</vt:lpstr>
      <vt:lpstr>Arial</vt:lpstr>
      <vt:lpstr>FontAwesome</vt:lpstr>
      <vt:lpstr>League Gothic Regular</vt:lpstr>
      <vt:lpstr>Lato Regular</vt:lpstr>
      <vt:lpstr>Arial Unicode MS</vt:lpstr>
      <vt:lpstr>Calibri Light</vt:lpstr>
      <vt:lpstr>Segoe Print</vt:lpstr>
      <vt:lpstr>第一PPT，www.1ppt.com</vt:lpstr>
      <vt:lpstr>excel.sheet.8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清新</dc:title>
  <dc:creator/>
  <cp:keywords>www.1ppt.com</cp:keywords>
  <cp:lastModifiedBy>施太太</cp:lastModifiedBy>
  <cp:revision>4</cp:revision>
  <dcterms:created xsi:type="dcterms:W3CDTF">2016-12-31T13:26:00Z</dcterms:created>
  <dcterms:modified xsi:type="dcterms:W3CDTF">2019-05-07T05:24:36Z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2052-11.1.0.8612</vt:lpwstr>
  </property>
</Properties>
</file>