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9"/>
  </p:notesMasterIdLst>
  <p:sldIdLst>
    <p:sldId id="611" r:id="rId2"/>
    <p:sldId id="1667" r:id="rId3"/>
    <p:sldId id="1668" r:id="rId4"/>
    <p:sldId id="1669" r:id="rId5"/>
    <p:sldId id="1673" r:id="rId6"/>
    <p:sldId id="1674" r:id="rId7"/>
    <p:sldId id="1675" r:id="rId8"/>
    <p:sldId id="1676" r:id="rId9"/>
    <p:sldId id="1677" r:id="rId10"/>
    <p:sldId id="1678" r:id="rId11"/>
    <p:sldId id="1679" r:id="rId12"/>
    <p:sldId id="1680" r:id="rId13"/>
    <p:sldId id="1670" r:id="rId14"/>
    <p:sldId id="1671" r:id="rId15"/>
    <p:sldId id="1672" r:id="rId16"/>
    <p:sldId id="1409" r:id="rId17"/>
    <p:sldId id="1408" r:id="rId18"/>
    <p:sldId id="1664" r:id="rId19"/>
    <p:sldId id="1339" r:id="rId20"/>
    <p:sldId id="1340" r:id="rId21"/>
    <p:sldId id="1345" r:id="rId22"/>
    <p:sldId id="1341" r:id="rId23"/>
    <p:sldId id="1343" r:id="rId24"/>
    <p:sldId id="1370" r:id="rId25"/>
    <p:sldId id="1344" r:id="rId26"/>
    <p:sldId id="1347" r:id="rId27"/>
    <p:sldId id="1349" r:id="rId28"/>
    <p:sldId id="1350" r:id="rId29"/>
    <p:sldId id="1351" r:id="rId30"/>
    <p:sldId id="1346" r:id="rId31"/>
    <p:sldId id="1352" r:id="rId32"/>
    <p:sldId id="687" r:id="rId33"/>
    <p:sldId id="1353" r:id="rId34"/>
    <p:sldId id="1354" r:id="rId35"/>
    <p:sldId id="1355" r:id="rId36"/>
    <p:sldId id="691" r:id="rId37"/>
    <p:sldId id="697" r:id="rId38"/>
    <p:sldId id="1357" r:id="rId39"/>
    <p:sldId id="1358" r:id="rId40"/>
    <p:sldId id="1392" r:id="rId41"/>
    <p:sldId id="1394" r:id="rId42"/>
    <p:sldId id="1538" r:id="rId43"/>
    <p:sldId id="1398" r:id="rId44"/>
    <p:sldId id="1399" r:id="rId45"/>
    <p:sldId id="1400" r:id="rId46"/>
    <p:sldId id="1401" r:id="rId47"/>
    <p:sldId id="1406" r:id="rId48"/>
    <p:sldId id="1407" r:id="rId49"/>
    <p:sldId id="1403" r:id="rId50"/>
    <p:sldId id="1404" r:id="rId51"/>
    <p:sldId id="1585" r:id="rId52"/>
    <p:sldId id="1542" r:id="rId53"/>
    <p:sldId id="1543" r:id="rId54"/>
    <p:sldId id="1544" r:id="rId55"/>
    <p:sldId id="1545" r:id="rId56"/>
    <p:sldId id="1546" r:id="rId57"/>
    <p:sldId id="1541" r:id="rId58"/>
    <p:sldId id="1540" r:id="rId59"/>
    <p:sldId id="1547" r:id="rId60"/>
    <p:sldId id="1548" r:id="rId61"/>
    <p:sldId id="1549" r:id="rId62"/>
    <p:sldId id="1550" r:id="rId63"/>
    <p:sldId id="1665" r:id="rId64"/>
    <p:sldId id="1666" r:id="rId65"/>
    <p:sldId id="1432" r:id="rId66"/>
    <p:sldId id="1433" r:id="rId67"/>
    <p:sldId id="1444" r:id="rId68"/>
    <p:sldId id="1445" r:id="rId69"/>
    <p:sldId id="1442" r:id="rId70"/>
    <p:sldId id="1448" r:id="rId71"/>
    <p:sldId id="1457" r:id="rId72"/>
    <p:sldId id="1452" r:id="rId73"/>
    <p:sldId id="1449" r:id="rId74"/>
    <p:sldId id="1454" r:id="rId75"/>
    <p:sldId id="1551" r:id="rId76"/>
    <p:sldId id="1462" r:id="rId77"/>
    <p:sldId id="1465" r:id="rId78"/>
    <p:sldId id="1557" r:id="rId79"/>
    <p:sldId id="1564" r:id="rId80"/>
    <p:sldId id="1565" r:id="rId81"/>
    <p:sldId id="1553" r:id="rId82"/>
    <p:sldId id="1554" r:id="rId83"/>
    <p:sldId id="1555" r:id="rId84"/>
    <p:sldId id="1556" r:id="rId85"/>
    <p:sldId id="1559" r:id="rId86"/>
    <p:sldId id="1563" r:id="rId87"/>
    <p:sldId id="1560" r:id="rId88"/>
    <p:sldId id="1561" r:id="rId89"/>
    <p:sldId id="1562" r:id="rId90"/>
    <p:sldId id="1566" r:id="rId91"/>
    <p:sldId id="1567" r:id="rId92"/>
    <p:sldId id="1568" r:id="rId93"/>
    <p:sldId id="1569" r:id="rId94"/>
    <p:sldId id="1466" r:id="rId95"/>
    <p:sldId id="1571" r:id="rId96"/>
    <p:sldId id="1572" r:id="rId97"/>
    <p:sldId id="1573" r:id="rId98"/>
    <p:sldId id="1579" r:id="rId99"/>
    <p:sldId id="1581" r:id="rId100"/>
    <p:sldId id="1580" r:id="rId101"/>
    <p:sldId id="1574" r:id="rId102"/>
    <p:sldId id="1576" r:id="rId103"/>
    <p:sldId id="1575" r:id="rId104"/>
    <p:sldId id="1586" r:id="rId105"/>
    <p:sldId id="1587" r:id="rId106"/>
    <p:sldId id="1588" r:id="rId107"/>
    <p:sldId id="1590" r:id="rId10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9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01A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32" autoAdjust="0"/>
    <p:restoredTop sz="94087" autoAdjust="0"/>
  </p:normalViewPr>
  <p:slideViewPr>
    <p:cSldViewPr>
      <p:cViewPr varScale="1">
        <p:scale>
          <a:sx n="46" d="100"/>
          <a:sy n="46" d="100"/>
        </p:scale>
        <p:origin x="870" y="54"/>
      </p:cViewPr>
      <p:guideLst>
        <p:guide orient="horz" pos="2160"/>
        <p:guide pos="391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5DA94B-20AB-4A81-9CAA-B4A942119018}" type="datetimeFigureOut">
              <a:rPr lang="zh-CN" altLang="en-US" smtClean="0"/>
              <a:t>2019/3/26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928D6A-F868-46C1-88C2-605A13BA409C}" type="slidenum">
              <a:rPr lang="zh-CN" altLang="en-US" smtClean="0"/>
              <a:t>‹#›</a:t>
            </a:fld>
            <a:endParaRPr lang="zh-CN" altLang="en-US"/>
          </a:p>
        </p:txBody>
      </p:sp>
    </p:spTree>
    <p:extLst>
      <p:ext uri="{BB962C8B-B14F-4D97-AF65-F5344CB8AC3E}">
        <p14:creationId xmlns:p14="http://schemas.microsoft.com/office/powerpoint/2010/main" val="1120829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a:xfrm>
            <a:off x="382588" y="685800"/>
            <a:ext cx="6094412" cy="3429000"/>
          </a:xfrm>
          <a:ln>
            <a:solidFill>
              <a:srgbClr val="000000"/>
            </a:solidFill>
            <a:miter/>
          </a:ln>
        </p:spPr>
      </p:sp>
      <p:sp>
        <p:nvSpPr>
          <p:cNvPr id="90115" name="Rectangle 3"/>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extLst>
      <p:ext uri="{BB962C8B-B14F-4D97-AF65-F5344CB8AC3E}">
        <p14:creationId xmlns:p14="http://schemas.microsoft.com/office/powerpoint/2010/main" val="160280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a:xfrm>
            <a:off x="1144588" y="685800"/>
            <a:ext cx="4570412" cy="3429000"/>
          </a:xfrm>
          <a:ln>
            <a:solidFill>
              <a:srgbClr val="000000"/>
            </a:solidFill>
            <a:miter/>
          </a:ln>
        </p:spPr>
      </p:sp>
      <p:sp>
        <p:nvSpPr>
          <p:cNvPr id="93187" name="Rectangle 3"/>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extLst>
      <p:ext uri="{BB962C8B-B14F-4D97-AF65-F5344CB8AC3E}">
        <p14:creationId xmlns:p14="http://schemas.microsoft.com/office/powerpoint/2010/main" val="149383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a:xfrm>
            <a:off x="382588" y="685800"/>
            <a:ext cx="6094412" cy="3429000"/>
          </a:xfrm>
          <a:ln>
            <a:solidFill>
              <a:srgbClr val="000000"/>
            </a:solidFill>
            <a:miter/>
          </a:ln>
        </p:spPr>
      </p:sp>
      <p:sp>
        <p:nvSpPr>
          <p:cNvPr id="94211" name="Rectangle 3"/>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extLst>
      <p:ext uri="{BB962C8B-B14F-4D97-AF65-F5344CB8AC3E}">
        <p14:creationId xmlns:p14="http://schemas.microsoft.com/office/powerpoint/2010/main" val="181465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a:xfrm>
            <a:off x="382588" y="685800"/>
            <a:ext cx="6094412" cy="3429000"/>
          </a:xfrm>
          <a:ln>
            <a:solidFill>
              <a:srgbClr val="000000"/>
            </a:solidFill>
            <a:miter/>
          </a:ln>
        </p:spPr>
      </p:sp>
      <p:sp>
        <p:nvSpPr>
          <p:cNvPr id="95235" name="Rectangle 3"/>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extLst>
      <p:ext uri="{BB962C8B-B14F-4D97-AF65-F5344CB8AC3E}">
        <p14:creationId xmlns:p14="http://schemas.microsoft.com/office/powerpoint/2010/main" val="3533449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a:xfrm>
            <a:off x="382588" y="685800"/>
            <a:ext cx="6094412" cy="3429000"/>
          </a:xfrm>
          <a:ln>
            <a:solidFill>
              <a:srgbClr val="000000"/>
            </a:solidFill>
            <a:miter/>
          </a:ln>
        </p:spPr>
      </p:sp>
      <p:sp>
        <p:nvSpPr>
          <p:cNvPr id="96259" name="Rectangle 3"/>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extLst>
      <p:ext uri="{BB962C8B-B14F-4D97-AF65-F5344CB8AC3E}">
        <p14:creationId xmlns:p14="http://schemas.microsoft.com/office/powerpoint/2010/main" val="26231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a:xfrm>
            <a:off x="382588" y="685800"/>
            <a:ext cx="6094412" cy="3429000"/>
          </a:xfrm>
          <a:ln>
            <a:solidFill>
              <a:srgbClr val="000000"/>
            </a:solidFill>
            <a:miter/>
          </a:ln>
        </p:spPr>
      </p:sp>
      <p:sp>
        <p:nvSpPr>
          <p:cNvPr id="93187" name="Rectangle 3"/>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Tree>
    <p:extLst>
      <p:ext uri="{BB962C8B-B14F-4D97-AF65-F5344CB8AC3E}">
        <p14:creationId xmlns:p14="http://schemas.microsoft.com/office/powerpoint/2010/main" val="909254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EF7CEF25-4B9F-42DF-A6D1-C30F538B9F96}" type="slidenum">
              <a:rPr lang="zh-CN" altLang="zh-CN"/>
              <a:pPr/>
              <a:t>‹#›</a:t>
            </a:fld>
            <a:endParaRPr lang="zh-CN" altLang="zh-CN"/>
          </a:p>
        </p:txBody>
      </p:sp>
    </p:spTree>
    <p:extLst>
      <p:ext uri="{BB962C8B-B14F-4D97-AF65-F5344CB8AC3E}">
        <p14:creationId xmlns:p14="http://schemas.microsoft.com/office/powerpoint/2010/main" val="25062708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内容占位符 7"/>
          <p:cNvSpPr>
            <a:spLocks noGrp="1"/>
          </p:cNvSpPr>
          <p:nvPr>
            <p:ph sz="quarter" idx="10" hasCustomPrompt="1"/>
          </p:nvPr>
        </p:nvSpPr>
        <p:spPr>
          <a:xfrm>
            <a:off x="1199456" y="260648"/>
            <a:ext cx="6769100" cy="648072"/>
          </a:xfrm>
          <a:prstGeom prst="rect">
            <a:avLst/>
          </a:prstGeom>
        </p:spPr>
        <p:txBody>
          <a:bodyPr/>
          <a:lstStyle>
            <a:lvl1pPr marL="0" indent="0">
              <a:buNone/>
              <a:defRPr sz="3600">
                <a:latin typeface="华文中宋" panose="02010600040101010101" pitchFamily="2" charset="-122"/>
                <a:ea typeface="华文中宋" panose="02010600040101010101" pitchFamily="2" charset="-122"/>
              </a:defRPr>
            </a:lvl1pPr>
            <a:lvl2pPr marL="457200" indent="0">
              <a:buNone/>
              <a:defRPr/>
            </a:lvl2pPr>
          </a:lstStyle>
          <a:p>
            <a:pPr lvl="0"/>
            <a:r>
              <a:rPr lang="zh-CN" altLang="en-US" dirty="0"/>
              <a:t>编辑母版文本样式</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标题，文本与内容">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内容">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标题幻灯片">
    <p:bg>
      <p:bgPr>
        <a:solidFill>
          <a:schemeClr val="bg1"/>
        </a:solidFill>
        <a:effectLst/>
      </p:bgPr>
    </p:bg>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userDrawn="1"/>
        </p:nvGraphicFramePr>
        <p:xfrm>
          <a:off x="0" y="0"/>
          <a:ext cx="12192000" cy="1495425"/>
        </p:xfrm>
        <a:graphic>
          <a:graphicData uri="http://schemas.openxmlformats.org/presentationml/2006/ole">
            <mc:AlternateContent xmlns:mc="http://schemas.openxmlformats.org/markup-compatibility/2006">
              <mc:Choice xmlns:v="urn:schemas-microsoft-com:vml" Requires="v">
                <p:oleObj spid="_x0000_s4144" r:id="rId3" imgW="12179300" imgH="1993900" progId="Photoshop.Image.11">
                  <p:embed/>
                </p:oleObj>
              </mc:Choice>
              <mc:Fallback>
                <p:oleObj r:id="rId3" imgW="12179300" imgH="1993900" progId="Photoshop.Image.11">
                  <p:embed/>
                  <p:pic>
                    <p:nvPicPr>
                      <p:cNvPr id="0" name="图片 4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 name="标题 1"/>
          <p:cNvSpPr>
            <a:spLocks noGrp="1"/>
          </p:cNvSpPr>
          <p:nvPr>
            <p:ph type="ctrTitle"/>
          </p:nvPr>
        </p:nvSpPr>
        <p:spPr>
          <a:xfrm>
            <a:off x="914400" y="2130426"/>
            <a:ext cx="10363200" cy="1470025"/>
          </a:xfrm>
          <a:prstGeom prst="rect">
            <a:avLst/>
          </a:prstGeo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5"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buFontTx/>
              <a:buNone/>
              <a:defRPr>
                <a:latin typeface="Arial" panose="020B0604020202020204" pitchFamily="34" charset="0"/>
              </a:defRPr>
            </a:lvl1pPr>
          </a:lstStyle>
          <a:p>
            <a:pPr>
              <a:defRPr/>
            </a:pPr>
            <a:endParaRPr lang="en-US" altLang="zh-CN"/>
          </a:p>
        </p:txBody>
      </p:sp>
      <p:sp>
        <p:nvSpPr>
          <p:cNvPr id="6"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buFontTx/>
              <a:buNone/>
              <a:defRPr>
                <a:latin typeface="Arial" panose="020B0604020202020204" pitchFamily="34" charset="0"/>
              </a:defRPr>
            </a:lvl1pPr>
          </a:lstStyle>
          <a:p>
            <a:pPr>
              <a:defRPr/>
            </a:pPr>
            <a:endParaRPr lang="en-US" altLang="zh-CN"/>
          </a:p>
        </p:txBody>
      </p:sp>
      <p:sp>
        <p:nvSpPr>
          <p:cNvPr id="7"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a:lvl1pPr>
          </a:lstStyle>
          <a:p>
            <a:fld id="{437FD692-C6EC-4DB7-A04B-1C13DB0A0B87}" type="slidenum">
              <a:rPr lang="en-US" altLang="zh-CN"/>
              <a:t>‹#›</a:t>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2800" cy="1371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981200"/>
            <a:ext cx="53848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197600" y="1981200"/>
            <a:ext cx="53848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197600" y="4000500"/>
            <a:ext cx="53848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10"/>
          </p:nvPr>
        </p:nvSpPr>
        <p:spPr>
          <a:xfrm>
            <a:off x="4165600" y="6248400"/>
            <a:ext cx="38608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1"/>
          </p:nvPr>
        </p:nvSpPr>
        <p:spPr>
          <a:xfrm>
            <a:off x="8737600" y="6248400"/>
            <a:ext cx="2844800" cy="457200"/>
          </a:xfrm>
        </p:spPr>
        <p:txBody>
          <a:bodyPr/>
          <a:lstStyle/>
          <a:p>
            <a:pPr lvl="0" eaLnBrk="1" hangingPunct="1"/>
            <a:fld id="{9A0DB2DC-4C9A-4742-B13C-FB6460FD3503}" type="slidenum">
              <a:rPr lang="zh-CN" altLang="en-US" dirty="0"/>
              <a:t>‹#›</a:t>
            </a:fld>
            <a:endParaRPr lang="zh-CN" altLang="en-US" dirty="0">
              <a:latin typeface="Arial" panose="020B0604020202020204" pitchFamily="34" charset="0"/>
            </a:endParaRPr>
          </a:p>
        </p:txBody>
      </p:sp>
      <p:sp>
        <p:nvSpPr>
          <p:cNvPr id="8" name="日期占位符 7"/>
          <p:cNvSpPr>
            <a:spLocks noGrp="1"/>
          </p:cNvSpPr>
          <p:nvPr>
            <p:ph type="dt" sz="half" idx="12"/>
          </p:nvPr>
        </p:nvSpPr>
        <p:spPr>
          <a:xfrm>
            <a:off x="609600" y="6245225"/>
            <a:ext cx="2844800"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AndObj">
  <p:cSld name="1_标题，文本与内容">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userDrawn="1"/>
        </p:nvGraphicFramePr>
        <p:xfrm>
          <a:off x="0" y="1"/>
          <a:ext cx="12192000" cy="1495425"/>
        </p:xfrm>
        <a:graphic>
          <a:graphicData uri="http://schemas.openxmlformats.org/presentationml/2006/ole">
            <mc:AlternateContent xmlns:mc="http://schemas.openxmlformats.org/markup-compatibility/2006">
              <mc:Choice xmlns:v="urn:schemas-microsoft-com:vml" Requires="v">
                <p:oleObj spid="_x0000_s22536" name="Image" r:id="rId3" imgW="12179300" imgH="1993900" progId="Photoshop.Image.11">
                  <p:embed/>
                </p:oleObj>
              </mc:Choice>
              <mc:Fallback>
                <p:oleObj name="Image" r:id="rId3" imgW="12179300" imgH="1993900" progId="Photoshop.Image.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609600" y="1600201"/>
            <a:ext cx="5384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panose="020B0604020202020204" pitchFamily="34" charset="0"/>
              </a:defRPr>
            </a:lvl1pPr>
          </a:lstStyle>
          <a:p>
            <a:pPr>
              <a:defRPr/>
            </a:pPr>
            <a:endParaRPr lang="en-US" altLang="zh-CN"/>
          </a:p>
        </p:txBody>
      </p:sp>
      <p:sp>
        <p:nvSpPr>
          <p:cNvPr id="7"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defRPr>
                <a:latin typeface="Arial" panose="020B0604020202020204" pitchFamily="34" charset="0"/>
              </a:defRPr>
            </a:lvl1pPr>
          </a:lstStyle>
          <a:p>
            <a:pPr>
              <a:defRPr/>
            </a:pPr>
            <a:endParaRPr lang="en-US" altLang="zh-CN"/>
          </a:p>
        </p:txBody>
      </p:sp>
      <p:sp>
        <p:nvSpPr>
          <p:cNvPr id="8"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eaLnBrk="1" hangingPunct="1">
              <a:defRPr/>
            </a:lvl1pPr>
          </a:lstStyle>
          <a:p>
            <a:fld id="{50A0C2F1-34A5-4FCC-9582-059467BB934E}" type="slidenum">
              <a:rPr lang="en-US" altLang="zh-CN"/>
              <a:t>‹#›</a:t>
            </a:fld>
            <a:endParaRPr lang="en-US" altLang="zh-CN"/>
          </a:p>
        </p:txBody>
      </p:sp>
    </p:spTree>
    <p:extLst>
      <p:ext uri="{BB962C8B-B14F-4D97-AF65-F5344CB8AC3E}">
        <p14:creationId xmlns:p14="http://schemas.microsoft.com/office/powerpoint/2010/main" val="1120358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11013"/>
            <a:ext cx="12190834" cy="11967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91.wmf"/></Relationships>
</file>

<file path=ppt/slides/_rels/slide102.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3.wmf"/><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92.wmf"/><Relationship Id="rId4" Type="http://schemas.openxmlformats.org/officeDocument/2006/relationships/oleObject" Target="../embeddings/oleObject21.bin"/></Relationships>
</file>

<file path=ppt/slides/_rels/slide10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slideLayout" Target="../slideLayouts/slideLayout4.xml"/><Relationship Id="rId5" Type="http://schemas.openxmlformats.org/officeDocument/2006/relationships/image" Target="../media/image96.png"/><Relationship Id="rId4" Type="http://schemas.openxmlformats.org/officeDocument/2006/relationships/image" Target="../media/image99.png"/></Relationships>
</file>

<file path=ppt/slides/_rels/slide10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5.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3.png"/><Relationship Id="rId7" Type="http://schemas.openxmlformats.org/officeDocument/2006/relationships/image" Target="../media/image21.w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20.wmf"/><Relationship Id="rId4" Type="http://schemas.openxmlformats.org/officeDocument/2006/relationships/oleObject" Target="../embeddings/oleObject8.bin"/><Relationship Id="rId9" Type="http://schemas.openxmlformats.org/officeDocument/2006/relationships/image" Target="../media/image22.wmf"/></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6.wmf"/></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w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27.wmf"/><Relationship Id="rId4" Type="http://schemas.openxmlformats.org/officeDocument/2006/relationships/oleObject" Target="../embeddings/oleObject11.bin"/></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w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27.wmf"/><Relationship Id="rId4"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0.wmf"/><Relationship Id="rId5" Type="http://schemas.openxmlformats.org/officeDocument/2006/relationships/oleObject" Target="../embeddings/oleObject16.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8.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6.wmf"/></Relationships>
</file>

<file path=ppt/slides/_rels/slide5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wmf"/></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9.wmf"/><Relationship Id="rId4" Type="http://schemas.openxmlformats.org/officeDocument/2006/relationships/image" Target="../media/image42.wmf"/></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C:/Users/win7/Desktop/&#19977;&#27169;/word&#29256;/16EYZWL17.TIF" TargetMode="External"/><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C:/Users/jihong/Desktop/201708&#39640;&#19977;&#29289;&#29702;&#22521;&#35757;/http:/p2.so.qhimgs1.com/bdr/_240_/t01616b735e654ee732.jpg" TargetMode="External"/><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C:/Users/jihong/Desktop/201708&#39640;&#19977;&#29289;&#29702;&#22521;&#35757;/http:/h.hiphotos.baidu.com/baike/w=268/sign=624596e843166d22387712927e220945/14ce36d3d539b6000d4d1e94e950352ac65cb715.jpg" TargetMode="External"/><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image" Target="../media/image81.png"/></Relationships>
</file>

<file path=ppt/slides/_rels/slide9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4.xml"/><Relationship Id="rId4" Type="http://schemas.openxmlformats.org/officeDocument/2006/relationships/image" Target="../media/image85.png"/></Relationships>
</file>

<file path=ppt/slides/_rels/slide9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bwMode="auto">
          <a:xfrm>
            <a:off x="1199456" y="1844824"/>
            <a:ext cx="10098582" cy="22322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lnSpc>
                <a:spcPct val="155000"/>
              </a:lnSpc>
            </a:pPr>
            <a:r>
              <a:rPr lang="zh-CN" altLang="en-US" sz="4000" b="1" dirty="0">
                <a:solidFill>
                  <a:srgbClr val="CC0000"/>
                </a:solidFill>
                <a:effectLst>
                  <a:outerShdw blurRad="38100" dist="38100" dir="2700000" algn="tl">
                    <a:srgbClr val="C0C0C0"/>
                  </a:outerShdw>
                </a:effectLst>
                <a:latin typeface="华文中宋" panose="02010600040101010101" pitchFamily="2" charset="-122"/>
                <a:ea typeface="华文中宋" panose="02010600040101010101" pitchFamily="2" charset="-122"/>
              </a:rPr>
              <a:t>核心</a:t>
            </a:r>
            <a:r>
              <a:rPr lang="zh-CN" altLang="en-US" sz="4000" b="1" dirty="0" smtClean="0">
                <a:solidFill>
                  <a:srgbClr val="CC0000"/>
                </a:solidFill>
                <a:effectLst>
                  <a:outerShdw blurRad="38100" dist="38100" dir="2700000" algn="tl">
                    <a:srgbClr val="C0C0C0"/>
                  </a:outerShdw>
                </a:effectLst>
                <a:latin typeface="华文中宋" panose="02010600040101010101" pitchFamily="2" charset="-122"/>
                <a:ea typeface="华文中宋" panose="02010600040101010101" pitchFamily="2" charset="-122"/>
              </a:rPr>
              <a:t>素养视阈下的高中物理命题实践</a:t>
            </a:r>
            <a:r>
              <a:rPr lang="en-US" altLang="zh-CN" sz="3200" b="1" dirty="0">
                <a:solidFill>
                  <a:srgbClr val="CC0000"/>
                </a:solidFill>
                <a:effectLst>
                  <a:outerShdw blurRad="38100" dist="38100" dir="2700000" algn="tl">
                    <a:srgbClr val="C0C0C0"/>
                  </a:outerShdw>
                </a:effectLst>
                <a:latin typeface="华文中宋" panose="02010600040101010101" pitchFamily="2" charset="-122"/>
                <a:ea typeface="华文中宋" panose="02010600040101010101" pitchFamily="2" charset="-122"/>
              </a:rPr>
              <a:t/>
            </a:r>
            <a:br>
              <a:rPr lang="en-US" altLang="zh-CN" sz="3200" b="1" dirty="0">
                <a:solidFill>
                  <a:srgbClr val="CC0000"/>
                </a:solidFill>
                <a:effectLst>
                  <a:outerShdw blurRad="38100" dist="38100" dir="2700000" algn="tl">
                    <a:srgbClr val="C0C0C0"/>
                  </a:outerShdw>
                </a:effectLst>
                <a:latin typeface="华文中宋" panose="02010600040101010101" pitchFamily="2" charset="-122"/>
                <a:ea typeface="华文中宋" panose="02010600040101010101" pitchFamily="2" charset="-122"/>
              </a:rPr>
            </a:br>
            <a:endParaRPr lang="zh-CN" altLang="en-US" sz="2800" b="1" dirty="0">
              <a:solidFill>
                <a:srgbClr val="CC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4099" name="Rectangle 4"/>
          <p:cNvSpPr>
            <a:spLocks noChangeArrowheads="1"/>
          </p:cNvSpPr>
          <p:nvPr/>
        </p:nvSpPr>
        <p:spPr bwMode="auto">
          <a:xfrm>
            <a:off x="3071664" y="4149080"/>
            <a:ext cx="6119813" cy="10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zh-CN" altLang="en-US" sz="2800" b="1" dirty="0" smtClean="0">
                <a:solidFill>
                  <a:srgbClr val="000099"/>
                </a:solidFill>
                <a:latin typeface="华文隶书" panose="02010800040101010101" pitchFamily="2" charset="-122"/>
                <a:ea typeface="华文隶书" panose="02010800040101010101" pitchFamily="2" charset="-122"/>
              </a:rPr>
              <a:t>二〇一九年三月</a:t>
            </a:r>
            <a:endParaRPr lang="zh-CN" altLang="en-US" sz="2800" b="1" dirty="0">
              <a:solidFill>
                <a:srgbClr val="000099"/>
              </a:solidFill>
              <a:latin typeface="华文隶书" panose="02010800040101010101" pitchFamily="2" charset="-122"/>
              <a:ea typeface="华文隶书" panose="02010800040101010101" pitchFamily="2"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23392" y="1268760"/>
            <a:ext cx="10972800" cy="1143000"/>
          </a:xfrm>
        </p:spPr>
        <p:txBody>
          <a:bodyPr/>
          <a:lstStyle/>
          <a:p>
            <a:r>
              <a:rPr lang="zh-CN" altLang="zh-CN" b="1" dirty="0" smtClean="0">
                <a:solidFill>
                  <a:schemeClr val="hlink"/>
                </a:solidFill>
              </a:rPr>
              <a:t>实验探究</a:t>
            </a:r>
          </a:p>
        </p:txBody>
      </p:sp>
      <p:sp>
        <p:nvSpPr>
          <p:cNvPr id="43011" name="Rectangle 3"/>
          <p:cNvSpPr>
            <a:spLocks noGrp="1" noChangeArrowheads="1"/>
          </p:cNvSpPr>
          <p:nvPr>
            <p:ph type="body" idx="1"/>
          </p:nvPr>
        </p:nvSpPr>
        <p:spPr>
          <a:xfrm>
            <a:off x="407368" y="2204864"/>
            <a:ext cx="11425767" cy="5329237"/>
          </a:xfrm>
        </p:spPr>
        <p:txBody>
          <a:bodyPr/>
          <a:lstStyle/>
          <a:p>
            <a:pPr marL="0" indent="0">
              <a:lnSpc>
                <a:spcPts val="4200"/>
              </a:lnSpc>
              <a:buNone/>
            </a:pPr>
            <a:r>
              <a:rPr lang="zh-CN" altLang="zh-CN" dirty="0" smtClean="0">
                <a:ea typeface="楷体" pitchFamily="49" charset="-122"/>
              </a:rPr>
              <a:t>具有</a:t>
            </a:r>
            <a:r>
              <a:rPr lang="zh-CN" altLang="zh-CN" dirty="0" smtClean="0">
                <a:solidFill>
                  <a:schemeClr val="hlink"/>
                </a:solidFill>
                <a:ea typeface="楷体" pitchFamily="49" charset="-122"/>
              </a:rPr>
              <a:t>科学探究意识</a:t>
            </a:r>
            <a:r>
              <a:rPr lang="zh-CN" altLang="zh-CN" dirty="0" smtClean="0">
                <a:ea typeface="楷体" pitchFamily="49" charset="-122"/>
              </a:rPr>
              <a:t>，能</a:t>
            </a:r>
            <a:r>
              <a:rPr lang="zh-CN" altLang="zh-CN" dirty="0" smtClean="0">
                <a:solidFill>
                  <a:schemeClr val="hlink"/>
                </a:solidFill>
                <a:ea typeface="楷体" pitchFamily="49" charset="-122"/>
              </a:rPr>
              <a:t>发现问题</a:t>
            </a:r>
            <a:r>
              <a:rPr lang="zh-CN" altLang="zh-CN" dirty="0" smtClean="0">
                <a:ea typeface="楷体" pitchFamily="49" charset="-122"/>
              </a:rPr>
              <a:t>、</a:t>
            </a:r>
            <a:r>
              <a:rPr lang="zh-CN" altLang="zh-CN" dirty="0" smtClean="0">
                <a:solidFill>
                  <a:schemeClr val="hlink"/>
                </a:solidFill>
                <a:ea typeface="楷体" pitchFamily="49" charset="-122"/>
              </a:rPr>
              <a:t>提出合理猜测</a:t>
            </a:r>
            <a:r>
              <a:rPr lang="zh-CN" altLang="zh-CN" dirty="0" smtClean="0">
                <a:ea typeface="楷体" pitchFamily="49" charset="-122"/>
              </a:rPr>
              <a:t>；</a:t>
            </a:r>
          </a:p>
          <a:p>
            <a:pPr marL="0" indent="0">
              <a:lnSpc>
                <a:spcPts val="4200"/>
              </a:lnSpc>
              <a:buNone/>
            </a:pPr>
            <a:r>
              <a:rPr lang="zh-CN" altLang="zh-CN" dirty="0" smtClean="0">
                <a:ea typeface="楷体" pitchFamily="49" charset="-122"/>
              </a:rPr>
              <a:t>具有</a:t>
            </a:r>
            <a:r>
              <a:rPr lang="zh-CN" altLang="zh-CN" dirty="0" smtClean="0">
                <a:solidFill>
                  <a:schemeClr val="hlink"/>
                </a:solidFill>
                <a:ea typeface="楷体" pitchFamily="49" charset="-122"/>
              </a:rPr>
              <a:t>设计实验探究方案</a:t>
            </a:r>
            <a:r>
              <a:rPr lang="zh-CN" altLang="zh-CN" dirty="0" smtClean="0">
                <a:ea typeface="楷体" pitchFamily="49" charset="-122"/>
              </a:rPr>
              <a:t>和</a:t>
            </a:r>
            <a:r>
              <a:rPr lang="zh-CN" altLang="zh-CN" dirty="0" smtClean="0">
                <a:solidFill>
                  <a:schemeClr val="hlink"/>
                </a:solidFill>
                <a:ea typeface="楷体" pitchFamily="49" charset="-122"/>
              </a:rPr>
              <a:t>获取证据的能力</a:t>
            </a:r>
            <a:r>
              <a:rPr lang="zh-CN" altLang="zh-CN" dirty="0" smtClean="0">
                <a:ea typeface="楷体" pitchFamily="49" charset="-122"/>
              </a:rPr>
              <a:t>，能正确实施实验探究方案，使用各种科技手段和方法收集信息；</a:t>
            </a:r>
          </a:p>
          <a:p>
            <a:pPr marL="0" indent="0">
              <a:lnSpc>
                <a:spcPts val="4200"/>
              </a:lnSpc>
              <a:buNone/>
            </a:pPr>
            <a:r>
              <a:rPr lang="zh-CN" altLang="zh-CN" dirty="0" smtClean="0">
                <a:ea typeface="楷体" pitchFamily="49" charset="-122"/>
              </a:rPr>
              <a:t>具有</a:t>
            </a:r>
            <a:r>
              <a:rPr lang="zh-CN" altLang="zh-CN" dirty="0" smtClean="0">
                <a:solidFill>
                  <a:schemeClr val="hlink"/>
                </a:solidFill>
                <a:ea typeface="楷体" pitchFamily="49" charset="-122"/>
              </a:rPr>
              <a:t>分析论证的能力</a:t>
            </a:r>
            <a:r>
              <a:rPr lang="zh-CN" altLang="zh-CN" dirty="0" smtClean="0">
                <a:ea typeface="楷体" pitchFamily="49" charset="-122"/>
              </a:rPr>
              <a:t>，会使用各种方法和手段分析、处理信息，描述、解释实验探究结果和变化趋势；</a:t>
            </a:r>
          </a:p>
          <a:p>
            <a:pPr marL="0" indent="0">
              <a:lnSpc>
                <a:spcPts val="4200"/>
              </a:lnSpc>
              <a:buNone/>
            </a:pPr>
            <a:r>
              <a:rPr lang="zh-CN" altLang="zh-CN" dirty="0" smtClean="0">
                <a:ea typeface="楷体" pitchFamily="49" charset="-122"/>
              </a:rPr>
              <a:t>具有</a:t>
            </a:r>
            <a:r>
              <a:rPr lang="zh-CN" altLang="zh-CN" dirty="0" smtClean="0">
                <a:solidFill>
                  <a:schemeClr val="hlink"/>
                </a:solidFill>
                <a:ea typeface="楷体" pitchFamily="49" charset="-122"/>
              </a:rPr>
              <a:t>合作与交流的意愿与能力</a:t>
            </a:r>
            <a:r>
              <a:rPr lang="zh-CN" altLang="zh-CN" dirty="0" smtClean="0">
                <a:ea typeface="楷体" pitchFamily="49" charset="-122"/>
              </a:rPr>
              <a:t>，能准确表述、评估和反思实验探究过程与结果。</a:t>
            </a:r>
          </a:p>
        </p:txBody>
      </p:sp>
    </p:spTree>
    <p:extLst>
      <p:ext uri="{BB962C8B-B14F-4D97-AF65-F5344CB8AC3E}">
        <p14:creationId xmlns:p14="http://schemas.microsoft.com/office/powerpoint/2010/main" val="1537729886"/>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9942" y="3861048"/>
            <a:ext cx="5467190" cy="24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ext Box 6"/>
          <p:cNvSpPr txBox="1">
            <a:spLocks noChangeArrowheads="1"/>
          </p:cNvSpPr>
          <p:nvPr/>
        </p:nvSpPr>
        <p:spPr bwMode="auto">
          <a:xfrm>
            <a:off x="711200" y="1340768"/>
            <a:ext cx="10566400" cy="235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anose="020B0604020202020204" pitchFamily="34" charset="0"/>
                <a:ea typeface="宋体" panose="02010600030101010101" pitchFamily="2" charset="-122"/>
              </a:defRPr>
            </a:lvl1pPr>
            <a:lvl2pPr marL="742950" indent="-285750" eaLnBrk="0" hangingPunct="0">
              <a:defRPr sz="1600" b="1">
                <a:solidFill>
                  <a:schemeClr val="tx1"/>
                </a:solidFill>
                <a:latin typeface="Arial" panose="020B0604020202020204" pitchFamily="34" charset="0"/>
                <a:ea typeface="宋体" panose="02010600030101010101" pitchFamily="2" charset="-122"/>
              </a:defRPr>
            </a:lvl2pPr>
            <a:lvl3pPr marL="1143000" indent="-228600" eaLnBrk="0" hangingPunct="0">
              <a:defRPr sz="1600" b="1">
                <a:solidFill>
                  <a:schemeClr val="tx1"/>
                </a:solidFill>
                <a:latin typeface="Arial" panose="020B0604020202020204" pitchFamily="34" charset="0"/>
                <a:ea typeface="宋体" panose="02010600030101010101" pitchFamily="2" charset="-122"/>
              </a:defRPr>
            </a:lvl3pPr>
            <a:lvl4pPr marL="1600200" indent="-228600" eaLnBrk="0" hangingPunct="0">
              <a:defRPr sz="1600" b="1">
                <a:solidFill>
                  <a:schemeClr val="tx1"/>
                </a:solidFill>
                <a:latin typeface="Arial" panose="020B0604020202020204" pitchFamily="34" charset="0"/>
                <a:ea typeface="宋体" panose="02010600030101010101" pitchFamily="2" charset="-122"/>
              </a:defRPr>
            </a:lvl4pPr>
            <a:lvl5pPr marL="2057400" indent="-228600" eaLnBrk="0" hangingPunct="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lnSpc>
                <a:spcPts val="3600"/>
              </a:lnSpc>
            </a:pPr>
            <a:r>
              <a:rPr lang="en-US" altLang="zh-CN" sz="2400" b="0" dirty="0">
                <a:latin typeface="Times New Roman" panose="02020603050405020304" pitchFamily="18" charset="0"/>
              </a:rPr>
              <a:t>2014</a:t>
            </a:r>
            <a:r>
              <a:rPr lang="zh-CN" altLang="en-US" sz="2400" b="0" dirty="0">
                <a:latin typeface="Times New Roman" panose="02020603050405020304" pitchFamily="18" charset="0"/>
              </a:rPr>
              <a:t>江苏卷</a:t>
            </a:r>
            <a:r>
              <a:rPr lang="en-US" altLang="zh-CN" sz="2400" b="0" dirty="0">
                <a:latin typeface="Times New Roman" panose="02020603050405020304" pitchFamily="18" charset="0"/>
              </a:rPr>
              <a:t>10(2</a:t>
            </a:r>
            <a:r>
              <a:rPr lang="en-US" altLang="zh-CN" sz="2400" b="0" dirty="0" smtClean="0">
                <a:latin typeface="Times New Roman" panose="02020603050405020304" pitchFamily="18" charset="0"/>
              </a:rPr>
              <a:t>)</a:t>
            </a:r>
          </a:p>
          <a:p>
            <a:pPr eaLnBrk="1" hangingPunct="1">
              <a:lnSpc>
                <a:spcPts val="3600"/>
              </a:lnSpc>
            </a:pPr>
            <a:r>
              <a:rPr lang="zh-CN" altLang="en-US" sz="2400" b="0" dirty="0" smtClean="0">
                <a:latin typeface="Times New Roman" panose="02020603050405020304" pitchFamily="18" charset="0"/>
              </a:rPr>
              <a:t>题</a:t>
            </a:r>
            <a:r>
              <a:rPr lang="en-US" altLang="zh-CN" sz="2400" b="0" dirty="0">
                <a:latin typeface="Times New Roman" panose="02020603050405020304" pitchFamily="18" charset="0"/>
              </a:rPr>
              <a:t>10-2</a:t>
            </a:r>
            <a:r>
              <a:rPr lang="zh-CN" altLang="en-US" sz="2400" b="0" dirty="0">
                <a:latin typeface="Times New Roman" panose="02020603050405020304" pitchFamily="18" charset="0"/>
              </a:rPr>
              <a:t>图所示是测量合金丝电阻的电路，相关器材的规格已在图中标出</a:t>
            </a:r>
            <a:r>
              <a:rPr lang="en-US" altLang="zh-CN" sz="2400" b="0" dirty="0">
                <a:latin typeface="Times New Roman" panose="02020603050405020304" pitchFamily="18" charset="0"/>
              </a:rPr>
              <a:t>.</a:t>
            </a:r>
            <a:r>
              <a:rPr lang="zh-CN" altLang="en-US" sz="2400" b="0" dirty="0">
                <a:latin typeface="Times New Roman" panose="02020603050405020304" pitchFamily="18" charset="0"/>
              </a:rPr>
              <a:t>合上开关，将滑动变阻器的滑片移到最左端的过程中，发现电压表和电流表的指针只在图示位置发生很小的变化</a:t>
            </a:r>
            <a:r>
              <a:rPr lang="en-US" altLang="zh-CN" sz="2400" b="0" dirty="0">
                <a:latin typeface="Times New Roman" panose="02020603050405020304" pitchFamily="18" charset="0"/>
              </a:rPr>
              <a:t>.</a:t>
            </a:r>
            <a:r>
              <a:rPr lang="zh-CN" altLang="en-US" sz="2400" b="0" dirty="0">
                <a:latin typeface="Times New Roman" panose="02020603050405020304" pitchFamily="18" charset="0"/>
              </a:rPr>
              <a:t>由此可以推断：电路中</a:t>
            </a:r>
            <a:r>
              <a:rPr lang="en-US" altLang="zh-CN" sz="2400" b="0" dirty="0">
                <a:latin typeface="Times New Roman" panose="02020603050405020304" pitchFamily="18" charset="0"/>
              </a:rPr>
              <a:t>______ (</a:t>
            </a:r>
            <a:r>
              <a:rPr lang="zh-CN" altLang="en-US" sz="2400" b="0" dirty="0">
                <a:latin typeface="Times New Roman" panose="02020603050405020304" pitchFamily="18" charset="0"/>
              </a:rPr>
              <a:t>选填图中表示接线柱的数字</a:t>
            </a:r>
            <a:r>
              <a:rPr lang="en-US" altLang="zh-CN" sz="2400" b="0" dirty="0">
                <a:latin typeface="Times New Roman" panose="02020603050405020304" pitchFamily="18" charset="0"/>
              </a:rPr>
              <a:t>)</a:t>
            </a:r>
            <a:r>
              <a:rPr lang="zh-CN" altLang="en-US" sz="2400" b="0" dirty="0">
                <a:latin typeface="Times New Roman" panose="02020603050405020304" pitchFamily="18" charset="0"/>
              </a:rPr>
              <a:t>之间出现</a:t>
            </a:r>
            <a:r>
              <a:rPr lang="en-US" altLang="zh-CN" sz="2400" b="0" dirty="0">
                <a:latin typeface="Times New Roman" panose="02020603050405020304" pitchFamily="18" charset="0"/>
              </a:rPr>
              <a:t>________(</a:t>
            </a:r>
            <a:r>
              <a:rPr lang="zh-CN" altLang="en-US" sz="2400" b="0" dirty="0">
                <a:latin typeface="Times New Roman" panose="02020603050405020304" pitchFamily="18" charset="0"/>
              </a:rPr>
              <a:t>选填“短路”或“断路”</a:t>
            </a:r>
            <a:r>
              <a:rPr lang="en-US" altLang="zh-CN" sz="2400" b="0" dirty="0">
                <a:latin typeface="Times New Roman" panose="02020603050405020304" pitchFamily="18" charset="0"/>
              </a:rPr>
              <a:t>). </a:t>
            </a:r>
            <a:endParaRPr lang="zh-CN" altLang="en-US" sz="2400" b="0" dirty="0">
              <a:latin typeface="Times New Roman" panose="02020603050405020304" pitchFamily="18" charset="0"/>
            </a:endParaRPr>
          </a:p>
        </p:txBody>
      </p:sp>
      <p:sp>
        <p:nvSpPr>
          <p:cNvPr id="877575" name="Text Box 7"/>
          <p:cNvSpPr txBox="1">
            <a:spLocks noChangeArrowheads="1"/>
          </p:cNvSpPr>
          <p:nvPr/>
        </p:nvSpPr>
        <p:spPr bwMode="auto">
          <a:xfrm>
            <a:off x="1073785" y="4415155"/>
            <a:ext cx="458597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anose="020B0604020202020204" pitchFamily="34" charset="0"/>
                <a:ea typeface="宋体" panose="02010600030101010101" pitchFamily="2" charset="-122"/>
              </a:defRPr>
            </a:lvl1pPr>
            <a:lvl2pPr marL="742950" indent="-285750" eaLnBrk="0" hangingPunct="0">
              <a:defRPr sz="1600" b="1">
                <a:solidFill>
                  <a:schemeClr val="tx1"/>
                </a:solidFill>
                <a:latin typeface="Arial" panose="020B0604020202020204" pitchFamily="34" charset="0"/>
                <a:ea typeface="宋体" panose="02010600030101010101" pitchFamily="2" charset="-122"/>
              </a:defRPr>
            </a:lvl2pPr>
            <a:lvl3pPr marL="1143000" indent="-228600" eaLnBrk="0" hangingPunct="0">
              <a:defRPr sz="1600" b="1">
                <a:solidFill>
                  <a:schemeClr val="tx1"/>
                </a:solidFill>
                <a:latin typeface="Arial" panose="020B0604020202020204" pitchFamily="34" charset="0"/>
                <a:ea typeface="宋体" panose="02010600030101010101" pitchFamily="2" charset="-122"/>
              </a:defRPr>
            </a:lvl3pPr>
            <a:lvl4pPr marL="1600200" indent="-228600" eaLnBrk="0" hangingPunct="0">
              <a:defRPr sz="1600" b="1">
                <a:solidFill>
                  <a:schemeClr val="tx1"/>
                </a:solidFill>
                <a:latin typeface="Arial" panose="020B0604020202020204" pitchFamily="34" charset="0"/>
                <a:ea typeface="宋体" panose="02010600030101010101" pitchFamily="2" charset="-122"/>
              </a:defRPr>
            </a:lvl4pPr>
            <a:lvl5pPr marL="2057400" indent="-228600" eaLnBrk="0" hangingPunct="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dirty="0">
                <a:solidFill>
                  <a:srgbClr val="FF0000"/>
                </a:solidFill>
                <a:latin typeface="Times New Roman" panose="02020603050405020304" pitchFamily="18" charset="0"/>
              </a:rPr>
              <a:t>解决实验中出现的实际问题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7575"/>
                                        </p:tgtEl>
                                        <p:attrNameLst>
                                          <p:attrName>style.visibility</p:attrName>
                                        </p:attrNameLst>
                                      </p:cBhvr>
                                      <p:to>
                                        <p:strVal val="visible"/>
                                      </p:to>
                                    </p:set>
                                    <p:animEffect transition="in" filter="blinds(horizontal)">
                                      <p:cBhvr>
                                        <p:cTn id="7" dur="500"/>
                                        <p:tgtEl>
                                          <p:spTgt spid="877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57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文本框 54275"/>
          <p:cNvSpPr txBox="1">
            <a:spLocks noChangeArrowheads="1"/>
          </p:cNvSpPr>
          <p:nvPr/>
        </p:nvSpPr>
        <p:spPr bwMode="auto">
          <a:xfrm>
            <a:off x="335360" y="1556792"/>
            <a:ext cx="273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smtClean="0">
                <a:solidFill>
                  <a:srgbClr val="FF0000"/>
                </a:solidFill>
                <a:latin typeface="Times New Roman" panose="02020603050405020304" pitchFamily="18" charset="0"/>
              </a:rPr>
              <a:t>2015</a:t>
            </a:r>
            <a:r>
              <a:rPr lang="zh-CN" altLang="en-US" sz="2400" dirty="0" smtClean="0">
                <a:solidFill>
                  <a:srgbClr val="FF0000"/>
                </a:solidFill>
                <a:latin typeface="Times New Roman" panose="02020603050405020304" pitchFamily="18" charset="0"/>
              </a:rPr>
              <a:t>年江苏卷</a:t>
            </a:r>
            <a:endParaRPr lang="zh-CN" altLang="en-US" dirty="0">
              <a:solidFill>
                <a:srgbClr val="FF0000"/>
              </a:solidFill>
            </a:endParaRPr>
          </a:p>
        </p:txBody>
      </p:sp>
      <p:sp>
        <p:nvSpPr>
          <p:cNvPr id="37892" name="文本框 54276"/>
          <p:cNvSpPr txBox="1">
            <a:spLocks noChangeArrowheads="1"/>
          </p:cNvSpPr>
          <p:nvPr/>
        </p:nvSpPr>
        <p:spPr bwMode="auto">
          <a:xfrm>
            <a:off x="767408" y="2133612"/>
            <a:ext cx="10297145"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US" altLang="zh-CN" sz="2400" dirty="0">
                <a:latin typeface="Times New Roman" panose="02020603050405020304" pitchFamily="18" charset="0"/>
              </a:rPr>
              <a:t>        11</a:t>
            </a:r>
            <a:r>
              <a:rPr lang="zh-CN" altLang="en-US" sz="2400" dirty="0"/>
              <a:t>（</a:t>
            </a:r>
            <a:r>
              <a:rPr lang="en-US" altLang="zh-CN" sz="2400" dirty="0"/>
              <a:t>4</a:t>
            </a:r>
            <a:r>
              <a:rPr lang="zh-CN" altLang="en-US" sz="2400" dirty="0"/>
              <a:t>）该同学将装置中的铜管更换为相同尺寸的塑料管，重复上述实验操作（记为实验②），结果表明磁铁下落的运动规律与自由落体运动规律几乎相同，请问实验②是为了说明？对比实验①和②的结果得到什么结论？</a:t>
            </a:r>
          </a:p>
        </p:txBody>
      </p:sp>
      <p:sp>
        <p:nvSpPr>
          <p:cNvPr id="6" name="Text Box 7"/>
          <p:cNvSpPr txBox="1">
            <a:spLocks noChangeArrowheads="1"/>
          </p:cNvSpPr>
          <p:nvPr/>
        </p:nvSpPr>
        <p:spPr bwMode="auto">
          <a:xfrm>
            <a:off x="5303912" y="5599718"/>
            <a:ext cx="1656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anose="020B0604020202020204" pitchFamily="34" charset="0"/>
                <a:ea typeface="宋体" panose="02010600030101010101" pitchFamily="2" charset="-122"/>
              </a:defRPr>
            </a:lvl1pPr>
            <a:lvl2pPr marL="742950" indent="-285750" eaLnBrk="0" hangingPunct="0">
              <a:defRPr sz="1600" b="1">
                <a:solidFill>
                  <a:schemeClr val="tx1"/>
                </a:solidFill>
                <a:latin typeface="Arial" panose="020B0604020202020204" pitchFamily="34" charset="0"/>
                <a:ea typeface="宋体" panose="02010600030101010101" pitchFamily="2" charset="-122"/>
              </a:defRPr>
            </a:lvl2pPr>
            <a:lvl3pPr marL="1143000" indent="-228600" eaLnBrk="0" hangingPunct="0">
              <a:defRPr sz="1600" b="1">
                <a:solidFill>
                  <a:schemeClr val="tx1"/>
                </a:solidFill>
                <a:latin typeface="Arial" panose="020B0604020202020204" pitchFamily="34" charset="0"/>
                <a:ea typeface="宋体" panose="02010600030101010101" pitchFamily="2" charset="-122"/>
              </a:defRPr>
            </a:lvl3pPr>
            <a:lvl4pPr marL="1600200" indent="-228600" eaLnBrk="0" hangingPunct="0">
              <a:defRPr sz="1600" b="1">
                <a:solidFill>
                  <a:schemeClr val="tx1"/>
                </a:solidFill>
                <a:latin typeface="Arial" panose="020B0604020202020204" pitchFamily="34" charset="0"/>
                <a:ea typeface="宋体" panose="02010600030101010101" pitchFamily="2" charset="-122"/>
              </a:defRPr>
            </a:lvl4pPr>
            <a:lvl5pPr marL="2057400" indent="-228600" eaLnBrk="0" hangingPunct="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dirty="0" smtClean="0">
                <a:solidFill>
                  <a:srgbClr val="FF0000"/>
                </a:solidFill>
                <a:latin typeface="Times New Roman" panose="02020603050405020304" pitchFamily="18" charset="0"/>
              </a:rPr>
              <a:t>实证意识</a:t>
            </a:r>
            <a:endParaRPr lang="zh-CN" altLang="en-US" sz="2400" dirty="0">
              <a:solidFill>
                <a:srgbClr val="FF0000"/>
              </a:solidFill>
              <a:latin typeface="Times New Roman" panose="02020603050405020304" pitchFamily="18" charset="0"/>
            </a:endParaRPr>
          </a:p>
        </p:txBody>
      </p:sp>
      <p:sp>
        <p:nvSpPr>
          <p:cNvPr id="7" name="Rectangle 2"/>
          <p:cNvSpPr>
            <a:spLocks noChangeArrowheads="1"/>
          </p:cNvSpPr>
          <p:nvPr/>
        </p:nvSpPr>
        <p:spPr bwMode="auto">
          <a:xfrm>
            <a:off x="767408" y="4111249"/>
            <a:ext cx="10297144"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fontAlgn="base">
              <a:lnSpc>
                <a:spcPts val="3600"/>
              </a:lnSpc>
              <a:spcBef>
                <a:spcPct val="0"/>
              </a:spcBef>
              <a:spcAft>
                <a:spcPct val="0"/>
              </a:spcAft>
            </a:pP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）实验结果表明，</a:t>
            </a: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a:t>
            </a:r>
            <a:r>
              <a:rPr lang="zh-CN" altLang="zh-CN" sz="2400" dirty="0" smtClean="0">
                <a:latin typeface="Times New Roman" panose="02020603050405020304" pitchFamily="18" charset="0"/>
                <a:cs typeface="Times New Roman" panose="02020603050405020304" pitchFamily="18" charset="0"/>
              </a:rPr>
              <a:t>总是</a:t>
            </a:r>
            <a:r>
              <a:rPr lang="zh-CN" altLang="zh-CN" sz="2400" dirty="0">
                <a:latin typeface="Times New Roman" panose="02020603050405020304" pitchFamily="18" charset="0"/>
                <a:cs typeface="Times New Roman" panose="02020603050405020304" pitchFamily="18" charset="0"/>
              </a:rPr>
              <a:t>略小于</a:t>
            </a:r>
            <a:r>
              <a:rPr lang="en-US" altLang="zh-CN" sz="2400" i="1" dirty="0">
                <a:latin typeface="Times New Roman" panose="02020603050405020304" pitchFamily="18" charset="0"/>
                <a:cs typeface="Times New Roman" panose="02020603050405020304" pitchFamily="18" charset="0"/>
              </a:rPr>
              <a:t>W</a:t>
            </a:r>
            <a:r>
              <a:rPr lang="zh-CN" altLang="zh-CN" sz="2400" dirty="0">
                <a:latin typeface="Times New Roman" panose="02020603050405020304" pitchFamily="18" charset="0"/>
                <a:cs typeface="Times New Roman" panose="02020603050405020304" pitchFamily="18" charset="0"/>
              </a:rPr>
              <a:t>．某同学猜想是由于小车所受拉力小于钩码重力造成的．用题中小车和钩码质量的数据可算出小车所受的实际拉力</a:t>
            </a:r>
            <a:r>
              <a:rPr lang="en-US" altLang="zh-CN" sz="2400" i="1" dirty="0">
                <a:latin typeface="Times New Roman" panose="02020603050405020304" pitchFamily="18" charset="0"/>
                <a:cs typeface="Times New Roman" panose="02020603050405020304" pitchFamily="18" charset="0"/>
              </a:rPr>
              <a:t>F</a:t>
            </a:r>
            <a:r>
              <a:rPr lang="en-US" altLang="zh-CN" sz="2400" dirty="0">
                <a:latin typeface="Times New Roman" panose="02020603050405020304" pitchFamily="18" charset="0"/>
                <a:cs typeface="Times New Roman" panose="02020603050405020304" pitchFamily="18" charset="0"/>
              </a:rPr>
              <a:t>=</a:t>
            </a:r>
            <a:r>
              <a:rPr lang="en-US" altLang="zh-CN" sz="2400" u="sng" dirty="0">
                <a:latin typeface="Times New Roman" panose="02020603050405020304" pitchFamily="18" charset="0"/>
                <a:cs typeface="Times New Roman" panose="02020603050405020304" pitchFamily="18" charset="0"/>
              </a:rPr>
              <a:t>  ▲  </a:t>
            </a:r>
            <a:r>
              <a:rPr lang="en-US" altLang="zh-CN" sz="2400" dirty="0">
                <a:latin typeface="Times New Roman" panose="02020603050405020304" pitchFamily="18" charset="0"/>
                <a:cs typeface="Times New Roman" panose="02020603050405020304" pitchFamily="18" charset="0"/>
              </a:rPr>
              <a:t>N</a:t>
            </a:r>
            <a:r>
              <a:rPr lang="zh-CN" altLang="zh-CN" sz="2400" dirty="0">
                <a:latin typeface="Times New Roman" panose="02020603050405020304" pitchFamily="18" charset="0"/>
                <a:cs typeface="Times New Roman" panose="02020603050405020304" pitchFamily="18" charset="0"/>
              </a:rPr>
              <a:t>．（限于篇幅，应该还有</a:t>
            </a:r>
            <a:r>
              <a:rPr lang="en-US" altLang="zh-CN" sz="2400" dirty="0">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54275"/>
          <p:cNvSpPr txBox="1">
            <a:spLocks noChangeArrowheads="1"/>
          </p:cNvSpPr>
          <p:nvPr/>
        </p:nvSpPr>
        <p:spPr bwMode="auto">
          <a:xfrm>
            <a:off x="479376" y="3649107"/>
            <a:ext cx="273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smtClean="0">
                <a:solidFill>
                  <a:srgbClr val="FF0000"/>
                </a:solidFill>
                <a:latin typeface="Times New Roman" panose="02020603050405020304" pitchFamily="18" charset="0"/>
                <a:ea typeface="+mj-ea"/>
                <a:cs typeface="Times New Roman" panose="02020603050405020304" pitchFamily="18" charset="0"/>
              </a:rPr>
              <a:t>2017</a:t>
            </a:r>
            <a:r>
              <a:rPr lang="zh-CN" altLang="en-US" sz="2400" dirty="0" smtClean="0">
                <a:solidFill>
                  <a:srgbClr val="FF0000"/>
                </a:solidFill>
                <a:latin typeface="Times New Roman" panose="02020603050405020304" pitchFamily="18" charset="0"/>
                <a:ea typeface="+mj-ea"/>
                <a:cs typeface="Times New Roman" panose="02020603050405020304" pitchFamily="18" charset="0"/>
              </a:rPr>
              <a:t>年江苏卷</a:t>
            </a:r>
            <a:endParaRPr lang="zh-CN" altLang="en-US" dirty="0">
              <a:solidFill>
                <a:srgbClr val="FF0000"/>
              </a:solidFill>
              <a:latin typeface="Times New Roman" panose="02020603050405020304" pitchFamily="18" charset="0"/>
              <a:ea typeface="+mj-ea"/>
              <a:cs typeface="Times New Roman" panose="02020603050405020304" pitchFamily="18" charset="0"/>
            </a:endParaRPr>
          </a:p>
        </p:txBody>
      </p:sp>
      <p:graphicFrame>
        <p:nvGraphicFramePr>
          <p:cNvPr id="2" name="对象 1"/>
          <p:cNvGraphicFramePr>
            <a:graphicFrameLocks noChangeAspect="1"/>
          </p:cNvGraphicFramePr>
          <p:nvPr/>
        </p:nvGraphicFramePr>
        <p:xfrm>
          <a:off x="3719736" y="4214318"/>
          <a:ext cx="509342" cy="436579"/>
        </p:xfrm>
        <a:graphic>
          <a:graphicData uri="http://schemas.openxmlformats.org/presentationml/2006/ole">
            <mc:AlternateContent xmlns:mc="http://schemas.openxmlformats.org/markup-compatibility/2006">
              <mc:Choice xmlns:v="urn:schemas-microsoft-com:vml" Requires="v">
                <p:oleObj spid="_x0000_s18458" name="Equation" r:id="rId3" imgW="266065" imgH="228600" progId="Equation.DSMT4">
                  <p:embed/>
                </p:oleObj>
              </mc:Choice>
              <mc:Fallback>
                <p:oleObj name="Equation" r:id="rId3" imgW="266065" imgH="228600" progId="Equation.DSMT4">
                  <p:embed/>
                  <p:pic>
                    <p:nvPicPr>
                      <p:cNvPr id="0" name="对象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736" y="4214318"/>
                        <a:ext cx="509342" cy="436579"/>
                      </a:xfrm>
                      <a:prstGeom prst="rect">
                        <a:avLst/>
                      </a:prstGeom>
                      <a:noFill/>
                      <a:ln>
                        <a:noFill/>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7" name="Text Box 2"/>
          <p:cNvSpPr txBox="1">
            <a:spLocks noChangeArrowheads="1"/>
          </p:cNvSpPr>
          <p:nvPr/>
        </p:nvSpPr>
        <p:spPr bwMode="auto">
          <a:xfrm>
            <a:off x="1055440" y="1624281"/>
            <a:ext cx="10081120" cy="227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3400"/>
              </a:lnSpc>
            </a:pPr>
            <a:r>
              <a:rPr lang="pt-BR" altLang="zh-CN" sz="2400" b="1" dirty="0">
                <a:solidFill>
                  <a:schemeClr val="bg2"/>
                </a:solidFill>
                <a:latin typeface="Times New Roman" panose="02020603050405020304" pitchFamily="18" charset="0"/>
              </a:rPr>
              <a:t>    </a:t>
            </a:r>
            <a:r>
              <a:rPr lang="en-US" altLang="zh-CN" sz="2400" b="1" dirty="0">
                <a:solidFill>
                  <a:srgbClr val="FF0000"/>
                </a:solidFill>
                <a:latin typeface="Times New Roman" panose="02020603050405020304" pitchFamily="18" charset="0"/>
              </a:rPr>
              <a:t>2011</a:t>
            </a:r>
            <a:r>
              <a:rPr lang="zh-CN" altLang="en-US" sz="2400" b="1" dirty="0">
                <a:solidFill>
                  <a:srgbClr val="FF0000"/>
                </a:solidFill>
                <a:latin typeface="Times New Roman" panose="02020603050405020304" pitchFamily="18" charset="0"/>
              </a:rPr>
              <a:t>年高考</a:t>
            </a:r>
            <a:r>
              <a:rPr lang="en-US" altLang="zh-CN" sz="2400" b="1" dirty="0">
                <a:solidFill>
                  <a:srgbClr val="FF0000"/>
                </a:solidFill>
                <a:latin typeface="Times New Roman" panose="02020603050405020304" pitchFamily="18" charset="0"/>
              </a:rPr>
              <a:t>·</a:t>
            </a:r>
            <a:r>
              <a:rPr lang="zh-CN" altLang="en-US" sz="2400" b="1" dirty="0">
                <a:solidFill>
                  <a:srgbClr val="FF0000"/>
                </a:solidFill>
                <a:latin typeface="Times New Roman" panose="02020603050405020304" pitchFamily="18" charset="0"/>
              </a:rPr>
              <a:t>浙江理综卷</a:t>
            </a:r>
          </a:p>
          <a:p>
            <a:pPr>
              <a:lnSpc>
                <a:spcPts val="3400"/>
              </a:lnSpc>
            </a:pPr>
            <a:r>
              <a:rPr lang="en-US" altLang="zh-CN" sz="2400" b="1" dirty="0">
                <a:latin typeface="Times New Roman" panose="02020603050405020304" pitchFamily="18" charset="0"/>
              </a:rPr>
              <a:t>7</a:t>
            </a:r>
            <a:r>
              <a:rPr lang="zh-CN" altLang="pt-BR" sz="2400" b="1" dirty="0">
                <a:latin typeface="Times New Roman" panose="02020603050405020304" pitchFamily="18" charset="0"/>
              </a:rPr>
              <a:t>．如图所示，在铁芯上、下分别绕有匝数</a:t>
            </a:r>
            <a:r>
              <a:rPr lang="pt-BR" altLang="zh-CN" sz="2400" b="1" i="1" dirty="0">
                <a:latin typeface="Times New Roman" panose="02020603050405020304" pitchFamily="18" charset="0"/>
              </a:rPr>
              <a:t>n</a:t>
            </a:r>
            <a:r>
              <a:rPr lang="pt-BR" altLang="zh-CN" sz="2400" b="1" baseline="-25000" dirty="0">
                <a:latin typeface="Times New Roman" panose="02020603050405020304" pitchFamily="18" charset="0"/>
              </a:rPr>
              <a:t>1</a:t>
            </a:r>
            <a:r>
              <a:rPr lang="pt-BR" altLang="zh-CN" sz="2400" b="1" dirty="0">
                <a:latin typeface="Times New Roman" panose="02020603050405020304" pitchFamily="18" charset="0"/>
              </a:rPr>
              <a:t>=800</a:t>
            </a:r>
            <a:r>
              <a:rPr lang="zh-CN" altLang="pt-BR" sz="2400" b="1" dirty="0">
                <a:latin typeface="Times New Roman" panose="02020603050405020304" pitchFamily="18" charset="0"/>
              </a:rPr>
              <a:t>和</a:t>
            </a:r>
            <a:r>
              <a:rPr lang="pt-BR" altLang="zh-CN" sz="2400" b="1" i="1" dirty="0">
                <a:latin typeface="Times New Roman" panose="02020603050405020304" pitchFamily="18" charset="0"/>
              </a:rPr>
              <a:t>n</a:t>
            </a:r>
            <a:r>
              <a:rPr lang="pt-BR" altLang="zh-CN" sz="2400" b="1" baseline="-25000" dirty="0">
                <a:latin typeface="Times New Roman" panose="02020603050405020304" pitchFamily="18" charset="0"/>
              </a:rPr>
              <a:t>2</a:t>
            </a:r>
            <a:r>
              <a:rPr lang="pt-BR" altLang="zh-CN" sz="2400" b="1" dirty="0">
                <a:latin typeface="Times New Roman" panose="02020603050405020304" pitchFamily="18" charset="0"/>
              </a:rPr>
              <a:t>=200</a:t>
            </a:r>
            <a:r>
              <a:rPr lang="zh-CN" altLang="pt-BR" sz="2400" b="1" dirty="0">
                <a:latin typeface="Times New Roman" panose="02020603050405020304" pitchFamily="18" charset="0"/>
              </a:rPr>
              <a:t>的两个线圈，上线圈两端与</a:t>
            </a:r>
            <a:r>
              <a:rPr lang="pt-BR" altLang="zh-CN" sz="2400" b="1" i="1" dirty="0">
                <a:latin typeface="Times New Roman" panose="02020603050405020304" pitchFamily="18" charset="0"/>
              </a:rPr>
              <a:t>u</a:t>
            </a:r>
            <a:r>
              <a:rPr lang="pt-BR" altLang="zh-CN" sz="2400" b="1" dirty="0">
                <a:latin typeface="Times New Roman" panose="02020603050405020304" pitchFamily="18" charset="0"/>
              </a:rPr>
              <a:t>=51sin314</a:t>
            </a:r>
            <a:r>
              <a:rPr lang="pt-BR" altLang="zh-CN" sz="2400" b="1" i="1" dirty="0">
                <a:latin typeface="Times New Roman" panose="02020603050405020304" pitchFamily="18" charset="0"/>
              </a:rPr>
              <a:t>t</a:t>
            </a:r>
            <a:r>
              <a:rPr lang="pt-BR" altLang="zh-CN" sz="2400" b="1" dirty="0">
                <a:latin typeface="Times New Roman" panose="02020603050405020304" pitchFamily="18" charset="0"/>
              </a:rPr>
              <a:t>V</a:t>
            </a:r>
            <a:r>
              <a:rPr lang="zh-CN" altLang="pt-BR" sz="2400" b="1" dirty="0">
                <a:latin typeface="Times New Roman" panose="02020603050405020304" pitchFamily="18" charset="0"/>
              </a:rPr>
              <a:t>的交流电源相连，将下线圈两端接交流电压表，则交流电压表的读数可能是</a:t>
            </a:r>
            <a:endParaRPr lang="pt-BR" altLang="zh-CN" sz="2400" b="1" dirty="0">
              <a:latin typeface="Times New Roman" panose="02020603050405020304" pitchFamily="18" charset="0"/>
            </a:endParaRPr>
          </a:p>
          <a:p>
            <a:pPr>
              <a:lnSpc>
                <a:spcPts val="3400"/>
              </a:lnSpc>
            </a:pPr>
            <a:r>
              <a:rPr lang="pt-BR" altLang="zh-CN" sz="2400" b="1" dirty="0">
                <a:latin typeface="Times New Roman" panose="02020603050405020304" pitchFamily="18" charset="0"/>
              </a:rPr>
              <a:t>A</a:t>
            </a:r>
            <a:r>
              <a:rPr lang="zh-CN" altLang="pt-BR" sz="2400" b="1" dirty="0">
                <a:latin typeface="Times New Roman" panose="02020603050405020304" pitchFamily="18" charset="0"/>
              </a:rPr>
              <a:t>．</a:t>
            </a:r>
            <a:r>
              <a:rPr lang="pt-BR" altLang="zh-CN" sz="2400" b="1" dirty="0">
                <a:latin typeface="Times New Roman" panose="02020603050405020304" pitchFamily="18" charset="0"/>
              </a:rPr>
              <a:t>2.0V              B</a:t>
            </a:r>
            <a:r>
              <a:rPr lang="zh-CN" altLang="pt-BR" sz="2400" b="1" dirty="0">
                <a:latin typeface="Times New Roman" panose="02020603050405020304" pitchFamily="18" charset="0"/>
              </a:rPr>
              <a:t>．</a:t>
            </a:r>
            <a:r>
              <a:rPr lang="pt-BR" altLang="zh-CN" sz="2400" b="1" dirty="0">
                <a:latin typeface="Times New Roman" panose="02020603050405020304" pitchFamily="18" charset="0"/>
              </a:rPr>
              <a:t>9.0V         C</a:t>
            </a:r>
            <a:r>
              <a:rPr lang="zh-CN" altLang="pt-BR" sz="2400" b="1" dirty="0">
                <a:latin typeface="Times New Roman" panose="02020603050405020304" pitchFamily="18" charset="0"/>
              </a:rPr>
              <a:t>．</a:t>
            </a:r>
            <a:r>
              <a:rPr lang="pt-BR" altLang="zh-CN" sz="2400" b="1" dirty="0">
                <a:latin typeface="Times New Roman" panose="02020603050405020304" pitchFamily="18" charset="0"/>
              </a:rPr>
              <a:t>12.7V         D</a:t>
            </a:r>
            <a:r>
              <a:rPr lang="zh-CN" altLang="pt-BR" sz="2400" b="1" dirty="0">
                <a:latin typeface="Times New Roman" panose="02020603050405020304" pitchFamily="18" charset="0"/>
              </a:rPr>
              <a:t>．</a:t>
            </a:r>
            <a:r>
              <a:rPr lang="pt-BR" altLang="zh-CN" sz="2400" b="1" dirty="0">
                <a:latin typeface="Times New Roman" panose="02020603050405020304" pitchFamily="18" charset="0"/>
              </a:rPr>
              <a:t>144.0V</a:t>
            </a:r>
            <a:endParaRPr lang="en-US" altLang="zh-CN" sz="2400" b="1" dirty="0">
              <a:latin typeface="Times New Roman" panose="02020603050405020304" pitchFamily="18" charset="0"/>
            </a:endParaRPr>
          </a:p>
        </p:txBody>
      </p:sp>
      <p:pic>
        <p:nvPicPr>
          <p:cNvPr id="1116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2304" y="3451742"/>
            <a:ext cx="2493311" cy="148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4"/>
          <p:cNvSpPr>
            <a:spLocks noChangeArrowheads="1"/>
          </p:cNvSpPr>
          <p:nvPr/>
        </p:nvSpPr>
        <p:spPr bwMode="auto">
          <a:xfrm>
            <a:off x="0" y="3035300"/>
            <a:ext cx="309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grpSp>
        <p:nvGrpSpPr>
          <p:cNvPr id="566277" name="Group 5"/>
          <p:cNvGrpSpPr/>
          <p:nvPr/>
        </p:nvGrpSpPr>
        <p:grpSpPr bwMode="auto">
          <a:xfrm>
            <a:off x="839416" y="4167113"/>
            <a:ext cx="7416800" cy="1543050"/>
            <a:chOff x="675" y="2030"/>
            <a:chExt cx="3504" cy="972"/>
          </a:xfrm>
        </p:grpSpPr>
        <p:graphicFrame>
          <p:nvGraphicFramePr>
            <p:cNvPr id="111621" name="Object 6" descr="学科网(www.zxxk.com)--教育资源门户，提供试卷、教案、课件、论文、素材及各类教学资源下载，还有大量而丰富的教学相关资讯！"/>
            <p:cNvGraphicFramePr>
              <a:graphicFrameLocks noChangeAspect="1"/>
            </p:cNvGraphicFramePr>
            <p:nvPr/>
          </p:nvGraphicFramePr>
          <p:xfrm>
            <a:off x="2184" y="2064"/>
            <a:ext cx="624" cy="381"/>
          </p:xfrm>
          <a:graphic>
            <a:graphicData uri="http://schemas.openxmlformats.org/presentationml/2006/ole">
              <mc:AlternateContent xmlns:mc="http://schemas.openxmlformats.org/markup-compatibility/2006">
                <mc:Choice xmlns:v="urn:schemas-microsoft-com:vml" Requires="v">
                  <p:oleObj spid="_x0000_s20528" r:id="rId4" imgW="690245" imgH="421640" progId="Equation.DSMT4">
                    <p:embed/>
                  </p:oleObj>
                </mc:Choice>
                <mc:Fallback>
                  <p:oleObj r:id="rId4" imgW="690245" imgH="421640" progId="Equation.DSMT4">
                    <p:embed/>
                    <p:pic>
                      <p:nvPicPr>
                        <p:cNvPr id="0" name="图片 205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4" y="2064"/>
                          <a:ext cx="624"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11622" name="Text Box 7"/>
            <p:cNvSpPr txBox="1">
              <a:spLocks noChangeArrowheads="1"/>
            </p:cNvSpPr>
            <p:nvPr/>
          </p:nvSpPr>
          <p:spPr bwMode="auto">
            <a:xfrm>
              <a:off x="675" y="2030"/>
              <a:ext cx="3504"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900"/>
                </a:lnSpc>
              </a:pPr>
              <a:r>
                <a:rPr lang="zh-CN" altLang="en-US" sz="2400" b="1" dirty="0">
                  <a:latin typeface="Times New Roman" panose="02020603050405020304" pitchFamily="18" charset="0"/>
                </a:rPr>
                <a:t>交流电源电压的有效值                  </a:t>
              </a:r>
              <a:r>
                <a:rPr lang="zh-CN" altLang="en-US" sz="2400" b="1" dirty="0" smtClean="0">
                  <a:latin typeface="Times New Roman" panose="02020603050405020304" pitchFamily="18" charset="0"/>
                </a:rPr>
                <a:t>，如果</a:t>
              </a:r>
              <a:r>
                <a:rPr lang="zh-CN" altLang="en-US" sz="2400" b="1" dirty="0">
                  <a:latin typeface="Times New Roman" panose="02020603050405020304" pitchFamily="18" charset="0"/>
                </a:rPr>
                <a:t>看成理想的来处理有                   ，解得</a:t>
              </a:r>
              <a:r>
                <a:rPr lang="en-US" altLang="zh-CN" sz="2400" b="1" i="1" dirty="0">
                  <a:latin typeface="Times New Roman" panose="02020603050405020304" pitchFamily="18" charset="0"/>
                </a:rPr>
                <a:t>U</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=9V</a:t>
              </a:r>
              <a:r>
                <a:rPr lang="zh-CN" altLang="en-US" sz="2400" b="1" dirty="0">
                  <a:latin typeface="Times New Roman" panose="02020603050405020304" pitchFamily="18" charset="0"/>
                </a:rPr>
                <a:t>，故交流电压表的读数应该小于</a:t>
              </a:r>
              <a:r>
                <a:rPr lang="en-US" altLang="zh-CN" sz="2400" b="1" dirty="0">
                  <a:latin typeface="Times New Roman" panose="02020603050405020304" pitchFamily="18" charset="0"/>
                </a:rPr>
                <a:t>9V</a:t>
              </a:r>
              <a:r>
                <a:rPr lang="zh-CN" altLang="en-US" sz="2400" b="1" dirty="0">
                  <a:latin typeface="Times New Roman" panose="02020603050405020304" pitchFamily="18" charset="0"/>
                </a:rPr>
                <a:t>，所以答案为</a:t>
              </a:r>
              <a:r>
                <a:rPr lang="en-US" altLang="zh-CN" sz="2400" b="1" dirty="0">
                  <a:latin typeface="Times New Roman" panose="02020603050405020304" pitchFamily="18" charset="0"/>
                </a:rPr>
                <a:t>A</a:t>
              </a:r>
              <a:r>
                <a:rPr lang="zh-CN" altLang="en-US" sz="2400" b="1" dirty="0">
                  <a:latin typeface="Times New Roman" panose="02020603050405020304" pitchFamily="18" charset="0"/>
                </a:rPr>
                <a:t>。</a:t>
              </a:r>
              <a:endParaRPr lang="zh-CN" altLang="en-US" sz="1600" b="1" dirty="0"/>
            </a:p>
          </p:txBody>
        </p:sp>
        <p:graphicFrame>
          <p:nvGraphicFramePr>
            <p:cNvPr id="111623" name="Object 8" descr="学科网(www.zxxk.com)--教育资源门户，提供试卷、教案、课件、论文、素材及各类教学资源下载，还有大量而丰富的教学相关资讯！"/>
            <p:cNvGraphicFramePr>
              <a:graphicFrameLocks noChangeAspect="1"/>
            </p:cNvGraphicFramePr>
            <p:nvPr/>
          </p:nvGraphicFramePr>
          <p:xfrm>
            <a:off x="1218" y="2344"/>
            <a:ext cx="528" cy="417"/>
          </p:xfrm>
          <a:graphic>
            <a:graphicData uri="http://schemas.openxmlformats.org/presentationml/2006/ole">
              <mc:AlternateContent xmlns:mc="http://schemas.openxmlformats.org/markup-compatibility/2006">
                <mc:Choice xmlns:v="urn:schemas-microsoft-com:vml" Requires="v">
                  <p:oleObj spid="_x0000_s20529" r:id="rId6" imgW="549275" imgH="434340" progId="Equation.DSMT4">
                    <p:embed/>
                  </p:oleObj>
                </mc:Choice>
                <mc:Fallback>
                  <p:oleObj r:id="rId6" imgW="549275" imgH="434340" progId="Equation.DSMT4">
                    <p:embed/>
                    <p:pic>
                      <p:nvPicPr>
                        <p:cNvPr id="0" name="图片 205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8" y="2344"/>
                          <a:ext cx="528"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2" name="TextBox 1"/>
          <p:cNvSpPr txBox="1"/>
          <p:nvPr/>
        </p:nvSpPr>
        <p:spPr>
          <a:xfrm>
            <a:off x="7176120" y="5589240"/>
            <a:ext cx="1368152" cy="460375"/>
          </a:xfrm>
          <a:prstGeom prst="rect">
            <a:avLst/>
          </a:prstGeom>
          <a:noFill/>
        </p:spPr>
        <p:txBody>
          <a:bodyPr wrap="square" rtlCol="0">
            <a:spAutoFit/>
          </a:bodyPr>
          <a:lstStyle/>
          <a:p>
            <a:r>
              <a:rPr lang="zh-CN" altLang="en-US" sz="2400" b="1" dirty="0" smtClean="0">
                <a:solidFill>
                  <a:srgbClr val="FF0000"/>
                </a:solidFill>
              </a:rPr>
              <a:t>超纲？</a:t>
            </a:r>
            <a:endParaRPr lang="zh-CN" altLang="en-US" sz="2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6277"/>
                                        </p:tgtEl>
                                        <p:attrNameLst>
                                          <p:attrName>style.visibility</p:attrName>
                                        </p:attrNameLst>
                                      </p:cBhvr>
                                      <p:to>
                                        <p:strVal val="visible"/>
                                      </p:to>
                                    </p:set>
                                    <p:animEffect transition="in" filter="blinds(horizontal)">
                                      <p:cBhvr>
                                        <p:cTn id="7" dur="500"/>
                                        <p:tgtEl>
                                          <p:spTgt spid="56627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文本框 52227"/>
          <p:cNvSpPr txBox="1">
            <a:spLocks noChangeArrowheads="1"/>
          </p:cNvSpPr>
          <p:nvPr/>
        </p:nvSpPr>
        <p:spPr bwMode="auto">
          <a:xfrm>
            <a:off x="839416" y="1556792"/>
            <a:ext cx="8784976"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4000"/>
              </a:lnSpc>
            </a:pPr>
            <a:r>
              <a:rPr lang="en-US" altLang="zh-CN" sz="2400" dirty="0" smtClean="0">
                <a:latin typeface="Times New Roman" panose="02020603050405020304" pitchFamily="18" charset="0"/>
                <a:cs typeface="Times New Roman" panose="02020603050405020304" pitchFamily="18" charset="0"/>
              </a:rPr>
              <a:t>2017</a:t>
            </a:r>
            <a:r>
              <a:rPr lang="zh-CN" altLang="en-US" sz="2400" dirty="0" smtClean="0">
                <a:latin typeface="Times New Roman" panose="02020603050405020304" pitchFamily="18" charset="0"/>
                <a:cs typeface="Times New Roman" panose="02020603050405020304" pitchFamily="18" charset="0"/>
              </a:rPr>
              <a:t>一模原始题：</a:t>
            </a:r>
            <a:endParaRPr lang="en-US" altLang="zh-CN" sz="2400" dirty="0" smtClean="0">
              <a:latin typeface="Times New Roman" panose="02020603050405020304" pitchFamily="18" charset="0"/>
              <a:cs typeface="Times New Roman" panose="02020603050405020304" pitchFamily="18" charset="0"/>
            </a:endParaRPr>
          </a:p>
          <a:p>
            <a:pPr>
              <a:lnSpc>
                <a:spcPts val="4000"/>
              </a:lnSpc>
            </a:pPr>
            <a:r>
              <a:rPr lang="zh-CN" altLang="zh-CN" sz="2400" dirty="0" smtClean="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）如图为医院为病人输液的部分装置，图中</a:t>
            </a:r>
            <a:r>
              <a:rPr lang="en-US" altLang="zh-CN" sz="2400" i="1" dirty="0">
                <a:latin typeface="Times New Roman" panose="02020603050405020304" pitchFamily="18" charset="0"/>
                <a:cs typeface="Times New Roman" panose="02020603050405020304" pitchFamily="18" charset="0"/>
              </a:rPr>
              <a:t>A</a:t>
            </a:r>
            <a:r>
              <a:rPr lang="zh-CN" altLang="zh-CN" sz="2400" dirty="0">
                <a:latin typeface="Times New Roman" panose="02020603050405020304" pitchFamily="18" charset="0"/>
                <a:cs typeface="Times New Roman" panose="02020603050405020304" pitchFamily="18" charset="0"/>
              </a:rPr>
              <a:t>为输液瓶，</a:t>
            </a:r>
            <a:r>
              <a:rPr lang="en-US" altLang="zh-CN" sz="2400" i="1" dirty="0">
                <a:latin typeface="Times New Roman" panose="02020603050405020304" pitchFamily="18" charset="0"/>
                <a:cs typeface="Times New Roman" panose="02020603050405020304" pitchFamily="18" charset="0"/>
              </a:rPr>
              <a:t>B</a:t>
            </a:r>
            <a:r>
              <a:rPr lang="zh-CN" altLang="zh-CN" sz="2400" dirty="0">
                <a:latin typeface="Times New Roman" panose="02020603050405020304" pitchFamily="18" charset="0"/>
                <a:cs typeface="Times New Roman" panose="02020603050405020304" pitchFamily="18" charset="0"/>
              </a:rPr>
              <a:t>为滴壶，</a:t>
            </a:r>
            <a:r>
              <a:rPr lang="en-US" altLang="zh-CN" sz="2400" i="1" dirty="0">
                <a:latin typeface="Times New Roman" panose="02020603050405020304" pitchFamily="18" charset="0"/>
                <a:cs typeface="Times New Roman" panose="02020603050405020304" pitchFamily="18" charset="0"/>
              </a:rPr>
              <a:t>C</a:t>
            </a:r>
            <a:r>
              <a:rPr lang="zh-CN" altLang="zh-CN" sz="2400" dirty="0">
                <a:latin typeface="Times New Roman" panose="02020603050405020304" pitchFamily="18" charset="0"/>
                <a:cs typeface="Times New Roman" panose="02020603050405020304" pitchFamily="18" charset="0"/>
              </a:rPr>
              <a:t>为进气管，与大气相通。则在输液过程中（瓶</a:t>
            </a:r>
            <a:r>
              <a:rPr lang="en-US" altLang="zh-CN" sz="2400" i="1" dirty="0">
                <a:latin typeface="Times New Roman" panose="02020603050405020304" pitchFamily="18" charset="0"/>
                <a:cs typeface="Times New Roman" panose="02020603050405020304" pitchFamily="18" charset="0"/>
              </a:rPr>
              <a:t>A</a:t>
            </a:r>
            <a:r>
              <a:rPr lang="zh-CN" altLang="zh-CN" sz="2400" dirty="0">
                <a:latin typeface="Times New Roman" panose="02020603050405020304" pitchFamily="18" charset="0"/>
                <a:cs typeface="Times New Roman" panose="02020603050405020304" pitchFamily="18" charset="0"/>
              </a:rPr>
              <a:t>中尚有液体），随着液面的</a:t>
            </a:r>
            <a:r>
              <a:rPr lang="zh-CN" altLang="zh-CN" sz="2400" dirty="0" smtClean="0">
                <a:latin typeface="Times New Roman" panose="02020603050405020304" pitchFamily="18" charset="0"/>
                <a:cs typeface="Times New Roman" panose="02020603050405020304" pitchFamily="18" charset="0"/>
              </a:rPr>
              <a:t>下降</a:t>
            </a:r>
            <a:r>
              <a:rPr lang="zh-CN" altLang="en-US" sz="2400" dirty="0">
                <a:latin typeface="Times New Roman" panose="02020603050405020304" pitchFamily="18" charset="0"/>
                <a:cs typeface="Times New Roman" panose="02020603050405020304" pitchFamily="18" charset="0"/>
              </a:rPr>
              <a:t>，</a:t>
            </a:r>
            <a:r>
              <a:rPr lang="zh-CN" altLang="zh-CN" sz="2400" dirty="0" smtClean="0">
                <a:latin typeface="Times New Roman" panose="02020603050405020304" pitchFamily="18" charset="0"/>
                <a:cs typeface="Times New Roman" panose="02020603050405020304" pitchFamily="18" charset="0"/>
              </a:rPr>
              <a:t>瓶</a:t>
            </a:r>
            <a:r>
              <a:rPr lang="en-US" altLang="zh-CN" sz="2400" i="1" dirty="0">
                <a:latin typeface="Times New Roman" panose="02020603050405020304" pitchFamily="18" charset="0"/>
                <a:cs typeface="Times New Roman" panose="02020603050405020304" pitchFamily="18" charset="0"/>
              </a:rPr>
              <a:t>A</a:t>
            </a:r>
            <a:r>
              <a:rPr lang="zh-CN" altLang="zh-CN" sz="2400" dirty="0">
                <a:latin typeface="Times New Roman" panose="02020603050405020304" pitchFamily="18" charset="0"/>
                <a:cs typeface="Times New Roman" panose="02020603050405020304" pitchFamily="18" charset="0"/>
              </a:rPr>
              <a:t>中上方气体的</a:t>
            </a:r>
            <a:r>
              <a:rPr lang="zh-CN" altLang="zh-CN" sz="2400" dirty="0">
                <a:solidFill>
                  <a:srgbClr val="FF0000"/>
                </a:solidFill>
                <a:latin typeface="Times New Roman" panose="02020603050405020304" pitchFamily="18" charset="0"/>
                <a:cs typeface="Times New Roman" panose="02020603050405020304" pitchFamily="18" charset="0"/>
              </a:rPr>
              <a:t>压强</a:t>
            </a:r>
            <a:r>
              <a:rPr lang="en-US" altLang="zh-CN" sz="2400" u="sng" dirty="0">
                <a:solidFill>
                  <a:srgbClr val="FF0000"/>
                </a:solidFill>
                <a:latin typeface="Times New Roman" panose="02020603050405020304" pitchFamily="18" charset="0"/>
                <a:cs typeface="Times New Roman" panose="02020603050405020304" pitchFamily="18" charset="0"/>
              </a:rPr>
              <a:t>  </a:t>
            </a:r>
            <a:r>
              <a:rPr lang="en-US" altLang="zh-CN" sz="2400" u="sng" dirty="0" smtClean="0">
                <a:solidFill>
                  <a:srgbClr val="FF0000"/>
                </a:solidFill>
                <a:latin typeface="Times New Roman" panose="02020603050405020304" pitchFamily="18" charset="0"/>
                <a:cs typeface="Times New Roman" panose="02020603050405020304" pitchFamily="18" charset="0"/>
              </a:rPr>
              <a:t>        </a:t>
            </a:r>
            <a:r>
              <a:rPr lang="zh-CN" altLang="zh-CN" sz="2400" dirty="0" smtClean="0">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选填“变大”、“变小”或“不变”</a:t>
            </a:r>
            <a:r>
              <a:rPr lang="zh-CN" altLang="zh-CN" sz="2400" dirty="0" smtClean="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a:t>
            </a:r>
            <a:r>
              <a:rPr lang="zh-CN" altLang="zh-CN" sz="2400" dirty="0" smtClean="0">
                <a:latin typeface="Times New Roman" panose="02020603050405020304" pitchFamily="18" charset="0"/>
                <a:cs typeface="Times New Roman" panose="02020603050405020304" pitchFamily="18" charset="0"/>
              </a:rPr>
              <a:t>在</a:t>
            </a:r>
            <a:r>
              <a:rPr lang="zh-CN" altLang="zh-CN" sz="2400" dirty="0">
                <a:latin typeface="Times New Roman" panose="02020603050405020304" pitchFamily="18" charset="0"/>
                <a:cs typeface="Times New Roman" panose="02020603050405020304" pitchFamily="18" charset="0"/>
              </a:rPr>
              <a:t>瓶中药液输完以前，滴壶</a:t>
            </a:r>
            <a:r>
              <a:rPr lang="en-US" altLang="zh-CN" sz="2400" i="1" dirty="0">
                <a:latin typeface="Times New Roman" panose="02020603050405020304" pitchFamily="18" charset="0"/>
                <a:cs typeface="Times New Roman" panose="02020603050405020304" pitchFamily="18" charset="0"/>
              </a:rPr>
              <a:t>B</a:t>
            </a:r>
            <a:r>
              <a:rPr lang="zh-CN" altLang="zh-CN" sz="2400" dirty="0">
                <a:latin typeface="Times New Roman" panose="02020603050405020304" pitchFamily="18" charset="0"/>
                <a:cs typeface="Times New Roman" panose="02020603050405020304" pitchFamily="18" charset="0"/>
              </a:rPr>
              <a:t>中的气体</a:t>
            </a:r>
            <a:r>
              <a:rPr lang="zh-CN" altLang="zh-CN" sz="2400" dirty="0">
                <a:solidFill>
                  <a:srgbClr val="FF0000"/>
                </a:solidFill>
                <a:latin typeface="Times New Roman" panose="02020603050405020304" pitchFamily="18" charset="0"/>
                <a:cs typeface="Times New Roman" panose="02020603050405020304" pitchFamily="18" charset="0"/>
              </a:rPr>
              <a:t>压强</a:t>
            </a:r>
            <a:r>
              <a:rPr lang="en-US" altLang="zh-CN" sz="2400" u="sng" dirty="0">
                <a:solidFill>
                  <a:srgbClr val="FF0000"/>
                </a:solidFill>
                <a:latin typeface="Times New Roman" panose="02020603050405020304" pitchFamily="18" charset="0"/>
                <a:cs typeface="Times New Roman" panose="02020603050405020304" pitchFamily="18" charset="0"/>
              </a:rPr>
              <a:t>   </a:t>
            </a:r>
            <a:r>
              <a:rPr lang="en-US" altLang="zh-CN" sz="2400" u="sng" dirty="0" smtClean="0">
                <a:solidFill>
                  <a:srgbClr val="FF0000"/>
                </a:solidFill>
                <a:latin typeface="Times New Roman" panose="02020603050405020304" pitchFamily="18" charset="0"/>
                <a:cs typeface="Times New Roman" panose="02020603050405020304" pitchFamily="18" charset="0"/>
              </a:rPr>
              <a:t>     </a:t>
            </a:r>
            <a:r>
              <a:rPr lang="zh-CN" altLang="zh-CN" sz="2400" dirty="0">
                <a:latin typeface="Times New Roman" panose="02020603050405020304" pitchFamily="18" charset="0"/>
                <a:cs typeface="Times New Roman" panose="02020603050405020304" pitchFamily="18" charset="0"/>
              </a:rPr>
              <a:t>（选填“变大”、“变小”或“不变”</a:t>
            </a:r>
            <a:r>
              <a:rPr lang="zh-CN" altLang="zh-CN" sz="2400" dirty="0" smtClean="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a:t>
            </a:r>
            <a:endParaRPr lang="zh-CN" altLang="zh-CN" sz="2400" b="1" dirty="0"/>
          </a:p>
        </p:txBody>
      </p:sp>
      <p:pic>
        <p:nvPicPr>
          <p:cNvPr id="23553" name="Picture 1" descr="C:\Documents and Settings\Administrator\Application Data\Tencent\Users\503044114\QQ\WinTemp\RichOle\Y1)9~Q7%HIW4Y)I0244@79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0916" y="1700808"/>
            <a:ext cx="1800200" cy="36151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3071664" y="5315964"/>
            <a:ext cx="5040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400" b="1" dirty="0" smtClean="0">
                <a:solidFill>
                  <a:srgbClr val="FF0000"/>
                </a:solidFill>
                <a:latin typeface="Times New Roman" panose="02020603050405020304" pitchFamily="18" charset="0"/>
              </a:rPr>
              <a:t>不可重复性</a:t>
            </a:r>
            <a:endParaRPr lang="zh-CN" altLang="en-US" sz="2400" b="1"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文本框 52227"/>
          <p:cNvSpPr txBox="1">
            <a:spLocks noChangeArrowheads="1"/>
          </p:cNvSpPr>
          <p:nvPr/>
        </p:nvSpPr>
        <p:spPr bwMode="auto">
          <a:xfrm>
            <a:off x="623392" y="1340768"/>
            <a:ext cx="1116124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3000"/>
              </a:lnSpc>
            </a:pPr>
            <a:r>
              <a:rPr lang="en-US" altLang="zh-CN" sz="2000" dirty="0" smtClean="0">
                <a:latin typeface="Times New Roman" panose="02020603050405020304" pitchFamily="18" charset="0"/>
                <a:cs typeface="Times New Roman" panose="02020603050405020304" pitchFamily="18" charset="0"/>
              </a:rPr>
              <a:t>2017</a:t>
            </a:r>
            <a:r>
              <a:rPr lang="zh-CN" altLang="en-US" sz="2000" dirty="0" smtClean="0">
                <a:latin typeface="Times New Roman" panose="02020603050405020304" pitchFamily="18" charset="0"/>
                <a:cs typeface="Times New Roman" panose="02020603050405020304" pitchFamily="18" charset="0"/>
              </a:rPr>
              <a:t>一模试题：</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en-US" altLang="zh-CN" sz="2000" dirty="0" smtClean="0">
                <a:latin typeface="Times New Roman" panose="02020603050405020304" pitchFamily="18" charset="0"/>
                <a:cs typeface="Times New Roman" panose="02020603050405020304" pitchFamily="18" charset="0"/>
              </a:rPr>
              <a:t>16</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16</a:t>
            </a:r>
            <a:r>
              <a:rPr lang="zh-CN" altLang="zh-CN" sz="2000" dirty="0">
                <a:latin typeface="Times New Roman" panose="02020603050405020304" pitchFamily="18" charset="0"/>
                <a:cs typeface="Times New Roman" panose="02020603050405020304" pitchFamily="18" charset="0"/>
              </a:rPr>
              <a:t>分）如图所示，竖直放置的平行金属板</a:t>
            </a:r>
            <a:r>
              <a:rPr lang="en-US" altLang="zh-CN" sz="2000" i="1" dirty="0">
                <a:latin typeface="Times New Roman" panose="02020603050405020304" pitchFamily="18" charset="0"/>
                <a:cs typeface="Times New Roman" panose="02020603050405020304" pitchFamily="18" charset="0"/>
              </a:rPr>
              <a:t>A</a:t>
            </a:r>
            <a:r>
              <a:rPr lang="zh-CN" altLang="zh-CN"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B</a:t>
            </a:r>
            <a:r>
              <a:rPr lang="zh-CN" altLang="zh-CN" sz="2000" dirty="0">
                <a:latin typeface="Times New Roman" panose="02020603050405020304" pitchFamily="18" charset="0"/>
                <a:cs typeface="Times New Roman" panose="02020603050405020304" pitchFamily="18" charset="0"/>
              </a:rPr>
              <a:t>间电压为</a:t>
            </a:r>
            <a:r>
              <a:rPr lang="en-US" altLang="zh-CN" sz="2000" i="1" dirty="0">
                <a:latin typeface="Times New Roman" panose="02020603050405020304" pitchFamily="18" charset="0"/>
                <a:cs typeface="Times New Roman" panose="02020603050405020304" pitchFamily="18" charset="0"/>
              </a:rPr>
              <a:t>U</a:t>
            </a:r>
            <a:r>
              <a:rPr lang="en-US" altLang="zh-CN" sz="2000" baseline="-25000" dirty="0">
                <a:latin typeface="Times New Roman" panose="02020603050405020304" pitchFamily="18" charset="0"/>
                <a:cs typeface="Times New Roman" panose="02020603050405020304" pitchFamily="18" charset="0"/>
              </a:rPr>
              <a:t>0</a:t>
            </a:r>
            <a:r>
              <a:rPr lang="zh-CN" altLang="zh-CN" sz="2000" dirty="0">
                <a:latin typeface="Times New Roman" panose="02020603050405020304" pitchFamily="18" charset="0"/>
                <a:cs typeface="Times New Roman" panose="02020603050405020304" pitchFamily="18" charset="0"/>
              </a:rPr>
              <a:t>，在</a:t>
            </a:r>
            <a:r>
              <a:rPr lang="en-US" altLang="zh-CN" sz="2000" i="1" dirty="0">
                <a:latin typeface="Times New Roman" panose="02020603050405020304" pitchFamily="18" charset="0"/>
                <a:cs typeface="Times New Roman" panose="02020603050405020304" pitchFamily="18" charset="0"/>
              </a:rPr>
              <a:t>B</a:t>
            </a:r>
            <a:r>
              <a:rPr lang="zh-CN" altLang="zh-CN" sz="2000" dirty="0">
                <a:latin typeface="Times New Roman" panose="02020603050405020304" pitchFamily="18" charset="0"/>
                <a:cs typeface="Times New Roman" panose="02020603050405020304" pitchFamily="18" charset="0"/>
              </a:rPr>
              <a:t>板右侧</a:t>
            </a:r>
            <a:r>
              <a:rPr lang="en-US" altLang="zh-CN" sz="2000" i="1" dirty="0">
                <a:latin typeface="Times New Roman" panose="02020603050405020304" pitchFamily="18" charset="0"/>
                <a:cs typeface="Times New Roman" panose="02020603050405020304" pitchFamily="18" charset="0"/>
              </a:rPr>
              <a:t>CDMN</a:t>
            </a:r>
            <a:r>
              <a:rPr lang="zh-CN" altLang="zh-CN" sz="2000" dirty="0">
                <a:latin typeface="Times New Roman" panose="02020603050405020304" pitchFamily="18" charset="0"/>
                <a:cs typeface="Times New Roman" panose="02020603050405020304" pitchFamily="18" charset="0"/>
              </a:rPr>
              <a:t>矩形区域存在竖直向下的匀强电场，</a:t>
            </a:r>
            <a:r>
              <a:rPr lang="en-US" altLang="zh-CN" sz="2000" i="1" dirty="0">
                <a:latin typeface="Times New Roman" panose="02020603050405020304" pitchFamily="18" charset="0"/>
                <a:cs typeface="Times New Roman" panose="02020603050405020304" pitchFamily="18" charset="0"/>
              </a:rPr>
              <a:t> DM</a:t>
            </a:r>
            <a:r>
              <a:rPr lang="zh-CN" altLang="zh-CN" sz="2000" dirty="0">
                <a:latin typeface="Times New Roman" panose="02020603050405020304" pitchFamily="18" charset="0"/>
                <a:cs typeface="Times New Roman" panose="02020603050405020304" pitchFamily="18" charset="0"/>
              </a:rPr>
              <a:t>边长为</a:t>
            </a:r>
            <a:r>
              <a:rPr lang="en-US" altLang="zh-CN" sz="2000" i="1" dirty="0">
                <a:latin typeface="Times New Roman" panose="02020603050405020304" pitchFamily="18" charset="0"/>
                <a:cs typeface="Times New Roman" panose="02020603050405020304" pitchFamily="18" charset="0"/>
              </a:rPr>
              <a:t>L</a:t>
            </a:r>
            <a:r>
              <a:rPr lang="zh-CN" altLang="zh-CN"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CD</a:t>
            </a:r>
            <a:r>
              <a:rPr lang="zh-CN" altLang="zh-CN" sz="2000" dirty="0">
                <a:latin typeface="Times New Roman" panose="02020603050405020304" pitchFamily="18" charset="0"/>
                <a:cs typeface="Times New Roman" panose="02020603050405020304" pitchFamily="18" charset="0"/>
              </a:rPr>
              <a:t>边长为</a:t>
            </a:r>
            <a:r>
              <a:rPr lang="en-US" altLang="zh-CN" sz="2000" dirty="0">
                <a:latin typeface="Times New Roman" panose="02020603050405020304" pitchFamily="18" charset="0"/>
                <a:cs typeface="Times New Roman" panose="02020603050405020304" pitchFamily="18" charset="0"/>
              </a:rPr>
              <a:t> </a:t>
            </a:r>
            <a:r>
              <a:rPr lang="zh-CN" altLang="zh-CN" sz="2000" dirty="0">
                <a:latin typeface="Times New Roman" panose="02020603050405020304" pitchFamily="18" charset="0"/>
                <a:cs typeface="Times New Roman" panose="02020603050405020304" pitchFamily="18" charset="0"/>
              </a:rPr>
              <a:t>，紧靠电场右边界存在垂直纸面水平向里的有界匀强磁场，磁场左右边界为同心圆，圆心</a:t>
            </a:r>
            <a:r>
              <a:rPr lang="en-US" altLang="zh-CN" sz="2000" i="1" dirty="0">
                <a:latin typeface="Times New Roman" panose="02020603050405020304" pitchFamily="18" charset="0"/>
                <a:cs typeface="Times New Roman" panose="02020603050405020304" pitchFamily="18" charset="0"/>
              </a:rPr>
              <a:t>O</a:t>
            </a:r>
            <a:r>
              <a:rPr lang="zh-CN" altLang="zh-CN" sz="2000" dirty="0">
                <a:latin typeface="Times New Roman" panose="02020603050405020304" pitchFamily="18" charset="0"/>
                <a:cs typeface="Times New Roman" panose="02020603050405020304" pitchFamily="18" charset="0"/>
              </a:rPr>
              <a:t>在</a:t>
            </a:r>
            <a:r>
              <a:rPr lang="en-US" altLang="zh-CN" sz="2000" i="1" dirty="0">
                <a:latin typeface="Times New Roman" panose="02020603050405020304" pitchFamily="18" charset="0"/>
                <a:cs typeface="Times New Roman" panose="02020603050405020304" pitchFamily="18" charset="0"/>
              </a:rPr>
              <a:t>CDMN</a:t>
            </a:r>
            <a:r>
              <a:rPr lang="zh-CN" altLang="zh-CN" sz="2000" dirty="0">
                <a:latin typeface="Times New Roman" panose="02020603050405020304" pitchFamily="18" charset="0"/>
                <a:cs typeface="Times New Roman" panose="02020603050405020304" pitchFamily="18" charset="0"/>
              </a:rPr>
              <a:t>矩形区域的几何中心，磁场左边界刚好过</a:t>
            </a:r>
            <a:r>
              <a:rPr lang="en-US" altLang="zh-CN" sz="2000" i="1" dirty="0">
                <a:latin typeface="Times New Roman" panose="02020603050405020304" pitchFamily="18" charset="0"/>
                <a:cs typeface="Times New Roman" panose="02020603050405020304" pitchFamily="18" charset="0"/>
              </a:rPr>
              <a:t>M</a:t>
            </a:r>
            <a:r>
              <a:rPr lang="zh-CN" altLang="zh-CN"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N</a:t>
            </a:r>
            <a:r>
              <a:rPr lang="zh-CN" altLang="zh-CN" sz="2000" dirty="0">
                <a:latin typeface="Times New Roman" panose="02020603050405020304" pitchFamily="18" charset="0"/>
                <a:cs typeface="Times New Roman" panose="02020603050405020304" pitchFamily="18" charset="0"/>
              </a:rPr>
              <a:t>两点．质量为</a:t>
            </a:r>
            <a:r>
              <a:rPr lang="en-US" altLang="zh-CN" sz="2000" i="1" dirty="0">
                <a:latin typeface="Times New Roman" panose="02020603050405020304" pitchFamily="18" charset="0"/>
                <a:cs typeface="Times New Roman" panose="02020603050405020304" pitchFamily="18" charset="0"/>
              </a:rPr>
              <a:t>m</a:t>
            </a:r>
            <a:r>
              <a:rPr lang="zh-CN" altLang="zh-CN" sz="2000" dirty="0">
                <a:latin typeface="Times New Roman" panose="02020603050405020304" pitchFamily="18" charset="0"/>
                <a:cs typeface="Times New Roman" panose="02020603050405020304" pitchFamily="18" charset="0"/>
              </a:rPr>
              <a:t>、电荷量为</a:t>
            </a:r>
            <a:r>
              <a:rPr lang="en-US" altLang="zh-CN"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q</a:t>
            </a:r>
            <a:r>
              <a:rPr lang="zh-CN" altLang="zh-CN" sz="2000" dirty="0">
                <a:latin typeface="Times New Roman" panose="02020603050405020304" pitchFamily="18" charset="0"/>
                <a:cs typeface="Times New Roman" panose="02020603050405020304" pitchFamily="18" charset="0"/>
              </a:rPr>
              <a:t>的带电粒子，从</a:t>
            </a:r>
            <a:r>
              <a:rPr lang="en-US" altLang="zh-CN" sz="2000" i="1" dirty="0">
                <a:latin typeface="Times New Roman" panose="02020603050405020304" pitchFamily="18" charset="0"/>
                <a:cs typeface="Times New Roman" panose="02020603050405020304" pitchFamily="18" charset="0"/>
              </a:rPr>
              <a:t>A</a:t>
            </a:r>
            <a:r>
              <a:rPr lang="zh-CN" altLang="zh-CN" sz="2000" dirty="0">
                <a:latin typeface="Times New Roman" panose="02020603050405020304" pitchFamily="18" charset="0"/>
                <a:cs typeface="Times New Roman" panose="02020603050405020304" pitchFamily="18" charset="0"/>
              </a:rPr>
              <a:t>板由静止开始经</a:t>
            </a:r>
            <a:r>
              <a:rPr lang="en-US" altLang="zh-CN" sz="2000" i="1" dirty="0">
                <a:latin typeface="Times New Roman" panose="02020603050405020304" pitchFamily="18" charset="0"/>
                <a:cs typeface="Times New Roman" panose="02020603050405020304" pitchFamily="18" charset="0"/>
              </a:rPr>
              <a:t>A</a:t>
            </a:r>
            <a:r>
              <a:rPr lang="zh-CN" altLang="zh-CN"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B</a:t>
            </a:r>
            <a:r>
              <a:rPr lang="zh-CN" altLang="zh-CN" sz="2000" dirty="0">
                <a:latin typeface="Times New Roman" panose="02020603050405020304" pitchFamily="18" charset="0"/>
                <a:cs typeface="Times New Roman" panose="02020603050405020304" pitchFamily="18" charset="0"/>
              </a:rPr>
              <a:t>极板间电场加速后，从边界</a:t>
            </a:r>
            <a:r>
              <a:rPr lang="en-US" altLang="zh-CN" sz="2000" i="1" dirty="0">
                <a:latin typeface="Times New Roman" panose="02020603050405020304" pitchFamily="18" charset="0"/>
                <a:cs typeface="Times New Roman" panose="02020603050405020304" pitchFamily="18" charset="0"/>
              </a:rPr>
              <a:t>CD</a:t>
            </a:r>
            <a:r>
              <a:rPr lang="zh-CN" altLang="zh-CN" sz="2000" dirty="0">
                <a:latin typeface="Times New Roman" panose="02020603050405020304" pitchFamily="18" charset="0"/>
                <a:cs typeface="Times New Roman" panose="02020603050405020304" pitchFamily="18" charset="0"/>
              </a:rPr>
              <a:t>中点水平向右进入矩形区域的匀强电场，飞出电场后进入匀强磁场．当矩形区域中的场强取某一值时，粒子从</a:t>
            </a:r>
            <a:r>
              <a:rPr lang="en-US" altLang="zh-CN" sz="2000" i="1" dirty="0">
                <a:latin typeface="Times New Roman" panose="02020603050405020304" pitchFamily="18" charset="0"/>
                <a:cs typeface="Times New Roman" panose="02020603050405020304" pitchFamily="18" charset="0"/>
              </a:rPr>
              <a:t>M</a:t>
            </a:r>
            <a:r>
              <a:rPr lang="zh-CN" altLang="zh-CN" sz="2000" dirty="0">
                <a:latin typeface="Times New Roman" panose="02020603050405020304" pitchFamily="18" charset="0"/>
                <a:cs typeface="Times New Roman" panose="02020603050405020304" pitchFamily="18" charset="0"/>
              </a:rPr>
              <a:t>点进入磁场，经磁场偏转后从</a:t>
            </a:r>
            <a:r>
              <a:rPr lang="en-US" altLang="zh-CN" sz="2000" i="1" dirty="0">
                <a:latin typeface="Times New Roman" panose="02020603050405020304" pitchFamily="18" charset="0"/>
                <a:cs typeface="Times New Roman" panose="02020603050405020304" pitchFamily="18" charset="0"/>
              </a:rPr>
              <a:t>N</a:t>
            </a:r>
            <a:r>
              <a:rPr lang="zh-CN" altLang="zh-CN" sz="2000" dirty="0">
                <a:latin typeface="Times New Roman" panose="02020603050405020304" pitchFamily="18" charset="0"/>
                <a:cs typeface="Times New Roman" panose="02020603050405020304" pitchFamily="18" charset="0"/>
              </a:rPr>
              <a:t>点返回电场区域，且粒子在磁场中运动轨迹恰与磁场右边界相切，粒子的重力忽略不计，</a:t>
            </a:r>
            <a:r>
              <a:rPr lang="en-US" altLang="zh-CN" sz="2000" dirty="0">
                <a:latin typeface="Times New Roman" panose="02020603050405020304" pitchFamily="18" charset="0"/>
                <a:cs typeface="Times New Roman" panose="02020603050405020304" pitchFamily="18" charset="0"/>
              </a:rPr>
              <a:t>sin37°=0.6</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cos37°=0.8</a:t>
            </a:r>
            <a:r>
              <a:rPr lang="zh-CN" altLang="zh-CN" sz="2000" dirty="0">
                <a:latin typeface="Times New Roman" panose="02020603050405020304" pitchFamily="18" charset="0"/>
                <a:cs typeface="Times New Roman" panose="02020603050405020304" pitchFamily="18" charset="0"/>
              </a:rPr>
              <a:t>．</a:t>
            </a:r>
          </a:p>
          <a:p>
            <a:pPr>
              <a:lnSpc>
                <a:spcPts val="3000"/>
              </a:lnSpc>
            </a:pP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zh-CN" sz="2000" dirty="0">
                <a:latin typeface="Times New Roman" panose="02020603050405020304" pitchFamily="18" charset="0"/>
                <a:cs typeface="Times New Roman" panose="02020603050405020304" pitchFamily="18" charset="0"/>
              </a:rPr>
              <a:t>）求粒子离开</a:t>
            </a:r>
            <a:r>
              <a:rPr lang="en-US" altLang="zh-CN" sz="2000" i="1" dirty="0">
                <a:latin typeface="Times New Roman" panose="02020603050405020304" pitchFamily="18" charset="0"/>
                <a:cs typeface="Times New Roman" panose="02020603050405020304" pitchFamily="18" charset="0"/>
              </a:rPr>
              <a:t>B</a:t>
            </a:r>
            <a:r>
              <a:rPr lang="zh-CN" altLang="zh-CN" sz="2000" dirty="0">
                <a:latin typeface="Times New Roman" panose="02020603050405020304" pitchFamily="18" charset="0"/>
                <a:cs typeface="Times New Roman" panose="02020603050405020304" pitchFamily="18" charset="0"/>
              </a:rPr>
              <a:t>板时的速度</a:t>
            </a:r>
            <a:r>
              <a:rPr lang="en-US" altLang="zh-CN" sz="2000" i="1" dirty="0">
                <a:latin typeface="Times New Roman" panose="02020603050405020304" pitchFamily="18" charset="0"/>
                <a:cs typeface="Times New Roman" panose="02020603050405020304" pitchFamily="18" charset="0"/>
              </a:rPr>
              <a:t>v</a:t>
            </a:r>
            <a:r>
              <a:rPr lang="en-US" altLang="zh-CN" sz="2000" baseline="-25000" dirty="0">
                <a:latin typeface="Times New Roman" panose="02020603050405020304" pitchFamily="18" charset="0"/>
                <a:cs typeface="Times New Roman" panose="02020603050405020304" pitchFamily="18" charset="0"/>
              </a:rPr>
              <a:t>1</a:t>
            </a:r>
            <a:r>
              <a:rPr lang="zh-CN" altLang="zh-CN" sz="2000" dirty="0">
                <a:latin typeface="Times New Roman" panose="02020603050405020304" pitchFamily="18" charset="0"/>
                <a:cs typeface="Times New Roman" panose="02020603050405020304" pitchFamily="18" charset="0"/>
              </a:rPr>
              <a:t>；</a:t>
            </a:r>
          </a:p>
          <a:p>
            <a:pPr>
              <a:lnSpc>
                <a:spcPts val="3000"/>
              </a:lnSpc>
            </a:pP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zh-CN" sz="2000" dirty="0">
                <a:latin typeface="Times New Roman" panose="02020603050405020304" pitchFamily="18" charset="0"/>
                <a:cs typeface="Times New Roman" panose="02020603050405020304" pitchFamily="18" charset="0"/>
              </a:rPr>
              <a:t>）求磁场右边界圆周的半径</a:t>
            </a:r>
            <a:r>
              <a:rPr lang="en-US" altLang="zh-CN" sz="2000" i="1" dirty="0">
                <a:latin typeface="Times New Roman" panose="02020603050405020304" pitchFamily="18" charset="0"/>
                <a:cs typeface="Times New Roman" panose="02020603050405020304" pitchFamily="18" charset="0"/>
              </a:rPr>
              <a:t>R</a:t>
            </a:r>
            <a:r>
              <a:rPr lang="zh-CN" altLang="zh-CN" sz="2000" dirty="0">
                <a:latin typeface="Times New Roman" panose="02020603050405020304" pitchFamily="18" charset="0"/>
                <a:cs typeface="Times New Roman" panose="02020603050405020304" pitchFamily="18" charset="0"/>
              </a:rPr>
              <a:t>；</a:t>
            </a:r>
          </a:p>
          <a:p>
            <a:pPr>
              <a:lnSpc>
                <a:spcPts val="3000"/>
              </a:lnSpc>
            </a:pPr>
            <a:r>
              <a:rPr lang="zh-CN" altLang="zh-CN" sz="2000" b="1" dirty="0" smtClean="0">
                <a:solidFill>
                  <a:srgbClr val="FF0000"/>
                </a:solidFill>
                <a:latin typeface="Times New Roman" panose="02020603050405020304" pitchFamily="18" charset="0"/>
                <a:cs typeface="Times New Roman" panose="02020603050405020304" pitchFamily="18" charset="0"/>
              </a:rPr>
              <a:t>（</a:t>
            </a:r>
            <a:r>
              <a:rPr lang="en-US" altLang="zh-CN" sz="2000" b="1" dirty="0" smtClean="0">
                <a:solidFill>
                  <a:srgbClr val="FF0000"/>
                </a:solidFill>
                <a:latin typeface="Times New Roman" panose="02020603050405020304" pitchFamily="18" charset="0"/>
                <a:cs typeface="Times New Roman" panose="02020603050405020304" pitchFamily="18" charset="0"/>
              </a:rPr>
              <a:t>3</a:t>
            </a:r>
            <a:r>
              <a:rPr lang="zh-CN" altLang="zh-CN" sz="2000" b="1" dirty="0" smtClean="0">
                <a:solidFill>
                  <a:srgbClr val="FF0000"/>
                </a:solidFill>
                <a:latin typeface="Times New Roman" panose="02020603050405020304" pitchFamily="18" charset="0"/>
                <a:cs typeface="Times New Roman" panose="02020603050405020304" pitchFamily="18" charset="0"/>
              </a:rPr>
              <a:t>）将磁感应强度大小和矩形区域的场强大小改变为适当值时，</a:t>
            </a:r>
            <a:endParaRPr lang="en-US" altLang="zh-CN" sz="2000" b="1" dirty="0" smtClean="0">
              <a:solidFill>
                <a:srgbClr val="FF0000"/>
              </a:solidFill>
              <a:latin typeface="Times New Roman" panose="02020603050405020304" pitchFamily="18" charset="0"/>
              <a:cs typeface="Times New Roman" panose="02020603050405020304" pitchFamily="18" charset="0"/>
            </a:endParaRPr>
          </a:p>
          <a:p>
            <a:pPr>
              <a:lnSpc>
                <a:spcPts val="3000"/>
              </a:lnSpc>
            </a:pPr>
            <a:r>
              <a:rPr lang="zh-CN" altLang="zh-CN" sz="2000" b="1" dirty="0" smtClean="0">
                <a:solidFill>
                  <a:srgbClr val="FF0000"/>
                </a:solidFill>
                <a:latin typeface="Times New Roman" panose="02020603050405020304" pitchFamily="18" charset="0"/>
                <a:cs typeface="Times New Roman" panose="02020603050405020304" pitchFamily="18" charset="0"/>
              </a:rPr>
              <a:t>粒子</a:t>
            </a:r>
            <a:r>
              <a:rPr lang="zh-CN" altLang="zh-CN" sz="2000" b="1" dirty="0">
                <a:solidFill>
                  <a:srgbClr val="FF0000"/>
                </a:solidFill>
                <a:latin typeface="Times New Roman" panose="02020603050405020304" pitchFamily="18" charset="0"/>
                <a:cs typeface="Times New Roman" panose="02020603050405020304" pitchFamily="18" charset="0"/>
              </a:rPr>
              <a:t>从</a:t>
            </a:r>
            <a:r>
              <a:rPr lang="en-US" altLang="zh-CN" sz="2000" b="1" i="1" dirty="0">
                <a:solidFill>
                  <a:srgbClr val="FF0000"/>
                </a:solidFill>
                <a:latin typeface="Times New Roman" panose="02020603050405020304" pitchFamily="18" charset="0"/>
                <a:cs typeface="Times New Roman" panose="02020603050405020304" pitchFamily="18" charset="0"/>
              </a:rPr>
              <a:t>MN</a:t>
            </a:r>
            <a:r>
              <a:rPr lang="zh-CN" altLang="zh-CN" sz="2000" b="1" dirty="0">
                <a:solidFill>
                  <a:srgbClr val="FF0000"/>
                </a:solidFill>
                <a:latin typeface="Times New Roman" panose="02020603050405020304" pitchFamily="18" charset="0"/>
                <a:cs typeface="Times New Roman" panose="02020603050405020304" pitchFamily="18" charset="0"/>
              </a:rPr>
              <a:t>间飞入磁场，经磁场偏转返回电场前，在磁场中</a:t>
            </a:r>
            <a:r>
              <a:rPr lang="zh-CN" altLang="zh-CN" sz="2000" b="1" dirty="0" smtClean="0">
                <a:solidFill>
                  <a:srgbClr val="FF0000"/>
                </a:solidFill>
                <a:latin typeface="Times New Roman" panose="02020603050405020304" pitchFamily="18" charset="0"/>
                <a:cs typeface="Times New Roman" panose="02020603050405020304" pitchFamily="18" charset="0"/>
              </a:rPr>
              <a:t>运动</a:t>
            </a:r>
            <a:endParaRPr lang="en-US" altLang="zh-CN" sz="2000" b="1" dirty="0" smtClean="0">
              <a:solidFill>
                <a:srgbClr val="FF0000"/>
              </a:solidFill>
              <a:latin typeface="Times New Roman" panose="02020603050405020304" pitchFamily="18" charset="0"/>
              <a:cs typeface="Times New Roman" panose="02020603050405020304" pitchFamily="18" charset="0"/>
            </a:endParaRPr>
          </a:p>
          <a:p>
            <a:pPr>
              <a:lnSpc>
                <a:spcPts val="3000"/>
              </a:lnSpc>
            </a:pPr>
            <a:r>
              <a:rPr lang="zh-CN" altLang="zh-CN" sz="2000" b="1" dirty="0" smtClean="0">
                <a:solidFill>
                  <a:srgbClr val="FF0000"/>
                </a:solidFill>
                <a:latin typeface="Times New Roman" panose="02020603050405020304" pitchFamily="18" charset="0"/>
                <a:cs typeface="Times New Roman" panose="02020603050405020304" pitchFamily="18" charset="0"/>
              </a:rPr>
              <a:t>的</a:t>
            </a:r>
            <a:r>
              <a:rPr lang="zh-CN" altLang="zh-CN" sz="2000" b="1" dirty="0">
                <a:solidFill>
                  <a:srgbClr val="FF0000"/>
                </a:solidFill>
                <a:latin typeface="Times New Roman" panose="02020603050405020304" pitchFamily="18" charset="0"/>
                <a:cs typeface="Times New Roman" panose="02020603050405020304" pitchFamily="18" charset="0"/>
              </a:rPr>
              <a:t>时间有最大值，求此最长时间</a:t>
            </a:r>
            <a:r>
              <a:rPr lang="en-US" altLang="zh-CN" sz="2000" b="1" i="1" dirty="0">
                <a:solidFill>
                  <a:srgbClr val="FF0000"/>
                </a:solidFill>
                <a:latin typeface="Times New Roman" panose="02020603050405020304" pitchFamily="18" charset="0"/>
                <a:cs typeface="Times New Roman" panose="02020603050405020304" pitchFamily="18" charset="0"/>
              </a:rPr>
              <a:t>t</a:t>
            </a:r>
            <a:r>
              <a:rPr lang="en-US" altLang="zh-CN" sz="2000" b="1" i="1" baseline="-25000" dirty="0">
                <a:solidFill>
                  <a:srgbClr val="FF0000"/>
                </a:solidFill>
                <a:latin typeface="Times New Roman" panose="02020603050405020304" pitchFamily="18" charset="0"/>
                <a:cs typeface="Times New Roman" panose="02020603050405020304" pitchFamily="18" charset="0"/>
              </a:rPr>
              <a:t>m</a:t>
            </a:r>
            <a:r>
              <a:rPr lang="zh-CN" altLang="zh-CN" sz="2000" dirty="0">
                <a:latin typeface="Times New Roman" panose="02020603050405020304" pitchFamily="18" charset="0"/>
                <a:cs typeface="Times New Roman" panose="02020603050405020304" pitchFamily="18" charset="0"/>
              </a:rPr>
              <a:t>．</a:t>
            </a:r>
            <a:endParaRPr lang="zh-CN" altLang="zh-CN" sz="2000" b="1" dirty="0">
              <a:latin typeface="Times New Roman" panose="02020603050405020304" pitchFamily="18" charset="0"/>
              <a:cs typeface="Times New Roman" panose="02020603050405020304" pitchFamily="18" charset="0"/>
            </a:endParaRPr>
          </a:p>
        </p:txBody>
      </p:sp>
      <p:pic>
        <p:nvPicPr>
          <p:cNvPr id="24577" name="Picture 1" descr="C:\Documents and Settings\Administrator\Application Data\Tencent\Users\503044114\QQ\WinTemp\RichOle\4UU_OPR`FB6V3B$58[`[~E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4272" y="4234507"/>
            <a:ext cx="2952328" cy="21345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文本框 52227"/>
          <p:cNvSpPr txBox="1">
            <a:spLocks noChangeArrowheads="1"/>
          </p:cNvSpPr>
          <p:nvPr/>
        </p:nvSpPr>
        <p:spPr bwMode="auto">
          <a:xfrm>
            <a:off x="623392" y="1340768"/>
            <a:ext cx="11161240" cy="38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3700"/>
              </a:lnSpc>
            </a:pPr>
            <a:r>
              <a:rPr lang="zh-CN" altLang="zh-CN" sz="2400" dirty="0"/>
              <a:t>（</a:t>
            </a:r>
            <a:r>
              <a:rPr lang="en-US" altLang="zh-CN" sz="2400" dirty="0"/>
              <a:t>3</a:t>
            </a:r>
            <a:r>
              <a:rPr lang="zh-CN" altLang="zh-CN" sz="2400" dirty="0"/>
              <a:t>）粒子从同一点离开电场时，在磁场中运动轨迹与右边界相切时弧长最长，运动时间也最长；粒子从不同点离开电场，在磁场中运动轨迹与右边界相切时弧长最长，且当矩形区域场强为零时，粒子进入磁场时速度最小，粒子在磁场中运动的时间最长，</a:t>
            </a:r>
            <a:r>
              <a:rPr lang="zh-CN" altLang="zh-CN" sz="2400" dirty="0" smtClean="0"/>
              <a:t>则</a:t>
            </a:r>
            <a:endParaRPr lang="en-US" altLang="zh-CN" sz="2400" dirty="0" smtClean="0"/>
          </a:p>
          <a:p>
            <a:pPr>
              <a:lnSpc>
                <a:spcPts val="3700"/>
              </a:lnSpc>
            </a:pPr>
            <a:endParaRPr lang="zh-CN" altLang="zh-CN" sz="2400" dirty="0"/>
          </a:p>
          <a:p>
            <a:pPr>
              <a:lnSpc>
                <a:spcPts val="3700"/>
              </a:lnSpc>
            </a:pPr>
            <a:r>
              <a:rPr lang="en-US" altLang="zh-CN" sz="2000" dirty="0"/>
              <a:t>		   	           </a:t>
            </a:r>
            <a:r>
              <a:rPr lang="en-US" altLang="zh-CN" sz="2400" dirty="0"/>
              <a:t>	</a:t>
            </a:r>
            <a:endParaRPr lang="zh-CN" altLang="zh-CN" sz="2400" dirty="0"/>
          </a:p>
          <a:p>
            <a:pPr>
              <a:lnSpc>
                <a:spcPts val="3700"/>
              </a:lnSpc>
            </a:pPr>
            <a:endParaRPr lang="en-US" altLang="zh-CN" sz="2400" dirty="0" smtClean="0"/>
          </a:p>
          <a:p>
            <a:pPr>
              <a:lnSpc>
                <a:spcPts val="3700"/>
              </a:lnSpc>
            </a:pPr>
            <a:r>
              <a:rPr lang="en-US" altLang="zh-CN" sz="2000" dirty="0"/>
              <a:t> </a:t>
            </a:r>
            <a:r>
              <a:rPr lang="en-US" altLang="zh-CN" sz="2000" dirty="0" smtClean="0"/>
              <a:t>  </a:t>
            </a:r>
            <a:r>
              <a:rPr lang="en-US" altLang="zh-CN" sz="2400" dirty="0" smtClean="0"/>
              <a:t> </a:t>
            </a:r>
            <a:r>
              <a:rPr lang="zh-CN" altLang="zh-CN" sz="2400" dirty="0" smtClean="0"/>
              <a:t>解</a:t>
            </a:r>
            <a:r>
              <a:rPr lang="zh-CN" altLang="zh-CN" sz="2400" dirty="0"/>
              <a:t>得</a:t>
            </a:r>
            <a:r>
              <a:rPr lang="en-US" altLang="zh-CN" sz="2000" dirty="0"/>
              <a:t>  		</a:t>
            </a:r>
            <a:r>
              <a:rPr lang="en-US" altLang="zh-CN" sz="2000" dirty="0" smtClean="0"/>
              <a:t>              </a:t>
            </a:r>
            <a:endParaRPr lang="zh-CN" altLang="zh-CN" sz="2400" b="1" dirty="0">
              <a:latin typeface="Times New Roman" panose="02020603050405020304" pitchFamily="18" charset="0"/>
              <a:cs typeface="Times New Roman" panose="02020603050405020304" pitchFamily="18" charset="0"/>
            </a:endParaRPr>
          </a:p>
        </p:txBody>
      </p:sp>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2510" y="3515494"/>
            <a:ext cx="180809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2374" y="4515222"/>
            <a:ext cx="19997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C:\Documents and Settings\Administrator\Application Data\Tencent\Users\503044114\QQ\WinTemp\RichOle\LC0$FLJDVGWK9%MJ)Q5[T@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3535" y="2940685"/>
            <a:ext cx="3020060" cy="3382010"/>
          </a:xfrm>
          <a:prstGeom prst="rect">
            <a:avLst/>
          </a:prstGeom>
          <a:noFill/>
          <a:extLst>
            <a:ext uri="{909E8E84-426E-40DD-AFC4-6F175D3DCCD1}">
              <a14:hiddenFill xmlns:a14="http://schemas.microsoft.com/office/drawing/2010/main">
                <a:solidFill>
                  <a:srgbClr val="FFFFFF"/>
                </a:solidFill>
              </a14:hiddenFill>
            </a:ext>
          </a:extLst>
        </p:spPr>
      </p:pic>
      <p:pic>
        <p:nvPicPr>
          <p:cNvPr id="24577" name="Picture 1" descr="C:\Documents and Settings\Administrator\Application Data\Tencent\Users\503044114\QQ\WinTemp\RichOle\4UU_OPR`FB6V3B$58[`[~E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9385" y="3183255"/>
            <a:ext cx="4005580" cy="28962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文本框 52227"/>
          <p:cNvSpPr txBox="1">
            <a:spLocks noChangeArrowheads="1"/>
          </p:cNvSpPr>
          <p:nvPr/>
        </p:nvSpPr>
        <p:spPr bwMode="auto">
          <a:xfrm>
            <a:off x="623392" y="1340768"/>
            <a:ext cx="11161240" cy="49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900"/>
              </a:lnSpc>
            </a:pPr>
            <a:r>
              <a:rPr lang="en-US" altLang="zh-CN" sz="2000" dirty="0" smtClean="0">
                <a:latin typeface="Times New Roman" panose="02020603050405020304" pitchFamily="18" charset="0"/>
                <a:cs typeface="Times New Roman" panose="02020603050405020304" pitchFamily="18" charset="0"/>
              </a:rPr>
              <a:t>2017</a:t>
            </a:r>
            <a:r>
              <a:rPr lang="zh-CN" altLang="en-US" sz="2000" dirty="0" smtClean="0">
                <a:latin typeface="Times New Roman" panose="02020603050405020304" pitchFamily="18" charset="0"/>
                <a:cs typeface="Times New Roman" panose="02020603050405020304" pitchFamily="18" charset="0"/>
              </a:rPr>
              <a:t>一模原始题</a:t>
            </a:r>
            <a:endParaRPr lang="en-US" altLang="zh-CN" sz="2000" dirty="0" smtClean="0">
              <a:latin typeface="Times New Roman" panose="02020603050405020304" pitchFamily="18" charset="0"/>
              <a:cs typeface="Times New Roman" panose="02020603050405020304" pitchFamily="18" charset="0"/>
            </a:endParaRPr>
          </a:p>
          <a:p>
            <a:pPr>
              <a:lnSpc>
                <a:spcPts val="2900"/>
              </a:lnSpc>
            </a:pPr>
            <a:r>
              <a:rPr lang="en-US" altLang="zh-CN" sz="2000" dirty="0" smtClean="0">
                <a:latin typeface="Times New Roman" panose="02020603050405020304" pitchFamily="18" charset="0"/>
                <a:cs typeface="Times New Roman" panose="02020603050405020304" pitchFamily="18" charset="0"/>
              </a:rPr>
              <a:t>15</a:t>
            </a:r>
            <a:r>
              <a:rPr lang="zh-CN" altLang="zh-CN" sz="2000" dirty="0">
                <a:latin typeface="Times New Roman" panose="02020603050405020304" pitchFamily="18" charset="0"/>
                <a:cs typeface="Times New Roman" panose="02020603050405020304" pitchFamily="18" charset="0"/>
              </a:rPr>
              <a:t>．如图所示，位于</a:t>
            </a:r>
            <a:r>
              <a:rPr lang="en-US" altLang="zh-CN" sz="2000" i="1" dirty="0">
                <a:latin typeface="Times New Roman" panose="02020603050405020304" pitchFamily="18" charset="0"/>
                <a:cs typeface="Times New Roman" panose="02020603050405020304" pitchFamily="18" charset="0"/>
              </a:rPr>
              <a:t>A</a:t>
            </a:r>
            <a:r>
              <a:rPr lang="zh-CN" altLang="zh-CN" sz="2000" dirty="0">
                <a:latin typeface="Times New Roman" panose="02020603050405020304" pitchFamily="18" charset="0"/>
                <a:cs typeface="Times New Roman" panose="02020603050405020304" pitchFamily="18" charset="0"/>
              </a:rPr>
              <a:t>板附近的放射源连续放出质量为</a:t>
            </a:r>
            <a:r>
              <a:rPr lang="en-US" altLang="zh-CN" sz="2000" i="1" dirty="0">
                <a:latin typeface="Times New Roman" panose="02020603050405020304" pitchFamily="18" charset="0"/>
                <a:cs typeface="Times New Roman" panose="02020603050405020304" pitchFamily="18" charset="0"/>
              </a:rPr>
              <a:t>m</a:t>
            </a:r>
            <a:r>
              <a:rPr lang="zh-CN" altLang="zh-CN" sz="2000" dirty="0">
                <a:latin typeface="Times New Roman" panose="02020603050405020304" pitchFamily="18" charset="0"/>
                <a:cs typeface="Times New Roman" panose="02020603050405020304" pitchFamily="18" charset="0"/>
              </a:rPr>
              <a:t>、电荷量为＋</a:t>
            </a:r>
            <a:r>
              <a:rPr lang="en-US" altLang="zh-CN" sz="2000" i="1" dirty="0">
                <a:latin typeface="Times New Roman" panose="02020603050405020304" pitchFamily="18" charset="0"/>
                <a:cs typeface="Times New Roman" panose="02020603050405020304" pitchFamily="18" charset="0"/>
              </a:rPr>
              <a:t>q</a:t>
            </a:r>
            <a:r>
              <a:rPr lang="zh-CN" altLang="zh-CN" sz="2000" dirty="0">
                <a:latin typeface="Times New Roman" panose="02020603050405020304" pitchFamily="18" charset="0"/>
                <a:cs typeface="Times New Roman" panose="02020603050405020304" pitchFamily="18" charset="0"/>
              </a:rPr>
              <a:t>的粒子，从静止开始经极板</a:t>
            </a:r>
            <a:r>
              <a:rPr lang="en-US" altLang="zh-CN" sz="2000" i="1" dirty="0">
                <a:latin typeface="Times New Roman" panose="02020603050405020304" pitchFamily="18" charset="0"/>
                <a:cs typeface="Times New Roman" panose="02020603050405020304" pitchFamily="18" charset="0"/>
              </a:rPr>
              <a:t>A</a:t>
            </a:r>
            <a:r>
              <a:rPr lang="zh-CN" altLang="zh-CN"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B</a:t>
            </a:r>
            <a:r>
              <a:rPr lang="zh-CN" altLang="zh-CN" sz="2000" dirty="0">
                <a:latin typeface="Times New Roman" panose="02020603050405020304" pitchFamily="18" charset="0"/>
                <a:cs typeface="Times New Roman" panose="02020603050405020304" pitchFamily="18" charset="0"/>
              </a:rPr>
              <a:t>间加速后，沿中心线方向进入平行极板</a:t>
            </a:r>
            <a:r>
              <a:rPr lang="en-US" altLang="zh-CN" sz="2000" i="1" dirty="0">
                <a:latin typeface="Times New Roman" panose="02020603050405020304" pitchFamily="18" charset="0"/>
                <a:cs typeface="Times New Roman" panose="02020603050405020304" pitchFamily="18" charset="0"/>
              </a:rPr>
              <a:t>C</a:t>
            </a:r>
            <a:r>
              <a:rPr lang="zh-CN" altLang="zh-CN"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D</a:t>
            </a:r>
            <a:r>
              <a:rPr lang="zh-CN" altLang="zh-CN" sz="2000" dirty="0">
                <a:latin typeface="Times New Roman" panose="02020603050405020304" pitchFamily="18" charset="0"/>
                <a:cs typeface="Times New Roman" panose="02020603050405020304" pitchFamily="18" charset="0"/>
              </a:rPr>
              <a:t>间的偏转电场，飞出偏转电场后进入右侧的边界为同心圆的有界匀强磁场，圆周的圆心在偏转磁场的中心</a:t>
            </a:r>
            <a:r>
              <a:rPr lang="en-US" altLang="zh-CN" sz="2000" i="1" dirty="0">
                <a:latin typeface="Times New Roman" panose="02020603050405020304" pitchFamily="18" charset="0"/>
                <a:cs typeface="Times New Roman" panose="02020603050405020304" pitchFamily="18" charset="0"/>
              </a:rPr>
              <a:t>O</a:t>
            </a:r>
            <a:r>
              <a:rPr lang="zh-CN" altLang="zh-CN" sz="2000" dirty="0">
                <a:latin typeface="Times New Roman" panose="02020603050405020304" pitchFamily="18" charset="0"/>
                <a:cs typeface="Times New Roman" panose="02020603050405020304" pitchFamily="18" charset="0"/>
              </a:rPr>
              <a:t>．已知</a:t>
            </a:r>
            <a:r>
              <a:rPr lang="en-US" altLang="zh-CN" sz="2000" i="1" dirty="0">
                <a:latin typeface="Times New Roman" panose="02020603050405020304" pitchFamily="18" charset="0"/>
                <a:cs typeface="Times New Roman" panose="02020603050405020304" pitchFamily="18" charset="0"/>
              </a:rPr>
              <a:t>A</a:t>
            </a:r>
            <a:r>
              <a:rPr lang="zh-CN" altLang="zh-CN"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B</a:t>
            </a:r>
            <a:r>
              <a:rPr lang="zh-CN" altLang="zh-CN" sz="2000" dirty="0">
                <a:latin typeface="Times New Roman" panose="02020603050405020304" pitchFamily="18" charset="0"/>
                <a:cs typeface="Times New Roman" panose="02020603050405020304" pitchFamily="18" charset="0"/>
              </a:rPr>
              <a:t>间电压为</a:t>
            </a:r>
            <a:r>
              <a:rPr lang="en-US" altLang="zh-CN" sz="2000" i="1" dirty="0">
                <a:latin typeface="Times New Roman" panose="02020603050405020304" pitchFamily="18" charset="0"/>
                <a:cs typeface="Times New Roman" panose="02020603050405020304" pitchFamily="18" charset="0"/>
              </a:rPr>
              <a:t>U</a:t>
            </a:r>
            <a:r>
              <a:rPr lang="en-US" altLang="zh-CN" sz="2000" baseline="-25000" dirty="0">
                <a:latin typeface="Times New Roman" panose="02020603050405020304" pitchFamily="18" charset="0"/>
                <a:cs typeface="Times New Roman" panose="02020603050405020304" pitchFamily="18" charset="0"/>
              </a:rPr>
              <a:t>0</a:t>
            </a:r>
            <a:r>
              <a:rPr lang="zh-CN" altLang="zh-CN" sz="2000" dirty="0">
                <a:latin typeface="Times New Roman" panose="02020603050405020304" pitchFamily="18" charset="0"/>
                <a:cs typeface="Times New Roman" panose="02020603050405020304" pitchFamily="18" charset="0"/>
              </a:rPr>
              <a:t>；极板</a:t>
            </a:r>
            <a:r>
              <a:rPr lang="en-US" altLang="zh-CN" sz="2000" i="1" dirty="0">
                <a:latin typeface="Times New Roman" panose="02020603050405020304" pitchFamily="18" charset="0"/>
                <a:cs typeface="Times New Roman" panose="02020603050405020304" pitchFamily="18" charset="0"/>
              </a:rPr>
              <a:t>C</a:t>
            </a:r>
            <a:r>
              <a:rPr lang="zh-CN" altLang="zh-CN"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D</a:t>
            </a:r>
            <a:r>
              <a:rPr lang="zh-CN" altLang="zh-CN" sz="2000" dirty="0">
                <a:latin typeface="Times New Roman" panose="02020603050405020304" pitchFamily="18" charset="0"/>
                <a:cs typeface="Times New Roman" panose="02020603050405020304" pitchFamily="18" charset="0"/>
              </a:rPr>
              <a:t>长为</a:t>
            </a:r>
            <a:r>
              <a:rPr lang="en-US" altLang="zh-CN" sz="2000" i="1" dirty="0">
                <a:latin typeface="Times New Roman" panose="02020603050405020304" pitchFamily="18" charset="0"/>
                <a:cs typeface="Times New Roman" panose="02020603050405020304" pitchFamily="18" charset="0"/>
              </a:rPr>
              <a:t>L</a:t>
            </a:r>
            <a:r>
              <a:rPr lang="zh-CN" altLang="zh-CN" sz="2000" dirty="0">
                <a:latin typeface="Times New Roman" panose="02020603050405020304" pitchFamily="18" charset="0"/>
                <a:cs typeface="Times New Roman" panose="02020603050405020304" pitchFamily="18" charset="0"/>
              </a:rPr>
              <a:t>，间距为</a:t>
            </a:r>
            <a:r>
              <a:rPr lang="en-US" altLang="zh-CN" sz="2000" i="1" dirty="0">
                <a:latin typeface="Times New Roman" panose="02020603050405020304" pitchFamily="18" charset="0"/>
                <a:cs typeface="Times New Roman" panose="02020603050405020304" pitchFamily="18" charset="0"/>
              </a:rPr>
              <a:t>d</a:t>
            </a:r>
            <a:r>
              <a:rPr lang="zh-CN" altLang="zh-CN" sz="2000" dirty="0">
                <a:latin typeface="Times New Roman" panose="02020603050405020304" pitchFamily="18" charset="0"/>
                <a:cs typeface="Times New Roman" panose="02020603050405020304" pitchFamily="18" charset="0"/>
              </a:rPr>
              <a:t>；磁场的磁感应强度大小为</a:t>
            </a:r>
            <a:r>
              <a:rPr lang="en-US" altLang="zh-CN" sz="2000" i="1" dirty="0">
                <a:latin typeface="Times New Roman" panose="02020603050405020304" pitchFamily="18" charset="0"/>
                <a:cs typeface="Times New Roman" panose="02020603050405020304" pitchFamily="18" charset="0"/>
              </a:rPr>
              <a:t>B</a:t>
            </a:r>
            <a:r>
              <a:rPr lang="zh-CN" altLang="zh-CN" sz="2000" dirty="0">
                <a:latin typeface="Times New Roman" panose="02020603050405020304" pitchFamily="18" charset="0"/>
                <a:cs typeface="Times New Roman" panose="02020603050405020304" pitchFamily="18" charset="0"/>
              </a:rPr>
              <a:t>、方向垂直纸面向里，磁场的内边界与</a:t>
            </a:r>
            <a:r>
              <a:rPr lang="en-US" altLang="zh-CN" sz="2000" i="1" dirty="0">
                <a:latin typeface="Times New Roman" panose="02020603050405020304" pitchFamily="18" charset="0"/>
                <a:cs typeface="Times New Roman" panose="02020603050405020304" pitchFamily="18" charset="0"/>
              </a:rPr>
              <a:t>C</a:t>
            </a:r>
            <a:r>
              <a:rPr lang="zh-CN" altLang="zh-CN"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D</a:t>
            </a:r>
            <a:r>
              <a:rPr lang="zh-CN" altLang="zh-CN" sz="2000" dirty="0">
                <a:latin typeface="Times New Roman" panose="02020603050405020304" pitchFamily="18" charset="0"/>
                <a:cs typeface="Times New Roman" panose="02020603050405020304" pitchFamily="18" charset="0"/>
              </a:rPr>
              <a:t>极板的两个端点．不计粒子的重力及相互间的作用，磁场区域足够宽．</a:t>
            </a:r>
          </a:p>
          <a:p>
            <a:pPr>
              <a:lnSpc>
                <a:spcPts val="2900"/>
              </a:lnSpc>
            </a:pP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zh-CN" sz="2000" dirty="0">
                <a:latin typeface="Times New Roman" panose="02020603050405020304" pitchFamily="18" charset="0"/>
                <a:cs typeface="Times New Roman" panose="02020603050405020304" pitchFamily="18" charset="0"/>
              </a:rPr>
              <a:t>）粒子进入偏转电场的速度；</a:t>
            </a:r>
          </a:p>
          <a:p>
            <a:pPr>
              <a:lnSpc>
                <a:spcPts val="2900"/>
              </a:lnSpc>
            </a:pP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zh-CN" sz="2000" dirty="0">
                <a:latin typeface="Times New Roman" panose="02020603050405020304" pitchFamily="18" charset="0"/>
                <a:cs typeface="Times New Roman" panose="02020603050405020304" pitchFamily="18" charset="0"/>
              </a:rPr>
              <a:t>）若极板</a:t>
            </a:r>
            <a:r>
              <a:rPr lang="en-US" altLang="zh-CN" sz="2000" i="1" dirty="0">
                <a:latin typeface="Times New Roman" panose="02020603050405020304" pitchFamily="18" charset="0"/>
                <a:cs typeface="Times New Roman" panose="02020603050405020304" pitchFamily="18" charset="0"/>
              </a:rPr>
              <a:t>C</a:t>
            </a:r>
            <a:r>
              <a:rPr lang="zh-CN" altLang="zh-CN"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D</a:t>
            </a:r>
            <a:r>
              <a:rPr lang="zh-CN" altLang="zh-CN" sz="2000" dirty="0">
                <a:latin typeface="Times New Roman" panose="02020603050405020304" pitchFamily="18" charset="0"/>
                <a:cs typeface="Times New Roman" panose="02020603050405020304" pitchFamily="18" charset="0"/>
              </a:rPr>
              <a:t>间电势差为＋</a:t>
            </a:r>
            <a:r>
              <a:rPr lang="en-US" altLang="zh-CN" sz="2000" i="1" dirty="0">
                <a:latin typeface="Times New Roman" panose="02020603050405020304" pitchFamily="18" charset="0"/>
                <a:cs typeface="Times New Roman" panose="02020603050405020304" pitchFamily="18" charset="0"/>
              </a:rPr>
              <a:t>U</a:t>
            </a:r>
            <a:r>
              <a:rPr lang="zh-CN" altLang="zh-CN" sz="2000" dirty="0">
                <a:latin typeface="Times New Roman" panose="02020603050405020304" pitchFamily="18" charset="0"/>
                <a:cs typeface="Times New Roman" panose="02020603050405020304" pitchFamily="18" charset="0"/>
              </a:rPr>
              <a:t>，求粒子离开</a:t>
            </a:r>
            <a:r>
              <a:rPr lang="zh-CN" altLang="zh-CN" sz="2000" dirty="0" smtClean="0">
                <a:latin typeface="Times New Roman" panose="02020603050405020304" pitchFamily="18" charset="0"/>
                <a:cs typeface="Times New Roman" panose="02020603050405020304" pitchFamily="18" charset="0"/>
              </a:rPr>
              <a:t>偏</a:t>
            </a:r>
            <a:endParaRPr lang="en-US" altLang="zh-CN" sz="2000" dirty="0" smtClean="0">
              <a:latin typeface="Times New Roman" panose="02020603050405020304" pitchFamily="18" charset="0"/>
              <a:cs typeface="Times New Roman" panose="02020603050405020304" pitchFamily="18" charset="0"/>
            </a:endParaRPr>
          </a:p>
          <a:p>
            <a:pPr>
              <a:lnSpc>
                <a:spcPts val="2900"/>
              </a:lnSpc>
            </a:pPr>
            <a:r>
              <a:rPr lang="zh-CN" altLang="zh-CN" sz="2000" dirty="0" smtClean="0">
                <a:latin typeface="Times New Roman" panose="02020603050405020304" pitchFamily="18" charset="0"/>
                <a:cs typeface="Times New Roman" panose="02020603050405020304" pitchFamily="18" charset="0"/>
              </a:rPr>
              <a:t>转</a:t>
            </a:r>
            <a:r>
              <a:rPr lang="zh-CN" altLang="zh-CN" sz="2000" dirty="0">
                <a:latin typeface="Times New Roman" panose="02020603050405020304" pitchFamily="18" charset="0"/>
                <a:cs typeface="Times New Roman" panose="02020603050405020304" pitchFamily="18" charset="0"/>
              </a:rPr>
              <a:t>电场</a:t>
            </a:r>
            <a:r>
              <a:rPr lang="zh-CN" altLang="zh-CN" sz="2000" dirty="0" smtClean="0">
                <a:latin typeface="Times New Roman" panose="02020603050405020304" pitchFamily="18" charset="0"/>
                <a:cs typeface="Times New Roman" panose="02020603050405020304" pitchFamily="18" charset="0"/>
              </a:rPr>
              <a:t>时垂直</a:t>
            </a:r>
            <a:r>
              <a:rPr lang="zh-CN" altLang="zh-CN" sz="2000" dirty="0">
                <a:latin typeface="Times New Roman" panose="02020603050405020304" pitchFamily="18" charset="0"/>
                <a:cs typeface="Times New Roman" panose="02020603050405020304" pitchFamily="18" charset="0"/>
              </a:rPr>
              <a:t>于偏转极板方向的偏移距离；</a:t>
            </a:r>
          </a:p>
          <a:p>
            <a:pPr>
              <a:lnSpc>
                <a:spcPts val="2900"/>
              </a:lnSpc>
            </a:pPr>
            <a:r>
              <a:rPr lang="zh-CN" altLang="zh-CN" sz="2000" b="1" dirty="0">
                <a:solidFill>
                  <a:srgbClr val="FF0000"/>
                </a:solidFill>
                <a:latin typeface="Times New Roman" panose="02020603050405020304" pitchFamily="18" charset="0"/>
                <a:cs typeface="Times New Roman" panose="02020603050405020304" pitchFamily="18" charset="0"/>
              </a:rPr>
              <a:t>（</a:t>
            </a:r>
            <a:r>
              <a:rPr lang="en-US" altLang="zh-CN" sz="2000" b="1" dirty="0">
                <a:solidFill>
                  <a:srgbClr val="FF0000"/>
                </a:solidFill>
                <a:latin typeface="Times New Roman" panose="02020603050405020304" pitchFamily="18" charset="0"/>
                <a:cs typeface="Times New Roman" panose="02020603050405020304" pitchFamily="18" charset="0"/>
              </a:rPr>
              <a:t>3</a:t>
            </a:r>
            <a:r>
              <a:rPr lang="zh-CN" altLang="zh-CN" sz="2000" b="1" dirty="0">
                <a:solidFill>
                  <a:srgbClr val="FF0000"/>
                </a:solidFill>
                <a:latin typeface="Times New Roman" panose="02020603050405020304" pitchFamily="18" charset="0"/>
                <a:cs typeface="Times New Roman" panose="02020603050405020304" pitchFamily="18" charset="0"/>
              </a:rPr>
              <a:t>）</a:t>
            </a:r>
            <a:r>
              <a:rPr lang="en-US" altLang="zh-CN" sz="2000" b="1" i="1" dirty="0">
                <a:solidFill>
                  <a:srgbClr val="FF0000"/>
                </a:solidFill>
                <a:latin typeface="Times New Roman" panose="02020603050405020304" pitchFamily="18" charset="0"/>
                <a:cs typeface="Times New Roman" panose="02020603050405020304" pitchFamily="18" charset="0"/>
              </a:rPr>
              <a:t>C</a:t>
            </a:r>
            <a:r>
              <a:rPr lang="zh-CN" altLang="zh-CN" sz="2000" b="1" dirty="0">
                <a:solidFill>
                  <a:srgbClr val="FF0000"/>
                </a:solidFill>
                <a:latin typeface="Times New Roman" panose="02020603050405020304" pitchFamily="18" charset="0"/>
                <a:cs typeface="Times New Roman" panose="02020603050405020304" pitchFamily="18" charset="0"/>
              </a:rPr>
              <a:t>、</a:t>
            </a:r>
            <a:r>
              <a:rPr lang="en-US" altLang="zh-CN" sz="2000" b="1" i="1" dirty="0">
                <a:solidFill>
                  <a:srgbClr val="FF0000"/>
                </a:solidFill>
                <a:latin typeface="Times New Roman" panose="02020603050405020304" pitchFamily="18" charset="0"/>
                <a:cs typeface="Times New Roman" panose="02020603050405020304" pitchFamily="18" charset="0"/>
              </a:rPr>
              <a:t>D</a:t>
            </a:r>
            <a:r>
              <a:rPr lang="zh-CN" altLang="zh-CN" sz="2000" b="1" dirty="0">
                <a:solidFill>
                  <a:srgbClr val="FF0000"/>
                </a:solidFill>
                <a:latin typeface="Times New Roman" panose="02020603050405020304" pitchFamily="18" charset="0"/>
                <a:cs typeface="Times New Roman" panose="02020603050405020304" pitchFamily="18" charset="0"/>
              </a:rPr>
              <a:t>间电势差为多大时粒子在磁场中运动</a:t>
            </a:r>
            <a:r>
              <a:rPr lang="zh-CN" altLang="zh-CN" sz="2000" b="1" dirty="0" smtClean="0">
                <a:solidFill>
                  <a:srgbClr val="FF0000"/>
                </a:solidFill>
                <a:latin typeface="Times New Roman" panose="02020603050405020304" pitchFamily="18" charset="0"/>
                <a:cs typeface="Times New Roman" panose="02020603050405020304" pitchFamily="18" charset="0"/>
              </a:rPr>
              <a:t>的</a:t>
            </a:r>
            <a:endParaRPr lang="en-US" altLang="zh-CN" sz="2000" b="1" dirty="0" smtClean="0">
              <a:solidFill>
                <a:srgbClr val="FF0000"/>
              </a:solidFill>
              <a:latin typeface="Times New Roman" panose="02020603050405020304" pitchFamily="18" charset="0"/>
              <a:cs typeface="Times New Roman" panose="02020603050405020304" pitchFamily="18" charset="0"/>
            </a:endParaRPr>
          </a:p>
          <a:p>
            <a:pPr>
              <a:lnSpc>
                <a:spcPts val="2900"/>
              </a:lnSpc>
            </a:pPr>
            <a:r>
              <a:rPr lang="zh-CN" altLang="zh-CN" sz="2000" b="1" dirty="0" smtClean="0">
                <a:solidFill>
                  <a:srgbClr val="FF0000"/>
                </a:solidFill>
                <a:latin typeface="Times New Roman" panose="02020603050405020304" pitchFamily="18" charset="0"/>
                <a:cs typeface="Times New Roman" panose="02020603050405020304" pitchFamily="18" charset="0"/>
              </a:rPr>
              <a:t>时间</a:t>
            </a:r>
            <a:r>
              <a:rPr lang="zh-CN" altLang="zh-CN" sz="2000" b="1" dirty="0">
                <a:solidFill>
                  <a:srgbClr val="FF0000"/>
                </a:solidFill>
                <a:latin typeface="Times New Roman" panose="02020603050405020304" pitchFamily="18" charset="0"/>
                <a:cs typeface="Times New Roman" panose="02020603050405020304" pitchFamily="18" charset="0"/>
              </a:rPr>
              <a:t>最长，最长时间是多少</a:t>
            </a:r>
            <a:r>
              <a:rPr lang="zh-CN" altLang="zh-CN" sz="2000" b="1" dirty="0" smtClean="0">
                <a:solidFill>
                  <a:srgbClr val="FF0000"/>
                </a:solidFill>
                <a:latin typeface="Times New Roman" panose="02020603050405020304" pitchFamily="18" charset="0"/>
                <a:cs typeface="Times New Roman" panose="02020603050405020304" pitchFamily="18" charset="0"/>
              </a:rPr>
              <a:t>．</a:t>
            </a:r>
            <a:endParaRPr lang="en-US" altLang="zh-CN" sz="2000" b="1" dirty="0">
              <a:solidFill>
                <a:srgbClr val="FF0000"/>
              </a:solidFill>
              <a:latin typeface="Times New Roman" panose="02020603050405020304" pitchFamily="18" charset="0"/>
              <a:cs typeface="Times New Roman" panose="02020603050405020304" pitchFamily="18" charset="0"/>
            </a:endParaRPr>
          </a:p>
          <a:p>
            <a:pPr>
              <a:lnSpc>
                <a:spcPts val="3000"/>
              </a:lnSpc>
            </a:pPr>
            <a:r>
              <a:rPr lang="zh-CN" altLang="zh-CN" sz="2000" b="1" dirty="0">
                <a:solidFill>
                  <a:srgbClr val="0901AF"/>
                </a:solidFill>
                <a:latin typeface="Times New Roman" panose="02020603050405020304" pitchFamily="18" charset="0"/>
                <a:cs typeface="Times New Roman" panose="02020603050405020304" pitchFamily="18" charset="0"/>
              </a:rPr>
              <a:t>（</a:t>
            </a:r>
            <a:r>
              <a:rPr lang="en-US" altLang="zh-CN" sz="2000" b="1" dirty="0">
                <a:solidFill>
                  <a:srgbClr val="0901AF"/>
                </a:solidFill>
                <a:latin typeface="Times New Roman" panose="02020603050405020304" pitchFamily="18" charset="0"/>
                <a:cs typeface="Times New Roman" panose="02020603050405020304" pitchFamily="18" charset="0"/>
              </a:rPr>
              <a:t>3</a:t>
            </a:r>
            <a:r>
              <a:rPr lang="zh-CN" altLang="zh-CN" sz="2000" b="1" dirty="0">
                <a:solidFill>
                  <a:srgbClr val="0901AF"/>
                </a:solidFill>
                <a:latin typeface="Times New Roman" panose="02020603050405020304" pitchFamily="18" charset="0"/>
                <a:cs typeface="Times New Roman" panose="02020603050405020304" pitchFamily="18" charset="0"/>
              </a:rPr>
              <a:t>）将磁感应强度大小和矩形区域的场强大小改变为适当值时</a:t>
            </a:r>
            <a:r>
              <a:rPr lang="zh-CN" altLang="zh-CN" sz="2000" b="1" dirty="0" smtClean="0">
                <a:solidFill>
                  <a:srgbClr val="0901AF"/>
                </a:solidFill>
                <a:latin typeface="Times New Roman" panose="02020603050405020304" pitchFamily="18" charset="0"/>
                <a:cs typeface="Times New Roman" panose="02020603050405020304" pitchFamily="18" charset="0"/>
              </a:rPr>
              <a:t>，粒子</a:t>
            </a:r>
            <a:r>
              <a:rPr lang="zh-CN" altLang="zh-CN" sz="2000" b="1" dirty="0">
                <a:solidFill>
                  <a:srgbClr val="0901AF"/>
                </a:solidFill>
                <a:latin typeface="Times New Roman" panose="02020603050405020304" pitchFamily="18" charset="0"/>
                <a:cs typeface="Times New Roman" panose="02020603050405020304" pitchFamily="18" charset="0"/>
              </a:rPr>
              <a:t>从</a:t>
            </a:r>
            <a:r>
              <a:rPr lang="en-US" altLang="zh-CN" sz="2000" b="1" i="1" dirty="0">
                <a:solidFill>
                  <a:srgbClr val="0901AF"/>
                </a:solidFill>
                <a:latin typeface="Times New Roman" panose="02020603050405020304" pitchFamily="18" charset="0"/>
                <a:cs typeface="Times New Roman" panose="02020603050405020304" pitchFamily="18" charset="0"/>
              </a:rPr>
              <a:t>MN</a:t>
            </a:r>
            <a:r>
              <a:rPr lang="zh-CN" altLang="zh-CN" sz="2000" b="1" dirty="0">
                <a:solidFill>
                  <a:srgbClr val="0901AF"/>
                </a:solidFill>
                <a:latin typeface="Times New Roman" panose="02020603050405020304" pitchFamily="18" charset="0"/>
                <a:cs typeface="Times New Roman" panose="02020603050405020304" pitchFamily="18" charset="0"/>
              </a:rPr>
              <a:t>间飞入磁场，经磁场偏转返回电场前，在磁场中</a:t>
            </a:r>
            <a:r>
              <a:rPr lang="zh-CN" altLang="zh-CN" sz="2000" b="1" dirty="0" smtClean="0">
                <a:solidFill>
                  <a:srgbClr val="0901AF"/>
                </a:solidFill>
                <a:latin typeface="Times New Roman" panose="02020603050405020304" pitchFamily="18" charset="0"/>
                <a:cs typeface="Times New Roman" panose="02020603050405020304" pitchFamily="18" charset="0"/>
              </a:rPr>
              <a:t>运动的</a:t>
            </a:r>
            <a:r>
              <a:rPr lang="zh-CN" altLang="zh-CN" sz="2000" b="1" dirty="0">
                <a:solidFill>
                  <a:srgbClr val="0901AF"/>
                </a:solidFill>
                <a:latin typeface="Times New Roman" panose="02020603050405020304" pitchFamily="18" charset="0"/>
                <a:cs typeface="Times New Roman" panose="02020603050405020304" pitchFamily="18" charset="0"/>
              </a:rPr>
              <a:t>时间有最大值，求此最长时间</a:t>
            </a:r>
            <a:r>
              <a:rPr lang="en-US" altLang="zh-CN" sz="2000" b="1" i="1" dirty="0">
                <a:solidFill>
                  <a:srgbClr val="0901AF"/>
                </a:solidFill>
                <a:latin typeface="Times New Roman" panose="02020603050405020304" pitchFamily="18" charset="0"/>
                <a:cs typeface="Times New Roman" panose="02020603050405020304" pitchFamily="18" charset="0"/>
              </a:rPr>
              <a:t>t</a:t>
            </a:r>
            <a:r>
              <a:rPr lang="en-US" altLang="zh-CN" sz="2000" b="1" i="1" baseline="-25000" dirty="0">
                <a:solidFill>
                  <a:srgbClr val="0901AF"/>
                </a:solidFill>
                <a:latin typeface="Times New Roman" panose="02020603050405020304" pitchFamily="18" charset="0"/>
                <a:cs typeface="Times New Roman" panose="02020603050405020304" pitchFamily="18" charset="0"/>
              </a:rPr>
              <a:t>m</a:t>
            </a:r>
            <a:r>
              <a:rPr lang="zh-CN" altLang="zh-CN" sz="2000" dirty="0" smtClean="0">
                <a:solidFill>
                  <a:srgbClr val="0901AF"/>
                </a:solidFill>
                <a:latin typeface="Times New Roman" panose="02020603050405020304" pitchFamily="18" charset="0"/>
                <a:cs typeface="Times New Roman" panose="02020603050405020304" pitchFamily="18" charset="0"/>
              </a:rPr>
              <a:t>．</a:t>
            </a:r>
            <a:endParaRPr lang="zh-CN" altLang="zh-CN" sz="2000" b="1" dirty="0">
              <a:solidFill>
                <a:srgbClr val="0901AF"/>
              </a:solidFill>
              <a:latin typeface="Times New Roman" panose="02020603050405020304" pitchFamily="18" charset="0"/>
              <a:cs typeface="Times New Roman" panose="02020603050405020304" pitchFamily="18" charset="0"/>
            </a:endParaRPr>
          </a:p>
        </p:txBody>
      </p:sp>
      <p:pic>
        <p:nvPicPr>
          <p:cNvPr id="26625" name="Picture 1" descr="C:\Documents and Settings\Administrator\Application Data\Tencent\Users\503044114\QQ\WinTemp\RichOle\LJ}@791]USVT_}]{OK`Z1W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2838" y="3284984"/>
            <a:ext cx="3854930" cy="19314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5199702" y="6269139"/>
            <a:ext cx="273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400" b="1" dirty="0" smtClean="0">
                <a:solidFill>
                  <a:srgbClr val="FF0000"/>
                </a:solidFill>
                <a:latin typeface="Times New Roman" panose="02020603050405020304" pitchFamily="18" charset="0"/>
              </a:rPr>
              <a:t>真实性和思辨性</a:t>
            </a:r>
            <a:endParaRPr lang="zh-CN" altLang="en-US" sz="2400" b="1"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b="6059"/>
          <a:stretch>
            <a:fillRect/>
          </a:stretch>
        </p:blipFill>
        <p:spPr>
          <a:xfrm>
            <a:off x="0" y="-43304"/>
            <a:ext cx="12192000" cy="6901303"/>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255" y="908720"/>
            <a:ext cx="7619047" cy="1815873"/>
          </a:xfrm>
          <a:prstGeom prst="rect">
            <a:avLst/>
          </a:prstGeom>
        </p:spPr>
      </p:pic>
      <p:sp>
        <p:nvSpPr>
          <p:cNvPr id="2" name="文本框 1"/>
          <p:cNvSpPr txBox="1"/>
          <p:nvPr/>
        </p:nvSpPr>
        <p:spPr>
          <a:xfrm>
            <a:off x="1559496" y="3407347"/>
            <a:ext cx="9505056" cy="791766"/>
          </a:xfrm>
          <a:prstGeom prst="roundRect">
            <a:avLst>
              <a:gd name="adj" fmla="val 5158"/>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4400" dirty="0">
                <a:solidFill>
                  <a:schemeClr val="bg1"/>
                </a:solidFill>
                <a:latin typeface="华文中宋" panose="02010600040101010101" pitchFamily="2" charset="-122"/>
                <a:ea typeface="华文中宋" panose="02010600040101010101" pitchFamily="2" charset="-122"/>
              </a:rPr>
              <a:t>    </a:t>
            </a:r>
            <a:r>
              <a:rPr lang="zh-CN" altLang="en-US" sz="4400" dirty="0" smtClean="0">
                <a:solidFill>
                  <a:schemeClr val="bg1"/>
                </a:solidFill>
                <a:latin typeface="华文中宋" panose="02010600040101010101" pitchFamily="2" charset="-122"/>
                <a:ea typeface="华文中宋" panose="02010600040101010101" pitchFamily="2" charset="-122"/>
              </a:rPr>
              <a:t>祝</a:t>
            </a:r>
            <a:r>
              <a:rPr lang="zh-CN" altLang="en-US" sz="4400" dirty="0">
                <a:solidFill>
                  <a:schemeClr val="bg1"/>
                </a:solidFill>
                <a:latin typeface="华文中宋" panose="02010600040101010101" pitchFamily="2" charset="-122"/>
                <a:ea typeface="华文中宋" panose="02010600040101010101" pitchFamily="2" charset="-122"/>
              </a:rPr>
              <a:t>各位同仁身体健康</a:t>
            </a:r>
            <a:r>
              <a:rPr lang="zh-CN" altLang="en-US" sz="4400" dirty="0" smtClean="0">
                <a:solidFill>
                  <a:schemeClr val="bg1"/>
                </a:solidFill>
                <a:latin typeface="华文中宋" panose="02010600040101010101" pitchFamily="2" charset="-122"/>
                <a:ea typeface="华文中宋" panose="02010600040101010101" pitchFamily="2" charset="-122"/>
              </a:rPr>
              <a:t>！工作顺利！</a:t>
            </a:r>
            <a:endParaRPr lang="en-US" altLang="zh-CN" sz="4400"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23392" y="1268760"/>
            <a:ext cx="10972800" cy="936625"/>
          </a:xfrm>
        </p:spPr>
        <p:txBody>
          <a:bodyPr/>
          <a:lstStyle/>
          <a:p>
            <a:r>
              <a:rPr lang="zh-CN" altLang="zh-CN" b="1" dirty="0" smtClean="0">
                <a:solidFill>
                  <a:schemeClr val="hlink"/>
                </a:solidFill>
              </a:rPr>
              <a:t>科学态度与责任</a:t>
            </a:r>
          </a:p>
        </p:txBody>
      </p:sp>
      <p:sp>
        <p:nvSpPr>
          <p:cNvPr id="44035" name="Rectangle 3"/>
          <p:cNvSpPr>
            <a:spLocks noGrp="1" noChangeArrowheads="1"/>
          </p:cNvSpPr>
          <p:nvPr>
            <p:ph type="body" idx="1"/>
          </p:nvPr>
        </p:nvSpPr>
        <p:spPr>
          <a:xfrm>
            <a:off x="263352" y="2204864"/>
            <a:ext cx="11664949" cy="5616575"/>
          </a:xfrm>
        </p:spPr>
        <p:txBody>
          <a:bodyPr/>
          <a:lstStyle/>
          <a:p>
            <a:pPr marL="0" indent="0">
              <a:lnSpc>
                <a:spcPts val="4200"/>
              </a:lnSpc>
              <a:buNone/>
            </a:pPr>
            <a:r>
              <a:rPr lang="zh-CN" altLang="zh-CN" dirty="0" smtClean="0">
                <a:latin typeface="楷体" pitchFamily="49" charset="-122"/>
                <a:ea typeface="楷体" pitchFamily="49" charset="-122"/>
              </a:rPr>
              <a:t>“</a:t>
            </a:r>
            <a:r>
              <a:rPr lang="zh-CN" altLang="zh-CN" dirty="0" smtClean="0">
                <a:ea typeface="楷体" pitchFamily="49" charset="-122"/>
              </a:rPr>
              <a:t>科学态度与责任</a:t>
            </a:r>
            <a:r>
              <a:rPr lang="zh-CN" altLang="zh-CN" dirty="0" smtClean="0">
                <a:latin typeface="楷体" pitchFamily="49" charset="-122"/>
                <a:ea typeface="楷体" pitchFamily="49" charset="-122"/>
              </a:rPr>
              <a:t>”</a:t>
            </a:r>
            <a:r>
              <a:rPr lang="zh-CN" altLang="zh-CN" dirty="0" smtClean="0">
                <a:ea typeface="楷体" pitchFamily="49" charset="-122"/>
              </a:rPr>
              <a:t>是指在</a:t>
            </a:r>
            <a:r>
              <a:rPr lang="zh-CN" altLang="zh-CN" dirty="0" smtClean="0">
                <a:solidFill>
                  <a:schemeClr val="hlink"/>
                </a:solidFill>
                <a:ea typeface="楷体" pitchFamily="49" charset="-122"/>
              </a:rPr>
              <a:t>认识科学本质</a:t>
            </a:r>
            <a:r>
              <a:rPr lang="zh-CN" altLang="zh-CN" dirty="0" smtClean="0">
                <a:ea typeface="楷体" pitchFamily="49" charset="-122"/>
              </a:rPr>
              <a:t>，</a:t>
            </a:r>
            <a:r>
              <a:rPr lang="zh-CN" altLang="zh-CN" dirty="0" smtClean="0">
                <a:solidFill>
                  <a:schemeClr val="hlink"/>
                </a:solidFill>
                <a:ea typeface="楷体" pitchFamily="49" charset="-122"/>
              </a:rPr>
              <a:t>理解科学</a:t>
            </a:r>
            <a:r>
              <a:rPr lang="zh-CN" altLang="zh-CN" dirty="0" smtClean="0">
                <a:solidFill>
                  <a:schemeClr val="hlink"/>
                </a:solidFill>
                <a:latin typeface="楷体" pitchFamily="49" charset="-122"/>
                <a:ea typeface="楷体" pitchFamily="49" charset="-122"/>
              </a:rPr>
              <a:t>•</a:t>
            </a:r>
            <a:r>
              <a:rPr lang="zh-CN" altLang="zh-CN" dirty="0" smtClean="0">
                <a:solidFill>
                  <a:schemeClr val="hlink"/>
                </a:solidFill>
                <a:ea typeface="楷体" pitchFamily="49" charset="-122"/>
              </a:rPr>
              <a:t>技术</a:t>
            </a:r>
            <a:r>
              <a:rPr lang="zh-CN" altLang="zh-CN" dirty="0" smtClean="0">
                <a:solidFill>
                  <a:schemeClr val="hlink"/>
                </a:solidFill>
                <a:latin typeface="楷体" pitchFamily="49" charset="-122"/>
                <a:ea typeface="楷体" pitchFamily="49" charset="-122"/>
              </a:rPr>
              <a:t>•</a:t>
            </a:r>
            <a:r>
              <a:rPr lang="zh-CN" altLang="zh-CN" dirty="0" smtClean="0">
                <a:solidFill>
                  <a:schemeClr val="hlink"/>
                </a:solidFill>
                <a:ea typeface="楷体" pitchFamily="49" charset="-122"/>
              </a:rPr>
              <a:t>社会环境</a:t>
            </a:r>
            <a:r>
              <a:rPr lang="zh-CN" altLang="zh-CN" dirty="0" smtClean="0">
                <a:ea typeface="楷体" pitchFamily="49" charset="-122"/>
              </a:rPr>
              <a:t>（STSE）的关系基础上形成的对科学和技术应有的正确态度以及责任心。具有学习物理和探索自然的内在动力，严谨认真、实事求是和持之以恒的探索精神，独立思考、敢于质疑和善于反思的创新精神，以及保护环境、推动可持续发展的责任感。能尊重自然、遵守科学伦理和道德规范。</a:t>
            </a:r>
          </a:p>
          <a:p>
            <a:pPr marL="0" indent="0">
              <a:lnSpc>
                <a:spcPts val="4200"/>
              </a:lnSpc>
              <a:buNone/>
            </a:pPr>
            <a:r>
              <a:rPr lang="zh-CN" altLang="zh-CN" dirty="0" smtClean="0">
                <a:solidFill>
                  <a:srgbClr val="FF0000"/>
                </a:solidFill>
                <a:ea typeface="楷体" pitchFamily="49" charset="-122"/>
              </a:rPr>
              <a:t>主要包括</a:t>
            </a:r>
            <a:r>
              <a:rPr lang="zh-CN" altLang="zh-CN" dirty="0" smtClean="0">
                <a:ea typeface="楷体" pitchFamily="49" charset="-122"/>
              </a:rPr>
              <a:t>科学本质、科学态度、科学伦理、STSE等要素。</a:t>
            </a:r>
          </a:p>
        </p:txBody>
      </p:sp>
    </p:spTree>
    <p:extLst>
      <p:ext uri="{BB962C8B-B14F-4D97-AF65-F5344CB8AC3E}">
        <p14:creationId xmlns:p14="http://schemas.microsoft.com/office/powerpoint/2010/main" val="242108375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23392" y="1268760"/>
            <a:ext cx="10972800" cy="1143000"/>
          </a:xfrm>
        </p:spPr>
        <p:txBody>
          <a:bodyPr/>
          <a:lstStyle/>
          <a:p>
            <a:r>
              <a:rPr lang="zh-CN" altLang="zh-CN" b="1" dirty="0" smtClean="0">
                <a:solidFill>
                  <a:schemeClr val="hlink"/>
                </a:solidFill>
              </a:rPr>
              <a:t>科学态度与责任</a:t>
            </a:r>
          </a:p>
        </p:txBody>
      </p:sp>
      <p:sp>
        <p:nvSpPr>
          <p:cNvPr id="45059" name="Rectangle 3"/>
          <p:cNvSpPr>
            <a:spLocks noGrp="1" noChangeArrowheads="1"/>
          </p:cNvSpPr>
          <p:nvPr>
            <p:ph type="body" idx="1"/>
          </p:nvPr>
        </p:nvSpPr>
        <p:spPr>
          <a:xfrm>
            <a:off x="609600" y="2060203"/>
            <a:ext cx="10972800" cy="5329237"/>
          </a:xfrm>
        </p:spPr>
        <p:txBody>
          <a:bodyPr/>
          <a:lstStyle/>
          <a:p>
            <a:pPr marL="0" indent="0">
              <a:lnSpc>
                <a:spcPts val="4300"/>
              </a:lnSpc>
              <a:buNone/>
            </a:pPr>
            <a:r>
              <a:rPr lang="zh-CN" altLang="zh-CN" dirty="0" smtClean="0">
                <a:ea typeface="楷体" pitchFamily="49" charset="-122"/>
              </a:rPr>
              <a:t>能正确认识</a:t>
            </a:r>
            <a:r>
              <a:rPr lang="zh-CN" altLang="zh-CN" dirty="0" smtClean="0">
                <a:solidFill>
                  <a:schemeClr val="hlink"/>
                </a:solidFill>
                <a:ea typeface="楷体" pitchFamily="49" charset="-122"/>
              </a:rPr>
              <a:t>科学的本质</a:t>
            </a:r>
            <a:r>
              <a:rPr lang="zh-CN" altLang="zh-CN" dirty="0" smtClean="0">
                <a:ea typeface="楷体" pitchFamily="49" charset="-122"/>
              </a:rPr>
              <a:t>；</a:t>
            </a:r>
          </a:p>
          <a:p>
            <a:pPr marL="0" indent="0">
              <a:lnSpc>
                <a:spcPts val="4300"/>
              </a:lnSpc>
              <a:buNone/>
            </a:pPr>
            <a:r>
              <a:rPr lang="zh-CN" altLang="zh-CN" dirty="0" smtClean="0">
                <a:ea typeface="楷体" pitchFamily="49" charset="-122"/>
              </a:rPr>
              <a:t>具有学习和研究物理的</a:t>
            </a:r>
            <a:r>
              <a:rPr lang="zh-CN" altLang="zh-CN" dirty="0" smtClean="0">
                <a:solidFill>
                  <a:schemeClr val="hlink"/>
                </a:solidFill>
                <a:ea typeface="楷体" pitchFamily="49" charset="-122"/>
              </a:rPr>
              <a:t>好奇心与求知欲</a:t>
            </a:r>
            <a:r>
              <a:rPr lang="zh-CN" altLang="zh-CN" dirty="0" smtClean="0">
                <a:ea typeface="楷体" pitchFamily="49" charset="-122"/>
              </a:rPr>
              <a:t>，能主动与他人合作，尊重他人，能基于证据和逻辑发表自己的见解，</a:t>
            </a:r>
            <a:r>
              <a:rPr lang="zh-CN" altLang="zh-CN" dirty="0" smtClean="0">
                <a:solidFill>
                  <a:schemeClr val="hlink"/>
                </a:solidFill>
                <a:ea typeface="楷体" pitchFamily="49" charset="-122"/>
              </a:rPr>
              <a:t>实事求是，不迷信权威</a:t>
            </a:r>
            <a:r>
              <a:rPr lang="zh-CN" altLang="zh-CN" dirty="0" smtClean="0">
                <a:ea typeface="楷体" pitchFamily="49" charset="-122"/>
              </a:rPr>
              <a:t>；</a:t>
            </a:r>
          </a:p>
          <a:p>
            <a:pPr marL="0" indent="0">
              <a:lnSpc>
                <a:spcPts val="4300"/>
              </a:lnSpc>
              <a:buNone/>
            </a:pPr>
            <a:r>
              <a:rPr lang="zh-CN" altLang="zh-CN" dirty="0" smtClean="0">
                <a:ea typeface="楷体" pitchFamily="49" charset="-122"/>
              </a:rPr>
              <a:t>在进行物理研究和物理成果应用时，能遵循普遍接受的</a:t>
            </a:r>
            <a:r>
              <a:rPr lang="zh-CN" altLang="zh-CN" dirty="0" smtClean="0">
                <a:solidFill>
                  <a:schemeClr val="hlink"/>
                </a:solidFill>
                <a:ea typeface="楷体" pitchFamily="49" charset="-122"/>
              </a:rPr>
              <a:t>道德规范</a:t>
            </a:r>
            <a:r>
              <a:rPr lang="zh-CN" altLang="zh-CN" dirty="0" smtClean="0">
                <a:ea typeface="楷体" pitchFamily="49" charset="-122"/>
              </a:rPr>
              <a:t>；</a:t>
            </a:r>
          </a:p>
          <a:p>
            <a:pPr marL="0" indent="0">
              <a:lnSpc>
                <a:spcPts val="4300"/>
              </a:lnSpc>
              <a:buNone/>
            </a:pPr>
            <a:r>
              <a:rPr lang="zh-CN" altLang="zh-CN" dirty="0" smtClean="0">
                <a:solidFill>
                  <a:schemeClr val="hlink"/>
                </a:solidFill>
                <a:ea typeface="楷体" pitchFamily="49" charset="-122"/>
              </a:rPr>
              <a:t>理解科学</a:t>
            </a:r>
            <a:r>
              <a:rPr lang="zh-CN" altLang="zh-CN" dirty="0" smtClean="0">
                <a:solidFill>
                  <a:schemeClr val="hlink"/>
                </a:solidFill>
                <a:latin typeface="楷体" pitchFamily="49" charset="-122"/>
                <a:ea typeface="楷体" pitchFamily="49" charset="-122"/>
              </a:rPr>
              <a:t>·</a:t>
            </a:r>
            <a:r>
              <a:rPr lang="zh-CN" altLang="zh-CN" dirty="0" smtClean="0">
                <a:solidFill>
                  <a:schemeClr val="hlink"/>
                </a:solidFill>
                <a:ea typeface="楷体" pitchFamily="49" charset="-122"/>
              </a:rPr>
              <a:t>技术</a:t>
            </a:r>
            <a:r>
              <a:rPr lang="zh-CN" altLang="zh-CN" dirty="0" smtClean="0">
                <a:solidFill>
                  <a:schemeClr val="hlink"/>
                </a:solidFill>
                <a:latin typeface="楷体" pitchFamily="49" charset="-122"/>
                <a:ea typeface="楷体" pitchFamily="49" charset="-122"/>
              </a:rPr>
              <a:t>·</a:t>
            </a:r>
            <a:r>
              <a:rPr lang="zh-CN" altLang="zh-CN" dirty="0" smtClean="0">
                <a:solidFill>
                  <a:schemeClr val="hlink"/>
                </a:solidFill>
                <a:ea typeface="楷体" pitchFamily="49" charset="-122"/>
              </a:rPr>
              <a:t>社会</a:t>
            </a:r>
            <a:r>
              <a:rPr lang="zh-CN" altLang="zh-CN" dirty="0" smtClean="0">
                <a:solidFill>
                  <a:schemeClr val="hlink"/>
                </a:solidFill>
                <a:latin typeface="楷体" pitchFamily="49" charset="-122"/>
                <a:ea typeface="楷体" pitchFamily="49" charset="-122"/>
              </a:rPr>
              <a:t>·</a:t>
            </a:r>
            <a:r>
              <a:rPr lang="zh-CN" altLang="zh-CN" dirty="0" smtClean="0">
                <a:solidFill>
                  <a:schemeClr val="hlink"/>
                </a:solidFill>
                <a:ea typeface="楷体" pitchFamily="49" charset="-122"/>
              </a:rPr>
              <a:t>环境的关系</a:t>
            </a:r>
            <a:r>
              <a:rPr lang="zh-CN" altLang="zh-CN" dirty="0" smtClean="0">
                <a:ea typeface="楷体" pitchFamily="49" charset="-122"/>
              </a:rPr>
              <a:t>，热爱自然，珍惜生命，具有保护环境、节约资源、促进可持续发展的责任感。</a:t>
            </a:r>
          </a:p>
        </p:txBody>
      </p:sp>
    </p:spTree>
    <p:extLst>
      <p:ext uri="{BB962C8B-B14F-4D97-AF65-F5344CB8AC3E}">
        <p14:creationId xmlns:p14="http://schemas.microsoft.com/office/powerpoint/2010/main" val="422570341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767408" y="2132856"/>
            <a:ext cx="10657184" cy="314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4900"/>
              </a:lnSpc>
            </a:pPr>
            <a:r>
              <a:rPr lang="zh-CN" altLang="en-US" sz="3200" dirty="0" smtClean="0">
                <a:solidFill>
                  <a:srgbClr val="000000"/>
                </a:solidFill>
                <a:ea typeface="楷体_GB2312" panose="02010609030101010101" pitchFamily="1" charset="-122"/>
              </a:rPr>
              <a:t>       </a:t>
            </a:r>
            <a:r>
              <a:rPr lang="zh-CN" altLang="en-US" sz="3200" dirty="0" smtClean="0">
                <a:solidFill>
                  <a:srgbClr val="000000"/>
                </a:solidFill>
                <a:latin typeface="+mn-ea"/>
                <a:ea typeface="+mn-ea"/>
              </a:rPr>
              <a:t>教学中，</a:t>
            </a:r>
            <a:r>
              <a:rPr lang="zh-CN" altLang="en-US" sz="3200" dirty="0" smtClean="0">
                <a:solidFill>
                  <a:srgbClr val="000000"/>
                </a:solidFill>
                <a:latin typeface="+mn-ea"/>
                <a:ea typeface="+mn-ea"/>
                <a:sym typeface="Wingdings" panose="05000000000000000000" pitchFamily="2" charset="2"/>
              </a:rPr>
              <a:t>各</a:t>
            </a:r>
            <a:r>
              <a:rPr lang="zh-CN" altLang="en-US" sz="3200" dirty="0">
                <a:solidFill>
                  <a:srgbClr val="000000"/>
                </a:solidFill>
                <a:latin typeface="+mn-ea"/>
                <a:ea typeface="+mn-ea"/>
                <a:sym typeface="Wingdings" panose="05000000000000000000" pitchFamily="2" charset="2"/>
              </a:rPr>
              <a:t>学科</a:t>
            </a:r>
            <a:r>
              <a:rPr lang="zh-CN" altLang="en-US" sz="3200" dirty="0" smtClean="0">
                <a:solidFill>
                  <a:srgbClr val="000000"/>
                </a:solidFill>
                <a:latin typeface="+mn-ea"/>
                <a:ea typeface="+mn-ea"/>
                <a:sym typeface="Wingdings" panose="05000000000000000000" pitchFamily="2" charset="2"/>
              </a:rPr>
              <a:t>教研员组织</a:t>
            </a:r>
            <a:r>
              <a:rPr lang="zh-CN" altLang="en-US" sz="3200" dirty="0">
                <a:solidFill>
                  <a:srgbClr val="000000"/>
                </a:solidFill>
                <a:latin typeface="+mn-ea"/>
                <a:ea typeface="+mn-ea"/>
                <a:sym typeface="Wingdings" panose="05000000000000000000" pitchFamily="2" charset="2"/>
              </a:rPr>
              <a:t>骨干教师认真</a:t>
            </a:r>
            <a:r>
              <a:rPr lang="zh-CN" altLang="en-US" sz="3200" dirty="0" smtClean="0">
                <a:solidFill>
                  <a:srgbClr val="000000"/>
                </a:solidFill>
                <a:latin typeface="+mn-ea"/>
                <a:ea typeface="+mn-ea"/>
                <a:sym typeface="Wingdings" panose="05000000000000000000" pitchFamily="2" charset="2"/>
              </a:rPr>
              <a:t>研究和比较，</a:t>
            </a:r>
            <a:r>
              <a:rPr lang="zh-CN" altLang="en-US" sz="3200" dirty="0">
                <a:solidFill>
                  <a:srgbClr val="000000"/>
                </a:solidFill>
                <a:latin typeface="+mn-ea"/>
                <a:ea typeface="+mn-ea"/>
              </a:rPr>
              <a:t>真正</a:t>
            </a:r>
            <a:r>
              <a:rPr lang="zh-CN" altLang="en-US" sz="3200" dirty="0" smtClean="0">
                <a:solidFill>
                  <a:srgbClr val="000000"/>
                </a:solidFill>
                <a:latin typeface="+mn-ea"/>
                <a:ea typeface="+mn-ea"/>
              </a:rPr>
              <a:t>挖掘体现学科内涵发展方向的素材，</a:t>
            </a:r>
            <a:r>
              <a:rPr lang="zh-CN" altLang="en-US" sz="3200" dirty="0" smtClean="0">
                <a:solidFill>
                  <a:srgbClr val="000000"/>
                </a:solidFill>
                <a:latin typeface="+mn-ea"/>
                <a:ea typeface="+mn-ea"/>
                <a:sym typeface="Wingdings" panose="05000000000000000000" pitchFamily="2" charset="2"/>
              </a:rPr>
              <a:t>力争</a:t>
            </a:r>
            <a:r>
              <a:rPr lang="zh-CN" altLang="en-US" sz="3200" dirty="0">
                <a:solidFill>
                  <a:srgbClr val="000000"/>
                </a:solidFill>
                <a:latin typeface="+mn-ea"/>
                <a:ea typeface="+mn-ea"/>
                <a:sym typeface="Wingdings" panose="05000000000000000000" pitchFamily="2" charset="2"/>
              </a:rPr>
              <a:t>把</a:t>
            </a:r>
            <a:r>
              <a:rPr lang="zh-CN" altLang="en-US" sz="3200" dirty="0">
                <a:latin typeface="+mn-ea"/>
                <a:ea typeface="+mn-ea"/>
                <a:sym typeface="Wingdings" panose="05000000000000000000" pitchFamily="2" charset="2"/>
              </a:rPr>
              <a:t>理念和想法转化为教学内容，通过集体研究，把教学内容以试题的方式体现</a:t>
            </a:r>
            <a:r>
              <a:rPr lang="zh-CN" altLang="en-US" sz="3200" dirty="0" smtClean="0">
                <a:latin typeface="+mn-ea"/>
                <a:ea typeface="+mn-ea"/>
                <a:sym typeface="Wingdings" panose="05000000000000000000" pitchFamily="2" charset="2"/>
              </a:rPr>
              <a:t>出来，</a:t>
            </a:r>
            <a:r>
              <a:rPr lang="zh-CN" altLang="en-US" sz="3200" dirty="0">
                <a:solidFill>
                  <a:srgbClr val="000000"/>
                </a:solidFill>
                <a:latin typeface="+mn-ea"/>
                <a:ea typeface="+mn-ea"/>
              </a:rPr>
              <a:t>融于学科知能考查中</a:t>
            </a:r>
            <a:r>
              <a:rPr lang="zh-CN" altLang="en-US" sz="3200" dirty="0" smtClean="0">
                <a:latin typeface="+mn-ea"/>
                <a:ea typeface="+mn-ea"/>
                <a:sym typeface="Wingdings" panose="05000000000000000000" pitchFamily="2" charset="2"/>
              </a:rPr>
              <a:t>。</a:t>
            </a:r>
            <a:endParaRPr lang="en-US" altLang="zh-CN" sz="3200" dirty="0" smtClean="0">
              <a:latin typeface="+mn-ea"/>
              <a:ea typeface="+mn-ea"/>
              <a:sym typeface="Wingdings" panose="05000000000000000000" pitchFamily="2" charset="2"/>
            </a:endParaRPr>
          </a:p>
          <a:p>
            <a:pPr eaLnBrk="1" hangingPunct="1">
              <a:lnSpc>
                <a:spcPts val="4900"/>
              </a:lnSpc>
            </a:pPr>
            <a:r>
              <a:rPr lang="en-US" altLang="zh-CN" sz="3200" dirty="0">
                <a:latin typeface="+mn-ea"/>
                <a:ea typeface="+mn-ea"/>
                <a:sym typeface="Wingdings" panose="05000000000000000000" pitchFamily="2" charset="2"/>
              </a:rPr>
              <a:t> </a:t>
            </a:r>
            <a:r>
              <a:rPr lang="en-US" altLang="zh-CN" sz="3200" dirty="0" smtClean="0">
                <a:latin typeface="+mn-ea"/>
                <a:ea typeface="+mn-ea"/>
                <a:sym typeface="Wingdings" panose="05000000000000000000" pitchFamily="2" charset="2"/>
              </a:rPr>
              <a:t>   </a:t>
            </a:r>
            <a:endParaRPr lang="zh-CN" altLang="zh-CN" sz="3200" dirty="0">
              <a:latin typeface="+mn-ea"/>
              <a:ea typeface="+mn-ea"/>
            </a:endParaRPr>
          </a:p>
        </p:txBody>
      </p:sp>
    </p:spTree>
    <p:extLst>
      <p:ext uri="{BB962C8B-B14F-4D97-AF65-F5344CB8AC3E}">
        <p14:creationId xmlns:p14="http://schemas.microsoft.com/office/powerpoint/2010/main" val="117479366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Documents and Settings\Administrator\桌面\QQ截图201707261503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5119" y="161970"/>
            <a:ext cx="5688632" cy="61100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11062" y="6299491"/>
            <a:ext cx="6561602" cy="400110"/>
          </a:xfrm>
          <a:prstGeom prst="rect">
            <a:avLst/>
          </a:prstGeom>
          <a:noFill/>
        </p:spPr>
        <p:txBody>
          <a:bodyPr wrap="square" rtlCol="0">
            <a:spAutoFit/>
          </a:bodyPr>
          <a:lstStyle/>
          <a:p>
            <a:r>
              <a:rPr lang="en-US" altLang="zh-CN" sz="2000" b="1" dirty="0" smtClean="0">
                <a:solidFill>
                  <a:srgbClr val="FF0000"/>
                </a:solidFill>
                <a:latin typeface="楷体_GB2312" panose="02010609030101010101" pitchFamily="1" charset="-122"/>
                <a:ea typeface="楷体_GB2312" panose="02010609030101010101" pitchFamily="1" charset="-122"/>
              </a:rPr>
              <a:t>2017</a:t>
            </a:r>
            <a:r>
              <a:rPr lang="zh-CN" altLang="en-US" sz="2000" b="1" dirty="0" smtClean="0">
                <a:solidFill>
                  <a:srgbClr val="FF0000"/>
                </a:solidFill>
                <a:latin typeface="楷体_GB2312" panose="02010609030101010101" pitchFamily="1" charset="-122"/>
                <a:ea typeface="楷体_GB2312" panose="02010609030101010101" pitchFamily="1" charset="-122"/>
              </a:rPr>
              <a:t>江苏和全国考试说明（大纲）</a:t>
            </a:r>
            <a:r>
              <a:rPr lang="zh-CN" altLang="en-US" sz="2000" b="1" dirty="0">
                <a:solidFill>
                  <a:srgbClr val="FF0000"/>
                </a:solidFill>
                <a:latin typeface="楷体_GB2312" panose="02010609030101010101" pitchFamily="1" charset="-122"/>
                <a:ea typeface="楷体_GB2312" panose="02010609030101010101" pitchFamily="1" charset="-122"/>
              </a:rPr>
              <a:t>比较</a:t>
            </a:r>
            <a:r>
              <a:rPr lang="zh-CN" altLang="en-US" sz="2000" b="1" dirty="0" smtClean="0">
                <a:solidFill>
                  <a:srgbClr val="FF0000"/>
                </a:solidFill>
                <a:latin typeface="楷体_GB2312" panose="02010609030101010101" pitchFamily="1" charset="-122"/>
                <a:ea typeface="楷体_GB2312" panose="02010609030101010101" pitchFamily="1" charset="-122"/>
              </a:rPr>
              <a:t>分析（语文）</a:t>
            </a:r>
            <a:endParaRPr lang="zh-CN" altLang="en-US" sz="2000" b="1" dirty="0">
              <a:solidFill>
                <a:srgbClr val="FF0000"/>
              </a:solidFill>
              <a:latin typeface="楷体_GB2312" panose="02010609030101010101" pitchFamily="1" charset="-122"/>
              <a:ea typeface="楷体_GB2312" panose="02010609030101010101" pitchFamily="1" charset="-122"/>
            </a:endParaRPr>
          </a:p>
        </p:txBody>
      </p:sp>
      <p:sp>
        <p:nvSpPr>
          <p:cNvPr id="3" name="TextBox 2"/>
          <p:cNvSpPr txBox="1"/>
          <p:nvPr/>
        </p:nvSpPr>
        <p:spPr>
          <a:xfrm>
            <a:off x="767408" y="1506897"/>
            <a:ext cx="4320480" cy="5053965"/>
          </a:xfrm>
          <a:prstGeom prst="rect">
            <a:avLst/>
          </a:prstGeom>
          <a:noFill/>
        </p:spPr>
        <p:txBody>
          <a:bodyPr wrap="square" rtlCol="0">
            <a:spAutoFit/>
          </a:bodyPr>
          <a:lstStyle/>
          <a:p>
            <a:pPr>
              <a:lnSpc>
                <a:spcPts val="4300"/>
              </a:lnSpc>
            </a:pPr>
            <a:r>
              <a:rPr lang="zh-CN" altLang="en-US" sz="2400" dirty="0" smtClean="0"/>
              <a:t>         虽然新课程标准还没有正式公布，但是</a:t>
            </a:r>
            <a:r>
              <a:rPr lang="en-US" altLang="zh-CN" sz="2400" dirty="0" smtClean="0"/>
              <a:t>2017</a:t>
            </a:r>
            <a:r>
              <a:rPr lang="zh-CN" altLang="en-US" sz="2400" dirty="0" smtClean="0"/>
              <a:t>年全国新修订的考试大纲，已经较多的渗透了各学科的核心素养。为此，新修订的全国考试大纲公布后，高考九科教研员将江苏高考考试说明与全国考试大纲认真进行了分析比较，并向各区县教研员作了传达。</a:t>
            </a:r>
            <a:endParaRPr lang="zh-CN" altLang="en-US" sz="2400" dirty="0"/>
          </a:p>
        </p:txBody>
      </p:sp>
    </p:spTree>
    <p:extLst>
      <p:ext uri="{BB962C8B-B14F-4D97-AF65-F5344CB8AC3E}">
        <p14:creationId xmlns:p14="http://schemas.microsoft.com/office/powerpoint/2010/main" val="59692055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5360" y="1412776"/>
            <a:ext cx="11737304" cy="4939814"/>
          </a:xfrm>
          <a:prstGeom prst="rect">
            <a:avLst/>
          </a:prstGeom>
          <a:noFill/>
        </p:spPr>
        <p:txBody>
          <a:bodyPr wrap="square" rtlCol="0">
            <a:spAutoFit/>
          </a:bodyPr>
          <a:lstStyle/>
          <a:p>
            <a:pPr algn="ctr">
              <a:lnSpc>
                <a:spcPts val="4200"/>
              </a:lnSpc>
            </a:pPr>
            <a:r>
              <a:rPr lang="en-US" altLang="zh-CN" sz="2800" b="1" dirty="0" smtClean="0">
                <a:solidFill>
                  <a:srgbClr val="FF0000"/>
                </a:solidFill>
              </a:rPr>
              <a:t>2017高考</a:t>
            </a:r>
            <a:r>
              <a:rPr lang="zh-CN" altLang="en-US" sz="2800" b="1" dirty="0" smtClean="0">
                <a:solidFill>
                  <a:srgbClr val="FF0000"/>
                </a:solidFill>
              </a:rPr>
              <a:t>各科全面渗透学科核心素养</a:t>
            </a:r>
            <a:r>
              <a:rPr lang="en-US" altLang="zh-CN" sz="2800" b="1" dirty="0" smtClean="0">
                <a:solidFill>
                  <a:srgbClr val="FF0000"/>
                </a:solidFill>
              </a:rPr>
              <a:t> </a:t>
            </a:r>
          </a:p>
          <a:p>
            <a:pPr>
              <a:lnSpc>
                <a:spcPts val="4200"/>
              </a:lnSpc>
            </a:pPr>
            <a:r>
              <a:rPr lang="zh-CN" altLang="zh-CN" sz="2400" b="1" dirty="0" smtClean="0">
                <a:solidFill>
                  <a:srgbClr val="FF0000"/>
                </a:solidFill>
              </a:rPr>
              <a:t>语文</a:t>
            </a:r>
            <a:r>
              <a:rPr lang="zh-CN" altLang="zh-CN" sz="2200" b="1" dirty="0">
                <a:solidFill>
                  <a:srgbClr val="FF0000"/>
                </a:solidFill>
              </a:rPr>
              <a:t>：</a:t>
            </a:r>
            <a:r>
              <a:rPr lang="zh-CN" altLang="zh-CN" sz="2200" b="1" dirty="0"/>
              <a:t>着眼</a:t>
            </a:r>
            <a:r>
              <a:rPr lang="zh-CN" altLang="zh-CN" sz="2200" b="1" dirty="0">
                <a:solidFill>
                  <a:srgbClr val="FF0000"/>
                </a:solidFill>
              </a:rPr>
              <a:t>阅读素养</a:t>
            </a:r>
            <a:r>
              <a:rPr lang="zh-CN" altLang="zh-CN" sz="2200" b="1" dirty="0"/>
              <a:t>，突出考查</a:t>
            </a:r>
            <a:r>
              <a:rPr lang="zh-CN" altLang="zh-CN" sz="2200" b="1" dirty="0">
                <a:solidFill>
                  <a:srgbClr val="FF0000"/>
                </a:solidFill>
              </a:rPr>
              <a:t>传统</a:t>
            </a:r>
            <a:r>
              <a:rPr lang="zh-CN" altLang="zh-CN" sz="2200" b="1" dirty="0" smtClean="0">
                <a:solidFill>
                  <a:srgbClr val="FF0000"/>
                </a:solidFill>
              </a:rPr>
              <a:t>文化</a:t>
            </a:r>
            <a:r>
              <a:rPr lang="zh-CN" altLang="en-US" sz="2200" b="1" dirty="0" smtClean="0"/>
              <a:t>。</a:t>
            </a:r>
            <a:r>
              <a:rPr lang="en-US" altLang="zh-CN" sz="2200" b="1" dirty="0"/>
              <a:t> </a:t>
            </a:r>
            <a:r>
              <a:rPr lang="zh-CN" altLang="zh-CN" sz="2200" b="1" dirty="0"/>
              <a:t>三类阅读题成必考：实用类文本阅读，文学类文本阅读，论述类文本</a:t>
            </a:r>
            <a:r>
              <a:rPr lang="zh-CN" altLang="zh-CN" sz="2200" b="1" dirty="0" smtClean="0"/>
              <a:t>阅读</a:t>
            </a:r>
            <a:r>
              <a:rPr lang="zh-CN" altLang="en-US" sz="2200" b="1" dirty="0" smtClean="0"/>
              <a:t>。</a:t>
            </a:r>
            <a:endParaRPr lang="zh-CN" altLang="zh-CN" sz="2200" b="1" dirty="0"/>
          </a:p>
          <a:p>
            <a:pPr>
              <a:lnSpc>
                <a:spcPts val="4200"/>
              </a:lnSpc>
            </a:pPr>
            <a:r>
              <a:rPr lang="zh-CN" altLang="zh-CN" sz="2400" b="1" dirty="0">
                <a:solidFill>
                  <a:srgbClr val="FF0000"/>
                </a:solidFill>
              </a:rPr>
              <a:t>数学</a:t>
            </a:r>
            <a:r>
              <a:rPr lang="zh-CN" altLang="zh-CN" sz="2200" b="1" dirty="0">
                <a:solidFill>
                  <a:srgbClr val="FF0000"/>
                </a:solidFill>
              </a:rPr>
              <a:t>：</a:t>
            </a:r>
            <a:r>
              <a:rPr lang="zh-CN" altLang="zh-CN" sz="2200" b="1" dirty="0"/>
              <a:t>考查理性思维、实际问题应用</a:t>
            </a:r>
            <a:r>
              <a:rPr lang="zh-CN" altLang="zh-CN" sz="2200" b="1" dirty="0" smtClean="0"/>
              <a:t>能力</a:t>
            </a:r>
            <a:r>
              <a:rPr lang="zh-CN" altLang="en-US" sz="2200" b="1" dirty="0" smtClean="0"/>
              <a:t>。</a:t>
            </a:r>
            <a:r>
              <a:rPr lang="zh-CN" altLang="zh-CN" sz="2200" b="1" dirty="0" smtClean="0"/>
              <a:t>充分发挥数学</a:t>
            </a:r>
            <a:r>
              <a:rPr lang="zh-CN" altLang="zh-CN" sz="2200" b="1" dirty="0"/>
              <a:t>的学科思维，以数学知识为载体，将理性思维、</a:t>
            </a:r>
            <a:r>
              <a:rPr lang="zh-CN" altLang="zh-CN" sz="2200" b="1" dirty="0">
                <a:solidFill>
                  <a:srgbClr val="FF0000"/>
                </a:solidFill>
              </a:rPr>
              <a:t>逻辑推理</a:t>
            </a:r>
            <a:r>
              <a:rPr lang="zh-CN" altLang="zh-CN" sz="2200" b="1" dirty="0"/>
              <a:t>能力作为命题考查的首要任务</a:t>
            </a:r>
            <a:r>
              <a:rPr lang="zh-CN" altLang="zh-CN" sz="2200" b="1" dirty="0" smtClean="0"/>
              <a:t>。</a:t>
            </a:r>
            <a:endParaRPr lang="zh-CN" altLang="zh-CN" sz="2200" b="1" dirty="0"/>
          </a:p>
          <a:p>
            <a:pPr>
              <a:lnSpc>
                <a:spcPts val="4200"/>
              </a:lnSpc>
            </a:pPr>
            <a:r>
              <a:rPr lang="zh-CN" altLang="zh-CN" sz="2400" b="1" dirty="0">
                <a:solidFill>
                  <a:srgbClr val="FF0000"/>
                </a:solidFill>
              </a:rPr>
              <a:t>英语</a:t>
            </a:r>
            <a:r>
              <a:rPr lang="zh-CN" altLang="zh-CN" sz="2200" b="1" dirty="0">
                <a:solidFill>
                  <a:srgbClr val="FF0000"/>
                </a:solidFill>
              </a:rPr>
              <a:t>：</a:t>
            </a:r>
            <a:r>
              <a:rPr lang="zh-CN" altLang="zh-CN" sz="2200" b="1" dirty="0"/>
              <a:t>强调传统文化，考查</a:t>
            </a:r>
            <a:r>
              <a:rPr lang="zh-CN" altLang="zh-CN" sz="2200" b="1" dirty="0">
                <a:solidFill>
                  <a:srgbClr val="FF0000"/>
                </a:solidFill>
              </a:rPr>
              <a:t>语言</a:t>
            </a:r>
            <a:r>
              <a:rPr lang="zh-CN" altLang="zh-CN" sz="2200" b="1" dirty="0" smtClean="0">
                <a:solidFill>
                  <a:srgbClr val="FF0000"/>
                </a:solidFill>
              </a:rPr>
              <a:t>应用</a:t>
            </a:r>
            <a:r>
              <a:rPr lang="zh-CN" altLang="en-US" sz="2200" b="1" dirty="0" smtClean="0"/>
              <a:t>。</a:t>
            </a:r>
            <a:r>
              <a:rPr lang="zh-CN" altLang="zh-CN" sz="2200" b="1" dirty="0" smtClean="0"/>
              <a:t>注重</a:t>
            </a:r>
            <a:r>
              <a:rPr lang="zh-CN" altLang="zh-CN" sz="2200" b="1" dirty="0"/>
              <a:t>考查特定语境下的语言综合运用</a:t>
            </a:r>
            <a:r>
              <a:rPr lang="zh-CN" altLang="zh-CN" sz="2200" b="1" dirty="0" smtClean="0"/>
              <a:t>能力</a:t>
            </a:r>
            <a:r>
              <a:rPr lang="zh-CN" altLang="en-US" sz="2200" b="1" dirty="0" smtClean="0"/>
              <a:t>。</a:t>
            </a:r>
            <a:endParaRPr lang="zh-CN" altLang="zh-CN" sz="2200" b="1" dirty="0"/>
          </a:p>
          <a:p>
            <a:pPr>
              <a:lnSpc>
                <a:spcPts val="4200"/>
              </a:lnSpc>
            </a:pPr>
            <a:r>
              <a:rPr lang="zh-CN" altLang="zh-CN" sz="2400" b="1" dirty="0">
                <a:solidFill>
                  <a:srgbClr val="FF0000"/>
                </a:solidFill>
              </a:rPr>
              <a:t>地理</a:t>
            </a:r>
            <a:r>
              <a:rPr lang="zh-CN" altLang="zh-CN" sz="2200" b="1" dirty="0">
                <a:solidFill>
                  <a:srgbClr val="FF0000"/>
                </a:solidFill>
              </a:rPr>
              <a:t>：</a:t>
            </a:r>
            <a:r>
              <a:rPr lang="zh-CN" altLang="zh-CN" sz="2200" b="1" dirty="0"/>
              <a:t>着重</a:t>
            </a:r>
            <a:r>
              <a:rPr lang="zh-CN" altLang="zh-CN" sz="2200" b="1" dirty="0" smtClean="0"/>
              <a:t>考查</a:t>
            </a:r>
            <a:r>
              <a:rPr lang="zh-CN" altLang="en-US" sz="2200" b="1" dirty="0" smtClean="0">
                <a:solidFill>
                  <a:srgbClr val="FF0000"/>
                </a:solidFill>
              </a:rPr>
              <a:t>人地观念</a:t>
            </a:r>
            <a:r>
              <a:rPr lang="zh-CN" altLang="en-US" sz="2200" b="1" dirty="0" smtClean="0"/>
              <a:t>等地理素养。           </a:t>
            </a:r>
            <a:r>
              <a:rPr lang="zh-CN" altLang="zh-CN" sz="2400" b="1" dirty="0" smtClean="0">
                <a:solidFill>
                  <a:srgbClr val="FF0000"/>
                </a:solidFill>
              </a:rPr>
              <a:t>思想</a:t>
            </a:r>
            <a:r>
              <a:rPr lang="zh-CN" altLang="zh-CN" sz="2400" b="1" dirty="0">
                <a:solidFill>
                  <a:srgbClr val="FF0000"/>
                </a:solidFill>
              </a:rPr>
              <a:t>政治</a:t>
            </a:r>
            <a:r>
              <a:rPr lang="zh-CN" altLang="zh-CN" sz="2200" b="1" dirty="0">
                <a:solidFill>
                  <a:srgbClr val="FF0000"/>
                </a:solidFill>
              </a:rPr>
              <a:t>：</a:t>
            </a:r>
            <a:r>
              <a:rPr lang="zh-CN" altLang="zh-CN" sz="2200" b="1" dirty="0"/>
              <a:t>强调</a:t>
            </a:r>
            <a:r>
              <a:rPr lang="zh-CN" altLang="zh-CN" sz="2200" b="1" dirty="0">
                <a:solidFill>
                  <a:srgbClr val="FF0000"/>
                </a:solidFill>
              </a:rPr>
              <a:t>实践导向</a:t>
            </a:r>
            <a:r>
              <a:rPr lang="zh-CN" altLang="zh-CN" sz="2200" b="1" dirty="0"/>
              <a:t>，将学科概念具象</a:t>
            </a:r>
            <a:r>
              <a:rPr lang="zh-CN" altLang="zh-CN" sz="2200" b="1" dirty="0" smtClean="0"/>
              <a:t>化</a:t>
            </a:r>
            <a:r>
              <a:rPr lang="zh-CN" altLang="en-US" sz="2200" b="1" dirty="0" smtClean="0"/>
              <a:t>。</a:t>
            </a:r>
            <a:endParaRPr lang="zh-CN" altLang="zh-CN" sz="2200" b="1" dirty="0"/>
          </a:p>
          <a:p>
            <a:pPr>
              <a:lnSpc>
                <a:spcPts val="4200"/>
              </a:lnSpc>
            </a:pPr>
            <a:r>
              <a:rPr lang="zh-CN" altLang="zh-CN" sz="2400" b="1" dirty="0">
                <a:solidFill>
                  <a:srgbClr val="FF0000"/>
                </a:solidFill>
              </a:rPr>
              <a:t>历史</a:t>
            </a:r>
            <a:r>
              <a:rPr lang="zh-CN" altLang="zh-CN" sz="2200" b="1" dirty="0">
                <a:solidFill>
                  <a:srgbClr val="FF0000"/>
                </a:solidFill>
              </a:rPr>
              <a:t>：</a:t>
            </a:r>
            <a:r>
              <a:rPr lang="zh-CN" altLang="zh-CN" sz="2200" b="1" dirty="0"/>
              <a:t>注重基础知识考查，选取</a:t>
            </a:r>
            <a:r>
              <a:rPr lang="zh-CN" altLang="zh-CN" sz="2200" b="1" dirty="0">
                <a:solidFill>
                  <a:srgbClr val="FF0000"/>
                </a:solidFill>
              </a:rPr>
              <a:t>经典</a:t>
            </a:r>
            <a:r>
              <a:rPr lang="zh-CN" altLang="zh-CN" sz="2200" b="1" dirty="0" smtClean="0">
                <a:solidFill>
                  <a:srgbClr val="FF0000"/>
                </a:solidFill>
              </a:rPr>
              <a:t>素材</a:t>
            </a:r>
            <a:r>
              <a:rPr lang="zh-CN" altLang="en-US" sz="2200" b="1" dirty="0" smtClean="0"/>
              <a:t>。  </a:t>
            </a:r>
            <a:r>
              <a:rPr lang="zh-CN" altLang="zh-CN" sz="2400" b="1" dirty="0" smtClean="0">
                <a:solidFill>
                  <a:srgbClr val="FF0000"/>
                </a:solidFill>
              </a:rPr>
              <a:t>化学</a:t>
            </a:r>
            <a:r>
              <a:rPr lang="zh-CN" altLang="zh-CN" sz="2200" b="1" dirty="0">
                <a:solidFill>
                  <a:srgbClr val="FF0000"/>
                </a:solidFill>
              </a:rPr>
              <a:t>：</a:t>
            </a:r>
            <a:r>
              <a:rPr lang="zh-CN" altLang="zh-CN" sz="2200" b="1" dirty="0"/>
              <a:t>呈现</a:t>
            </a:r>
            <a:r>
              <a:rPr lang="zh-CN" altLang="zh-CN" sz="2200" b="1" dirty="0">
                <a:solidFill>
                  <a:srgbClr val="FF0000"/>
                </a:solidFill>
              </a:rPr>
              <a:t>真实问题</a:t>
            </a:r>
            <a:r>
              <a:rPr lang="zh-CN" altLang="zh-CN" sz="2200" b="1" dirty="0"/>
              <a:t>，强调“学以致用”</a:t>
            </a:r>
          </a:p>
          <a:p>
            <a:pPr>
              <a:lnSpc>
                <a:spcPts val="4200"/>
              </a:lnSpc>
            </a:pPr>
            <a:r>
              <a:rPr lang="zh-CN" altLang="zh-CN" sz="2400" b="1" dirty="0">
                <a:solidFill>
                  <a:srgbClr val="FF0000"/>
                </a:solidFill>
              </a:rPr>
              <a:t>生物</a:t>
            </a:r>
            <a:r>
              <a:rPr lang="zh-CN" altLang="zh-CN" sz="2200" b="1" dirty="0">
                <a:solidFill>
                  <a:srgbClr val="FF0000"/>
                </a:solidFill>
              </a:rPr>
              <a:t>：</a:t>
            </a:r>
            <a:r>
              <a:rPr lang="zh-CN" altLang="zh-CN" sz="2200" b="1" dirty="0"/>
              <a:t>淡化知识考察，重视</a:t>
            </a:r>
            <a:r>
              <a:rPr lang="zh-CN" altLang="zh-CN" sz="2200" b="1" dirty="0">
                <a:solidFill>
                  <a:srgbClr val="FF0000"/>
                </a:solidFill>
              </a:rPr>
              <a:t>实践</a:t>
            </a:r>
            <a:r>
              <a:rPr lang="zh-CN" altLang="zh-CN" sz="2200" b="1" dirty="0" smtClean="0">
                <a:solidFill>
                  <a:srgbClr val="FF0000"/>
                </a:solidFill>
              </a:rPr>
              <a:t>操作</a:t>
            </a:r>
            <a:r>
              <a:rPr lang="zh-CN" altLang="en-US" sz="2200" b="1" dirty="0" smtClean="0"/>
              <a:t>。           </a:t>
            </a:r>
            <a:r>
              <a:rPr lang="zh-CN" altLang="zh-CN" sz="2400" b="1" dirty="0" smtClean="0">
                <a:solidFill>
                  <a:srgbClr val="FF0000"/>
                </a:solidFill>
              </a:rPr>
              <a:t>物理</a:t>
            </a:r>
            <a:r>
              <a:rPr lang="zh-CN" altLang="zh-CN" sz="2200" b="1" dirty="0" smtClean="0">
                <a:solidFill>
                  <a:srgbClr val="FF0000"/>
                </a:solidFill>
              </a:rPr>
              <a:t>：</a:t>
            </a:r>
            <a:r>
              <a:rPr lang="zh-CN" altLang="en-US" sz="2200" b="1" dirty="0" smtClean="0">
                <a:solidFill>
                  <a:srgbClr val="FF0000"/>
                </a:solidFill>
              </a:rPr>
              <a:t>强调探究。</a:t>
            </a:r>
            <a:r>
              <a:rPr lang="zh-CN" altLang="zh-CN" sz="2200" b="1" dirty="0" smtClean="0"/>
              <a:t>增加</a:t>
            </a:r>
            <a:r>
              <a:rPr lang="zh-CN" altLang="zh-CN" sz="2200" b="1" dirty="0"/>
              <a:t>考核</a:t>
            </a:r>
            <a:r>
              <a:rPr lang="zh-CN" altLang="zh-CN" sz="2200" b="1" dirty="0" smtClean="0"/>
              <a:t>内容</a:t>
            </a:r>
            <a:r>
              <a:rPr lang="zh-CN" altLang="en-US" sz="2200" b="1" dirty="0" smtClean="0"/>
              <a:t>。</a:t>
            </a:r>
            <a:r>
              <a:rPr lang="en-US" altLang="zh-CN" sz="2200" b="1" dirty="0" smtClean="0"/>
              <a:t>3-5</a:t>
            </a:r>
            <a:r>
              <a:rPr lang="zh-CN" altLang="en-US" sz="2200" b="1" dirty="0" smtClean="0"/>
              <a:t>必考。</a:t>
            </a:r>
            <a:endParaRPr lang="zh-CN" altLang="en-US" sz="2200" dirty="0"/>
          </a:p>
        </p:txBody>
      </p:sp>
    </p:spTree>
    <p:extLst>
      <p:ext uri="{BB962C8B-B14F-4D97-AF65-F5344CB8AC3E}">
        <p14:creationId xmlns:p14="http://schemas.microsoft.com/office/powerpoint/2010/main" val="34062497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6"/>
          <p:cNvSpPr txBox="1">
            <a:spLocks noChangeArrowheads="1"/>
          </p:cNvSpPr>
          <p:nvPr/>
        </p:nvSpPr>
        <p:spPr bwMode="auto">
          <a:xfrm>
            <a:off x="2734733" y="2997201"/>
            <a:ext cx="681566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4000" b="1">
              <a:solidFill>
                <a:srgbClr val="CC0000"/>
              </a:solidFill>
              <a:latin typeface="华文中宋" panose="02010600040101010101" pitchFamily="2" charset="-122"/>
              <a:ea typeface="华文中宋" panose="02010600040101010101" pitchFamily="2" charset="-122"/>
            </a:endParaRPr>
          </a:p>
        </p:txBody>
      </p:sp>
      <p:sp>
        <p:nvSpPr>
          <p:cNvPr id="3" name="TextBox 2"/>
          <p:cNvSpPr txBox="1"/>
          <p:nvPr/>
        </p:nvSpPr>
        <p:spPr>
          <a:xfrm>
            <a:off x="1330323" y="2348880"/>
            <a:ext cx="9595485" cy="3066415"/>
          </a:xfrm>
          <a:prstGeom prst="rect">
            <a:avLst/>
          </a:prstGeom>
          <a:noFill/>
        </p:spPr>
        <p:txBody>
          <a:bodyPr wrap="square" rtlCol="0">
            <a:spAutoFit/>
          </a:bodyPr>
          <a:lstStyle/>
          <a:p>
            <a:pPr>
              <a:lnSpc>
                <a:spcPts val="5800"/>
              </a:lnSpc>
              <a:spcBef>
                <a:spcPts val="0"/>
              </a:spcBef>
              <a:spcAft>
                <a:spcPts val="0"/>
              </a:spcAft>
            </a:pPr>
            <a:r>
              <a:rPr lang="en-US" altLang="zh-CN" sz="3200" dirty="0"/>
              <a:t>         </a:t>
            </a:r>
            <a:r>
              <a:rPr lang="zh-CN" altLang="en-US" sz="3200" dirty="0"/>
              <a:t>命制一个好的试题，组合成一份好的试卷，需要命题者的长期思考、深入研究、广泛阅读；要有基本的命题技术支撑；要有比常人更多的智慧付出。通常付出与</a:t>
            </a:r>
            <a:r>
              <a:rPr lang="zh-CN" altLang="en-US" sz="3200" dirty="0">
                <a:sym typeface="+mn-ea"/>
              </a:rPr>
              <a:t>收获</a:t>
            </a:r>
            <a:r>
              <a:rPr lang="zh-CN" altLang="en-US" sz="3200" dirty="0"/>
              <a:t>不成比例。</a:t>
            </a:r>
            <a:endParaRPr lang="zh-CN" altLang="en-US" sz="3200" b="1" dirty="0">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6"/>
          <p:cNvSpPr txBox="1">
            <a:spLocks noChangeArrowheads="1"/>
          </p:cNvSpPr>
          <p:nvPr/>
        </p:nvSpPr>
        <p:spPr bwMode="auto">
          <a:xfrm>
            <a:off x="2734733" y="2997201"/>
            <a:ext cx="681566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4000" b="1">
              <a:solidFill>
                <a:srgbClr val="CC0000"/>
              </a:solidFill>
              <a:latin typeface="华文中宋" panose="02010600040101010101" pitchFamily="2" charset="-122"/>
              <a:ea typeface="华文中宋" panose="02010600040101010101" pitchFamily="2" charset="-122"/>
            </a:endParaRPr>
          </a:p>
        </p:txBody>
      </p:sp>
      <p:sp>
        <p:nvSpPr>
          <p:cNvPr id="3" name="TextBox 2"/>
          <p:cNvSpPr txBox="1"/>
          <p:nvPr/>
        </p:nvSpPr>
        <p:spPr>
          <a:xfrm>
            <a:off x="982696" y="1514753"/>
            <a:ext cx="10225136" cy="6323965"/>
          </a:xfrm>
          <a:prstGeom prst="rect">
            <a:avLst/>
          </a:prstGeom>
          <a:noFill/>
        </p:spPr>
        <p:txBody>
          <a:bodyPr wrap="square" rtlCol="0">
            <a:spAutoFit/>
          </a:bodyPr>
          <a:lstStyle/>
          <a:p>
            <a:pPr>
              <a:lnSpc>
                <a:spcPts val="4800"/>
              </a:lnSpc>
            </a:pPr>
            <a:r>
              <a:rPr lang="en-US" altLang="zh-CN" sz="2800" dirty="0"/>
              <a:t>         </a:t>
            </a:r>
            <a:r>
              <a:rPr lang="zh-CN" altLang="en-US" sz="2800" dirty="0" smtClean="0"/>
              <a:t>大规模考试命题，有着许多的制约因素。这些因素也对试卷命制提出了更高要求。</a:t>
            </a:r>
          </a:p>
          <a:p>
            <a:pPr>
              <a:lnSpc>
                <a:spcPts val="4800"/>
              </a:lnSpc>
            </a:pPr>
            <a:r>
              <a:rPr lang="zh-CN" altLang="en-US" sz="2800" dirty="0" smtClean="0"/>
              <a:t>          </a:t>
            </a:r>
            <a:r>
              <a:rPr lang="zh-CN" altLang="en-US" sz="2800" dirty="0">
                <a:sym typeface="+mn-ea"/>
              </a:rPr>
              <a:t>命题的过程，就是把积累的试题源根据考试需要，设计成体现命题意图的试题，并编制出符合内容、方法、能力要求的选项和问题。</a:t>
            </a:r>
            <a:endParaRPr lang="zh-CN" altLang="en-US" sz="2800" dirty="0"/>
          </a:p>
          <a:p>
            <a:pPr>
              <a:lnSpc>
                <a:spcPts val="4800"/>
              </a:lnSpc>
            </a:pPr>
            <a:r>
              <a:rPr lang="zh-CN" altLang="en-US" sz="2800" b="1" dirty="0">
                <a:solidFill>
                  <a:srgbClr val="FF0000"/>
                </a:solidFill>
                <a:sym typeface="+mn-ea"/>
              </a:rPr>
              <a:t>         在对试题源的加工过程中，有时需要进行合理简化和抽象，有时又要进行深度挖掘。</a:t>
            </a:r>
            <a:endParaRPr lang="zh-CN" altLang="en-US" sz="2800" b="1" dirty="0">
              <a:solidFill>
                <a:srgbClr val="FF0000"/>
              </a:solidFill>
            </a:endParaRPr>
          </a:p>
          <a:p>
            <a:pPr>
              <a:lnSpc>
                <a:spcPts val="4800"/>
              </a:lnSpc>
            </a:pPr>
            <a:r>
              <a:rPr lang="zh-CN" altLang="en-US" sz="2800" b="1" dirty="0">
                <a:solidFill>
                  <a:srgbClr val="FF0000"/>
                </a:solidFill>
                <a:sym typeface="+mn-ea"/>
              </a:rPr>
              <a:t>         </a:t>
            </a:r>
            <a:r>
              <a:rPr lang="zh-CN" altLang="en-US" sz="2800" b="1" dirty="0">
                <a:sym typeface="+mn-ea"/>
              </a:rPr>
              <a:t>试题素材的积累是命题的基础。</a:t>
            </a:r>
            <a:endParaRPr lang="zh-CN" altLang="en-US" sz="2800" dirty="0" smtClean="0"/>
          </a:p>
          <a:p>
            <a:pPr>
              <a:lnSpc>
                <a:spcPts val="4800"/>
              </a:lnSpc>
            </a:pPr>
            <a:r>
              <a:rPr lang="en-US" altLang="zh-CN" sz="2800" dirty="0"/>
              <a:t> </a:t>
            </a:r>
            <a:r>
              <a:rPr lang="en-US" altLang="zh-CN" sz="2800" dirty="0" smtClean="0"/>
              <a:t>                               </a:t>
            </a:r>
          </a:p>
          <a:p>
            <a:pPr>
              <a:lnSpc>
                <a:spcPts val="5400"/>
              </a:lnSpc>
              <a:spcBef>
                <a:spcPts val="0"/>
              </a:spcBef>
              <a:spcAft>
                <a:spcPts val="0"/>
              </a:spcAft>
            </a:pPr>
            <a:r>
              <a:rPr lang="en-US" altLang="zh-CN" sz="2800" dirty="0" smtClean="0"/>
              <a:t>                               </a:t>
            </a:r>
            <a:endParaRPr lang="zh-CN" altLang="en-US" sz="2800" b="1" dirty="0">
              <a:solidFill>
                <a:srgbClr val="FF0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6"/>
          <p:cNvSpPr txBox="1">
            <a:spLocks noChangeArrowheads="1"/>
          </p:cNvSpPr>
          <p:nvPr/>
        </p:nvSpPr>
        <p:spPr bwMode="auto">
          <a:xfrm>
            <a:off x="2734733" y="2997201"/>
            <a:ext cx="681566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4000" b="1">
              <a:solidFill>
                <a:srgbClr val="CC0000"/>
              </a:solidFill>
              <a:latin typeface="华文中宋" panose="02010600040101010101" pitchFamily="2" charset="-122"/>
              <a:ea typeface="华文中宋" panose="02010600040101010101" pitchFamily="2" charset="-122"/>
            </a:endParaRPr>
          </a:p>
        </p:txBody>
      </p:sp>
      <p:sp>
        <p:nvSpPr>
          <p:cNvPr id="3" name="TextBox 2"/>
          <p:cNvSpPr txBox="1"/>
          <p:nvPr/>
        </p:nvSpPr>
        <p:spPr>
          <a:xfrm>
            <a:off x="982696" y="1633498"/>
            <a:ext cx="10225136" cy="3592195"/>
          </a:xfrm>
          <a:prstGeom prst="rect">
            <a:avLst/>
          </a:prstGeom>
          <a:noFill/>
        </p:spPr>
        <p:txBody>
          <a:bodyPr wrap="square" rtlCol="0">
            <a:spAutoFit/>
          </a:bodyPr>
          <a:lstStyle/>
          <a:p>
            <a:pPr>
              <a:lnSpc>
                <a:spcPts val="4800"/>
              </a:lnSpc>
            </a:pPr>
            <a:r>
              <a:rPr lang="en-US" altLang="zh-CN" sz="2800" dirty="0"/>
              <a:t>        </a:t>
            </a:r>
            <a:r>
              <a:rPr lang="en-US" altLang="zh-CN" sz="3200" dirty="0"/>
              <a:t>                </a:t>
            </a:r>
            <a:r>
              <a:rPr lang="zh-CN" altLang="en-US" sz="3200" dirty="0" smtClean="0"/>
              <a:t>交流以下三个方面：</a:t>
            </a:r>
            <a:endParaRPr lang="en-US" altLang="zh-CN" sz="3200" dirty="0" smtClean="0"/>
          </a:p>
          <a:p>
            <a:pPr>
              <a:lnSpc>
                <a:spcPts val="4800"/>
              </a:lnSpc>
            </a:pPr>
            <a:r>
              <a:rPr lang="en-US" altLang="zh-CN" sz="2800" dirty="0"/>
              <a:t> </a:t>
            </a:r>
            <a:r>
              <a:rPr lang="en-US" altLang="zh-CN" sz="2800" dirty="0" smtClean="0"/>
              <a:t>                               </a:t>
            </a:r>
          </a:p>
          <a:p>
            <a:pPr>
              <a:lnSpc>
                <a:spcPts val="5900"/>
              </a:lnSpc>
              <a:spcBef>
                <a:spcPts val="0"/>
              </a:spcBef>
              <a:spcAft>
                <a:spcPts val="0"/>
              </a:spcAft>
            </a:pPr>
            <a:r>
              <a:rPr lang="en-US" altLang="zh-CN" sz="2800" dirty="0" smtClean="0"/>
              <a:t>                                    </a:t>
            </a:r>
            <a:r>
              <a:rPr lang="en-US" altLang="zh-CN" sz="3200" dirty="0" smtClean="0"/>
              <a:t> </a:t>
            </a:r>
            <a:r>
              <a:rPr lang="en-US" altLang="zh-CN" sz="3200" b="1" dirty="0" smtClean="0">
                <a:solidFill>
                  <a:srgbClr val="FF0000"/>
                </a:solidFill>
              </a:rPr>
              <a:t>1. </a:t>
            </a:r>
            <a:r>
              <a:rPr lang="zh-CN" altLang="en-US" sz="3200" b="1" dirty="0" smtClean="0">
                <a:solidFill>
                  <a:srgbClr val="FF0000"/>
                </a:solidFill>
              </a:rPr>
              <a:t>命题要依据课程标准</a:t>
            </a:r>
            <a:endParaRPr lang="en-US" altLang="zh-CN" sz="3200" b="1" dirty="0" smtClean="0">
              <a:solidFill>
                <a:srgbClr val="FF0000"/>
              </a:solidFill>
            </a:endParaRPr>
          </a:p>
          <a:p>
            <a:pPr>
              <a:lnSpc>
                <a:spcPts val="5900"/>
              </a:lnSpc>
              <a:spcBef>
                <a:spcPts val="0"/>
              </a:spcBef>
              <a:spcAft>
                <a:spcPts val="0"/>
              </a:spcAft>
            </a:pPr>
            <a:r>
              <a:rPr lang="en-US" altLang="zh-CN" sz="3200" b="1" dirty="0">
                <a:solidFill>
                  <a:srgbClr val="FF0000"/>
                </a:solidFill>
              </a:rPr>
              <a:t> </a:t>
            </a:r>
            <a:r>
              <a:rPr lang="en-US" altLang="zh-CN" sz="3200" b="1" dirty="0" smtClean="0">
                <a:solidFill>
                  <a:srgbClr val="FF0000"/>
                </a:solidFill>
              </a:rPr>
              <a:t>                                2. </a:t>
            </a:r>
            <a:r>
              <a:rPr lang="zh-CN" altLang="en-US" sz="3200" b="1" dirty="0" smtClean="0">
                <a:solidFill>
                  <a:srgbClr val="FF0000"/>
                </a:solidFill>
              </a:rPr>
              <a:t>命题要体现考试方向</a:t>
            </a:r>
            <a:endParaRPr lang="en-US" altLang="zh-CN" sz="3200" b="1" dirty="0" smtClean="0">
              <a:solidFill>
                <a:srgbClr val="FF0000"/>
              </a:solidFill>
            </a:endParaRPr>
          </a:p>
          <a:p>
            <a:pPr>
              <a:lnSpc>
                <a:spcPts val="5900"/>
              </a:lnSpc>
              <a:spcBef>
                <a:spcPts val="0"/>
              </a:spcBef>
              <a:spcAft>
                <a:spcPts val="0"/>
              </a:spcAft>
            </a:pPr>
            <a:r>
              <a:rPr lang="en-US" altLang="zh-CN" sz="3200" b="1" dirty="0">
                <a:solidFill>
                  <a:srgbClr val="FF0000"/>
                </a:solidFill>
              </a:rPr>
              <a:t> </a:t>
            </a:r>
            <a:r>
              <a:rPr lang="en-US" altLang="zh-CN" sz="3200" b="1" dirty="0" smtClean="0">
                <a:solidFill>
                  <a:srgbClr val="FF0000"/>
                </a:solidFill>
              </a:rPr>
              <a:t>                                3. </a:t>
            </a:r>
            <a:r>
              <a:rPr lang="zh-CN" altLang="en-US" sz="3200" b="1" dirty="0" smtClean="0">
                <a:solidFill>
                  <a:srgbClr val="FF0000"/>
                </a:solidFill>
              </a:rPr>
              <a:t>命题要引领学科教学</a:t>
            </a:r>
            <a:endParaRPr lang="zh-CN" altLang="en-US" sz="3200" b="1" dirty="0">
              <a:solidFill>
                <a:srgbClr val="FF00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6"/>
          <p:cNvSpPr txBox="1">
            <a:spLocks noChangeArrowheads="1"/>
          </p:cNvSpPr>
          <p:nvPr/>
        </p:nvSpPr>
        <p:spPr bwMode="auto">
          <a:xfrm>
            <a:off x="983432" y="2492895"/>
            <a:ext cx="4896544" cy="182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4500"/>
              </a:lnSpc>
              <a:spcBef>
                <a:spcPct val="50000"/>
              </a:spcBef>
            </a:pPr>
            <a:r>
              <a:rPr lang="zh-CN" altLang="en-US" sz="2800" dirty="0" smtClean="0">
                <a:latin typeface="+mj-ea"/>
                <a:ea typeface="+mj-ea"/>
              </a:rPr>
              <a:t>    课程标准是命题的最主要依据，命题也参考考试说明和教材。</a:t>
            </a:r>
            <a:endParaRPr lang="zh-CN" altLang="en-US" sz="2800" dirty="0">
              <a:latin typeface="+mj-ea"/>
              <a:ea typeface="+mj-ea"/>
            </a:endParaRPr>
          </a:p>
        </p:txBody>
      </p:sp>
      <p:sp>
        <p:nvSpPr>
          <p:cNvPr id="3" name="TextBox 2"/>
          <p:cNvSpPr txBox="1"/>
          <p:nvPr/>
        </p:nvSpPr>
        <p:spPr>
          <a:xfrm>
            <a:off x="1343472" y="1412776"/>
            <a:ext cx="4505237" cy="707886"/>
          </a:xfrm>
          <a:prstGeom prst="rect">
            <a:avLst/>
          </a:prstGeom>
          <a:noFill/>
        </p:spPr>
        <p:txBody>
          <a:bodyPr wrap="square" rtlCol="0">
            <a:spAutoFit/>
          </a:bodyPr>
          <a:lstStyle/>
          <a:p>
            <a:pPr>
              <a:lnSpc>
                <a:spcPts val="4800"/>
              </a:lnSpc>
            </a:pPr>
            <a:r>
              <a:rPr lang="en-US" altLang="zh-CN" sz="2800" b="1" dirty="0" smtClean="0">
                <a:solidFill>
                  <a:srgbClr val="FF0000"/>
                </a:solidFill>
              </a:rPr>
              <a:t>1. </a:t>
            </a:r>
            <a:r>
              <a:rPr lang="zh-CN" altLang="en-US" sz="2800" b="1" dirty="0" smtClean="0">
                <a:solidFill>
                  <a:srgbClr val="FF0000"/>
                </a:solidFill>
              </a:rPr>
              <a:t>命题要依据课程标准</a:t>
            </a:r>
            <a:endParaRPr lang="en-US" altLang="zh-CN" sz="2800" b="1" dirty="0" smtClean="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9739" y="1384681"/>
            <a:ext cx="3261432" cy="434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2017考试说明"/>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924"/>
          <a:stretch>
            <a:fillRect/>
          </a:stretch>
        </p:blipFill>
        <p:spPr bwMode="auto">
          <a:xfrm>
            <a:off x="6384032" y="2492895"/>
            <a:ext cx="3108546" cy="3888431"/>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983432" y="4316471"/>
            <a:ext cx="4896544"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4500"/>
              </a:lnSpc>
              <a:spcBef>
                <a:spcPct val="50000"/>
              </a:spcBef>
            </a:pPr>
            <a:r>
              <a:rPr lang="zh-CN" altLang="en-US" sz="2800" dirty="0" smtClean="0">
                <a:latin typeface="+mj-ea"/>
                <a:ea typeface="+mj-ea"/>
              </a:rPr>
              <a:t>    考试说明的语言表述逐渐与课程标准相一致。</a:t>
            </a:r>
            <a:endParaRPr lang="zh-CN" altLang="en-US" sz="2800" dirty="0">
              <a:latin typeface="+mj-ea"/>
              <a:ea typeface="+mj-ea"/>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6796" y="2729348"/>
            <a:ext cx="10329764" cy="2427844"/>
          </a:xfrm>
          <a:prstGeom prst="rect">
            <a:avLst/>
          </a:prstGeom>
          <a:noFill/>
        </p:spPr>
        <p:txBody>
          <a:bodyPr wrap="square" rtlCol="0">
            <a:spAutoFit/>
          </a:bodyPr>
          <a:lstStyle/>
          <a:p>
            <a:pPr>
              <a:lnSpc>
                <a:spcPts val="4700"/>
              </a:lnSpc>
            </a:pPr>
            <a:r>
              <a:rPr lang="en-US" altLang="zh-CN" sz="2400" b="1" dirty="0" smtClean="0"/>
              <a:t>         17</a:t>
            </a:r>
            <a:r>
              <a:rPr lang="zh-CN" altLang="en-US" sz="2400" b="1" dirty="0" smtClean="0"/>
              <a:t>年，基于核心素养的高中各学科课程标准修订进入尾声；新高考方案正在试点，完善后将在更大范围实施；全国高考考试大纲发生较大变化。这些变化直接或间接影响着学科内涵发展，也不断渗透在高考试题中。只有认真研究以上这些变化，才能准确把握学科发展内涵，引领教育教学方向。</a:t>
            </a:r>
            <a:endParaRPr lang="zh-CN" altLang="en-US" sz="2400" b="1" dirty="0"/>
          </a:p>
        </p:txBody>
      </p:sp>
      <p:sp>
        <p:nvSpPr>
          <p:cNvPr id="2" name="TextBox 1"/>
          <p:cNvSpPr txBox="1"/>
          <p:nvPr/>
        </p:nvSpPr>
        <p:spPr>
          <a:xfrm>
            <a:off x="3359696" y="1556792"/>
            <a:ext cx="5688632" cy="646331"/>
          </a:xfrm>
          <a:prstGeom prst="rect">
            <a:avLst/>
          </a:prstGeom>
          <a:noFill/>
        </p:spPr>
        <p:txBody>
          <a:bodyPr wrap="square" rtlCol="0">
            <a:spAutoFit/>
          </a:bodyPr>
          <a:lstStyle/>
          <a:p>
            <a:r>
              <a:rPr lang="zh-CN" altLang="en-US" sz="3600" b="1" dirty="0" smtClean="0">
                <a:solidFill>
                  <a:srgbClr val="FF0000"/>
                </a:solidFill>
              </a:rPr>
              <a:t>核心素养必然渗透高考</a:t>
            </a:r>
            <a:endParaRPr lang="zh-CN" altLang="en-US" sz="3600" b="1" dirty="0">
              <a:solidFill>
                <a:srgbClr val="FF0000"/>
              </a:solidFill>
            </a:endParaRPr>
          </a:p>
        </p:txBody>
      </p:sp>
    </p:spTree>
    <p:extLst>
      <p:ext uri="{BB962C8B-B14F-4D97-AF65-F5344CB8AC3E}">
        <p14:creationId xmlns:p14="http://schemas.microsoft.com/office/powerpoint/2010/main" val="32602271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6090" y="1124744"/>
            <a:ext cx="4505237" cy="707886"/>
          </a:xfrm>
          <a:prstGeom prst="rect">
            <a:avLst/>
          </a:prstGeom>
          <a:noFill/>
        </p:spPr>
        <p:txBody>
          <a:bodyPr wrap="square" rtlCol="0">
            <a:spAutoFit/>
          </a:bodyPr>
          <a:lstStyle/>
          <a:p>
            <a:pPr>
              <a:lnSpc>
                <a:spcPts val="4800"/>
              </a:lnSpc>
            </a:pPr>
            <a:r>
              <a:rPr lang="en-US" altLang="zh-CN" sz="2800" b="1" dirty="0" smtClean="0">
                <a:solidFill>
                  <a:srgbClr val="FF0000"/>
                </a:solidFill>
              </a:rPr>
              <a:t>1. </a:t>
            </a:r>
            <a:r>
              <a:rPr lang="zh-CN" altLang="en-US" sz="2800" b="1" dirty="0" smtClean="0">
                <a:solidFill>
                  <a:srgbClr val="FF0000"/>
                </a:solidFill>
              </a:rPr>
              <a:t>命题要依据课程标准</a:t>
            </a:r>
            <a:endParaRPr lang="en-US" altLang="zh-CN" sz="2800" b="1" dirty="0" smtClean="0">
              <a:solidFill>
                <a:srgbClr val="FF0000"/>
              </a:solidFill>
            </a:endParaRPr>
          </a:p>
        </p:txBody>
      </p:sp>
      <p:sp>
        <p:nvSpPr>
          <p:cNvPr id="6" name="Text Box 6"/>
          <p:cNvSpPr txBox="1">
            <a:spLocks noChangeArrowheads="1"/>
          </p:cNvSpPr>
          <p:nvPr/>
        </p:nvSpPr>
        <p:spPr bwMode="auto">
          <a:xfrm>
            <a:off x="1343472" y="1916832"/>
            <a:ext cx="9505056" cy="182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4500"/>
              </a:lnSpc>
              <a:spcBef>
                <a:spcPct val="50000"/>
              </a:spcBef>
            </a:pPr>
            <a:r>
              <a:rPr lang="en-US" altLang="zh-CN" sz="2400" dirty="0" smtClean="0">
                <a:latin typeface="Times New Roman" panose="02020603050405020304" pitchFamily="18" charset="0"/>
                <a:cs typeface="Times New Roman" panose="02020603050405020304" pitchFamily="18" charset="0"/>
              </a:rPr>
              <a:t>10</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8</a:t>
            </a:r>
            <a:r>
              <a:rPr lang="zh-CN" altLang="zh-CN" sz="2400" dirty="0">
                <a:latin typeface="Times New Roman" panose="02020603050405020304" pitchFamily="18" charset="0"/>
                <a:cs typeface="Times New Roman" panose="02020603050405020304" pitchFamily="18" charset="0"/>
              </a:rPr>
              <a:t>分）利用如题</a:t>
            </a:r>
            <a:r>
              <a:rPr lang="en-US" altLang="zh-CN" sz="2400" dirty="0">
                <a:latin typeface="Times New Roman" panose="02020603050405020304" pitchFamily="18" charset="0"/>
                <a:cs typeface="Times New Roman" panose="02020603050405020304" pitchFamily="18" charset="0"/>
              </a:rPr>
              <a:t>10-1</a:t>
            </a:r>
            <a:r>
              <a:rPr lang="zh-CN" altLang="zh-CN" sz="2400" dirty="0">
                <a:latin typeface="Times New Roman" panose="02020603050405020304" pitchFamily="18" charset="0"/>
                <a:cs typeface="Times New Roman" panose="02020603050405020304" pitchFamily="18" charset="0"/>
              </a:rPr>
              <a:t>图所示的实验装置</a:t>
            </a:r>
            <a:r>
              <a:rPr lang="zh-CN" altLang="zh-CN" sz="2400" dirty="0">
                <a:solidFill>
                  <a:srgbClr val="FF0000"/>
                </a:solidFill>
                <a:latin typeface="Times New Roman" panose="02020603050405020304" pitchFamily="18" charset="0"/>
                <a:cs typeface="Times New Roman" panose="02020603050405020304" pitchFamily="18" charset="0"/>
              </a:rPr>
              <a:t>探究恒力做功与物体动能变化的关系．</a:t>
            </a:r>
            <a:r>
              <a:rPr lang="zh-CN" altLang="zh-CN" sz="2400" dirty="0">
                <a:latin typeface="Times New Roman" panose="02020603050405020304" pitchFamily="18" charset="0"/>
                <a:cs typeface="Times New Roman" panose="02020603050405020304" pitchFamily="18" charset="0"/>
              </a:rPr>
              <a:t>小车的质量为</a:t>
            </a:r>
            <a:r>
              <a:rPr lang="en-US" altLang="zh-CN" sz="2400" i="1" dirty="0">
                <a:latin typeface="Times New Roman" panose="02020603050405020304" pitchFamily="18" charset="0"/>
                <a:cs typeface="Times New Roman" panose="02020603050405020304" pitchFamily="18" charset="0"/>
              </a:rPr>
              <a:t>M</a:t>
            </a:r>
            <a:r>
              <a:rPr lang="en-US" altLang="zh-CN" sz="2400" dirty="0">
                <a:latin typeface="Times New Roman" panose="02020603050405020304" pitchFamily="18" charset="0"/>
                <a:cs typeface="Times New Roman" panose="02020603050405020304" pitchFamily="18" charset="0"/>
              </a:rPr>
              <a:t>=200.0 g</a:t>
            </a:r>
            <a:r>
              <a:rPr lang="zh-CN" altLang="zh-CN" sz="2400" dirty="0">
                <a:latin typeface="Times New Roman" panose="02020603050405020304" pitchFamily="18" charset="0"/>
                <a:cs typeface="Times New Roman" panose="02020603050405020304" pitchFamily="18" charset="0"/>
              </a:rPr>
              <a:t>，钩码的质量为</a:t>
            </a:r>
            <a:r>
              <a:rPr lang="en-US" altLang="zh-CN" sz="2400" i="1" dirty="0">
                <a:latin typeface="Times New Roman" panose="02020603050405020304" pitchFamily="18" charset="0"/>
                <a:cs typeface="Times New Roman" panose="02020603050405020304" pitchFamily="18" charset="0"/>
              </a:rPr>
              <a:t>m</a:t>
            </a:r>
            <a:r>
              <a:rPr lang="en-US" altLang="zh-CN" sz="2400" dirty="0">
                <a:latin typeface="Times New Roman" panose="02020603050405020304" pitchFamily="18" charset="0"/>
                <a:cs typeface="Times New Roman" panose="02020603050405020304" pitchFamily="18" charset="0"/>
              </a:rPr>
              <a:t>=10.0 g</a:t>
            </a:r>
            <a:r>
              <a:rPr lang="zh-CN" altLang="zh-CN" sz="2400" dirty="0">
                <a:latin typeface="Times New Roman" panose="02020603050405020304" pitchFamily="18" charset="0"/>
                <a:cs typeface="Times New Roman" panose="02020603050405020304" pitchFamily="18" charset="0"/>
              </a:rPr>
              <a:t>，打点计时器的电源为</a:t>
            </a:r>
            <a:r>
              <a:rPr lang="en-US" altLang="zh-CN" sz="2400" dirty="0">
                <a:latin typeface="Times New Roman" panose="02020603050405020304" pitchFamily="18" charset="0"/>
                <a:cs typeface="Times New Roman" panose="02020603050405020304" pitchFamily="18" charset="0"/>
              </a:rPr>
              <a:t>50 Hz</a:t>
            </a:r>
            <a:r>
              <a:rPr lang="zh-CN" altLang="zh-CN" sz="2400" dirty="0">
                <a:latin typeface="Times New Roman" panose="02020603050405020304" pitchFamily="18" charset="0"/>
                <a:cs typeface="Times New Roman" panose="02020603050405020304" pitchFamily="18" charset="0"/>
              </a:rPr>
              <a:t>的交流电．</a:t>
            </a:r>
            <a:endParaRPr lang="zh-CN" altLang="en-US" sz="2400" dirty="0">
              <a:latin typeface="Times New Roman" panose="02020603050405020304" pitchFamily="18" charset="0"/>
              <a:ea typeface="+mj-ea"/>
              <a:cs typeface="Times New Roman" panose="02020603050405020304" pitchFamily="18" charset="0"/>
            </a:endParaRPr>
          </a:p>
        </p:txBody>
      </p:sp>
      <p:grpSp>
        <p:nvGrpSpPr>
          <p:cNvPr id="2" name="组合 284"/>
          <p:cNvGrpSpPr/>
          <p:nvPr/>
        </p:nvGrpSpPr>
        <p:grpSpPr bwMode="auto">
          <a:xfrm>
            <a:off x="7608168" y="4077072"/>
            <a:ext cx="3456384" cy="1837665"/>
            <a:chOff x="6092" y="12620"/>
            <a:chExt cx="4365" cy="2259"/>
          </a:xfrm>
        </p:grpSpPr>
        <p:pic>
          <p:nvPicPr>
            <p:cNvPr id="2051" name="图片 285" descr="wl-1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2" y="12620"/>
              <a:ext cx="4365" cy="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2"/>
            <p:cNvSpPr txBox="1">
              <a:spLocks noChangeArrowheads="1"/>
            </p:cNvSpPr>
            <p:nvPr/>
          </p:nvSpPr>
          <p:spPr bwMode="auto">
            <a:xfrm>
              <a:off x="7301" y="14423"/>
              <a:ext cx="1968"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rPr>
                <a:t>（题</a:t>
              </a:r>
              <a:r>
                <a:rPr kumimoji="0" lang="en-US"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rPr>
                <a:t>10―1</a:t>
              </a:r>
              <a:r>
                <a:rPr kumimoji="0" lang="zh-CN" altLang="en-US"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rPr>
                <a:t>图）</a:t>
              </a:r>
              <a:endPara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10" name="Text Box 6"/>
          <p:cNvSpPr txBox="1">
            <a:spLocks noChangeArrowheads="1"/>
          </p:cNvSpPr>
          <p:nvPr/>
        </p:nvSpPr>
        <p:spPr bwMode="auto">
          <a:xfrm>
            <a:off x="1343472" y="3983722"/>
            <a:ext cx="4752528"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4500"/>
              </a:lnSpc>
              <a:spcBef>
                <a:spcPct val="50000"/>
              </a:spcBef>
            </a:pPr>
            <a:r>
              <a:rPr lang="zh-CN" altLang="en-US" sz="2400" dirty="0" smtClean="0">
                <a:latin typeface="Times New Roman" panose="02020603050405020304" pitchFamily="18" charset="0"/>
                <a:cs typeface="Times New Roman" panose="02020603050405020304" pitchFamily="18" charset="0"/>
              </a:rPr>
              <a:t>考试说明中，探究动能定理</a:t>
            </a:r>
            <a:endParaRPr lang="zh-CN" altLang="en-US" sz="2400" dirty="0">
              <a:latin typeface="Times New Roman" panose="02020603050405020304" pitchFamily="18" charset="0"/>
              <a:ea typeface="+mj-ea"/>
              <a:cs typeface="Times New Roman" panose="02020603050405020304" pitchFamily="18" charset="0"/>
            </a:endParaRPr>
          </a:p>
        </p:txBody>
      </p:sp>
      <p:sp>
        <p:nvSpPr>
          <p:cNvPr id="11" name="Text Box 6"/>
          <p:cNvSpPr txBox="1">
            <a:spLocks noChangeArrowheads="1"/>
          </p:cNvSpPr>
          <p:nvPr/>
        </p:nvSpPr>
        <p:spPr bwMode="auto">
          <a:xfrm>
            <a:off x="1343472" y="4702785"/>
            <a:ext cx="5544616"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4500"/>
              </a:lnSpc>
              <a:spcBef>
                <a:spcPct val="50000"/>
              </a:spcBef>
            </a:pPr>
            <a:r>
              <a:rPr lang="zh-CN" altLang="en-US" sz="2400" dirty="0" smtClean="0">
                <a:latin typeface="Times New Roman" panose="02020603050405020304" pitchFamily="18" charset="0"/>
                <a:cs typeface="Times New Roman" panose="02020603050405020304" pitchFamily="18" charset="0"/>
              </a:rPr>
              <a:t>课程标准中，探究</a:t>
            </a:r>
            <a:r>
              <a:rPr lang="zh-CN" altLang="zh-CN" sz="2400" dirty="0" smtClean="0">
                <a:latin typeface="Times New Roman" panose="02020603050405020304" pitchFamily="18" charset="0"/>
                <a:cs typeface="Times New Roman" panose="02020603050405020304" pitchFamily="18" charset="0"/>
              </a:rPr>
              <a:t>探恒力</a:t>
            </a:r>
            <a:r>
              <a:rPr lang="zh-CN" altLang="zh-CN" sz="2400" dirty="0">
                <a:latin typeface="Times New Roman" panose="02020603050405020304" pitchFamily="18" charset="0"/>
                <a:cs typeface="Times New Roman" panose="02020603050405020304" pitchFamily="18" charset="0"/>
              </a:rPr>
              <a:t>做功与物体动能变化的</a:t>
            </a:r>
            <a:r>
              <a:rPr lang="zh-CN" altLang="zh-CN" sz="2400" dirty="0" smtClean="0">
                <a:latin typeface="Times New Roman" panose="02020603050405020304" pitchFamily="18" charset="0"/>
                <a:cs typeface="Times New Roman" panose="02020603050405020304" pitchFamily="18" charset="0"/>
              </a:rPr>
              <a:t>关系</a:t>
            </a:r>
            <a:r>
              <a:rPr lang="zh-CN" altLang="en-US" sz="2400" dirty="0" smtClean="0">
                <a:latin typeface="Times New Roman" panose="02020603050405020304" pitchFamily="18" charset="0"/>
                <a:cs typeface="Times New Roman" panose="02020603050405020304" pitchFamily="18" charset="0"/>
              </a:rPr>
              <a:t>。理解动能和动能定理。</a:t>
            </a:r>
            <a:endParaRPr lang="zh-CN" altLang="en-US" sz="2400" dirty="0">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6090" y="1124744"/>
            <a:ext cx="4505237" cy="707886"/>
          </a:xfrm>
          <a:prstGeom prst="rect">
            <a:avLst/>
          </a:prstGeom>
          <a:noFill/>
        </p:spPr>
        <p:txBody>
          <a:bodyPr wrap="square" rtlCol="0">
            <a:spAutoFit/>
          </a:bodyPr>
          <a:lstStyle/>
          <a:p>
            <a:pPr>
              <a:lnSpc>
                <a:spcPts val="4800"/>
              </a:lnSpc>
            </a:pPr>
            <a:r>
              <a:rPr lang="en-US" altLang="zh-CN" sz="2800" b="1" dirty="0" smtClean="0">
                <a:solidFill>
                  <a:srgbClr val="FF0000"/>
                </a:solidFill>
              </a:rPr>
              <a:t>1. </a:t>
            </a:r>
            <a:r>
              <a:rPr lang="zh-CN" altLang="en-US" sz="2800" b="1" dirty="0" smtClean="0">
                <a:solidFill>
                  <a:srgbClr val="FF0000"/>
                </a:solidFill>
              </a:rPr>
              <a:t>命题要依据课程标准</a:t>
            </a:r>
            <a:endParaRPr lang="en-US" altLang="zh-CN" sz="2800" b="1" dirty="0" smtClean="0">
              <a:solidFill>
                <a:srgbClr val="FF0000"/>
              </a:solidFill>
            </a:endParaRPr>
          </a:p>
        </p:txBody>
      </p:sp>
      <p:sp>
        <p:nvSpPr>
          <p:cNvPr id="6" name="Text Box 6"/>
          <p:cNvSpPr txBox="1">
            <a:spLocks noChangeArrowheads="1"/>
          </p:cNvSpPr>
          <p:nvPr/>
        </p:nvSpPr>
        <p:spPr bwMode="auto">
          <a:xfrm>
            <a:off x="1127448" y="1988840"/>
            <a:ext cx="1029714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dirty="0">
                <a:latin typeface="Times New Roman" panose="02020603050405020304" pitchFamily="18" charset="0"/>
                <a:ea typeface="+mj-ea"/>
                <a:cs typeface="Times New Roman" panose="02020603050405020304" pitchFamily="18" charset="0"/>
              </a:rPr>
              <a:t>6</a:t>
            </a:r>
            <a:r>
              <a:rPr lang="zh-CN" altLang="zh-CN" sz="2400" dirty="0">
                <a:latin typeface="Times New Roman" panose="02020603050405020304" pitchFamily="18" charset="0"/>
                <a:ea typeface="+mj-ea"/>
                <a:cs typeface="Times New Roman" panose="02020603050405020304" pitchFamily="18" charset="0"/>
              </a:rPr>
              <a:t>．</a:t>
            </a:r>
            <a:r>
              <a:rPr lang="en-US" altLang="zh-CN" sz="2400" dirty="0">
                <a:latin typeface="Times New Roman" panose="02020603050405020304" pitchFamily="18" charset="0"/>
                <a:ea typeface="+mj-ea"/>
                <a:cs typeface="Times New Roman" panose="02020603050405020304" pitchFamily="18" charset="0"/>
              </a:rPr>
              <a:t>“</a:t>
            </a:r>
            <a:r>
              <a:rPr lang="zh-CN" altLang="zh-CN" sz="2400" dirty="0">
                <a:latin typeface="Times New Roman" panose="02020603050405020304" pitchFamily="18" charset="0"/>
                <a:ea typeface="+mj-ea"/>
                <a:cs typeface="Times New Roman" panose="02020603050405020304" pitchFamily="18" charset="0"/>
              </a:rPr>
              <a:t>天舟一号”货运飞船于</a:t>
            </a:r>
            <a:r>
              <a:rPr lang="en-US" altLang="zh-CN" sz="2400" dirty="0">
                <a:latin typeface="Times New Roman" panose="02020603050405020304" pitchFamily="18" charset="0"/>
                <a:ea typeface="+mj-ea"/>
                <a:cs typeface="Times New Roman" panose="02020603050405020304" pitchFamily="18" charset="0"/>
              </a:rPr>
              <a:t>2017</a:t>
            </a:r>
            <a:r>
              <a:rPr lang="zh-CN" altLang="zh-CN" sz="2400" dirty="0">
                <a:latin typeface="Times New Roman" panose="02020603050405020304" pitchFamily="18" charset="0"/>
                <a:ea typeface="+mj-ea"/>
                <a:cs typeface="Times New Roman" panose="02020603050405020304" pitchFamily="18" charset="0"/>
              </a:rPr>
              <a:t>年</a:t>
            </a:r>
            <a:r>
              <a:rPr lang="en-US" altLang="zh-CN" sz="2400" dirty="0">
                <a:latin typeface="Times New Roman" panose="02020603050405020304" pitchFamily="18" charset="0"/>
                <a:ea typeface="+mj-ea"/>
                <a:cs typeface="Times New Roman" panose="02020603050405020304" pitchFamily="18" charset="0"/>
              </a:rPr>
              <a:t>4</a:t>
            </a:r>
            <a:r>
              <a:rPr lang="zh-CN" altLang="zh-CN" sz="2400" dirty="0">
                <a:latin typeface="Times New Roman" panose="02020603050405020304" pitchFamily="18" charset="0"/>
                <a:ea typeface="+mj-ea"/>
                <a:cs typeface="Times New Roman" panose="02020603050405020304" pitchFamily="18" charset="0"/>
              </a:rPr>
              <a:t>月</a:t>
            </a:r>
            <a:r>
              <a:rPr lang="en-US" altLang="zh-CN" sz="2400" dirty="0">
                <a:latin typeface="Times New Roman" panose="02020603050405020304" pitchFamily="18" charset="0"/>
                <a:ea typeface="+mj-ea"/>
                <a:cs typeface="Times New Roman" panose="02020603050405020304" pitchFamily="18" charset="0"/>
              </a:rPr>
              <a:t>20</a:t>
            </a:r>
            <a:r>
              <a:rPr lang="zh-CN" altLang="zh-CN" sz="2400" dirty="0">
                <a:latin typeface="Times New Roman" panose="02020603050405020304" pitchFamily="18" charset="0"/>
                <a:ea typeface="+mj-ea"/>
                <a:cs typeface="Times New Roman" panose="02020603050405020304" pitchFamily="18" charset="0"/>
              </a:rPr>
              <a:t>日在文昌航天发射中心成功发射升空．与“天宫二号”空间实验室对接前，</a:t>
            </a:r>
            <a:r>
              <a:rPr lang="en-US" altLang="zh-CN" sz="2400" dirty="0">
                <a:latin typeface="Times New Roman" panose="02020603050405020304" pitchFamily="18" charset="0"/>
                <a:ea typeface="+mj-ea"/>
                <a:cs typeface="Times New Roman" panose="02020603050405020304" pitchFamily="18" charset="0"/>
              </a:rPr>
              <a:t>“</a:t>
            </a:r>
            <a:r>
              <a:rPr lang="zh-CN" altLang="zh-CN" sz="2400" dirty="0">
                <a:latin typeface="Times New Roman" panose="02020603050405020304" pitchFamily="18" charset="0"/>
                <a:ea typeface="+mj-ea"/>
                <a:cs typeface="Times New Roman" panose="02020603050405020304" pitchFamily="18" charset="0"/>
              </a:rPr>
              <a:t>天舟一号”在距地面</a:t>
            </a:r>
            <a:r>
              <a:rPr lang="zh-CN" altLang="zh-CN" sz="2400" dirty="0">
                <a:solidFill>
                  <a:srgbClr val="FF0000"/>
                </a:solidFill>
                <a:latin typeface="Times New Roman" panose="02020603050405020304" pitchFamily="18" charset="0"/>
                <a:ea typeface="+mj-ea"/>
                <a:cs typeface="Times New Roman" panose="02020603050405020304" pitchFamily="18" charset="0"/>
              </a:rPr>
              <a:t>约</a:t>
            </a:r>
            <a:r>
              <a:rPr lang="en-US" altLang="zh-CN" sz="2400" dirty="0">
                <a:solidFill>
                  <a:srgbClr val="FF0000"/>
                </a:solidFill>
                <a:latin typeface="Times New Roman" panose="02020603050405020304" pitchFamily="18" charset="0"/>
                <a:ea typeface="+mj-ea"/>
                <a:cs typeface="Times New Roman" panose="02020603050405020304" pitchFamily="18" charset="0"/>
              </a:rPr>
              <a:t>380 km</a:t>
            </a:r>
            <a:r>
              <a:rPr lang="zh-CN" altLang="zh-CN" sz="2400" dirty="0">
                <a:latin typeface="Times New Roman" panose="02020603050405020304" pitchFamily="18" charset="0"/>
                <a:ea typeface="+mj-ea"/>
                <a:cs typeface="Times New Roman" panose="02020603050405020304" pitchFamily="18" charset="0"/>
              </a:rPr>
              <a:t>的圆轨道上飞行，则其</a:t>
            </a:r>
          </a:p>
          <a:p>
            <a:r>
              <a:rPr lang="zh-CN" altLang="zh-CN" sz="2400" dirty="0">
                <a:latin typeface="Times New Roman" panose="02020603050405020304" pitchFamily="18" charset="0"/>
                <a:ea typeface="+mj-ea"/>
                <a:cs typeface="Times New Roman" panose="02020603050405020304" pitchFamily="18" charset="0"/>
              </a:rPr>
              <a:t>（</a:t>
            </a:r>
            <a:r>
              <a:rPr lang="en-US" altLang="zh-CN" sz="2400" dirty="0">
                <a:latin typeface="Times New Roman" panose="02020603050405020304" pitchFamily="18" charset="0"/>
                <a:ea typeface="+mj-ea"/>
                <a:cs typeface="Times New Roman" panose="02020603050405020304" pitchFamily="18" charset="0"/>
              </a:rPr>
              <a:t>A</a:t>
            </a:r>
            <a:r>
              <a:rPr lang="zh-CN" altLang="zh-CN" sz="2400" dirty="0">
                <a:latin typeface="Times New Roman" panose="02020603050405020304" pitchFamily="18" charset="0"/>
                <a:ea typeface="+mj-ea"/>
                <a:cs typeface="Times New Roman" panose="02020603050405020304" pitchFamily="18" charset="0"/>
              </a:rPr>
              <a:t>）角速度小于地球自转角速度</a:t>
            </a:r>
            <a:r>
              <a:rPr lang="en-US" altLang="zh-CN" sz="2400" dirty="0">
                <a:latin typeface="Times New Roman" panose="02020603050405020304" pitchFamily="18" charset="0"/>
                <a:ea typeface="+mj-ea"/>
                <a:cs typeface="Times New Roman" panose="02020603050405020304" pitchFamily="18" charset="0"/>
              </a:rPr>
              <a:t>	</a:t>
            </a:r>
            <a:r>
              <a:rPr lang="zh-CN" altLang="zh-CN" sz="2400" dirty="0">
                <a:latin typeface="Times New Roman" panose="02020603050405020304" pitchFamily="18" charset="0"/>
                <a:ea typeface="+mj-ea"/>
                <a:cs typeface="Times New Roman" panose="02020603050405020304" pitchFamily="18" charset="0"/>
              </a:rPr>
              <a:t>（</a:t>
            </a:r>
            <a:r>
              <a:rPr lang="en-US" altLang="zh-CN" sz="2400" dirty="0">
                <a:latin typeface="Times New Roman" panose="02020603050405020304" pitchFamily="18" charset="0"/>
                <a:ea typeface="+mj-ea"/>
                <a:cs typeface="Times New Roman" panose="02020603050405020304" pitchFamily="18" charset="0"/>
              </a:rPr>
              <a:t>B</a:t>
            </a:r>
            <a:r>
              <a:rPr lang="zh-CN" altLang="zh-CN" sz="2400" dirty="0">
                <a:latin typeface="Times New Roman" panose="02020603050405020304" pitchFamily="18" charset="0"/>
                <a:ea typeface="+mj-ea"/>
                <a:cs typeface="Times New Roman" panose="02020603050405020304" pitchFamily="18" charset="0"/>
              </a:rPr>
              <a:t>）线速度小于第一宇宙速度</a:t>
            </a:r>
          </a:p>
          <a:p>
            <a:r>
              <a:rPr lang="zh-CN" altLang="zh-CN" sz="2400" dirty="0">
                <a:latin typeface="Times New Roman" panose="02020603050405020304" pitchFamily="18" charset="0"/>
                <a:ea typeface="+mj-ea"/>
                <a:cs typeface="Times New Roman" panose="02020603050405020304" pitchFamily="18" charset="0"/>
              </a:rPr>
              <a:t>（</a:t>
            </a:r>
            <a:r>
              <a:rPr lang="en-US" altLang="zh-CN" sz="2400" dirty="0">
                <a:latin typeface="Times New Roman" panose="02020603050405020304" pitchFamily="18" charset="0"/>
                <a:ea typeface="+mj-ea"/>
                <a:cs typeface="Times New Roman" panose="02020603050405020304" pitchFamily="18" charset="0"/>
              </a:rPr>
              <a:t>C</a:t>
            </a:r>
            <a:r>
              <a:rPr lang="zh-CN" altLang="zh-CN" sz="2400" dirty="0">
                <a:latin typeface="Times New Roman" panose="02020603050405020304" pitchFamily="18" charset="0"/>
                <a:ea typeface="+mj-ea"/>
                <a:cs typeface="Times New Roman" panose="02020603050405020304" pitchFamily="18" charset="0"/>
              </a:rPr>
              <a:t>）周期小于地球自转周期</a:t>
            </a:r>
            <a:r>
              <a:rPr lang="en-US" altLang="zh-CN" sz="2400" dirty="0">
                <a:latin typeface="Times New Roman" panose="02020603050405020304" pitchFamily="18" charset="0"/>
                <a:ea typeface="+mj-ea"/>
                <a:cs typeface="Times New Roman" panose="02020603050405020304" pitchFamily="18" charset="0"/>
              </a:rPr>
              <a:t>	</a:t>
            </a:r>
            <a:r>
              <a:rPr lang="zh-CN" altLang="zh-CN" sz="2400" dirty="0">
                <a:latin typeface="Times New Roman" panose="02020603050405020304" pitchFamily="18" charset="0"/>
                <a:ea typeface="+mj-ea"/>
                <a:cs typeface="Times New Roman" panose="02020603050405020304" pitchFamily="18" charset="0"/>
              </a:rPr>
              <a:t>（</a:t>
            </a:r>
            <a:r>
              <a:rPr lang="en-US" altLang="zh-CN" sz="2400" dirty="0">
                <a:latin typeface="Times New Roman" panose="02020603050405020304" pitchFamily="18" charset="0"/>
                <a:ea typeface="+mj-ea"/>
                <a:cs typeface="Times New Roman" panose="02020603050405020304" pitchFamily="18" charset="0"/>
              </a:rPr>
              <a:t>D</a:t>
            </a:r>
            <a:r>
              <a:rPr lang="zh-CN" altLang="zh-CN" sz="2400" dirty="0">
                <a:latin typeface="Times New Roman" panose="02020603050405020304" pitchFamily="18" charset="0"/>
                <a:ea typeface="+mj-ea"/>
                <a:cs typeface="Times New Roman" panose="02020603050405020304" pitchFamily="18" charset="0"/>
              </a:rPr>
              <a:t>）向心加速度小于地面的重力加速度</a:t>
            </a:r>
            <a:endParaRPr lang="zh-CN" altLang="en-US" sz="2400" dirty="0">
              <a:latin typeface="Times New Roman" panose="02020603050405020304" pitchFamily="18" charset="0"/>
              <a:ea typeface="+mj-ea"/>
              <a:cs typeface="Times New Roman" panose="02020603050405020304" pitchFamily="18" charset="0"/>
            </a:endParaRPr>
          </a:p>
        </p:txBody>
      </p:sp>
      <p:sp>
        <p:nvSpPr>
          <p:cNvPr id="11" name="Text Box 6"/>
          <p:cNvSpPr txBox="1">
            <a:spLocks noChangeArrowheads="1"/>
          </p:cNvSpPr>
          <p:nvPr/>
        </p:nvSpPr>
        <p:spPr bwMode="auto">
          <a:xfrm>
            <a:off x="1199456" y="4437112"/>
            <a:ext cx="9793088" cy="117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4500"/>
              </a:lnSpc>
              <a:spcBef>
                <a:spcPct val="50000"/>
              </a:spcBef>
            </a:pPr>
            <a:r>
              <a:rPr lang="zh-CN" altLang="en-US" sz="2400" dirty="0" smtClean="0">
                <a:latin typeface="Times New Roman" panose="02020603050405020304" pitchFamily="18" charset="0"/>
                <a:cs typeface="Times New Roman" panose="02020603050405020304" pitchFamily="18" charset="0"/>
              </a:rPr>
              <a:t>课程标准中的活动建议中，要求观看</a:t>
            </a:r>
            <a:r>
              <a:rPr lang="zh-CN" altLang="en-US" sz="2400" dirty="0" smtClean="0">
                <a:solidFill>
                  <a:srgbClr val="FF0000"/>
                </a:solidFill>
                <a:latin typeface="Times New Roman" panose="02020603050405020304" pitchFamily="18" charset="0"/>
                <a:cs typeface="Times New Roman" panose="02020603050405020304" pitchFamily="18" charset="0"/>
              </a:rPr>
              <a:t>人造地球卫星</a:t>
            </a:r>
            <a:r>
              <a:rPr lang="zh-CN" altLang="en-US" sz="2400" dirty="0" smtClean="0">
                <a:latin typeface="Times New Roman" panose="02020603050405020304" pitchFamily="18" charset="0"/>
                <a:cs typeface="Times New Roman" panose="02020603050405020304" pitchFamily="18" charset="0"/>
              </a:rPr>
              <a:t>、航天飞机、空间站的录像片。</a:t>
            </a:r>
            <a:r>
              <a:rPr lang="zh-CN" altLang="en-US" sz="2400" dirty="0" smtClean="0">
                <a:solidFill>
                  <a:srgbClr val="FF0000"/>
                </a:solidFill>
                <a:latin typeface="Times New Roman" panose="02020603050405020304" pitchFamily="18" charset="0"/>
                <a:cs typeface="Times New Roman" panose="02020603050405020304" pitchFamily="18" charset="0"/>
              </a:rPr>
              <a:t>（与同步卫星的高度比较）</a:t>
            </a:r>
            <a:endParaRPr lang="zh-CN" altLang="en-US" sz="2400"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35759" y="1124744"/>
            <a:ext cx="4505237" cy="707886"/>
          </a:xfrm>
          <a:prstGeom prst="rect">
            <a:avLst/>
          </a:prstGeom>
          <a:noFill/>
        </p:spPr>
        <p:txBody>
          <a:bodyPr wrap="square" rtlCol="0">
            <a:spAutoFit/>
          </a:bodyPr>
          <a:lstStyle/>
          <a:p>
            <a:pPr>
              <a:lnSpc>
                <a:spcPts val="4800"/>
              </a:lnSpc>
            </a:pPr>
            <a:r>
              <a:rPr lang="en-US" altLang="zh-CN" sz="2800" b="1" dirty="0" smtClean="0">
                <a:solidFill>
                  <a:srgbClr val="FF0000"/>
                </a:solidFill>
              </a:rPr>
              <a:t>1. </a:t>
            </a:r>
            <a:r>
              <a:rPr lang="zh-CN" altLang="en-US" sz="2800" b="1" dirty="0" smtClean="0">
                <a:solidFill>
                  <a:srgbClr val="FF0000"/>
                </a:solidFill>
              </a:rPr>
              <a:t>命题要依据课程标准</a:t>
            </a:r>
            <a:endParaRPr lang="en-US" altLang="zh-CN" sz="2800" b="1" dirty="0" smtClean="0">
              <a:solidFill>
                <a:srgbClr val="FF0000"/>
              </a:solidFill>
            </a:endParaRPr>
          </a:p>
        </p:txBody>
      </p:sp>
      <p:sp>
        <p:nvSpPr>
          <p:cNvPr id="6" name="Text Box 6"/>
          <p:cNvSpPr txBox="1">
            <a:spLocks noChangeArrowheads="1"/>
          </p:cNvSpPr>
          <p:nvPr/>
        </p:nvSpPr>
        <p:spPr bwMode="auto">
          <a:xfrm>
            <a:off x="1096180" y="1909973"/>
            <a:ext cx="10184396" cy="319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400" dirty="0">
                <a:latin typeface="Times New Roman" panose="02020603050405020304" pitchFamily="18" charset="0"/>
                <a:ea typeface="+mn-ea"/>
                <a:cs typeface="Times New Roman" panose="02020603050405020304" pitchFamily="18" charset="0"/>
              </a:rPr>
              <a:t>4</a:t>
            </a:r>
            <a:r>
              <a:rPr lang="zh-CN" altLang="zh-CN" sz="2400" dirty="0">
                <a:latin typeface="Times New Roman" panose="02020603050405020304" pitchFamily="18" charset="0"/>
                <a:ea typeface="+mn-ea"/>
                <a:cs typeface="Times New Roman" panose="02020603050405020304" pitchFamily="18" charset="0"/>
              </a:rPr>
              <a:t>．如图所示，三块平行放置的带电金属薄板</a:t>
            </a:r>
            <a:r>
              <a:rPr lang="en-US" altLang="zh-CN" sz="2400" i="1" dirty="0">
                <a:latin typeface="Times New Roman" panose="02020603050405020304" pitchFamily="18" charset="0"/>
                <a:ea typeface="+mn-ea"/>
                <a:cs typeface="Times New Roman" panose="02020603050405020304" pitchFamily="18" charset="0"/>
              </a:rPr>
              <a:t>A</a:t>
            </a:r>
            <a:r>
              <a:rPr lang="zh-CN" altLang="zh-CN" sz="2400" dirty="0">
                <a:latin typeface="Times New Roman" panose="02020603050405020304" pitchFamily="18" charset="0"/>
                <a:ea typeface="+mn-ea"/>
                <a:cs typeface="Times New Roman" panose="02020603050405020304" pitchFamily="18" charset="0"/>
              </a:rPr>
              <a:t>、</a:t>
            </a:r>
            <a:r>
              <a:rPr lang="en-US" altLang="zh-CN" sz="2400" i="1" dirty="0">
                <a:latin typeface="Times New Roman" panose="02020603050405020304" pitchFamily="18" charset="0"/>
                <a:ea typeface="+mn-ea"/>
                <a:cs typeface="Times New Roman" panose="02020603050405020304" pitchFamily="18" charset="0"/>
              </a:rPr>
              <a:t>B</a:t>
            </a:r>
            <a:r>
              <a:rPr lang="zh-CN" altLang="zh-CN" sz="2400" dirty="0">
                <a:latin typeface="Times New Roman" panose="02020603050405020304" pitchFamily="18" charset="0"/>
                <a:ea typeface="+mn-ea"/>
                <a:cs typeface="Times New Roman" panose="02020603050405020304" pitchFamily="18" charset="0"/>
              </a:rPr>
              <a:t>、</a:t>
            </a:r>
            <a:r>
              <a:rPr lang="en-US" altLang="zh-CN" sz="2400" i="1" dirty="0">
                <a:latin typeface="Times New Roman" panose="02020603050405020304" pitchFamily="18" charset="0"/>
                <a:ea typeface="+mn-ea"/>
                <a:cs typeface="Times New Roman" panose="02020603050405020304" pitchFamily="18" charset="0"/>
              </a:rPr>
              <a:t>C</a:t>
            </a:r>
            <a:r>
              <a:rPr lang="zh-CN" altLang="zh-CN" sz="2400" dirty="0">
                <a:latin typeface="Times New Roman" panose="02020603050405020304" pitchFamily="18" charset="0"/>
                <a:ea typeface="+mn-ea"/>
                <a:cs typeface="Times New Roman" panose="02020603050405020304" pitchFamily="18" charset="0"/>
              </a:rPr>
              <a:t>中央各有一小孔，小孔分别位于</a:t>
            </a:r>
            <a:r>
              <a:rPr lang="en-US" altLang="zh-CN" sz="2400" i="1" dirty="0">
                <a:latin typeface="Times New Roman" panose="02020603050405020304" pitchFamily="18" charset="0"/>
                <a:ea typeface="+mn-ea"/>
                <a:cs typeface="Times New Roman" panose="02020603050405020304" pitchFamily="18" charset="0"/>
              </a:rPr>
              <a:t>O</a:t>
            </a:r>
            <a:r>
              <a:rPr lang="zh-CN" altLang="zh-CN" sz="2400" dirty="0">
                <a:latin typeface="Times New Roman" panose="02020603050405020304" pitchFamily="18" charset="0"/>
                <a:ea typeface="+mn-ea"/>
                <a:cs typeface="Times New Roman" panose="02020603050405020304" pitchFamily="18" charset="0"/>
              </a:rPr>
              <a:t>、</a:t>
            </a:r>
            <a:r>
              <a:rPr lang="en-US" altLang="zh-CN" sz="2400" i="1" dirty="0">
                <a:latin typeface="Times New Roman" panose="02020603050405020304" pitchFamily="18" charset="0"/>
                <a:ea typeface="+mn-ea"/>
                <a:cs typeface="Times New Roman" panose="02020603050405020304" pitchFamily="18" charset="0"/>
              </a:rPr>
              <a:t>M</a:t>
            </a:r>
            <a:r>
              <a:rPr lang="zh-CN" altLang="zh-CN" sz="2400" dirty="0">
                <a:latin typeface="Times New Roman" panose="02020603050405020304" pitchFamily="18" charset="0"/>
                <a:ea typeface="+mn-ea"/>
                <a:cs typeface="Times New Roman" panose="02020603050405020304" pitchFamily="18" charset="0"/>
              </a:rPr>
              <a:t>、</a:t>
            </a:r>
            <a:r>
              <a:rPr lang="en-US" altLang="zh-CN" sz="2400" i="1" dirty="0">
                <a:latin typeface="Times New Roman" panose="02020603050405020304" pitchFamily="18" charset="0"/>
                <a:ea typeface="+mn-ea"/>
                <a:cs typeface="Times New Roman" panose="02020603050405020304" pitchFamily="18" charset="0"/>
              </a:rPr>
              <a:t>P</a:t>
            </a:r>
            <a:r>
              <a:rPr lang="zh-CN" altLang="zh-CN" sz="2400" dirty="0">
                <a:latin typeface="Times New Roman" panose="02020603050405020304" pitchFamily="18" charset="0"/>
                <a:ea typeface="+mn-ea"/>
                <a:cs typeface="Times New Roman" panose="02020603050405020304" pitchFamily="18" charset="0"/>
              </a:rPr>
              <a:t>点．由</a:t>
            </a:r>
            <a:r>
              <a:rPr lang="en-US" altLang="zh-CN" sz="2400" i="1" dirty="0">
                <a:latin typeface="Times New Roman" panose="02020603050405020304" pitchFamily="18" charset="0"/>
                <a:ea typeface="+mn-ea"/>
                <a:cs typeface="Times New Roman" panose="02020603050405020304" pitchFamily="18" charset="0"/>
              </a:rPr>
              <a:t>O</a:t>
            </a:r>
            <a:r>
              <a:rPr lang="zh-CN" altLang="zh-CN" sz="2400" dirty="0">
                <a:latin typeface="Times New Roman" panose="02020603050405020304" pitchFamily="18" charset="0"/>
                <a:ea typeface="+mn-ea"/>
                <a:cs typeface="Times New Roman" panose="02020603050405020304" pitchFamily="18" charset="0"/>
              </a:rPr>
              <a:t>点静止释放的电子恰好能运动到</a:t>
            </a:r>
            <a:r>
              <a:rPr lang="en-US" altLang="zh-CN" sz="2400" i="1" dirty="0">
                <a:latin typeface="Times New Roman" panose="02020603050405020304" pitchFamily="18" charset="0"/>
                <a:ea typeface="+mn-ea"/>
                <a:cs typeface="Times New Roman" panose="02020603050405020304" pitchFamily="18" charset="0"/>
              </a:rPr>
              <a:t>P</a:t>
            </a:r>
            <a:r>
              <a:rPr lang="zh-CN" altLang="zh-CN" sz="2400" dirty="0">
                <a:latin typeface="Times New Roman" panose="02020603050405020304" pitchFamily="18" charset="0"/>
                <a:ea typeface="+mn-ea"/>
                <a:cs typeface="Times New Roman" panose="02020603050405020304" pitchFamily="18" charset="0"/>
              </a:rPr>
              <a:t>点．现将</a:t>
            </a:r>
            <a:r>
              <a:rPr lang="en-US" altLang="zh-CN" sz="2400" i="1" dirty="0">
                <a:latin typeface="Times New Roman" panose="02020603050405020304" pitchFamily="18" charset="0"/>
                <a:ea typeface="+mn-ea"/>
                <a:cs typeface="Times New Roman" panose="02020603050405020304" pitchFamily="18" charset="0"/>
              </a:rPr>
              <a:t>C</a:t>
            </a:r>
            <a:r>
              <a:rPr lang="zh-CN" altLang="zh-CN" sz="2400" dirty="0">
                <a:latin typeface="Times New Roman" panose="02020603050405020304" pitchFamily="18" charset="0"/>
                <a:ea typeface="+mn-ea"/>
                <a:cs typeface="Times New Roman" panose="02020603050405020304" pitchFamily="18" charset="0"/>
              </a:rPr>
              <a:t>板向右平移到</a:t>
            </a:r>
            <a:r>
              <a:rPr lang="en-US" altLang="zh-CN" sz="2400" i="1" dirty="0">
                <a:latin typeface="Times New Roman" panose="02020603050405020304" pitchFamily="18" charset="0"/>
                <a:ea typeface="+mn-ea"/>
                <a:cs typeface="Times New Roman" panose="02020603050405020304" pitchFamily="18" charset="0"/>
              </a:rPr>
              <a:t>P</a:t>
            </a:r>
            <a:r>
              <a:rPr lang="zh-CN" altLang="zh-CN" sz="2400" dirty="0">
                <a:latin typeface="Times New Roman" panose="02020603050405020304" pitchFamily="18" charset="0"/>
                <a:ea typeface="+mn-ea"/>
                <a:cs typeface="Times New Roman" panose="02020603050405020304" pitchFamily="18" charset="0"/>
              </a:rPr>
              <a:t>＇点，则由</a:t>
            </a:r>
            <a:r>
              <a:rPr lang="en-US" altLang="zh-CN" sz="2400" i="1" dirty="0">
                <a:latin typeface="Times New Roman" panose="02020603050405020304" pitchFamily="18" charset="0"/>
                <a:ea typeface="+mn-ea"/>
                <a:cs typeface="Times New Roman" panose="02020603050405020304" pitchFamily="18" charset="0"/>
              </a:rPr>
              <a:t>O</a:t>
            </a:r>
            <a:r>
              <a:rPr lang="zh-CN" altLang="zh-CN" sz="2400" dirty="0">
                <a:latin typeface="Times New Roman" panose="02020603050405020304" pitchFamily="18" charset="0"/>
                <a:ea typeface="+mn-ea"/>
                <a:cs typeface="Times New Roman" panose="02020603050405020304" pitchFamily="18" charset="0"/>
              </a:rPr>
              <a:t>点静止释放的电子</a:t>
            </a:r>
          </a:p>
          <a:p>
            <a:pPr>
              <a:lnSpc>
                <a:spcPct val="120000"/>
              </a:lnSpc>
            </a:pPr>
            <a:r>
              <a:rPr lang="zh-CN" altLang="zh-CN" sz="240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A</a:t>
            </a:r>
            <a:r>
              <a:rPr lang="zh-CN" altLang="zh-CN" sz="2400" dirty="0">
                <a:latin typeface="Times New Roman" panose="02020603050405020304" pitchFamily="18" charset="0"/>
                <a:ea typeface="+mn-ea"/>
                <a:cs typeface="Times New Roman" panose="02020603050405020304" pitchFamily="18" charset="0"/>
              </a:rPr>
              <a:t>）运动到</a:t>
            </a:r>
            <a:r>
              <a:rPr lang="en-US" altLang="zh-CN" sz="2400" i="1" dirty="0">
                <a:latin typeface="Times New Roman" panose="02020603050405020304" pitchFamily="18" charset="0"/>
                <a:ea typeface="+mn-ea"/>
                <a:cs typeface="Times New Roman" panose="02020603050405020304" pitchFamily="18" charset="0"/>
              </a:rPr>
              <a:t>P</a:t>
            </a:r>
            <a:r>
              <a:rPr lang="zh-CN" altLang="zh-CN" sz="2400" dirty="0">
                <a:latin typeface="Times New Roman" panose="02020603050405020304" pitchFamily="18" charset="0"/>
                <a:ea typeface="+mn-ea"/>
                <a:cs typeface="Times New Roman" panose="02020603050405020304" pitchFamily="18" charset="0"/>
              </a:rPr>
              <a:t>点返回</a:t>
            </a:r>
          </a:p>
          <a:p>
            <a:pPr>
              <a:lnSpc>
                <a:spcPct val="120000"/>
              </a:lnSpc>
            </a:pPr>
            <a:r>
              <a:rPr lang="zh-CN" altLang="zh-CN" sz="240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B</a:t>
            </a:r>
            <a:r>
              <a:rPr lang="zh-CN" altLang="zh-CN" sz="2400" dirty="0">
                <a:latin typeface="Times New Roman" panose="02020603050405020304" pitchFamily="18" charset="0"/>
                <a:ea typeface="+mn-ea"/>
                <a:cs typeface="Times New Roman" panose="02020603050405020304" pitchFamily="18" charset="0"/>
              </a:rPr>
              <a:t>）运动到</a:t>
            </a:r>
            <a:r>
              <a:rPr lang="en-US" altLang="zh-CN" sz="2400" i="1" dirty="0">
                <a:latin typeface="Times New Roman" panose="02020603050405020304" pitchFamily="18" charset="0"/>
                <a:ea typeface="+mn-ea"/>
                <a:cs typeface="Times New Roman" panose="02020603050405020304" pitchFamily="18" charset="0"/>
              </a:rPr>
              <a:t>P</a:t>
            </a:r>
            <a:r>
              <a:rPr lang="zh-CN" altLang="zh-CN" sz="2400" dirty="0">
                <a:latin typeface="Times New Roman" panose="02020603050405020304" pitchFamily="18" charset="0"/>
                <a:ea typeface="+mn-ea"/>
                <a:cs typeface="Times New Roman" panose="02020603050405020304" pitchFamily="18" charset="0"/>
              </a:rPr>
              <a:t>与</a:t>
            </a:r>
            <a:r>
              <a:rPr lang="en-US" altLang="zh-CN" sz="2400" i="1" dirty="0">
                <a:latin typeface="Times New Roman" panose="02020603050405020304" pitchFamily="18" charset="0"/>
                <a:ea typeface="+mn-ea"/>
                <a:cs typeface="Times New Roman" panose="02020603050405020304" pitchFamily="18" charset="0"/>
              </a:rPr>
              <a:t>P</a:t>
            </a:r>
            <a:r>
              <a:rPr lang="zh-CN" altLang="zh-CN" sz="2400" dirty="0">
                <a:latin typeface="Times New Roman" panose="02020603050405020304" pitchFamily="18" charset="0"/>
                <a:ea typeface="+mn-ea"/>
                <a:cs typeface="Times New Roman" panose="02020603050405020304" pitchFamily="18" charset="0"/>
              </a:rPr>
              <a:t>＇点之间返回</a:t>
            </a:r>
          </a:p>
          <a:p>
            <a:pPr>
              <a:lnSpc>
                <a:spcPct val="120000"/>
              </a:lnSpc>
            </a:pPr>
            <a:r>
              <a:rPr lang="zh-CN" altLang="zh-CN" sz="240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C</a:t>
            </a:r>
            <a:r>
              <a:rPr lang="zh-CN" altLang="zh-CN" sz="2400" dirty="0">
                <a:latin typeface="Times New Roman" panose="02020603050405020304" pitchFamily="18" charset="0"/>
                <a:ea typeface="+mn-ea"/>
                <a:cs typeface="Times New Roman" panose="02020603050405020304" pitchFamily="18" charset="0"/>
              </a:rPr>
              <a:t>）运动到</a:t>
            </a:r>
            <a:r>
              <a:rPr lang="en-US" altLang="zh-CN" sz="2400" i="1" dirty="0">
                <a:latin typeface="Times New Roman" panose="02020603050405020304" pitchFamily="18" charset="0"/>
                <a:ea typeface="+mn-ea"/>
                <a:cs typeface="Times New Roman" panose="02020603050405020304" pitchFamily="18" charset="0"/>
              </a:rPr>
              <a:t>P</a:t>
            </a:r>
            <a:r>
              <a:rPr lang="zh-CN" altLang="zh-CN" sz="2400" dirty="0">
                <a:latin typeface="Times New Roman" panose="02020603050405020304" pitchFamily="18" charset="0"/>
                <a:ea typeface="+mn-ea"/>
                <a:cs typeface="Times New Roman" panose="02020603050405020304" pitchFamily="18" charset="0"/>
              </a:rPr>
              <a:t>＇点返回</a:t>
            </a:r>
          </a:p>
          <a:p>
            <a:pPr>
              <a:lnSpc>
                <a:spcPct val="120000"/>
              </a:lnSpc>
            </a:pPr>
            <a:r>
              <a:rPr lang="zh-CN" altLang="zh-CN" sz="240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D</a:t>
            </a:r>
            <a:r>
              <a:rPr lang="zh-CN" altLang="zh-CN" sz="2400" dirty="0">
                <a:latin typeface="Times New Roman" panose="02020603050405020304" pitchFamily="18" charset="0"/>
                <a:ea typeface="+mn-ea"/>
                <a:cs typeface="Times New Roman" panose="02020603050405020304" pitchFamily="18" charset="0"/>
              </a:rPr>
              <a:t>）穿过</a:t>
            </a:r>
            <a:r>
              <a:rPr lang="en-US" altLang="zh-CN" sz="2400" i="1" dirty="0">
                <a:latin typeface="Times New Roman" panose="02020603050405020304" pitchFamily="18" charset="0"/>
                <a:ea typeface="+mn-ea"/>
                <a:cs typeface="Times New Roman" panose="02020603050405020304" pitchFamily="18" charset="0"/>
              </a:rPr>
              <a:t>P</a:t>
            </a:r>
            <a:r>
              <a:rPr lang="zh-CN" altLang="zh-CN" sz="2400" dirty="0">
                <a:latin typeface="Times New Roman" panose="02020603050405020304" pitchFamily="18" charset="0"/>
                <a:ea typeface="+mn-ea"/>
                <a:cs typeface="Times New Roman" panose="02020603050405020304" pitchFamily="18" charset="0"/>
              </a:rPr>
              <a:t>＇</a:t>
            </a:r>
            <a:r>
              <a:rPr lang="zh-CN" altLang="zh-CN" sz="2400" dirty="0" smtClean="0">
                <a:latin typeface="Times New Roman" panose="02020603050405020304" pitchFamily="18" charset="0"/>
                <a:ea typeface="+mn-ea"/>
                <a:cs typeface="Times New Roman" panose="02020603050405020304" pitchFamily="18" charset="0"/>
              </a:rPr>
              <a:t>点</a:t>
            </a:r>
            <a:endParaRPr lang="zh-CN" altLang="en-US" sz="2400" dirty="0">
              <a:latin typeface="Times New Roman" panose="02020603050405020304" pitchFamily="18" charset="0"/>
              <a:ea typeface="+mn-ea"/>
              <a:cs typeface="Times New Roman" panose="02020603050405020304" pitchFamily="18" charset="0"/>
            </a:endParaRPr>
          </a:p>
        </p:txBody>
      </p:sp>
      <p:pic>
        <p:nvPicPr>
          <p:cNvPr id="3074" name="图片 279" descr="wl-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4232" y="3068960"/>
            <a:ext cx="2661054" cy="169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289492" y="5227300"/>
            <a:ext cx="5256584" cy="977265"/>
          </a:xfrm>
          <a:prstGeom prst="rect">
            <a:avLst/>
          </a:prstGeom>
          <a:noFill/>
        </p:spPr>
        <p:txBody>
          <a:bodyPr wrap="square" rtlCol="0">
            <a:spAutoFit/>
          </a:bodyPr>
          <a:lstStyle/>
          <a:p>
            <a:pPr>
              <a:lnSpc>
                <a:spcPct val="120000"/>
              </a:lnSpc>
            </a:pPr>
            <a:r>
              <a:rPr lang="zh-CN" altLang="en-US" sz="2400" dirty="0" smtClean="0">
                <a:solidFill>
                  <a:srgbClr val="FF0000"/>
                </a:solidFill>
              </a:rPr>
              <a:t>基于教材的命题</a:t>
            </a:r>
            <a:endParaRPr lang="en-US" altLang="zh-CN" sz="2400" dirty="0" smtClean="0">
              <a:solidFill>
                <a:srgbClr val="FF0000"/>
              </a:solidFill>
            </a:endParaRPr>
          </a:p>
          <a:p>
            <a:pPr>
              <a:lnSpc>
                <a:spcPct val="120000"/>
              </a:lnSpc>
            </a:pPr>
            <a:r>
              <a:rPr lang="zh-CN" altLang="en-US" sz="2400" dirty="0" smtClean="0">
                <a:solidFill>
                  <a:srgbClr val="FF0000"/>
                </a:solidFill>
              </a:rPr>
              <a:t>基于电场线的理解、电场强度的理解</a:t>
            </a:r>
            <a:endParaRPr lang="zh-CN" altLang="en-US" sz="2400" dirty="0">
              <a:solidFill>
                <a:srgbClr val="FF0000"/>
              </a:solidFill>
            </a:endParaRPr>
          </a:p>
        </p:txBody>
      </p:sp>
      <p:sp>
        <p:nvSpPr>
          <p:cNvPr id="2" name="文本框 1"/>
          <p:cNvSpPr txBox="1"/>
          <p:nvPr/>
        </p:nvSpPr>
        <p:spPr>
          <a:xfrm>
            <a:off x="7653655" y="5387975"/>
            <a:ext cx="3479165" cy="398780"/>
          </a:xfrm>
          <a:prstGeom prst="rect">
            <a:avLst/>
          </a:prstGeom>
          <a:noFill/>
        </p:spPr>
        <p:txBody>
          <a:bodyPr wrap="square" rtlCol="0">
            <a:spAutoFit/>
          </a:bodyPr>
          <a:lstStyle/>
          <a:p>
            <a:r>
              <a:rPr lang="zh-CN" altLang="zh-CN" sz="2000">
                <a:solidFill>
                  <a:srgbClr val="0901AF"/>
                </a:solidFill>
              </a:rPr>
              <a:t>关于时间间隔的相对性</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Text Box 2"/>
          <p:cNvSpPr txBox="1">
            <a:spLocks noChangeArrowheads="1"/>
          </p:cNvSpPr>
          <p:nvPr/>
        </p:nvSpPr>
        <p:spPr bwMode="auto">
          <a:xfrm>
            <a:off x="1007533" y="1895579"/>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b="1" dirty="0">
                <a:solidFill>
                  <a:srgbClr val="FF0000"/>
                </a:solidFill>
              </a:rPr>
              <a:t>南通市</a:t>
            </a:r>
            <a:r>
              <a:rPr lang="en-US" altLang="zh-CN" sz="2400" b="1" dirty="0">
                <a:solidFill>
                  <a:srgbClr val="FF0000"/>
                </a:solidFill>
              </a:rPr>
              <a:t>2012</a:t>
            </a:r>
            <a:r>
              <a:rPr lang="zh-CN" altLang="en-US" sz="2400" b="1" dirty="0">
                <a:solidFill>
                  <a:srgbClr val="FF0000"/>
                </a:solidFill>
              </a:rPr>
              <a:t>届高三第三次调研考试</a:t>
            </a:r>
          </a:p>
        </p:txBody>
      </p:sp>
      <p:grpSp>
        <p:nvGrpSpPr>
          <p:cNvPr id="80898" name="Group 3"/>
          <p:cNvGrpSpPr/>
          <p:nvPr/>
        </p:nvGrpSpPr>
        <p:grpSpPr bwMode="auto">
          <a:xfrm>
            <a:off x="7620001" y="3035301"/>
            <a:ext cx="2952036" cy="1389063"/>
            <a:chOff x="7252" y="14013"/>
            <a:chExt cx="3290" cy="1692"/>
          </a:xfrm>
        </p:grpSpPr>
        <p:sp>
          <p:nvSpPr>
            <p:cNvPr id="80899" name="Text Box 4"/>
            <p:cNvSpPr txBox="1">
              <a:spLocks noChangeArrowheads="1"/>
            </p:cNvSpPr>
            <p:nvPr/>
          </p:nvSpPr>
          <p:spPr bwMode="auto">
            <a:xfrm>
              <a:off x="8648" y="15453"/>
              <a:ext cx="8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zh-CN" altLang="en-US" sz="1400">
                  <a:latin typeface="Times New Roman" panose="02020603050405020304" pitchFamily="18" charset="0"/>
                </a:rPr>
                <a:t>第</a:t>
              </a:r>
              <a:r>
                <a:rPr lang="en-US" altLang="zh-CN" sz="1400">
                  <a:latin typeface="Times New Roman" panose="02020603050405020304" pitchFamily="18" charset="0"/>
                </a:rPr>
                <a:t>5</a:t>
              </a:r>
              <a:r>
                <a:rPr lang="zh-CN" altLang="en-US" sz="1400">
                  <a:latin typeface="Times New Roman" panose="02020603050405020304" pitchFamily="18" charset="0"/>
                </a:rPr>
                <a:t>题图</a:t>
              </a:r>
              <a:endParaRPr lang="zh-CN" altLang="en-US" sz="1400" b="1"/>
            </a:p>
          </p:txBody>
        </p:sp>
        <p:sp>
          <p:nvSpPr>
            <p:cNvPr id="80900" name="Line 5"/>
            <p:cNvSpPr>
              <a:spLocks noChangeShapeType="1"/>
            </p:cNvSpPr>
            <p:nvPr/>
          </p:nvSpPr>
          <p:spPr bwMode="auto">
            <a:xfrm>
              <a:off x="7430" y="14781"/>
              <a:ext cx="292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01" name="Arc 6"/>
            <p:cNvSpPr>
              <a:spLocks noChangeArrowheads="1"/>
            </p:cNvSpPr>
            <p:nvPr/>
          </p:nvSpPr>
          <p:spPr bwMode="auto">
            <a:xfrm>
              <a:off x="8306" y="14224"/>
              <a:ext cx="560" cy="1119"/>
            </a:xfrm>
            <a:custGeom>
              <a:avLst/>
              <a:gdLst>
                <a:gd name="T0" fmla="*/ 21291 w 21600"/>
                <a:gd name="T1" fmla="*/ 43192 h 43193"/>
                <a:gd name="T2" fmla="*/ 0 w 21600"/>
                <a:gd name="T3" fmla="*/ 21595 h 43193"/>
                <a:gd name="T4" fmla="*/ 21136 w 21600"/>
                <a:gd name="T5" fmla="*/ -1 h 43193"/>
                <a:gd name="T6" fmla="*/ 21291 w 21600"/>
                <a:gd name="T7" fmla="*/ 43192 h 43193"/>
                <a:gd name="T8" fmla="*/ 0 w 21600"/>
                <a:gd name="T9" fmla="*/ 21595 h 43193"/>
                <a:gd name="T10" fmla="*/ 21136 w 21600"/>
                <a:gd name="T11" fmla="*/ -1 h 43193"/>
                <a:gd name="T12" fmla="*/ 21600 w 21600"/>
                <a:gd name="T13" fmla="*/ 21595 h 43193"/>
                <a:gd name="T14" fmla="*/ 21291 w 21600"/>
                <a:gd name="T15" fmla="*/ 43192 h 43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43193" fill="none">
                  <a:moveTo>
                    <a:pt x="21291" y="43192"/>
                  </a:moveTo>
                  <a:cubicBezTo>
                    <a:pt x="9483" y="43023"/>
                    <a:pt x="0" y="33403"/>
                    <a:pt x="0" y="21595"/>
                  </a:cubicBezTo>
                  <a:cubicBezTo>
                    <a:pt x="0" y="9846"/>
                    <a:pt x="9390" y="251"/>
                    <a:pt x="21136" y="-1"/>
                  </a:cubicBezTo>
                </a:path>
                <a:path w="21600" h="43193" stroke="0">
                  <a:moveTo>
                    <a:pt x="21291" y="43192"/>
                  </a:moveTo>
                  <a:cubicBezTo>
                    <a:pt x="9483" y="43023"/>
                    <a:pt x="0" y="33403"/>
                    <a:pt x="0" y="21595"/>
                  </a:cubicBezTo>
                  <a:cubicBezTo>
                    <a:pt x="0" y="9846"/>
                    <a:pt x="9390" y="251"/>
                    <a:pt x="21136" y="-1"/>
                  </a:cubicBezTo>
                  <a:lnTo>
                    <a:pt x="21600" y="21595"/>
                  </a:lnTo>
                  <a:lnTo>
                    <a:pt x="21291" y="43192"/>
                  </a:ln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902" name="Text Box 7"/>
            <p:cNvSpPr txBox="1">
              <a:spLocks noChangeArrowheads="1"/>
            </p:cNvSpPr>
            <p:nvPr/>
          </p:nvSpPr>
          <p:spPr bwMode="auto">
            <a:xfrm>
              <a:off x="8756" y="14013"/>
              <a:ext cx="120"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03" name="Text Box 8"/>
            <p:cNvSpPr txBox="1">
              <a:spLocks noChangeArrowheads="1"/>
            </p:cNvSpPr>
            <p:nvPr/>
          </p:nvSpPr>
          <p:spPr bwMode="auto">
            <a:xfrm>
              <a:off x="8480" y="14100"/>
              <a:ext cx="120"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04" name="Text Box 9"/>
            <p:cNvSpPr txBox="1">
              <a:spLocks noChangeArrowheads="1"/>
            </p:cNvSpPr>
            <p:nvPr/>
          </p:nvSpPr>
          <p:spPr bwMode="auto">
            <a:xfrm>
              <a:off x="8284" y="14298"/>
              <a:ext cx="120"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05" name="Text Box 10"/>
            <p:cNvSpPr txBox="1">
              <a:spLocks noChangeArrowheads="1"/>
            </p:cNvSpPr>
            <p:nvPr/>
          </p:nvSpPr>
          <p:spPr bwMode="auto">
            <a:xfrm>
              <a:off x="8208" y="14559"/>
              <a:ext cx="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06" name="Text Box 11"/>
            <p:cNvSpPr txBox="1">
              <a:spLocks noChangeArrowheads="1"/>
            </p:cNvSpPr>
            <p:nvPr/>
          </p:nvSpPr>
          <p:spPr bwMode="auto">
            <a:xfrm>
              <a:off x="8230" y="14883"/>
              <a:ext cx="120"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07" name="Text Box 12"/>
            <p:cNvSpPr txBox="1">
              <a:spLocks noChangeArrowheads="1"/>
            </p:cNvSpPr>
            <p:nvPr/>
          </p:nvSpPr>
          <p:spPr bwMode="auto">
            <a:xfrm>
              <a:off x="8380" y="15123"/>
              <a:ext cx="120"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08" name="Text Box 13"/>
            <p:cNvSpPr txBox="1">
              <a:spLocks noChangeArrowheads="1"/>
            </p:cNvSpPr>
            <p:nvPr/>
          </p:nvSpPr>
          <p:spPr bwMode="auto">
            <a:xfrm>
              <a:off x="8742" y="15255"/>
              <a:ext cx="120"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09" name="Text Box 14"/>
            <p:cNvSpPr txBox="1">
              <a:spLocks noChangeArrowheads="1"/>
            </p:cNvSpPr>
            <p:nvPr/>
          </p:nvSpPr>
          <p:spPr bwMode="auto">
            <a:xfrm>
              <a:off x="8858" y="14733"/>
              <a:ext cx="2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O</a:t>
              </a:r>
              <a:endParaRPr lang="en-US" altLang="zh-CN" sz="1400" b="1"/>
            </a:p>
          </p:txBody>
        </p:sp>
        <p:sp>
          <p:nvSpPr>
            <p:cNvPr id="80910" name="Text Box 15"/>
            <p:cNvSpPr txBox="1">
              <a:spLocks noChangeArrowheads="1"/>
            </p:cNvSpPr>
            <p:nvPr/>
          </p:nvSpPr>
          <p:spPr bwMode="auto">
            <a:xfrm>
              <a:off x="7610" y="14745"/>
              <a:ext cx="2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M</a:t>
              </a:r>
              <a:endParaRPr lang="en-US" altLang="zh-CN" sz="1400" b="1"/>
            </a:p>
          </p:txBody>
        </p:sp>
        <p:sp>
          <p:nvSpPr>
            <p:cNvPr id="80911" name="Text Box 16"/>
            <p:cNvSpPr txBox="1">
              <a:spLocks noChangeArrowheads="1"/>
            </p:cNvSpPr>
            <p:nvPr/>
          </p:nvSpPr>
          <p:spPr bwMode="auto">
            <a:xfrm>
              <a:off x="9916" y="14763"/>
              <a:ext cx="2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N</a:t>
              </a:r>
              <a:endParaRPr lang="en-US" altLang="zh-CN" sz="1400" b="1"/>
            </a:p>
          </p:txBody>
        </p:sp>
        <p:sp>
          <p:nvSpPr>
            <p:cNvPr id="80912" name="Text Box 17"/>
            <p:cNvSpPr txBox="1">
              <a:spLocks noChangeArrowheads="1"/>
            </p:cNvSpPr>
            <p:nvPr/>
          </p:nvSpPr>
          <p:spPr bwMode="auto">
            <a:xfrm>
              <a:off x="7252" y="14718"/>
              <a:ext cx="2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C</a:t>
              </a:r>
              <a:endParaRPr lang="en-US" altLang="zh-CN" sz="1400" b="1"/>
            </a:p>
          </p:txBody>
        </p:sp>
        <p:sp>
          <p:nvSpPr>
            <p:cNvPr id="80913" name="Text Box 18"/>
            <p:cNvSpPr txBox="1">
              <a:spLocks noChangeArrowheads="1"/>
            </p:cNvSpPr>
            <p:nvPr/>
          </p:nvSpPr>
          <p:spPr bwMode="auto">
            <a:xfrm>
              <a:off x="10322" y="14733"/>
              <a:ext cx="2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D</a:t>
              </a:r>
              <a:endParaRPr lang="en-US" altLang="zh-CN" sz="1400" b="1"/>
            </a:p>
          </p:txBody>
        </p:sp>
        <p:sp>
          <p:nvSpPr>
            <p:cNvPr id="80914" name="Line 19"/>
            <p:cNvSpPr>
              <a:spLocks noChangeShapeType="1"/>
            </p:cNvSpPr>
            <p:nvPr/>
          </p:nvSpPr>
          <p:spPr bwMode="auto">
            <a:xfrm>
              <a:off x="8842" y="14784"/>
              <a:ext cx="0"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15" name="Line 20"/>
            <p:cNvSpPr>
              <a:spLocks noChangeShapeType="1"/>
            </p:cNvSpPr>
            <p:nvPr/>
          </p:nvSpPr>
          <p:spPr bwMode="auto">
            <a:xfrm flipH="1" flipV="1">
              <a:off x="8479" y="14370"/>
              <a:ext cx="376" cy="411"/>
            </a:xfrm>
            <a:prstGeom prst="line">
              <a:avLst/>
            </a:prstGeom>
            <a:noFill/>
            <a:ln w="9525">
              <a:solidFill>
                <a:srgbClr val="000000"/>
              </a:solidFill>
              <a:round/>
              <a:tailEnd type="triangle" w="sm" len="me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16" name="Text Box 21"/>
            <p:cNvSpPr txBox="1">
              <a:spLocks noChangeArrowheads="1"/>
            </p:cNvSpPr>
            <p:nvPr/>
          </p:nvSpPr>
          <p:spPr bwMode="auto">
            <a:xfrm>
              <a:off x="8512" y="14484"/>
              <a:ext cx="2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R</a:t>
              </a:r>
              <a:endParaRPr lang="en-US" altLang="zh-CN" sz="1400" b="1"/>
            </a:p>
          </p:txBody>
        </p:sp>
        <p:sp>
          <p:nvSpPr>
            <p:cNvPr id="80917" name="Oval 22"/>
            <p:cNvSpPr>
              <a:spLocks noChangeArrowheads="1"/>
            </p:cNvSpPr>
            <p:nvPr/>
          </p:nvSpPr>
          <p:spPr bwMode="auto">
            <a:xfrm>
              <a:off x="7666" y="14754"/>
              <a:ext cx="52" cy="52"/>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sp>
          <p:nvSpPr>
            <p:cNvPr id="80918" name="Oval 23"/>
            <p:cNvSpPr>
              <a:spLocks noChangeArrowheads="1"/>
            </p:cNvSpPr>
            <p:nvPr/>
          </p:nvSpPr>
          <p:spPr bwMode="auto">
            <a:xfrm>
              <a:off x="8838" y="14756"/>
              <a:ext cx="52" cy="52"/>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sp>
          <p:nvSpPr>
            <p:cNvPr id="80919" name="Oval 24"/>
            <p:cNvSpPr>
              <a:spLocks noChangeArrowheads="1"/>
            </p:cNvSpPr>
            <p:nvPr/>
          </p:nvSpPr>
          <p:spPr bwMode="auto">
            <a:xfrm>
              <a:off x="9976" y="14756"/>
              <a:ext cx="52" cy="52"/>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grpSp>
      <p:sp>
        <p:nvSpPr>
          <p:cNvPr id="80920" name="Text Box 25"/>
          <p:cNvSpPr txBox="1">
            <a:spLocks noChangeArrowheads="1"/>
          </p:cNvSpPr>
          <p:nvPr/>
        </p:nvSpPr>
        <p:spPr bwMode="auto">
          <a:xfrm>
            <a:off x="1175816" y="2344812"/>
            <a:ext cx="10464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latin typeface="Times New Roman" panose="02020603050405020304" pitchFamily="18" charset="0"/>
              </a:rPr>
              <a:t>5</a:t>
            </a:r>
            <a:r>
              <a:rPr lang="zh-CN" altLang="en-US" sz="2400" b="1" dirty="0">
                <a:latin typeface="Times New Roman" panose="02020603050405020304" pitchFamily="18" charset="0"/>
              </a:rPr>
              <a:t>．如图所示，在半球面</a:t>
            </a:r>
            <a:r>
              <a:rPr lang="en-US" altLang="zh-CN" sz="2400" b="1" i="1" dirty="0">
                <a:latin typeface="Times New Roman" panose="02020603050405020304" pitchFamily="18" charset="0"/>
              </a:rPr>
              <a:t>AB</a:t>
            </a:r>
            <a:r>
              <a:rPr lang="zh-CN" altLang="en-US" sz="2400" b="1" dirty="0">
                <a:latin typeface="Times New Roman" panose="02020603050405020304" pitchFamily="18" charset="0"/>
              </a:rPr>
              <a:t>上均匀分布正电荷，总电荷量为</a:t>
            </a:r>
            <a:r>
              <a:rPr lang="en-US" altLang="zh-CN" sz="2400" b="1" i="1" dirty="0">
                <a:latin typeface="Times New Roman" panose="02020603050405020304" pitchFamily="18" charset="0"/>
              </a:rPr>
              <a:t>q</a:t>
            </a:r>
            <a:r>
              <a:rPr lang="zh-CN" altLang="en-US" sz="2400" b="1" dirty="0">
                <a:latin typeface="Times New Roman" panose="02020603050405020304" pitchFamily="18" charset="0"/>
              </a:rPr>
              <a:t>，球面半径为</a:t>
            </a:r>
            <a:r>
              <a:rPr lang="en-US" altLang="zh-CN" sz="2400" b="1" i="1" dirty="0">
                <a:latin typeface="Times New Roman" panose="02020603050405020304" pitchFamily="18" charset="0"/>
              </a:rPr>
              <a:t>R</a:t>
            </a:r>
            <a:r>
              <a:rPr lang="zh-CN" altLang="en-US" sz="2400" b="1" dirty="0">
                <a:latin typeface="Times New Roman" panose="02020603050405020304" pitchFamily="18" charset="0"/>
              </a:rPr>
              <a:t>，</a:t>
            </a:r>
            <a:r>
              <a:rPr lang="en-US" altLang="zh-CN" sz="2400" b="1" i="1" dirty="0">
                <a:latin typeface="Times New Roman" panose="02020603050405020304" pitchFamily="18" charset="0"/>
              </a:rPr>
              <a:t>CD</a:t>
            </a:r>
            <a:r>
              <a:rPr lang="zh-CN" altLang="en-US" sz="2400" b="1" dirty="0">
                <a:latin typeface="Times New Roman" panose="02020603050405020304" pitchFamily="18" charset="0"/>
              </a:rPr>
              <a:t>为通过半球顶点与球心</a:t>
            </a:r>
            <a:r>
              <a:rPr lang="en-US" altLang="zh-CN" sz="2400" b="1" i="1" dirty="0">
                <a:latin typeface="Times New Roman" panose="02020603050405020304" pitchFamily="18" charset="0"/>
              </a:rPr>
              <a:t>O</a:t>
            </a:r>
            <a:r>
              <a:rPr lang="zh-CN" altLang="en-US" sz="2400" b="1" dirty="0">
                <a:latin typeface="Times New Roman" panose="02020603050405020304" pitchFamily="18" charset="0"/>
              </a:rPr>
              <a:t>的轴线，在轴线上有</a:t>
            </a:r>
            <a:r>
              <a:rPr lang="en-US" altLang="zh-CN" sz="2400" b="1" i="1" dirty="0">
                <a:latin typeface="Times New Roman" panose="02020603050405020304" pitchFamily="18" charset="0"/>
              </a:rPr>
              <a:t>M</a:t>
            </a:r>
            <a:r>
              <a:rPr lang="zh-CN" altLang="en-US" sz="2400" b="1" dirty="0">
                <a:latin typeface="Times New Roman" panose="02020603050405020304" pitchFamily="18" charset="0"/>
              </a:rPr>
              <a:t>、</a:t>
            </a:r>
            <a:r>
              <a:rPr lang="en-US" altLang="zh-CN" sz="2400" b="1" i="1" dirty="0">
                <a:latin typeface="Times New Roman" panose="02020603050405020304" pitchFamily="18" charset="0"/>
              </a:rPr>
              <a:t>N</a:t>
            </a:r>
            <a:r>
              <a:rPr lang="zh-CN" altLang="en-US" sz="2400" b="1" dirty="0">
                <a:latin typeface="Times New Roman" panose="02020603050405020304" pitchFamily="18" charset="0"/>
              </a:rPr>
              <a:t>两点，</a:t>
            </a:r>
            <a:r>
              <a:rPr lang="en-US" altLang="zh-CN" sz="2400" b="1" i="1" dirty="0">
                <a:latin typeface="Times New Roman" panose="02020603050405020304" pitchFamily="18" charset="0"/>
              </a:rPr>
              <a:t>OM</a:t>
            </a:r>
            <a:r>
              <a:rPr lang="en-US" altLang="zh-CN" sz="2400" b="1" dirty="0">
                <a:latin typeface="Times New Roman" panose="02020603050405020304" pitchFamily="18" charset="0"/>
              </a:rPr>
              <a:t>=</a:t>
            </a:r>
            <a:r>
              <a:rPr lang="en-US" altLang="zh-CN" sz="2400" b="1" i="1" dirty="0">
                <a:latin typeface="Times New Roman" panose="02020603050405020304" pitchFamily="18" charset="0"/>
              </a:rPr>
              <a:t>ON=</a:t>
            </a:r>
            <a:r>
              <a:rPr lang="en-US" altLang="zh-CN" sz="2400" b="1" dirty="0">
                <a:latin typeface="Times New Roman" panose="02020603050405020304" pitchFamily="18" charset="0"/>
              </a:rPr>
              <a:t>2</a:t>
            </a:r>
            <a:r>
              <a:rPr lang="en-US" altLang="zh-CN" sz="2400" b="1" i="1" dirty="0">
                <a:latin typeface="Times New Roman" panose="02020603050405020304" pitchFamily="18" charset="0"/>
              </a:rPr>
              <a:t>R</a:t>
            </a:r>
            <a:r>
              <a:rPr lang="zh-CN" altLang="en-US" sz="2400" b="1" dirty="0">
                <a:latin typeface="Times New Roman" panose="02020603050405020304" pitchFamily="18" charset="0"/>
              </a:rPr>
              <a:t>。已知</a:t>
            </a:r>
            <a:r>
              <a:rPr lang="en-US" altLang="zh-CN" sz="2400" b="1" i="1" dirty="0">
                <a:latin typeface="Times New Roman" panose="02020603050405020304" pitchFamily="18" charset="0"/>
              </a:rPr>
              <a:t>M</a:t>
            </a:r>
            <a:r>
              <a:rPr lang="zh-CN" altLang="en-US" sz="2400" b="1" dirty="0">
                <a:latin typeface="Times New Roman" panose="02020603050405020304" pitchFamily="18" charset="0"/>
              </a:rPr>
              <a:t>点的场强大小为</a:t>
            </a:r>
            <a:r>
              <a:rPr lang="en-US" altLang="zh-CN" sz="2400" b="1" i="1" dirty="0">
                <a:latin typeface="Times New Roman" panose="02020603050405020304" pitchFamily="18" charset="0"/>
              </a:rPr>
              <a:t>E</a:t>
            </a:r>
            <a:r>
              <a:rPr lang="zh-CN" altLang="en-US" sz="2400" b="1" dirty="0">
                <a:latin typeface="Times New Roman" panose="02020603050405020304" pitchFamily="18" charset="0"/>
              </a:rPr>
              <a:t>，则</a:t>
            </a:r>
            <a:r>
              <a:rPr lang="en-US" altLang="zh-CN" sz="2400" b="1" i="1" dirty="0">
                <a:latin typeface="Times New Roman" panose="02020603050405020304" pitchFamily="18" charset="0"/>
              </a:rPr>
              <a:t>N</a:t>
            </a:r>
            <a:r>
              <a:rPr lang="zh-CN" altLang="en-US" sz="2400" b="1" dirty="0">
                <a:latin typeface="Times New Roman" panose="02020603050405020304" pitchFamily="18" charset="0"/>
              </a:rPr>
              <a:t>点的场强大小为</a:t>
            </a:r>
          </a:p>
          <a:p>
            <a:r>
              <a:rPr lang="en-US" altLang="zh-CN" sz="2400" b="1" dirty="0">
                <a:solidFill>
                  <a:srgbClr val="FF0000"/>
                </a:solidFill>
                <a:latin typeface="Times New Roman" panose="02020603050405020304" pitchFamily="18" charset="0"/>
              </a:rPr>
              <a:t>A</a:t>
            </a:r>
            <a:r>
              <a:rPr lang="zh-CN" altLang="en-US" sz="2400" b="1" dirty="0">
                <a:latin typeface="Times New Roman" panose="02020603050405020304" pitchFamily="18" charset="0"/>
              </a:rPr>
              <a:t>．</a:t>
            </a:r>
            <a:r>
              <a:rPr lang="zh-CN" altLang="en-US" sz="2400" b="1" i="1" dirty="0">
                <a:latin typeface="Times New Roman" panose="02020603050405020304" pitchFamily="18" charset="0"/>
              </a:rPr>
              <a:t>  	 	           </a:t>
            </a:r>
            <a:r>
              <a:rPr lang="en-US" altLang="zh-CN" sz="2400" b="1" dirty="0">
                <a:latin typeface="Times New Roman" panose="02020603050405020304" pitchFamily="18" charset="0"/>
              </a:rPr>
              <a:t>B</a:t>
            </a:r>
            <a:r>
              <a:rPr lang="zh-CN" altLang="en-US" sz="2400" b="1" dirty="0">
                <a:latin typeface="Times New Roman" panose="02020603050405020304" pitchFamily="18" charset="0"/>
              </a:rPr>
              <a:t>．</a:t>
            </a:r>
          </a:p>
          <a:p>
            <a:r>
              <a:rPr lang="zh-CN" altLang="en-US" sz="2400" b="1" dirty="0">
                <a:latin typeface="Times New Roman" panose="02020603050405020304" pitchFamily="18" charset="0"/>
              </a:rPr>
              <a:t>		</a:t>
            </a:r>
            <a:endParaRPr lang="zh-CN" altLang="en-US" sz="2400" dirty="0">
              <a:latin typeface="Times New Roman" panose="02020603050405020304" pitchFamily="18" charset="0"/>
            </a:endParaRPr>
          </a:p>
          <a:p>
            <a:r>
              <a:rPr lang="en-US" altLang="zh-CN" sz="2400" b="1" dirty="0">
                <a:latin typeface="Times New Roman" panose="02020603050405020304" pitchFamily="18" charset="0"/>
              </a:rPr>
              <a:t>C</a:t>
            </a:r>
            <a:r>
              <a:rPr lang="zh-CN" altLang="en-US" sz="2400" b="1" dirty="0">
                <a:latin typeface="Times New Roman" panose="02020603050405020304" pitchFamily="18" charset="0"/>
              </a:rPr>
              <a:t>．	 		</a:t>
            </a:r>
            <a:r>
              <a:rPr lang="en-US" altLang="zh-CN" sz="2400" b="1" dirty="0">
                <a:latin typeface="Times New Roman" panose="02020603050405020304" pitchFamily="18" charset="0"/>
              </a:rPr>
              <a:t>D</a:t>
            </a:r>
            <a:r>
              <a:rPr lang="zh-CN" altLang="en-US" sz="2400" b="1" dirty="0">
                <a:latin typeface="Times New Roman" panose="02020603050405020304" pitchFamily="18" charset="0"/>
              </a:rPr>
              <a:t>．</a:t>
            </a:r>
          </a:p>
        </p:txBody>
      </p:sp>
      <p:sp>
        <p:nvSpPr>
          <p:cNvPr id="80921" name="Rectangle 2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graphicFrame>
        <p:nvGraphicFramePr>
          <p:cNvPr id="80922" name="Object 27"/>
          <p:cNvGraphicFramePr>
            <a:graphicFrameLocks noChangeAspect="1"/>
          </p:cNvGraphicFramePr>
          <p:nvPr/>
        </p:nvGraphicFramePr>
        <p:xfrm>
          <a:off x="1919536" y="3456178"/>
          <a:ext cx="1384300" cy="698500"/>
        </p:xfrm>
        <a:graphic>
          <a:graphicData uri="http://schemas.openxmlformats.org/presentationml/2006/ole">
            <mc:AlternateContent xmlns:mc="http://schemas.openxmlformats.org/markup-compatibility/2006">
              <mc:Choice xmlns:v="urn:schemas-microsoft-com:vml" Requires="v">
                <p:oleObj spid="_x0000_s5298" r:id="rId3" imgW="584835" imgH="394335" progId="Equation.DSMT4">
                  <p:embed/>
                </p:oleObj>
              </mc:Choice>
              <mc:Fallback>
                <p:oleObj r:id="rId3" imgW="584835" imgH="394335" progId="Equation.DSMT4">
                  <p:embed/>
                  <p:pic>
                    <p:nvPicPr>
                      <p:cNvPr id="0" name="图片 51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536" y="3456178"/>
                        <a:ext cx="13843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80923" name="Rectangle 28"/>
          <p:cNvSpPr>
            <a:spLocks noChangeArrowheads="1"/>
          </p:cNvSpPr>
          <p:nvPr/>
        </p:nvSpPr>
        <p:spPr bwMode="auto">
          <a:xfrm>
            <a:off x="0" y="30490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graphicFrame>
        <p:nvGraphicFramePr>
          <p:cNvPr id="80924" name="Object 29"/>
          <p:cNvGraphicFramePr>
            <a:graphicFrameLocks noChangeAspect="1"/>
          </p:cNvGraphicFramePr>
          <p:nvPr/>
        </p:nvGraphicFramePr>
        <p:xfrm>
          <a:off x="4655840" y="3423166"/>
          <a:ext cx="717551" cy="669925"/>
        </p:xfrm>
        <a:graphic>
          <a:graphicData uri="http://schemas.openxmlformats.org/presentationml/2006/ole">
            <mc:AlternateContent xmlns:mc="http://schemas.openxmlformats.org/markup-compatibility/2006">
              <mc:Choice xmlns:v="urn:schemas-microsoft-com:vml" Requires="v">
                <p:oleObj spid="_x0000_s5299" r:id="rId5" imgW="318135" imgH="394970" progId="Equation.DSMT4">
                  <p:embed/>
                </p:oleObj>
              </mc:Choice>
              <mc:Fallback>
                <p:oleObj r:id="rId5" imgW="318135" imgH="394970" progId="Equation.DSMT4">
                  <p:embed/>
                  <p:pic>
                    <p:nvPicPr>
                      <p:cNvPr id="0" name="图片 51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5840" y="3423166"/>
                        <a:ext cx="717551"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80925" name="Rectangle 30"/>
          <p:cNvSpPr>
            <a:spLocks noChangeArrowheads="1"/>
          </p:cNvSpPr>
          <p:nvPr/>
        </p:nvSpPr>
        <p:spPr bwMode="auto">
          <a:xfrm>
            <a:off x="0" y="30490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graphicFrame>
        <p:nvGraphicFramePr>
          <p:cNvPr id="80926" name="Object 31"/>
          <p:cNvGraphicFramePr>
            <a:graphicFrameLocks noChangeAspect="1"/>
          </p:cNvGraphicFramePr>
          <p:nvPr/>
        </p:nvGraphicFramePr>
        <p:xfrm>
          <a:off x="1919536" y="4093187"/>
          <a:ext cx="1422400" cy="741363"/>
        </p:xfrm>
        <a:graphic>
          <a:graphicData uri="http://schemas.openxmlformats.org/presentationml/2006/ole">
            <mc:AlternateContent xmlns:mc="http://schemas.openxmlformats.org/markup-compatibility/2006">
              <mc:Choice xmlns:v="urn:schemas-microsoft-com:vml" Requires="v">
                <p:oleObj spid="_x0000_s5300" r:id="rId7" imgW="560070" imgH="394335" progId="Equation.DSMT4">
                  <p:embed/>
                </p:oleObj>
              </mc:Choice>
              <mc:Fallback>
                <p:oleObj r:id="rId7" imgW="560070" imgH="394335" progId="Equation.DSMT4">
                  <p:embed/>
                  <p:pic>
                    <p:nvPicPr>
                      <p:cNvPr id="0" name="图片 51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9536" y="4093187"/>
                        <a:ext cx="14224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80927" name="Rectangle 32"/>
          <p:cNvSpPr>
            <a:spLocks noChangeArrowheads="1"/>
          </p:cNvSpPr>
          <p:nvPr/>
        </p:nvSpPr>
        <p:spPr bwMode="auto">
          <a:xfrm>
            <a:off x="0" y="33887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graphicFrame>
        <p:nvGraphicFramePr>
          <p:cNvPr id="80928" name="Object 33"/>
          <p:cNvGraphicFramePr>
            <a:graphicFrameLocks noChangeAspect="1"/>
          </p:cNvGraphicFramePr>
          <p:nvPr/>
        </p:nvGraphicFramePr>
        <p:xfrm>
          <a:off x="4655840" y="4127176"/>
          <a:ext cx="1394884" cy="727075"/>
        </p:xfrm>
        <a:graphic>
          <a:graphicData uri="http://schemas.openxmlformats.org/presentationml/2006/ole">
            <mc:AlternateContent xmlns:mc="http://schemas.openxmlformats.org/markup-compatibility/2006">
              <mc:Choice xmlns:v="urn:schemas-microsoft-com:vml" Requires="v">
                <p:oleObj spid="_x0000_s5301" r:id="rId9" imgW="560070" imgH="394335" progId="Equation.DSMT4">
                  <p:embed/>
                </p:oleObj>
              </mc:Choice>
              <mc:Fallback>
                <p:oleObj r:id="rId9" imgW="560070" imgH="394335" progId="Equation.DSMT4">
                  <p:embed/>
                  <p:pic>
                    <p:nvPicPr>
                      <p:cNvPr id="0" name="图片 517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5840" y="4127176"/>
                        <a:ext cx="1394884"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577570" name="Text Box 34"/>
          <p:cNvSpPr txBox="1">
            <a:spLocks noChangeArrowheads="1"/>
          </p:cNvSpPr>
          <p:nvPr/>
        </p:nvSpPr>
        <p:spPr bwMode="auto">
          <a:xfrm>
            <a:off x="1271464" y="5198428"/>
            <a:ext cx="5472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400" b="1" dirty="0" smtClean="0">
                <a:solidFill>
                  <a:srgbClr val="0000FF"/>
                </a:solidFill>
              </a:rPr>
              <a:t>基于考试说明，考虑两个电场的叠加</a:t>
            </a:r>
            <a:endParaRPr lang="zh-CN" altLang="en-US" sz="2400" b="1" dirty="0">
              <a:solidFill>
                <a:srgbClr val="0000FF"/>
              </a:solidFill>
            </a:endParaRPr>
          </a:p>
        </p:txBody>
      </p:sp>
      <p:grpSp>
        <p:nvGrpSpPr>
          <p:cNvPr id="577571" name="Group 35"/>
          <p:cNvGrpSpPr/>
          <p:nvPr/>
        </p:nvGrpSpPr>
        <p:grpSpPr bwMode="auto">
          <a:xfrm>
            <a:off x="7752184" y="4418013"/>
            <a:ext cx="2682529" cy="1219200"/>
            <a:chOff x="3788" y="3013"/>
            <a:chExt cx="1509" cy="768"/>
          </a:xfrm>
        </p:grpSpPr>
        <p:sp>
          <p:nvSpPr>
            <p:cNvPr id="80931" name="Oval 36"/>
            <p:cNvSpPr>
              <a:spLocks noChangeArrowheads="1"/>
            </p:cNvSpPr>
            <p:nvPr/>
          </p:nvSpPr>
          <p:spPr bwMode="auto">
            <a:xfrm>
              <a:off x="3910" y="3400"/>
              <a:ext cx="27" cy="27"/>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grpSp>
          <p:nvGrpSpPr>
            <p:cNvPr id="80932" name="Group 37"/>
            <p:cNvGrpSpPr/>
            <p:nvPr/>
          </p:nvGrpSpPr>
          <p:grpSpPr bwMode="auto">
            <a:xfrm flipH="1">
              <a:off x="3788" y="3013"/>
              <a:ext cx="1509" cy="768"/>
              <a:chOff x="3788" y="3013"/>
              <a:chExt cx="1509" cy="768"/>
            </a:xfrm>
          </p:grpSpPr>
          <p:sp>
            <p:nvSpPr>
              <p:cNvPr id="80933" name="Line 38"/>
              <p:cNvSpPr>
                <a:spLocks noChangeShapeType="1"/>
              </p:cNvSpPr>
              <p:nvPr/>
            </p:nvSpPr>
            <p:spPr bwMode="auto">
              <a:xfrm>
                <a:off x="3788" y="3410"/>
                <a:ext cx="1509"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34" name="Arc 39"/>
              <p:cNvSpPr>
                <a:spLocks noChangeArrowheads="1"/>
              </p:cNvSpPr>
              <p:nvPr/>
            </p:nvSpPr>
            <p:spPr bwMode="auto">
              <a:xfrm>
                <a:off x="4241" y="3122"/>
                <a:ext cx="289" cy="579"/>
              </a:xfrm>
              <a:custGeom>
                <a:avLst/>
                <a:gdLst>
                  <a:gd name="T0" fmla="*/ 21291 w 21600"/>
                  <a:gd name="T1" fmla="*/ 43192 h 43193"/>
                  <a:gd name="T2" fmla="*/ 0 w 21600"/>
                  <a:gd name="T3" fmla="*/ 21595 h 43193"/>
                  <a:gd name="T4" fmla="*/ 21136 w 21600"/>
                  <a:gd name="T5" fmla="*/ -1 h 43193"/>
                  <a:gd name="T6" fmla="*/ 21291 w 21600"/>
                  <a:gd name="T7" fmla="*/ 43192 h 43193"/>
                  <a:gd name="T8" fmla="*/ 0 w 21600"/>
                  <a:gd name="T9" fmla="*/ 21595 h 43193"/>
                  <a:gd name="T10" fmla="*/ 21136 w 21600"/>
                  <a:gd name="T11" fmla="*/ -1 h 43193"/>
                  <a:gd name="T12" fmla="*/ 21600 w 21600"/>
                  <a:gd name="T13" fmla="*/ 21595 h 43193"/>
                  <a:gd name="T14" fmla="*/ 21291 w 21600"/>
                  <a:gd name="T15" fmla="*/ 43192 h 43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43193" fill="none">
                    <a:moveTo>
                      <a:pt x="21291" y="43192"/>
                    </a:moveTo>
                    <a:cubicBezTo>
                      <a:pt x="9483" y="43023"/>
                      <a:pt x="0" y="33403"/>
                      <a:pt x="0" y="21595"/>
                    </a:cubicBezTo>
                    <a:cubicBezTo>
                      <a:pt x="0" y="9846"/>
                      <a:pt x="9390" y="251"/>
                      <a:pt x="21136" y="-1"/>
                    </a:cubicBezTo>
                  </a:path>
                  <a:path w="21600" h="43193" stroke="0">
                    <a:moveTo>
                      <a:pt x="21291" y="43192"/>
                    </a:moveTo>
                    <a:cubicBezTo>
                      <a:pt x="9483" y="43023"/>
                      <a:pt x="0" y="33403"/>
                      <a:pt x="0" y="21595"/>
                    </a:cubicBezTo>
                    <a:cubicBezTo>
                      <a:pt x="0" y="9846"/>
                      <a:pt x="9390" y="251"/>
                      <a:pt x="21136" y="-1"/>
                    </a:cubicBezTo>
                    <a:lnTo>
                      <a:pt x="21600" y="21595"/>
                    </a:lnTo>
                    <a:lnTo>
                      <a:pt x="21291" y="43192"/>
                    </a:ln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935" name="Text Box 40"/>
              <p:cNvSpPr txBox="1">
                <a:spLocks noChangeArrowheads="1"/>
              </p:cNvSpPr>
              <p:nvPr/>
            </p:nvSpPr>
            <p:spPr bwMode="auto">
              <a:xfrm>
                <a:off x="4473" y="3013"/>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36" name="Text Box 41"/>
              <p:cNvSpPr txBox="1">
                <a:spLocks noChangeArrowheads="1"/>
              </p:cNvSpPr>
              <p:nvPr/>
            </p:nvSpPr>
            <p:spPr bwMode="auto">
              <a:xfrm>
                <a:off x="4331" y="3058"/>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37" name="Text Box 42"/>
              <p:cNvSpPr txBox="1">
                <a:spLocks noChangeArrowheads="1"/>
              </p:cNvSpPr>
              <p:nvPr/>
            </p:nvSpPr>
            <p:spPr bwMode="auto">
              <a:xfrm>
                <a:off x="4229" y="3160"/>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38" name="Text Box 43"/>
              <p:cNvSpPr txBox="1">
                <a:spLocks noChangeArrowheads="1"/>
              </p:cNvSpPr>
              <p:nvPr/>
            </p:nvSpPr>
            <p:spPr bwMode="auto">
              <a:xfrm>
                <a:off x="4190" y="3295"/>
                <a:ext cx="4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39" name="Text Box 44"/>
              <p:cNvSpPr txBox="1">
                <a:spLocks noChangeArrowheads="1"/>
              </p:cNvSpPr>
              <p:nvPr/>
            </p:nvSpPr>
            <p:spPr bwMode="auto">
              <a:xfrm>
                <a:off x="4201" y="3463"/>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40" name="Text Box 45"/>
              <p:cNvSpPr txBox="1">
                <a:spLocks noChangeArrowheads="1"/>
              </p:cNvSpPr>
              <p:nvPr/>
            </p:nvSpPr>
            <p:spPr bwMode="auto">
              <a:xfrm>
                <a:off x="4279" y="3587"/>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41" name="Text Box 46"/>
              <p:cNvSpPr txBox="1">
                <a:spLocks noChangeArrowheads="1"/>
              </p:cNvSpPr>
              <p:nvPr/>
            </p:nvSpPr>
            <p:spPr bwMode="auto">
              <a:xfrm>
                <a:off x="4466" y="3655"/>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42" name="Line 47"/>
              <p:cNvSpPr>
                <a:spLocks noChangeShapeType="1"/>
              </p:cNvSpPr>
              <p:nvPr/>
            </p:nvSpPr>
            <p:spPr bwMode="auto">
              <a:xfrm>
                <a:off x="4518" y="3412"/>
                <a:ext cx="0"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43" name="Line 48"/>
              <p:cNvSpPr>
                <a:spLocks noChangeShapeType="1"/>
              </p:cNvSpPr>
              <p:nvPr/>
            </p:nvSpPr>
            <p:spPr bwMode="auto">
              <a:xfrm flipH="1" flipV="1">
                <a:off x="4330" y="3198"/>
                <a:ext cx="194" cy="212"/>
              </a:xfrm>
              <a:prstGeom prst="line">
                <a:avLst/>
              </a:prstGeom>
              <a:noFill/>
              <a:ln w="9525">
                <a:solidFill>
                  <a:srgbClr val="000000"/>
                </a:solidFill>
                <a:round/>
                <a:tailEnd type="triangle" w="sm" len="me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44" name="Oval 49"/>
              <p:cNvSpPr>
                <a:spLocks noChangeArrowheads="1"/>
              </p:cNvSpPr>
              <p:nvPr/>
            </p:nvSpPr>
            <p:spPr bwMode="auto">
              <a:xfrm>
                <a:off x="4516" y="3397"/>
                <a:ext cx="26" cy="27"/>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grpSp>
        <p:sp>
          <p:nvSpPr>
            <p:cNvPr id="80945" name="Oval 50"/>
            <p:cNvSpPr>
              <a:spLocks noChangeArrowheads="1"/>
            </p:cNvSpPr>
            <p:nvPr/>
          </p:nvSpPr>
          <p:spPr bwMode="auto">
            <a:xfrm>
              <a:off x="5104" y="3400"/>
              <a:ext cx="26" cy="27"/>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grpSp>
      <p:grpSp>
        <p:nvGrpSpPr>
          <p:cNvPr id="577587" name="Group 51"/>
          <p:cNvGrpSpPr/>
          <p:nvPr/>
        </p:nvGrpSpPr>
        <p:grpSpPr bwMode="auto">
          <a:xfrm>
            <a:off x="7713075" y="5512278"/>
            <a:ext cx="2910803" cy="1219200"/>
            <a:chOff x="3732" y="3456"/>
            <a:chExt cx="1700" cy="768"/>
          </a:xfrm>
        </p:grpSpPr>
        <p:grpSp>
          <p:nvGrpSpPr>
            <p:cNvPr id="80947" name="Group 52"/>
            <p:cNvGrpSpPr/>
            <p:nvPr/>
          </p:nvGrpSpPr>
          <p:grpSpPr bwMode="auto">
            <a:xfrm flipH="1">
              <a:off x="3792" y="3456"/>
              <a:ext cx="1509" cy="768"/>
              <a:chOff x="3788" y="3013"/>
              <a:chExt cx="1509" cy="768"/>
            </a:xfrm>
          </p:grpSpPr>
          <p:sp>
            <p:nvSpPr>
              <p:cNvPr id="80948" name="Line 53"/>
              <p:cNvSpPr>
                <a:spLocks noChangeShapeType="1"/>
              </p:cNvSpPr>
              <p:nvPr/>
            </p:nvSpPr>
            <p:spPr bwMode="auto">
              <a:xfrm>
                <a:off x="3788" y="3410"/>
                <a:ext cx="1509"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49" name="Arc 54"/>
              <p:cNvSpPr>
                <a:spLocks noChangeArrowheads="1"/>
              </p:cNvSpPr>
              <p:nvPr/>
            </p:nvSpPr>
            <p:spPr bwMode="auto">
              <a:xfrm>
                <a:off x="4241" y="3122"/>
                <a:ext cx="289" cy="579"/>
              </a:xfrm>
              <a:custGeom>
                <a:avLst/>
                <a:gdLst>
                  <a:gd name="T0" fmla="*/ 21291 w 21600"/>
                  <a:gd name="T1" fmla="*/ 43192 h 43193"/>
                  <a:gd name="T2" fmla="*/ 0 w 21600"/>
                  <a:gd name="T3" fmla="*/ 21595 h 43193"/>
                  <a:gd name="T4" fmla="*/ 21136 w 21600"/>
                  <a:gd name="T5" fmla="*/ -1 h 43193"/>
                  <a:gd name="T6" fmla="*/ 21291 w 21600"/>
                  <a:gd name="T7" fmla="*/ 43192 h 43193"/>
                  <a:gd name="T8" fmla="*/ 0 w 21600"/>
                  <a:gd name="T9" fmla="*/ 21595 h 43193"/>
                  <a:gd name="T10" fmla="*/ 21136 w 21600"/>
                  <a:gd name="T11" fmla="*/ -1 h 43193"/>
                  <a:gd name="T12" fmla="*/ 21600 w 21600"/>
                  <a:gd name="T13" fmla="*/ 21595 h 43193"/>
                  <a:gd name="T14" fmla="*/ 21291 w 21600"/>
                  <a:gd name="T15" fmla="*/ 43192 h 43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43193" fill="none">
                    <a:moveTo>
                      <a:pt x="21291" y="43192"/>
                    </a:moveTo>
                    <a:cubicBezTo>
                      <a:pt x="9483" y="43023"/>
                      <a:pt x="0" y="33403"/>
                      <a:pt x="0" y="21595"/>
                    </a:cubicBezTo>
                    <a:cubicBezTo>
                      <a:pt x="0" y="9846"/>
                      <a:pt x="9390" y="251"/>
                      <a:pt x="21136" y="-1"/>
                    </a:cubicBezTo>
                  </a:path>
                  <a:path w="21600" h="43193" stroke="0">
                    <a:moveTo>
                      <a:pt x="21291" y="43192"/>
                    </a:moveTo>
                    <a:cubicBezTo>
                      <a:pt x="9483" y="43023"/>
                      <a:pt x="0" y="33403"/>
                      <a:pt x="0" y="21595"/>
                    </a:cubicBezTo>
                    <a:cubicBezTo>
                      <a:pt x="0" y="9846"/>
                      <a:pt x="9390" y="251"/>
                      <a:pt x="21136" y="-1"/>
                    </a:cubicBezTo>
                    <a:lnTo>
                      <a:pt x="21600" y="21595"/>
                    </a:lnTo>
                    <a:lnTo>
                      <a:pt x="21291" y="43192"/>
                    </a:ln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950" name="Text Box 55"/>
              <p:cNvSpPr txBox="1">
                <a:spLocks noChangeArrowheads="1"/>
              </p:cNvSpPr>
              <p:nvPr/>
            </p:nvSpPr>
            <p:spPr bwMode="auto">
              <a:xfrm>
                <a:off x="4473" y="3013"/>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51" name="Text Box 56"/>
              <p:cNvSpPr txBox="1">
                <a:spLocks noChangeArrowheads="1"/>
              </p:cNvSpPr>
              <p:nvPr/>
            </p:nvSpPr>
            <p:spPr bwMode="auto">
              <a:xfrm>
                <a:off x="4331" y="3058"/>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52" name="Text Box 57"/>
              <p:cNvSpPr txBox="1">
                <a:spLocks noChangeArrowheads="1"/>
              </p:cNvSpPr>
              <p:nvPr/>
            </p:nvSpPr>
            <p:spPr bwMode="auto">
              <a:xfrm>
                <a:off x="4229" y="3160"/>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53" name="Text Box 58"/>
              <p:cNvSpPr txBox="1">
                <a:spLocks noChangeArrowheads="1"/>
              </p:cNvSpPr>
              <p:nvPr/>
            </p:nvSpPr>
            <p:spPr bwMode="auto">
              <a:xfrm>
                <a:off x="4190" y="3295"/>
                <a:ext cx="4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54" name="Text Box 59"/>
              <p:cNvSpPr txBox="1">
                <a:spLocks noChangeArrowheads="1"/>
              </p:cNvSpPr>
              <p:nvPr/>
            </p:nvSpPr>
            <p:spPr bwMode="auto">
              <a:xfrm>
                <a:off x="4201" y="3463"/>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55" name="Text Box 60"/>
              <p:cNvSpPr txBox="1">
                <a:spLocks noChangeArrowheads="1"/>
              </p:cNvSpPr>
              <p:nvPr/>
            </p:nvSpPr>
            <p:spPr bwMode="auto">
              <a:xfrm>
                <a:off x="4279" y="3587"/>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56" name="Text Box 61"/>
              <p:cNvSpPr txBox="1">
                <a:spLocks noChangeArrowheads="1"/>
              </p:cNvSpPr>
              <p:nvPr/>
            </p:nvSpPr>
            <p:spPr bwMode="auto">
              <a:xfrm>
                <a:off x="4466" y="3655"/>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57" name="Line 62"/>
              <p:cNvSpPr>
                <a:spLocks noChangeShapeType="1"/>
              </p:cNvSpPr>
              <p:nvPr/>
            </p:nvSpPr>
            <p:spPr bwMode="auto">
              <a:xfrm>
                <a:off x="4518" y="3412"/>
                <a:ext cx="0"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58" name="Line 63"/>
              <p:cNvSpPr>
                <a:spLocks noChangeShapeType="1"/>
              </p:cNvSpPr>
              <p:nvPr/>
            </p:nvSpPr>
            <p:spPr bwMode="auto">
              <a:xfrm flipH="1" flipV="1">
                <a:off x="4330" y="3198"/>
                <a:ext cx="194" cy="212"/>
              </a:xfrm>
              <a:prstGeom prst="line">
                <a:avLst/>
              </a:prstGeom>
              <a:noFill/>
              <a:ln w="9525">
                <a:solidFill>
                  <a:srgbClr val="000000"/>
                </a:solidFill>
                <a:round/>
                <a:tailEnd type="triangle" w="sm" len="me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59" name="Oval 64"/>
              <p:cNvSpPr>
                <a:spLocks noChangeArrowheads="1"/>
              </p:cNvSpPr>
              <p:nvPr/>
            </p:nvSpPr>
            <p:spPr bwMode="auto">
              <a:xfrm>
                <a:off x="4516" y="3397"/>
                <a:ext cx="26" cy="27"/>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grpSp>
        <p:grpSp>
          <p:nvGrpSpPr>
            <p:cNvPr id="80960" name="Group 65"/>
            <p:cNvGrpSpPr/>
            <p:nvPr/>
          </p:nvGrpSpPr>
          <p:grpSpPr bwMode="auto">
            <a:xfrm>
              <a:off x="3732" y="3456"/>
              <a:ext cx="1700" cy="768"/>
              <a:chOff x="1968" y="3312"/>
              <a:chExt cx="1700" cy="768"/>
            </a:xfrm>
          </p:grpSpPr>
          <p:sp>
            <p:nvSpPr>
              <p:cNvPr id="80961" name="Line 66"/>
              <p:cNvSpPr>
                <a:spLocks noChangeShapeType="1"/>
              </p:cNvSpPr>
              <p:nvPr/>
            </p:nvSpPr>
            <p:spPr bwMode="auto">
              <a:xfrm>
                <a:off x="2060" y="3709"/>
                <a:ext cx="1509"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62" name="Arc 67"/>
              <p:cNvSpPr>
                <a:spLocks noChangeArrowheads="1"/>
              </p:cNvSpPr>
              <p:nvPr/>
            </p:nvSpPr>
            <p:spPr bwMode="auto">
              <a:xfrm>
                <a:off x="2513" y="3421"/>
                <a:ext cx="289" cy="579"/>
              </a:xfrm>
              <a:custGeom>
                <a:avLst/>
                <a:gdLst>
                  <a:gd name="T0" fmla="*/ 21291 w 21600"/>
                  <a:gd name="T1" fmla="*/ 43192 h 43193"/>
                  <a:gd name="T2" fmla="*/ 0 w 21600"/>
                  <a:gd name="T3" fmla="*/ 21595 h 43193"/>
                  <a:gd name="T4" fmla="*/ 21136 w 21600"/>
                  <a:gd name="T5" fmla="*/ -1 h 43193"/>
                  <a:gd name="T6" fmla="*/ 21291 w 21600"/>
                  <a:gd name="T7" fmla="*/ 43192 h 43193"/>
                  <a:gd name="T8" fmla="*/ 0 w 21600"/>
                  <a:gd name="T9" fmla="*/ 21595 h 43193"/>
                  <a:gd name="T10" fmla="*/ 21136 w 21600"/>
                  <a:gd name="T11" fmla="*/ -1 h 43193"/>
                  <a:gd name="T12" fmla="*/ 21600 w 21600"/>
                  <a:gd name="T13" fmla="*/ 21595 h 43193"/>
                  <a:gd name="T14" fmla="*/ 21291 w 21600"/>
                  <a:gd name="T15" fmla="*/ 43192 h 43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43193" fill="none">
                    <a:moveTo>
                      <a:pt x="21291" y="43192"/>
                    </a:moveTo>
                    <a:cubicBezTo>
                      <a:pt x="9483" y="43023"/>
                      <a:pt x="0" y="33403"/>
                      <a:pt x="0" y="21595"/>
                    </a:cubicBezTo>
                    <a:cubicBezTo>
                      <a:pt x="0" y="9846"/>
                      <a:pt x="9390" y="251"/>
                      <a:pt x="21136" y="-1"/>
                    </a:cubicBezTo>
                  </a:path>
                  <a:path w="21600" h="43193" stroke="0">
                    <a:moveTo>
                      <a:pt x="21291" y="43192"/>
                    </a:moveTo>
                    <a:cubicBezTo>
                      <a:pt x="9483" y="43023"/>
                      <a:pt x="0" y="33403"/>
                      <a:pt x="0" y="21595"/>
                    </a:cubicBezTo>
                    <a:cubicBezTo>
                      <a:pt x="0" y="9846"/>
                      <a:pt x="9390" y="251"/>
                      <a:pt x="21136" y="-1"/>
                    </a:cubicBezTo>
                    <a:lnTo>
                      <a:pt x="21600" y="21595"/>
                    </a:lnTo>
                    <a:lnTo>
                      <a:pt x="21291" y="43192"/>
                    </a:ln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963" name="Text Box 68"/>
              <p:cNvSpPr txBox="1">
                <a:spLocks noChangeArrowheads="1"/>
              </p:cNvSpPr>
              <p:nvPr/>
            </p:nvSpPr>
            <p:spPr bwMode="auto">
              <a:xfrm>
                <a:off x="2745" y="3312"/>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64" name="Text Box 69"/>
              <p:cNvSpPr txBox="1">
                <a:spLocks noChangeArrowheads="1"/>
              </p:cNvSpPr>
              <p:nvPr/>
            </p:nvSpPr>
            <p:spPr bwMode="auto">
              <a:xfrm>
                <a:off x="2603" y="3357"/>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65" name="Text Box 70"/>
              <p:cNvSpPr txBox="1">
                <a:spLocks noChangeArrowheads="1"/>
              </p:cNvSpPr>
              <p:nvPr/>
            </p:nvSpPr>
            <p:spPr bwMode="auto">
              <a:xfrm>
                <a:off x="2501" y="3459"/>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66" name="Text Box 71"/>
              <p:cNvSpPr txBox="1">
                <a:spLocks noChangeArrowheads="1"/>
              </p:cNvSpPr>
              <p:nvPr/>
            </p:nvSpPr>
            <p:spPr bwMode="auto">
              <a:xfrm>
                <a:off x="2462" y="3594"/>
                <a:ext cx="4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67" name="Text Box 72"/>
              <p:cNvSpPr txBox="1">
                <a:spLocks noChangeArrowheads="1"/>
              </p:cNvSpPr>
              <p:nvPr/>
            </p:nvSpPr>
            <p:spPr bwMode="auto">
              <a:xfrm>
                <a:off x="2473" y="3762"/>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68" name="Text Box 73"/>
              <p:cNvSpPr txBox="1">
                <a:spLocks noChangeArrowheads="1"/>
              </p:cNvSpPr>
              <p:nvPr/>
            </p:nvSpPr>
            <p:spPr bwMode="auto">
              <a:xfrm>
                <a:off x="2551" y="3886"/>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69" name="Text Box 74"/>
              <p:cNvSpPr txBox="1">
                <a:spLocks noChangeArrowheads="1"/>
              </p:cNvSpPr>
              <p:nvPr/>
            </p:nvSpPr>
            <p:spPr bwMode="auto">
              <a:xfrm>
                <a:off x="2738" y="3954"/>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70" name="Text Box 75"/>
              <p:cNvSpPr txBox="1">
                <a:spLocks noChangeArrowheads="1"/>
              </p:cNvSpPr>
              <p:nvPr/>
            </p:nvSpPr>
            <p:spPr bwMode="auto">
              <a:xfrm>
                <a:off x="2798" y="3684"/>
                <a:ext cx="11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O</a:t>
                </a:r>
                <a:endParaRPr lang="en-US" altLang="zh-CN" sz="1400" b="1"/>
              </a:p>
            </p:txBody>
          </p:sp>
          <p:sp>
            <p:nvSpPr>
              <p:cNvPr id="80971" name="Text Box 76"/>
              <p:cNvSpPr txBox="1">
                <a:spLocks noChangeArrowheads="1"/>
              </p:cNvSpPr>
              <p:nvPr/>
            </p:nvSpPr>
            <p:spPr bwMode="auto">
              <a:xfrm>
                <a:off x="2153" y="3691"/>
                <a:ext cx="11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M</a:t>
                </a:r>
                <a:endParaRPr lang="en-US" altLang="zh-CN" sz="1400" b="1"/>
              </a:p>
            </p:txBody>
          </p:sp>
          <p:sp>
            <p:nvSpPr>
              <p:cNvPr id="80972" name="Text Box 77"/>
              <p:cNvSpPr txBox="1">
                <a:spLocks noChangeArrowheads="1"/>
              </p:cNvSpPr>
              <p:nvPr/>
            </p:nvSpPr>
            <p:spPr bwMode="auto">
              <a:xfrm>
                <a:off x="3345" y="3700"/>
                <a:ext cx="11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N</a:t>
                </a:r>
                <a:endParaRPr lang="en-US" altLang="zh-CN" sz="1400" b="1"/>
              </a:p>
            </p:txBody>
          </p:sp>
          <p:sp>
            <p:nvSpPr>
              <p:cNvPr id="80973" name="Text Box 78"/>
              <p:cNvSpPr txBox="1">
                <a:spLocks noChangeArrowheads="1"/>
              </p:cNvSpPr>
              <p:nvPr/>
            </p:nvSpPr>
            <p:spPr bwMode="auto">
              <a:xfrm>
                <a:off x="1968" y="3677"/>
                <a:ext cx="11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C</a:t>
                </a:r>
                <a:endParaRPr lang="en-US" altLang="zh-CN" sz="1400" b="1"/>
              </a:p>
            </p:txBody>
          </p:sp>
          <p:sp>
            <p:nvSpPr>
              <p:cNvPr id="80974" name="Text Box 79"/>
              <p:cNvSpPr txBox="1">
                <a:spLocks noChangeArrowheads="1"/>
              </p:cNvSpPr>
              <p:nvPr/>
            </p:nvSpPr>
            <p:spPr bwMode="auto">
              <a:xfrm>
                <a:off x="3554" y="3684"/>
                <a:ext cx="11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D</a:t>
                </a:r>
                <a:endParaRPr lang="en-US" altLang="zh-CN" sz="1400" b="1"/>
              </a:p>
            </p:txBody>
          </p:sp>
          <p:sp>
            <p:nvSpPr>
              <p:cNvPr id="80975" name="Line 80"/>
              <p:cNvSpPr>
                <a:spLocks noChangeShapeType="1"/>
              </p:cNvSpPr>
              <p:nvPr/>
            </p:nvSpPr>
            <p:spPr bwMode="auto">
              <a:xfrm>
                <a:off x="2790" y="3711"/>
                <a:ext cx="0"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76" name="Line 81"/>
              <p:cNvSpPr>
                <a:spLocks noChangeShapeType="1"/>
              </p:cNvSpPr>
              <p:nvPr/>
            </p:nvSpPr>
            <p:spPr bwMode="auto">
              <a:xfrm flipH="1" flipV="1">
                <a:off x="2602" y="3497"/>
                <a:ext cx="194" cy="212"/>
              </a:xfrm>
              <a:prstGeom prst="line">
                <a:avLst/>
              </a:prstGeom>
              <a:noFill/>
              <a:ln w="9525">
                <a:solidFill>
                  <a:srgbClr val="000000"/>
                </a:solidFill>
                <a:round/>
                <a:tailEnd type="triangle" w="sm" len="me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77" name="Text Box 82"/>
              <p:cNvSpPr txBox="1">
                <a:spLocks noChangeArrowheads="1"/>
              </p:cNvSpPr>
              <p:nvPr/>
            </p:nvSpPr>
            <p:spPr bwMode="auto">
              <a:xfrm>
                <a:off x="2619" y="3556"/>
                <a:ext cx="11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R</a:t>
                </a:r>
                <a:endParaRPr lang="en-US" altLang="zh-CN" sz="1400" b="1"/>
              </a:p>
            </p:txBody>
          </p:sp>
          <p:sp>
            <p:nvSpPr>
              <p:cNvPr id="80978" name="Oval 83"/>
              <p:cNvSpPr>
                <a:spLocks noChangeArrowheads="1"/>
              </p:cNvSpPr>
              <p:nvPr/>
            </p:nvSpPr>
            <p:spPr bwMode="auto">
              <a:xfrm>
                <a:off x="2182" y="3695"/>
                <a:ext cx="27" cy="27"/>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sp>
            <p:nvSpPr>
              <p:cNvPr id="80979" name="Oval 84"/>
              <p:cNvSpPr>
                <a:spLocks noChangeArrowheads="1"/>
              </p:cNvSpPr>
              <p:nvPr/>
            </p:nvSpPr>
            <p:spPr bwMode="auto">
              <a:xfrm>
                <a:off x="2788" y="3696"/>
                <a:ext cx="26" cy="27"/>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sp>
            <p:nvSpPr>
              <p:cNvPr id="80980" name="Oval 85"/>
              <p:cNvSpPr>
                <a:spLocks noChangeArrowheads="1"/>
              </p:cNvSpPr>
              <p:nvPr/>
            </p:nvSpPr>
            <p:spPr bwMode="auto">
              <a:xfrm>
                <a:off x="3376" y="3696"/>
                <a:ext cx="26" cy="27"/>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grpSp>
      </p:grpSp>
      <p:sp>
        <p:nvSpPr>
          <p:cNvPr id="86" name="TextBox 85"/>
          <p:cNvSpPr txBox="1"/>
          <p:nvPr/>
        </p:nvSpPr>
        <p:spPr>
          <a:xfrm>
            <a:off x="4126642" y="1187480"/>
            <a:ext cx="4505237" cy="707886"/>
          </a:xfrm>
          <a:prstGeom prst="rect">
            <a:avLst/>
          </a:prstGeom>
          <a:noFill/>
        </p:spPr>
        <p:txBody>
          <a:bodyPr wrap="square" rtlCol="0">
            <a:spAutoFit/>
          </a:bodyPr>
          <a:lstStyle/>
          <a:p>
            <a:pPr>
              <a:lnSpc>
                <a:spcPts val="4800"/>
              </a:lnSpc>
            </a:pPr>
            <a:r>
              <a:rPr lang="en-US" altLang="zh-CN" sz="2800" b="1" dirty="0" smtClean="0">
                <a:solidFill>
                  <a:srgbClr val="FF0000"/>
                </a:solidFill>
              </a:rPr>
              <a:t>1. </a:t>
            </a:r>
            <a:r>
              <a:rPr lang="zh-CN" altLang="en-US" sz="2800" b="1" dirty="0" smtClean="0">
                <a:solidFill>
                  <a:srgbClr val="FF0000"/>
                </a:solidFill>
              </a:rPr>
              <a:t>命题要依据课程标准</a:t>
            </a:r>
            <a:endParaRPr lang="en-US" altLang="zh-CN" sz="2800" b="1" dirty="0" smtClean="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7571"/>
                                        </p:tgtEl>
                                        <p:attrNameLst>
                                          <p:attrName>style.visibility</p:attrName>
                                        </p:attrNameLst>
                                      </p:cBhvr>
                                      <p:to>
                                        <p:strVal val="visible"/>
                                      </p:to>
                                    </p:set>
                                    <p:animEffect transition="in" filter="blinds(horizontal)">
                                      <p:cBhvr>
                                        <p:cTn id="7" dur="500"/>
                                        <p:tgtEl>
                                          <p:spTgt spid="5775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77587"/>
                                        </p:tgtEl>
                                        <p:attrNameLst>
                                          <p:attrName>style.visibility</p:attrName>
                                        </p:attrNameLst>
                                      </p:cBhvr>
                                      <p:to>
                                        <p:strVal val="visible"/>
                                      </p:to>
                                    </p:set>
                                    <p:animEffect transition="in" filter="blinds(horizontal)">
                                      <p:cBhvr>
                                        <p:cTn id="12" dur="500"/>
                                        <p:tgtEl>
                                          <p:spTgt spid="5775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7570"/>
                                        </p:tgtEl>
                                        <p:attrNameLst>
                                          <p:attrName>style.visibility</p:attrName>
                                        </p:attrNameLst>
                                      </p:cBhvr>
                                      <p:to>
                                        <p:strVal val="visible"/>
                                      </p:to>
                                    </p:set>
                                    <p:animEffect transition="in" filter="blinds(horizontal)">
                                      <p:cBhvr>
                                        <p:cTn id="17" dur="500"/>
                                        <p:tgtEl>
                                          <p:spTgt spid="577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79095" y="3444240"/>
            <a:ext cx="11344275" cy="3073400"/>
          </a:xfrm>
          <a:prstGeom prst="rect">
            <a:avLst/>
          </a:prstGeom>
        </p:spPr>
      </p:pic>
      <p:pic>
        <p:nvPicPr>
          <p:cNvPr id="4" name="图片 3"/>
          <p:cNvPicPr>
            <a:picLocks noChangeAspect="1"/>
          </p:cNvPicPr>
          <p:nvPr/>
        </p:nvPicPr>
        <p:blipFill>
          <a:blip r:embed="rId3"/>
          <a:stretch>
            <a:fillRect/>
          </a:stretch>
        </p:blipFill>
        <p:spPr>
          <a:xfrm>
            <a:off x="257175" y="84455"/>
            <a:ext cx="11677015" cy="2726055"/>
          </a:xfrm>
          <a:prstGeom prst="rect">
            <a:avLst/>
          </a:prstGeom>
        </p:spPr>
      </p:pic>
      <p:sp>
        <p:nvSpPr>
          <p:cNvPr id="2" name="文本框 1"/>
          <p:cNvSpPr txBox="1"/>
          <p:nvPr/>
        </p:nvSpPr>
        <p:spPr>
          <a:xfrm>
            <a:off x="3161030" y="2912110"/>
            <a:ext cx="4317365" cy="460375"/>
          </a:xfrm>
          <a:prstGeom prst="rect">
            <a:avLst/>
          </a:prstGeom>
          <a:noFill/>
        </p:spPr>
        <p:txBody>
          <a:bodyPr wrap="square" rtlCol="0">
            <a:spAutoFit/>
          </a:bodyPr>
          <a:lstStyle/>
          <a:p>
            <a:r>
              <a:rPr lang="zh-CN" altLang="en-US" sz="2400" b="1">
                <a:solidFill>
                  <a:srgbClr val="FF0000"/>
                </a:solidFill>
              </a:rPr>
              <a:t>江苏要求高于全国要求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20" name="Text Box 25"/>
          <p:cNvSpPr txBox="1">
            <a:spLocks noChangeArrowheads="1"/>
          </p:cNvSpPr>
          <p:nvPr/>
        </p:nvSpPr>
        <p:spPr bwMode="auto">
          <a:xfrm>
            <a:off x="1007533" y="1973528"/>
            <a:ext cx="10464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latin typeface="Times New Roman" panose="02020603050405020304" pitchFamily="18" charset="0"/>
                <a:ea typeface="+mj-ea"/>
                <a:cs typeface="Times New Roman" panose="02020603050405020304" pitchFamily="18" charset="0"/>
              </a:rPr>
              <a:t>14</a:t>
            </a:r>
            <a:r>
              <a:rPr lang="zh-CN" altLang="zh-CN" sz="2400" dirty="0">
                <a:latin typeface="Times New Roman" panose="02020603050405020304" pitchFamily="18" charset="0"/>
                <a:ea typeface="+mj-ea"/>
                <a:cs typeface="Times New Roman" panose="02020603050405020304" pitchFamily="18" charset="0"/>
              </a:rPr>
              <a:t>．（</a:t>
            </a:r>
            <a:r>
              <a:rPr lang="en-US" altLang="zh-CN" sz="2400" dirty="0">
                <a:latin typeface="Times New Roman" panose="02020603050405020304" pitchFamily="18" charset="0"/>
                <a:ea typeface="+mj-ea"/>
                <a:cs typeface="Times New Roman" panose="02020603050405020304" pitchFamily="18" charset="0"/>
              </a:rPr>
              <a:t>16</a:t>
            </a:r>
            <a:r>
              <a:rPr lang="zh-CN" altLang="zh-CN" sz="2400" dirty="0">
                <a:latin typeface="Times New Roman" panose="02020603050405020304" pitchFamily="18" charset="0"/>
                <a:ea typeface="+mj-ea"/>
                <a:cs typeface="Times New Roman" panose="02020603050405020304" pitchFamily="18" charset="0"/>
              </a:rPr>
              <a:t>分）如图所示，两个半圆柱</a:t>
            </a:r>
            <a:r>
              <a:rPr lang="en-US" altLang="zh-CN" sz="2400" i="1" dirty="0">
                <a:latin typeface="Times New Roman" panose="02020603050405020304" pitchFamily="18" charset="0"/>
                <a:ea typeface="+mj-ea"/>
                <a:cs typeface="Times New Roman" panose="02020603050405020304" pitchFamily="18" charset="0"/>
              </a:rPr>
              <a:t>A</a:t>
            </a:r>
            <a:r>
              <a:rPr lang="zh-CN" altLang="zh-CN" sz="2400" dirty="0">
                <a:latin typeface="Times New Roman" panose="02020603050405020304" pitchFamily="18" charset="0"/>
                <a:ea typeface="+mj-ea"/>
                <a:cs typeface="Times New Roman" panose="02020603050405020304" pitchFamily="18" charset="0"/>
              </a:rPr>
              <a:t>、</a:t>
            </a:r>
            <a:r>
              <a:rPr lang="en-US" altLang="zh-CN" sz="2400" i="1" dirty="0">
                <a:latin typeface="Times New Roman" panose="02020603050405020304" pitchFamily="18" charset="0"/>
                <a:ea typeface="+mj-ea"/>
                <a:cs typeface="Times New Roman" panose="02020603050405020304" pitchFamily="18" charset="0"/>
              </a:rPr>
              <a:t>B</a:t>
            </a:r>
            <a:r>
              <a:rPr lang="zh-CN" altLang="zh-CN" sz="2400" dirty="0">
                <a:latin typeface="Times New Roman" panose="02020603050405020304" pitchFamily="18" charset="0"/>
                <a:ea typeface="+mj-ea"/>
                <a:cs typeface="Times New Roman" panose="02020603050405020304" pitchFamily="18" charset="0"/>
              </a:rPr>
              <a:t>紧靠着静置于水平地面上，其上有一光滑圆柱</a:t>
            </a:r>
            <a:r>
              <a:rPr lang="en-US" altLang="zh-CN" sz="2400" i="1" dirty="0">
                <a:latin typeface="Times New Roman" panose="02020603050405020304" pitchFamily="18" charset="0"/>
                <a:ea typeface="+mj-ea"/>
                <a:cs typeface="Times New Roman" panose="02020603050405020304" pitchFamily="18" charset="0"/>
              </a:rPr>
              <a:t>C</a:t>
            </a:r>
            <a:r>
              <a:rPr lang="zh-CN" altLang="zh-CN" sz="2400" dirty="0">
                <a:latin typeface="Times New Roman" panose="02020603050405020304" pitchFamily="18" charset="0"/>
                <a:ea typeface="+mj-ea"/>
                <a:cs typeface="Times New Roman" panose="02020603050405020304" pitchFamily="18" charset="0"/>
              </a:rPr>
              <a:t>，三者半径均为</a:t>
            </a:r>
            <a:r>
              <a:rPr lang="en-US" altLang="zh-CN" sz="2400" i="1" dirty="0">
                <a:latin typeface="Times New Roman" panose="02020603050405020304" pitchFamily="18" charset="0"/>
                <a:ea typeface="+mj-ea"/>
                <a:cs typeface="Times New Roman" panose="02020603050405020304" pitchFamily="18" charset="0"/>
              </a:rPr>
              <a:t>R</a:t>
            </a:r>
            <a:r>
              <a:rPr lang="zh-CN" altLang="zh-CN" sz="2400" dirty="0">
                <a:latin typeface="Times New Roman" panose="02020603050405020304" pitchFamily="18" charset="0"/>
                <a:ea typeface="+mj-ea"/>
                <a:cs typeface="Times New Roman" panose="02020603050405020304" pitchFamily="18" charset="0"/>
              </a:rPr>
              <a:t>．</a:t>
            </a:r>
            <a:r>
              <a:rPr lang="en-US" altLang="zh-CN" sz="2400" i="1" dirty="0">
                <a:latin typeface="Times New Roman" panose="02020603050405020304" pitchFamily="18" charset="0"/>
                <a:ea typeface="+mj-ea"/>
                <a:cs typeface="Times New Roman" panose="02020603050405020304" pitchFamily="18" charset="0"/>
              </a:rPr>
              <a:t>C</a:t>
            </a:r>
            <a:r>
              <a:rPr lang="zh-CN" altLang="zh-CN" sz="2400" dirty="0">
                <a:latin typeface="Times New Roman" panose="02020603050405020304" pitchFamily="18" charset="0"/>
                <a:ea typeface="+mj-ea"/>
                <a:cs typeface="Times New Roman" panose="02020603050405020304" pitchFamily="18" charset="0"/>
              </a:rPr>
              <a:t>的质量为</a:t>
            </a:r>
            <a:r>
              <a:rPr lang="en-US" altLang="zh-CN" sz="2400" i="1" dirty="0">
                <a:latin typeface="Times New Roman" panose="02020603050405020304" pitchFamily="18" charset="0"/>
                <a:ea typeface="+mj-ea"/>
                <a:cs typeface="Times New Roman" panose="02020603050405020304" pitchFamily="18" charset="0"/>
              </a:rPr>
              <a:t>m</a:t>
            </a:r>
            <a:r>
              <a:rPr lang="zh-CN" altLang="zh-CN" sz="2400" dirty="0">
                <a:latin typeface="Times New Roman" panose="02020603050405020304" pitchFamily="18" charset="0"/>
                <a:ea typeface="+mj-ea"/>
                <a:cs typeface="Times New Roman" panose="02020603050405020304" pitchFamily="18" charset="0"/>
              </a:rPr>
              <a:t>，</a:t>
            </a:r>
            <a:r>
              <a:rPr lang="en-US" altLang="zh-CN" sz="2400" i="1" dirty="0">
                <a:latin typeface="Times New Roman" panose="02020603050405020304" pitchFamily="18" charset="0"/>
                <a:ea typeface="+mj-ea"/>
                <a:cs typeface="Times New Roman" panose="02020603050405020304" pitchFamily="18" charset="0"/>
              </a:rPr>
              <a:t>A</a:t>
            </a:r>
            <a:r>
              <a:rPr lang="zh-CN" altLang="zh-CN" sz="2400" dirty="0">
                <a:latin typeface="Times New Roman" panose="02020603050405020304" pitchFamily="18" charset="0"/>
                <a:ea typeface="+mj-ea"/>
                <a:cs typeface="Times New Roman" panose="02020603050405020304" pitchFamily="18" charset="0"/>
              </a:rPr>
              <a:t>、</a:t>
            </a:r>
            <a:r>
              <a:rPr lang="en-US" altLang="zh-CN" sz="2400" i="1" dirty="0">
                <a:latin typeface="Times New Roman" panose="02020603050405020304" pitchFamily="18" charset="0"/>
                <a:ea typeface="+mj-ea"/>
                <a:cs typeface="Times New Roman" panose="02020603050405020304" pitchFamily="18" charset="0"/>
              </a:rPr>
              <a:t>B</a:t>
            </a:r>
            <a:r>
              <a:rPr lang="zh-CN" altLang="zh-CN" sz="2400" dirty="0">
                <a:latin typeface="Times New Roman" panose="02020603050405020304" pitchFamily="18" charset="0"/>
                <a:ea typeface="+mj-ea"/>
                <a:cs typeface="Times New Roman" panose="02020603050405020304" pitchFamily="18" charset="0"/>
              </a:rPr>
              <a:t>的质量都为</a:t>
            </a:r>
            <a:r>
              <a:rPr lang="en-US" altLang="zh-CN" sz="2400" dirty="0">
                <a:latin typeface="Times New Roman" panose="02020603050405020304" pitchFamily="18" charset="0"/>
                <a:ea typeface="+mj-ea"/>
                <a:cs typeface="Times New Roman" panose="02020603050405020304" pitchFamily="18" charset="0"/>
              </a:rPr>
              <a:t> </a:t>
            </a:r>
            <a:r>
              <a:rPr lang="zh-CN" altLang="zh-CN" sz="2400" dirty="0">
                <a:latin typeface="Times New Roman" panose="02020603050405020304" pitchFamily="18" charset="0"/>
                <a:ea typeface="+mj-ea"/>
                <a:cs typeface="Times New Roman" panose="02020603050405020304" pitchFamily="18" charset="0"/>
              </a:rPr>
              <a:t>，与地面间的动摩擦因数均为</a:t>
            </a:r>
            <a:r>
              <a:rPr lang="en-US" altLang="zh-CN" sz="2400" i="1" dirty="0">
                <a:latin typeface="Times New Roman" panose="02020603050405020304" pitchFamily="18" charset="0"/>
                <a:ea typeface="+mj-ea"/>
                <a:cs typeface="Times New Roman" panose="02020603050405020304" pitchFamily="18" charset="0"/>
              </a:rPr>
              <a:t>μ</a:t>
            </a:r>
            <a:r>
              <a:rPr lang="zh-CN" altLang="zh-CN" sz="2400" dirty="0">
                <a:latin typeface="Times New Roman" panose="02020603050405020304" pitchFamily="18" charset="0"/>
                <a:ea typeface="+mj-ea"/>
                <a:cs typeface="Times New Roman" panose="02020603050405020304" pitchFamily="18" charset="0"/>
              </a:rPr>
              <a:t>．现用水平向右的力拉</a:t>
            </a:r>
            <a:r>
              <a:rPr lang="en-US" altLang="zh-CN" sz="2400" i="1" dirty="0">
                <a:latin typeface="Times New Roman" panose="02020603050405020304" pitchFamily="18" charset="0"/>
                <a:ea typeface="+mj-ea"/>
                <a:cs typeface="Times New Roman" panose="02020603050405020304" pitchFamily="18" charset="0"/>
              </a:rPr>
              <a:t>A</a:t>
            </a:r>
            <a:r>
              <a:rPr lang="zh-CN" altLang="zh-CN" sz="2400" dirty="0">
                <a:latin typeface="Times New Roman" panose="02020603050405020304" pitchFamily="18" charset="0"/>
                <a:ea typeface="+mj-ea"/>
                <a:cs typeface="Times New Roman" panose="02020603050405020304" pitchFamily="18" charset="0"/>
              </a:rPr>
              <a:t>，使</a:t>
            </a:r>
            <a:r>
              <a:rPr lang="en-US" altLang="zh-CN" sz="2400" i="1" dirty="0">
                <a:latin typeface="Times New Roman" panose="02020603050405020304" pitchFamily="18" charset="0"/>
                <a:ea typeface="+mj-ea"/>
                <a:cs typeface="Times New Roman" panose="02020603050405020304" pitchFamily="18" charset="0"/>
              </a:rPr>
              <a:t>A</a:t>
            </a:r>
            <a:r>
              <a:rPr lang="zh-CN" altLang="zh-CN" sz="2400" dirty="0">
                <a:latin typeface="Times New Roman" panose="02020603050405020304" pitchFamily="18" charset="0"/>
                <a:ea typeface="+mj-ea"/>
                <a:cs typeface="Times New Roman" panose="02020603050405020304" pitchFamily="18" charset="0"/>
              </a:rPr>
              <a:t>缓慢移动，直至</a:t>
            </a:r>
            <a:r>
              <a:rPr lang="en-US" altLang="zh-CN" sz="2400" i="1" dirty="0">
                <a:latin typeface="Times New Roman" panose="02020603050405020304" pitchFamily="18" charset="0"/>
                <a:ea typeface="+mj-ea"/>
                <a:cs typeface="Times New Roman" panose="02020603050405020304" pitchFamily="18" charset="0"/>
              </a:rPr>
              <a:t>C</a:t>
            </a:r>
            <a:r>
              <a:rPr lang="zh-CN" altLang="zh-CN" sz="2400" dirty="0">
                <a:latin typeface="Times New Roman" panose="02020603050405020304" pitchFamily="18" charset="0"/>
                <a:ea typeface="+mj-ea"/>
                <a:cs typeface="Times New Roman" panose="02020603050405020304" pitchFamily="18" charset="0"/>
              </a:rPr>
              <a:t>恰好降到地面．整个过程中</a:t>
            </a:r>
            <a:r>
              <a:rPr lang="en-US" altLang="zh-CN" sz="2400" i="1" dirty="0">
                <a:latin typeface="Times New Roman" panose="02020603050405020304" pitchFamily="18" charset="0"/>
                <a:ea typeface="+mj-ea"/>
                <a:cs typeface="Times New Roman" panose="02020603050405020304" pitchFamily="18" charset="0"/>
              </a:rPr>
              <a:t>B</a:t>
            </a:r>
            <a:r>
              <a:rPr lang="zh-CN" altLang="zh-CN" sz="2400" dirty="0">
                <a:latin typeface="Times New Roman" panose="02020603050405020304" pitchFamily="18" charset="0"/>
                <a:ea typeface="+mj-ea"/>
                <a:cs typeface="Times New Roman" panose="02020603050405020304" pitchFamily="18" charset="0"/>
              </a:rPr>
              <a:t>保持静止．设最大静摩擦力等于滑动摩擦力，重力加速度为</a:t>
            </a:r>
            <a:r>
              <a:rPr lang="en-US" altLang="zh-CN" sz="2400" i="1" dirty="0">
                <a:latin typeface="Times New Roman" panose="02020603050405020304" pitchFamily="18" charset="0"/>
                <a:ea typeface="+mj-ea"/>
                <a:cs typeface="Times New Roman" panose="02020603050405020304" pitchFamily="18" charset="0"/>
              </a:rPr>
              <a:t>g</a:t>
            </a:r>
            <a:r>
              <a:rPr lang="zh-CN" altLang="zh-CN" sz="2400" dirty="0">
                <a:latin typeface="Times New Roman" panose="02020603050405020304" pitchFamily="18" charset="0"/>
                <a:ea typeface="+mj-ea"/>
                <a:cs typeface="Times New Roman" panose="02020603050405020304" pitchFamily="18" charset="0"/>
              </a:rPr>
              <a:t>．求：</a:t>
            </a:r>
          </a:p>
          <a:p>
            <a:r>
              <a:rPr lang="zh-CN" altLang="zh-CN" sz="2400" dirty="0">
                <a:latin typeface="Times New Roman" panose="02020603050405020304" pitchFamily="18" charset="0"/>
                <a:ea typeface="+mj-ea"/>
                <a:cs typeface="Times New Roman" panose="02020603050405020304" pitchFamily="18" charset="0"/>
              </a:rPr>
              <a:t>（</a:t>
            </a:r>
            <a:r>
              <a:rPr lang="en-US" altLang="zh-CN" sz="2400" dirty="0">
                <a:latin typeface="Times New Roman" panose="02020603050405020304" pitchFamily="18" charset="0"/>
                <a:ea typeface="+mj-ea"/>
                <a:cs typeface="Times New Roman" panose="02020603050405020304" pitchFamily="18" charset="0"/>
              </a:rPr>
              <a:t>1</a:t>
            </a:r>
            <a:r>
              <a:rPr lang="zh-CN" altLang="zh-CN" sz="2400" dirty="0">
                <a:latin typeface="Times New Roman" panose="02020603050405020304" pitchFamily="18" charset="0"/>
                <a:ea typeface="+mj-ea"/>
                <a:cs typeface="Times New Roman" panose="02020603050405020304" pitchFamily="18" charset="0"/>
              </a:rPr>
              <a:t>）未拉</a:t>
            </a:r>
            <a:r>
              <a:rPr lang="en-US" altLang="zh-CN" sz="2400" i="1" dirty="0">
                <a:latin typeface="Times New Roman" panose="02020603050405020304" pitchFamily="18" charset="0"/>
                <a:ea typeface="+mj-ea"/>
                <a:cs typeface="Times New Roman" panose="02020603050405020304" pitchFamily="18" charset="0"/>
              </a:rPr>
              <a:t>A</a:t>
            </a:r>
            <a:r>
              <a:rPr lang="zh-CN" altLang="zh-CN" sz="2400" dirty="0">
                <a:latin typeface="Times New Roman" panose="02020603050405020304" pitchFamily="18" charset="0"/>
                <a:ea typeface="+mj-ea"/>
                <a:cs typeface="Times New Roman" panose="02020603050405020304" pitchFamily="18" charset="0"/>
              </a:rPr>
              <a:t>时，</a:t>
            </a:r>
            <a:r>
              <a:rPr lang="en-US" altLang="zh-CN" sz="2400" i="1" dirty="0">
                <a:latin typeface="Times New Roman" panose="02020603050405020304" pitchFamily="18" charset="0"/>
                <a:ea typeface="+mj-ea"/>
                <a:cs typeface="Times New Roman" panose="02020603050405020304" pitchFamily="18" charset="0"/>
              </a:rPr>
              <a:t>C</a:t>
            </a:r>
            <a:r>
              <a:rPr lang="zh-CN" altLang="zh-CN" sz="2400" dirty="0">
                <a:latin typeface="Times New Roman" panose="02020603050405020304" pitchFamily="18" charset="0"/>
                <a:ea typeface="+mj-ea"/>
                <a:cs typeface="Times New Roman" panose="02020603050405020304" pitchFamily="18" charset="0"/>
              </a:rPr>
              <a:t>受到</a:t>
            </a:r>
            <a:r>
              <a:rPr lang="en-US" altLang="zh-CN" sz="2400" i="1" dirty="0">
                <a:latin typeface="Times New Roman" panose="02020603050405020304" pitchFamily="18" charset="0"/>
                <a:ea typeface="+mj-ea"/>
                <a:cs typeface="Times New Roman" panose="02020603050405020304" pitchFamily="18" charset="0"/>
              </a:rPr>
              <a:t>B</a:t>
            </a:r>
            <a:r>
              <a:rPr lang="zh-CN" altLang="zh-CN" sz="2400" dirty="0">
                <a:latin typeface="Times New Roman" panose="02020603050405020304" pitchFamily="18" charset="0"/>
                <a:ea typeface="+mj-ea"/>
                <a:cs typeface="Times New Roman" panose="02020603050405020304" pitchFamily="18" charset="0"/>
              </a:rPr>
              <a:t>作用力的大小</a:t>
            </a:r>
            <a:r>
              <a:rPr lang="en-US" altLang="zh-CN" sz="2400" i="1" dirty="0">
                <a:latin typeface="Times New Roman" panose="02020603050405020304" pitchFamily="18" charset="0"/>
                <a:ea typeface="+mj-ea"/>
                <a:cs typeface="Times New Roman" panose="02020603050405020304" pitchFamily="18" charset="0"/>
              </a:rPr>
              <a:t>F</a:t>
            </a:r>
            <a:r>
              <a:rPr lang="zh-CN" altLang="zh-CN" sz="2400" dirty="0">
                <a:latin typeface="Times New Roman" panose="02020603050405020304" pitchFamily="18" charset="0"/>
                <a:ea typeface="+mj-ea"/>
                <a:cs typeface="Times New Roman" panose="02020603050405020304" pitchFamily="18" charset="0"/>
              </a:rPr>
              <a:t>；</a:t>
            </a:r>
          </a:p>
          <a:p>
            <a:r>
              <a:rPr lang="zh-CN" altLang="zh-CN" sz="2400" dirty="0">
                <a:latin typeface="Times New Roman" panose="02020603050405020304" pitchFamily="18" charset="0"/>
                <a:ea typeface="+mj-ea"/>
                <a:cs typeface="Times New Roman" panose="02020603050405020304" pitchFamily="18" charset="0"/>
              </a:rPr>
              <a:t>（</a:t>
            </a:r>
            <a:r>
              <a:rPr lang="en-US" altLang="zh-CN" sz="2400" dirty="0">
                <a:latin typeface="Times New Roman" panose="02020603050405020304" pitchFamily="18" charset="0"/>
                <a:ea typeface="+mj-ea"/>
                <a:cs typeface="Times New Roman" panose="02020603050405020304" pitchFamily="18" charset="0"/>
              </a:rPr>
              <a:t>2</a:t>
            </a:r>
            <a:r>
              <a:rPr lang="zh-CN" altLang="zh-CN" sz="2400" dirty="0">
                <a:latin typeface="Times New Roman" panose="02020603050405020304" pitchFamily="18" charset="0"/>
                <a:ea typeface="+mj-ea"/>
                <a:cs typeface="Times New Roman" panose="02020603050405020304" pitchFamily="18" charset="0"/>
              </a:rPr>
              <a:t>）动摩擦因数的最小值</a:t>
            </a:r>
            <a:r>
              <a:rPr lang="en-US" altLang="zh-CN" sz="2400" i="1" dirty="0" err="1">
                <a:latin typeface="Times New Roman" panose="02020603050405020304" pitchFamily="18" charset="0"/>
                <a:ea typeface="+mj-ea"/>
                <a:cs typeface="Times New Roman" panose="02020603050405020304" pitchFamily="18" charset="0"/>
              </a:rPr>
              <a:t>μ</a:t>
            </a:r>
            <a:r>
              <a:rPr lang="en-US" altLang="zh-CN" sz="2400" baseline="-25000" dirty="0" err="1">
                <a:latin typeface="Times New Roman" panose="02020603050405020304" pitchFamily="18" charset="0"/>
                <a:ea typeface="+mj-ea"/>
                <a:cs typeface="Times New Roman" panose="02020603050405020304" pitchFamily="18" charset="0"/>
              </a:rPr>
              <a:t>min</a:t>
            </a:r>
            <a:r>
              <a:rPr lang="zh-CN" altLang="zh-CN" sz="2400" dirty="0">
                <a:latin typeface="Times New Roman" panose="02020603050405020304" pitchFamily="18" charset="0"/>
                <a:ea typeface="+mj-ea"/>
                <a:cs typeface="Times New Roman" panose="02020603050405020304" pitchFamily="18" charset="0"/>
              </a:rPr>
              <a:t>；</a:t>
            </a:r>
            <a:r>
              <a:rPr lang="en-US" altLang="zh-CN" sz="2400" dirty="0">
                <a:latin typeface="Times New Roman" panose="02020603050405020304" pitchFamily="18" charset="0"/>
                <a:ea typeface="+mj-ea"/>
                <a:cs typeface="Times New Roman" panose="02020603050405020304" pitchFamily="18" charset="0"/>
              </a:rPr>
              <a:t> </a:t>
            </a:r>
            <a:endParaRPr lang="zh-CN" altLang="zh-CN" sz="2400" dirty="0">
              <a:latin typeface="Times New Roman" panose="02020603050405020304" pitchFamily="18" charset="0"/>
              <a:ea typeface="+mj-ea"/>
              <a:cs typeface="Times New Roman" panose="02020603050405020304" pitchFamily="18" charset="0"/>
            </a:endParaRPr>
          </a:p>
          <a:p>
            <a:r>
              <a:rPr lang="zh-CN" altLang="zh-CN" sz="2400" dirty="0">
                <a:latin typeface="Times New Roman" panose="02020603050405020304" pitchFamily="18" charset="0"/>
                <a:ea typeface="+mj-ea"/>
                <a:cs typeface="Times New Roman" panose="02020603050405020304" pitchFamily="18" charset="0"/>
              </a:rPr>
              <a:t>（</a:t>
            </a:r>
            <a:r>
              <a:rPr lang="en-US" altLang="zh-CN" sz="2400" dirty="0">
                <a:latin typeface="Times New Roman" panose="02020603050405020304" pitchFamily="18" charset="0"/>
                <a:ea typeface="+mj-ea"/>
                <a:cs typeface="Times New Roman" panose="02020603050405020304" pitchFamily="18" charset="0"/>
              </a:rPr>
              <a:t>3</a:t>
            </a:r>
            <a:r>
              <a:rPr lang="zh-CN" altLang="zh-CN" sz="2400" dirty="0">
                <a:latin typeface="Times New Roman" panose="02020603050405020304" pitchFamily="18" charset="0"/>
                <a:ea typeface="+mj-ea"/>
                <a:cs typeface="Times New Roman" panose="02020603050405020304" pitchFamily="18" charset="0"/>
              </a:rPr>
              <a:t>）</a:t>
            </a:r>
            <a:r>
              <a:rPr lang="en-US" altLang="zh-CN" sz="2400" i="1" dirty="0">
                <a:latin typeface="Times New Roman" panose="02020603050405020304" pitchFamily="18" charset="0"/>
                <a:ea typeface="+mj-ea"/>
                <a:cs typeface="Times New Roman" panose="02020603050405020304" pitchFamily="18" charset="0"/>
              </a:rPr>
              <a:t>A</a:t>
            </a:r>
            <a:r>
              <a:rPr lang="zh-CN" altLang="zh-CN" sz="2400" dirty="0">
                <a:latin typeface="Times New Roman" panose="02020603050405020304" pitchFamily="18" charset="0"/>
                <a:ea typeface="+mj-ea"/>
                <a:cs typeface="Times New Roman" panose="02020603050405020304" pitchFamily="18" charset="0"/>
              </a:rPr>
              <a:t>移动的整个过程中，拉力做的功</a:t>
            </a:r>
            <a:r>
              <a:rPr lang="en-US" altLang="zh-CN" sz="2400" i="1" dirty="0">
                <a:latin typeface="Times New Roman" panose="02020603050405020304" pitchFamily="18" charset="0"/>
                <a:ea typeface="+mj-ea"/>
                <a:cs typeface="Times New Roman" panose="02020603050405020304" pitchFamily="18" charset="0"/>
              </a:rPr>
              <a:t>W</a:t>
            </a:r>
            <a:r>
              <a:rPr lang="zh-CN" altLang="zh-CN" sz="2400" dirty="0">
                <a:latin typeface="Times New Roman" panose="02020603050405020304" pitchFamily="18" charset="0"/>
                <a:ea typeface="+mj-ea"/>
                <a:cs typeface="Times New Roman" panose="02020603050405020304" pitchFamily="18" charset="0"/>
              </a:rPr>
              <a:t>．</a:t>
            </a:r>
            <a:endParaRPr lang="zh-CN" altLang="en-US" sz="2400" b="1" dirty="0">
              <a:latin typeface="Times New Roman" panose="02020603050405020304" pitchFamily="18" charset="0"/>
              <a:ea typeface="+mj-ea"/>
              <a:cs typeface="Times New Roman" panose="02020603050405020304" pitchFamily="18" charset="0"/>
            </a:endParaRPr>
          </a:p>
        </p:txBody>
      </p:sp>
      <p:sp>
        <p:nvSpPr>
          <p:cNvPr id="80921" name="Rectangle 2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sp>
        <p:nvSpPr>
          <p:cNvPr id="80923" name="Rectangle 28"/>
          <p:cNvSpPr>
            <a:spLocks noChangeArrowheads="1"/>
          </p:cNvSpPr>
          <p:nvPr/>
        </p:nvSpPr>
        <p:spPr bwMode="auto">
          <a:xfrm>
            <a:off x="0" y="30490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sp>
        <p:nvSpPr>
          <p:cNvPr id="80925" name="Rectangle 30"/>
          <p:cNvSpPr>
            <a:spLocks noChangeArrowheads="1"/>
          </p:cNvSpPr>
          <p:nvPr/>
        </p:nvSpPr>
        <p:spPr bwMode="auto">
          <a:xfrm>
            <a:off x="0" y="30490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sp>
        <p:nvSpPr>
          <p:cNvPr id="80927" name="Rectangle 32"/>
          <p:cNvSpPr>
            <a:spLocks noChangeArrowheads="1"/>
          </p:cNvSpPr>
          <p:nvPr/>
        </p:nvSpPr>
        <p:spPr bwMode="auto">
          <a:xfrm>
            <a:off x="0" y="33887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sp>
        <p:nvSpPr>
          <p:cNvPr id="577570" name="Text Box 34"/>
          <p:cNvSpPr txBox="1">
            <a:spLocks noChangeArrowheads="1"/>
          </p:cNvSpPr>
          <p:nvPr/>
        </p:nvSpPr>
        <p:spPr bwMode="auto">
          <a:xfrm>
            <a:off x="1199456" y="5156683"/>
            <a:ext cx="6264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400" b="1" dirty="0" smtClean="0">
                <a:solidFill>
                  <a:srgbClr val="0000FF"/>
                </a:solidFill>
              </a:rPr>
              <a:t>基于一线教学实际，对系统的动能定理</a:t>
            </a:r>
            <a:endParaRPr lang="zh-CN" altLang="en-US" sz="2400" b="1" dirty="0">
              <a:solidFill>
                <a:srgbClr val="0000FF"/>
              </a:solidFill>
            </a:endParaRPr>
          </a:p>
        </p:txBody>
      </p:sp>
      <p:sp>
        <p:nvSpPr>
          <p:cNvPr id="86" name="TextBox 85"/>
          <p:cNvSpPr txBox="1"/>
          <p:nvPr/>
        </p:nvSpPr>
        <p:spPr>
          <a:xfrm>
            <a:off x="4099972" y="1268760"/>
            <a:ext cx="4505237" cy="707886"/>
          </a:xfrm>
          <a:prstGeom prst="rect">
            <a:avLst/>
          </a:prstGeom>
          <a:noFill/>
        </p:spPr>
        <p:txBody>
          <a:bodyPr wrap="square" rtlCol="0">
            <a:spAutoFit/>
          </a:bodyPr>
          <a:lstStyle/>
          <a:p>
            <a:pPr>
              <a:lnSpc>
                <a:spcPts val="4800"/>
              </a:lnSpc>
            </a:pPr>
            <a:r>
              <a:rPr lang="en-US" altLang="zh-CN" sz="2800" b="1" dirty="0" smtClean="0">
                <a:solidFill>
                  <a:srgbClr val="FF0000"/>
                </a:solidFill>
              </a:rPr>
              <a:t>1. </a:t>
            </a:r>
            <a:r>
              <a:rPr lang="zh-CN" altLang="en-US" sz="2800" b="1" dirty="0" smtClean="0">
                <a:solidFill>
                  <a:srgbClr val="FF0000"/>
                </a:solidFill>
              </a:rPr>
              <a:t>命题要依据课程标准</a:t>
            </a:r>
            <a:endParaRPr lang="en-US" altLang="zh-CN" sz="2800" b="1" dirty="0" smtClean="0">
              <a:solidFill>
                <a:srgbClr val="FF0000"/>
              </a:solidFill>
            </a:endParaRPr>
          </a:p>
        </p:txBody>
      </p:sp>
      <p:pic>
        <p:nvPicPr>
          <p:cNvPr id="6146" name="图片 140" descr="wl-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6240" y="3829533"/>
            <a:ext cx="2941638"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7570"/>
                                        </p:tgtEl>
                                        <p:attrNameLst>
                                          <p:attrName>style.visibility</p:attrName>
                                        </p:attrNameLst>
                                      </p:cBhvr>
                                      <p:to>
                                        <p:strVal val="visible"/>
                                      </p:to>
                                    </p:set>
                                    <p:animEffect transition="in" filter="blinds(horizontal)">
                                      <p:cBhvr>
                                        <p:cTn id="7" dur="500"/>
                                        <p:tgtEl>
                                          <p:spTgt spid="577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7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20" name="Text Box 25"/>
          <p:cNvSpPr txBox="1">
            <a:spLocks noChangeArrowheads="1"/>
          </p:cNvSpPr>
          <p:nvPr/>
        </p:nvSpPr>
        <p:spPr bwMode="auto">
          <a:xfrm>
            <a:off x="407368" y="2204864"/>
            <a:ext cx="11305256"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US" altLang="zh-CN" sz="2000" dirty="0" smtClean="0">
                <a:latin typeface="Times New Roman" panose="02020603050405020304" pitchFamily="18" charset="0"/>
                <a:ea typeface="+mj-ea"/>
                <a:cs typeface="Times New Roman" panose="02020603050405020304" pitchFamily="18" charset="0"/>
              </a:rPr>
              <a:t>15</a:t>
            </a:r>
            <a:r>
              <a:rPr lang="zh-CN" altLang="zh-CN" sz="2000" dirty="0">
                <a:latin typeface="Times New Roman" panose="02020603050405020304" pitchFamily="18" charset="0"/>
                <a:ea typeface="+mj-ea"/>
                <a:cs typeface="Times New Roman" panose="02020603050405020304" pitchFamily="18" charset="0"/>
              </a:rPr>
              <a:t>．（</a:t>
            </a:r>
            <a:r>
              <a:rPr lang="en-US" altLang="zh-CN" sz="2000" dirty="0">
                <a:latin typeface="Times New Roman" panose="02020603050405020304" pitchFamily="18" charset="0"/>
                <a:ea typeface="+mj-ea"/>
                <a:cs typeface="Times New Roman" panose="02020603050405020304" pitchFamily="18" charset="0"/>
              </a:rPr>
              <a:t>16</a:t>
            </a:r>
            <a:r>
              <a:rPr lang="zh-CN" altLang="zh-CN" sz="2000" dirty="0">
                <a:latin typeface="Times New Roman" panose="02020603050405020304" pitchFamily="18" charset="0"/>
                <a:ea typeface="+mj-ea"/>
                <a:cs typeface="Times New Roman" panose="02020603050405020304" pitchFamily="18" charset="0"/>
              </a:rPr>
              <a:t>分）粒子速度选择器的原理图如图所示，两水平长金属板间有沿水平方向、磁感应强度为</a:t>
            </a:r>
            <a:r>
              <a:rPr lang="en-US" altLang="zh-CN" sz="2000" i="1" dirty="0">
                <a:latin typeface="Times New Roman" panose="02020603050405020304" pitchFamily="18" charset="0"/>
                <a:ea typeface="+mj-ea"/>
                <a:cs typeface="Times New Roman" panose="02020603050405020304" pitchFamily="18" charset="0"/>
              </a:rPr>
              <a:t>B</a:t>
            </a:r>
            <a:r>
              <a:rPr lang="en-US" altLang="zh-CN" sz="2000" baseline="-25000" dirty="0">
                <a:latin typeface="Times New Roman" panose="02020603050405020304" pitchFamily="18" charset="0"/>
                <a:ea typeface="+mj-ea"/>
                <a:cs typeface="Times New Roman" panose="02020603050405020304" pitchFamily="18" charset="0"/>
              </a:rPr>
              <a:t>0</a:t>
            </a:r>
            <a:r>
              <a:rPr lang="zh-CN" altLang="zh-CN" sz="2000" dirty="0">
                <a:latin typeface="Times New Roman" panose="02020603050405020304" pitchFamily="18" charset="0"/>
                <a:ea typeface="+mj-ea"/>
                <a:cs typeface="Times New Roman" panose="02020603050405020304" pitchFamily="18" charset="0"/>
              </a:rPr>
              <a:t>的匀强磁场和方向竖直向下、电场强度为</a:t>
            </a:r>
            <a:r>
              <a:rPr lang="en-US" altLang="zh-CN" sz="2000" i="1" dirty="0">
                <a:latin typeface="Times New Roman" panose="02020603050405020304" pitchFamily="18" charset="0"/>
                <a:ea typeface="+mj-ea"/>
                <a:cs typeface="Times New Roman" panose="02020603050405020304" pitchFamily="18" charset="0"/>
              </a:rPr>
              <a:t>E</a:t>
            </a:r>
            <a:r>
              <a:rPr lang="en-US" altLang="zh-CN" sz="2000" baseline="-25000" dirty="0">
                <a:latin typeface="Times New Roman" panose="02020603050405020304" pitchFamily="18" charset="0"/>
                <a:ea typeface="+mj-ea"/>
                <a:cs typeface="Times New Roman" panose="02020603050405020304" pitchFamily="18" charset="0"/>
              </a:rPr>
              <a:t>0</a:t>
            </a:r>
            <a:r>
              <a:rPr lang="zh-CN" altLang="zh-CN" sz="2000" dirty="0">
                <a:latin typeface="Times New Roman" panose="02020603050405020304" pitchFamily="18" charset="0"/>
                <a:ea typeface="+mj-ea"/>
                <a:cs typeface="Times New Roman" panose="02020603050405020304" pitchFamily="18" charset="0"/>
              </a:rPr>
              <a:t>匀强电场．一束质量为</a:t>
            </a:r>
            <a:r>
              <a:rPr lang="en-US" altLang="zh-CN" sz="2000" i="1" dirty="0">
                <a:latin typeface="Times New Roman" panose="02020603050405020304" pitchFamily="18" charset="0"/>
                <a:ea typeface="+mj-ea"/>
                <a:cs typeface="Times New Roman" panose="02020603050405020304" pitchFamily="18" charset="0"/>
              </a:rPr>
              <a:t>m</a:t>
            </a:r>
            <a:r>
              <a:rPr lang="zh-CN" altLang="zh-CN" sz="2000" dirty="0">
                <a:latin typeface="Times New Roman" panose="02020603050405020304" pitchFamily="18" charset="0"/>
                <a:ea typeface="+mj-ea"/>
                <a:cs typeface="Times New Roman" panose="02020603050405020304" pitchFamily="18" charset="0"/>
              </a:rPr>
              <a:t>、电荷量为</a:t>
            </a:r>
            <a:r>
              <a:rPr lang="en-US" altLang="zh-CN" sz="2000" i="1" dirty="0">
                <a:latin typeface="Times New Roman" panose="02020603050405020304" pitchFamily="18" charset="0"/>
                <a:ea typeface="+mj-ea"/>
                <a:cs typeface="Times New Roman" panose="02020603050405020304" pitchFamily="18" charset="0"/>
              </a:rPr>
              <a:t>q</a:t>
            </a:r>
            <a:r>
              <a:rPr lang="zh-CN" altLang="zh-CN" sz="2000" dirty="0">
                <a:latin typeface="Times New Roman" panose="02020603050405020304" pitchFamily="18" charset="0"/>
                <a:ea typeface="+mj-ea"/>
                <a:cs typeface="Times New Roman" panose="02020603050405020304" pitchFamily="18" charset="0"/>
              </a:rPr>
              <a:t>的带电粒子，以不同的速度从小孔</a:t>
            </a:r>
            <a:r>
              <a:rPr lang="en-US" altLang="zh-CN" sz="2000" i="1" dirty="0">
                <a:latin typeface="Times New Roman" panose="02020603050405020304" pitchFamily="18" charset="0"/>
                <a:ea typeface="+mj-ea"/>
                <a:cs typeface="Times New Roman" panose="02020603050405020304" pitchFamily="18" charset="0"/>
              </a:rPr>
              <a:t>O</a:t>
            </a:r>
            <a:r>
              <a:rPr lang="zh-CN" altLang="zh-CN" sz="2000" dirty="0">
                <a:latin typeface="Times New Roman" panose="02020603050405020304" pitchFamily="18" charset="0"/>
                <a:ea typeface="+mj-ea"/>
                <a:cs typeface="Times New Roman" panose="02020603050405020304" pitchFamily="18" charset="0"/>
              </a:rPr>
              <a:t>处沿中轴线射入此区域．研究人员发现有些粒子能沿中轴线运动并从挡板上小孔</a:t>
            </a:r>
            <a:r>
              <a:rPr lang="en-US" altLang="zh-CN" sz="2000" i="1" dirty="0">
                <a:latin typeface="Times New Roman" panose="02020603050405020304" pitchFamily="18" charset="0"/>
                <a:ea typeface="+mj-ea"/>
                <a:cs typeface="Times New Roman" panose="02020603050405020304" pitchFamily="18" charset="0"/>
              </a:rPr>
              <a:t>P</a:t>
            </a:r>
            <a:r>
              <a:rPr lang="zh-CN" altLang="zh-CN" sz="2000" dirty="0">
                <a:latin typeface="Times New Roman" panose="02020603050405020304" pitchFamily="18" charset="0"/>
                <a:ea typeface="+mj-ea"/>
                <a:cs typeface="Times New Roman" panose="02020603050405020304" pitchFamily="18" charset="0"/>
              </a:rPr>
              <a:t>射出此区域，其他还有些带电粒子也能从小孔</a:t>
            </a:r>
            <a:r>
              <a:rPr lang="en-US" altLang="zh-CN" sz="2000" i="1" dirty="0">
                <a:latin typeface="Times New Roman" panose="02020603050405020304" pitchFamily="18" charset="0"/>
                <a:ea typeface="+mj-ea"/>
                <a:cs typeface="Times New Roman" panose="02020603050405020304" pitchFamily="18" charset="0"/>
              </a:rPr>
              <a:t>P</a:t>
            </a:r>
            <a:r>
              <a:rPr lang="zh-CN" altLang="zh-CN" sz="2000" dirty="0">
                <a:latin typeface="Times New Roman" panose="02020603050405020304" pitchFamily="18" charset="0"/>
                <a:ea typeface="+mj-ea"/>
                <a:cs typeface="Times New Roman" panose="02020603050405020304" pitchFamily="18" charset="0"/>
              </a:rPr>
              <a:t>射出，射出时的速度与预期选择的速度的最大偏差量为</a:t>
            </a:r>
            <a:r>
              <a:rPr lang="en-US" altLang="zh-CN" sz="2000" dirty="0" err="1">
                <a:latin typeface="Times New Roman" panose="02020603050405020304" pitchFamily="18" charset="0"/>
                <a:ea typeface="+mj-ea"/>
                <a:cs typeface="Times New Roman" panose="02020603050405020304" pitchFamily="18" charset="0"/>
              </a:rPr>
              <a:t>Δ</a:t>
            </a:r>
            <a:r>
              <a:rPr lang="en-US" altLang="zh-CN" sz="2000" i="1" dirty="0" err="1">
                <a:latin typeface="Times New Roman" panose="02020603050405020304" pitchFamily="18" charset="0"/>
                <a:ea typeface="+mj-ea"/>
                <a:cs typeface="Times New Roman" panose="02020603050405020304" pitchFamily="18" charset="0"/>
              </a:rPr>
              <a:t>v</a:t>
            </a:r>
            <a:r>
              <a:rPr lang="zh-CN" altLang="zh-CN" sz="2000" dirty="0">
                <a:latin typeface="Times New Roman" panose="02020603050405020304" pitchFamily="18" charset="0"/>
                <a:ea typeface="+mj-ea"/>
                <a:cs typeface="Times New Roman" panose="02020603050405020304" pitchFamily="18" charset="0"/>
              </a:rPr>
              <a:t>，通过理论分析知道，这些带电粒子的运动可以看作沿中轴线方向以速度为</a:t>
            </a:r>
            <a:r>
              <a:rPr lang="en-US" altLang="zh-CN" sz="2000" i="1" dirty="0">
                <a:latin typeface="Times New Roman" panose="02020603050405020304" pitchFamily="18" charset="0"/>
                <a:ea typeface="+mj-ea"/>
                <a:cs typeface="Times New Roman" panose="02020603050405020304" pitchFamily="18" charset="0"/>
              </a:rPr>
              <a:t>v</a:t>
            </a:r>
            <a:r>
              <a:rPr lang="en-US" altLang="zh-CN" sz="2000" baseline="-25000" dirty="0">
                <a:latin typeface="Times New Roman" panose="02020603050405020304" pitchFamily="18" charset="0"/>
                <a:ea typeface="+mj-ea"/>
                <a:cs typeface="Times New Roman" panose="02020603050405020304" pitchFamily="18" charset="0"/>
              </a:rPr>
              <a:t>1</a:t>
            </a:r>
            <a:r>
              <a:rPr lang="zh-CN" altLang="zh-CN" sz="2000" dirty="0">
                <a:latin typeface="Times New Roman" panose="02020603050405020304" pitchFamily="18" charset="0"/>
                <a:ea typeface="+mj-ea"/>
                <a:cs typeface="Times New Roman" panose="02020603050405020304" pitchFamily="18" charset="0"/>
              </a:rPr>
              <a:t>的匀速直线运动和以速率</a:t>
            </a:r>
            <a:r>
              <a:rPr lang="en-US" altLang="zh-CN" sz="2000" i="1" dirty="0">
                <a:latin typeface="Times New Roman" panose="02020603050405020304" pitchFamily="18" charset="0"/>
                <a:ea typeface="+mj-ea"/>
                <a:cs typeface="Times New Roman" panose="02020603050405020304" pitchFamily="18" charset="0"/>
              </a:rPr>
              <a:t>v</a:t>
            </a:r>
            <a:r>
              <a:rPr lang="en-US" altLang="zh-CN" sz="2000" baseline="-25000" dirty="0">
                <a:latin typeface="Times New Roman" panose="02020603050405020304" pitchFamily="18" charset="0"/>
                <a:ea typeface="+mj-ea"/>
                <a:cs typeface="Times New Roman" panose="02020603050405020304" pitchFamily="18" charset="0"/>
              </a:rPr>
              <a:t>2</a:t>
            </a:r>
            <a:r>
              <a:rPr lang="zh-CN" altLang="zh-CN" sz="2000" dirty="0">
                <a:latin typeface="Times New Roman" panose="02020603050405020304" pitchFamily="18" charset="0"/>
                <a:ea typeface="+mj-ea"/>
                <a:cs typeface="Times New Roman" panose="02020603050405020304" pitchFamily="18" charset="0"/>
              </a:rPr>
              <a:t>在两板间的匀强磁场中做匀速圆周运动的合运动，以速度</a:t>
            </a:r>
            <a:r>
              <a:rPr lang="en-US" altLang="zh-CN" sz="2000" i="1" dirty="0">
                <a:latin typeface="Times New Roman" panose="02020603050405020304" pitchFamily="18" charset="0"/>
                <a:ea typeface="+mj-ea"/>
                <a:cs typeface="Times New Roman" panose="02020603050405020304" pitchFamily="18" charset="0"/>
              </a:rPr>
              <a:t>v</a:t>
            </a:r>
            <a:r>
              <a:rPr lang="en-US" altLang="zh-CN" sz="2000" baseline="-25000" dirty="0">
                <a:latin typeface="Times New Roman" panose="02020603050405020304" pitchFamily="18" charset="0"/>
                <a:ea typeface="+mj-ea"/>
                <a:cs typeface="Times New Roman" panose="02020603050405020304" pitchFamily="18" charset="0"/>
              </a:rPr>
              <a:t>1</a:t>
            </a:r>
            <a:r>
              <a:rPr lang="zh-CN" altLang="zh-CN" sz="2000" dirty="0">
                <a:latin typeface="Times New Roman" panose="02020603050405020304" pitchFamily="18" charset="0"/>
                <a:ea typeface="+mj-ea"/>
                <a:cs typeface="Times New Roman" panose="02020603050405020304" pitchFamily="18" charset="0"/>
              </a:rPr>
              <a:t>运动时所受的洛伦兹力恰好和带电粒子所受的电场力相平衡，</a:t>
            </a:r>
            <a:r>
              <a:rPr lang="en-US" altLang="zh-CN" sz="2000" i="1" dirty="0">
                <a:latin typeface="Times New Roman" panose="02020603050405020304" pitchFamily="18" charset="0"/>
                <a:ea typeface="+mj-ea"/>
                <a:cs typeface="Times New Roman" panose="02020603050405020304" pitchFamily="18" charset="0"/>
              </a:rPr>
              <a:t>v</a:t>
            </a:r>
            <a:r>
              <a:rPr lang="en-US" altLang="zh-CN" sz="2000" baseline="-25000" dirty="0">
                <a:latin typeface="Times New Roman" panose="02020603050405020304" pitchFamily="18" charset="0"/>
                <a:ea typeface="+mj-ea"/>
                <a:cs typeface="Times New Roman" panose="02020603050405020304" pitchFamily="18" charset="0"/>
              </a:rPr>
              <a:t>1</a:t>
            </a:r>
            <a:r>
              <a:rPr lang="zh-CN" altLang="zh-CN" sz="2000" dirty="0">
                <a:latin typeface="Times New Roman" panose="02020603050405020304" pitchFamily="18" charset="0"/>
                <a:ea typeface="+mj-ea"/>
                <a:cs typeface="Times New Roman" panose="02020603050405020304" pitchFamily="18" charset="0"/>
              </a:rPr>
              <a:t>、</a:t>
            </a:r>
            <a:r>
              <a:rPr lang="en-US" altLang="zh-CN" sz="2000" i="1" dirty="0">
                <a:latin typeface="Times New Roman" panose="02020603050405020304" pitchFamily="18" charset="0"/>
                <a:ea typeface="+mj-ea"/>
                <a:cs typeface="Times New Roman" panose="02020603050405020304" pitchFamily="18" charset="0"/>
              </a:rPr>
              <a:t>v</a:t>
            </a:r>
            <a:r>
              <a:rPr lang="en-US" altLang="zh-CN" sz="2000" baseline="-25000" dirty="0">
                <a:latin typeface="Times New Roman" panose="02020603050405020304" pitchFamily="18" charset="0"/>
                <a:ea typeface="+mj-ea"/>
                <a:cs typeface="Times New Roman" panose="02020603050405020304" pitchFamily="18" charset="0"/>
              </a:rPr>
              <a:t>2</a:t>
            </a:r>
            <a:r>
              <a:rPr lang="zh-CN" altLang="zh-CN" sz="2000" dirty="0">
                <a:latin typeface="Times New Roman" panose="02020603050405020304" pitchFamily="18" charset="0"/>
                <a:ea typeface="+mj-ea"/>
                <a:cs typeface="Times New Roman" panose="02020603050405020304" pitchFamily="18" charset="0"/>
              </a:rPr>
              <a:t>和</a:t>
            </a:r>
            <a:r>
              <a:rPr lang="en-US" altLang="zh-CN" sz="2000" dirty="0" err="1">
                <a:latin typeface="Times New Roman" panose="02020603050405020304" pitchFamily="18" charset="0"/>
                <a:ea typeface="+mj-ea"/>
                <a:cs typeface="Times New Roman" panose="02020603050405020304" pitchFamily="18" charset="0"/>
              </a:rPr>
              <a:t>Δ</a:t>
            </a:r>
            <a:r>
              <a:rPr lang="en-US" altLang="zh-CN" sz="2000" i="1" dirty="0" err="1">
                <a:latin typeface="Times New Roman" panose="02020603050405020304" pitchFamily="18" charset="0"/>
                <a:ea typeface="+mj-ea"/>
                <a:cs typeface="Times New Roman" panose="02020603050405020304" pitchFamily="18" charset="0"/>
              </a:rPr>
              <a:t>v</a:t>
            </a:r>
            <a:r>
              <a:rPr lang="zh-CN" altLang="zh-CN" sz="2000" dirty="0">
                <a:latin typeface="Times New Roman" panose="02020603050405020304" pitchFamily="18" charset="0"/>
                <a:ea typeface="+mj-ea"/>
                <a:cs typeface="Times New Roman" panose="02020603050405020304" pitchFamily="18" charset="0"/>
              </a:rPr>
              <a:t>均为未知量，不计带电粒子重力及粒子间相互作用．</a:t>
            </a:r>
          </a:p>
          <a:p>
            <a:pPr>
              <a:lnSpc>
                <a:spcPct val="120000"/>
              </a:lnSpc>
            </a:pPr>
            <a:r>
              <a:rPr lang="zh-CN" altLang="zh-CN" sz="2000" dirty="0">
                <a:latin typeface="Times New Roman" panose="02020603050405020304" pitchFamily="18" charset="0"/>
                <a:ea typeface="+mj-ea"/>
                <a:cs typeface="Times New Roman" panose="02020603050405020304" pitchFamily="18" charset="0"/>
              </a:rPr>
              <a:t>（</a:t>
            </a:r>
            <a:r>
              <a:rPr lang="en-US" altLang="zh-CN" sz="2000" dirty="0">
                <a:latin typeface="Times New Roman" panose="02020603050405020304" pitchFamily="18" charset="0"/>
                <a:ea typeface="+mj-ea"/>
                <a:cs typeface="Times New Roman" panose="02020603050405020304" pitchFamily="18" charset="0"/>
              </a:rPr>
              <a:t>1</a:t>
            </a:r>
            <a:r>
              <a:rPr lang="zh-CN" altLang="zh-CN" sz="2000" dirty="0">
                <a:latin typeface="Times New Roman" panose="02020603050405020304" pitchFamily="18" charset="0"/>
                <a:ea typeface="+mj-ea"/>
                <a:cs typeface="Times New Roman" panose="02020603050405020304" pitchFamily="18" charset="0"/>
              </a:rPr>
              <a:t>）若带电粒子能沿中轴线运动，求其从小孔</a:t>
            </a:r>
            <a:r>
              <a:rPr lang="en-US" altLang="zh-CN" sz="2000" i="1" dirty="0">
                <a:latin typeface="Times New Roman" panose="02020603050405020304" pitchFamily="18" charset="0"/>
                <a:ea typeface="+mj-ea"/>
                <a:cs typeface="Times New Roman" panose="02020603050405020304" pitchFamily="18" charset="0"/>
              </a:rPr>
              <a:t>O</a:t>
            </a:r>
            <a:r>
              <a:rPr lang="zh-CN" altLang="zh-CN" sz="2000" dirty="0">
                <a:latin typeface="Times New Roman" panose="02020603050405020304" pitchFamily="18" charset="0"/>
                <a:ea typeface="+mj-ea"/>
                <a:cs typeface="Times New Roman" panose="02020603050405020304" pitchFamily="18" charset="0"/>
              </a:rPr>
              <a:t>射入时的速度</a:t>
            </a:r>
            <a:r>
              <a:rPr lang="en-US" altLang="zh-CN" sz="2000" i="1" dirty="0">
                <a:latin typeface="Times New Roman" panose="02020603050405020304" pitchFamily="18" charset="0"/>
                <a:ea typeface="+mj-ea"/>
                <a:cs typeface="Times New Roman" panose="02020603050405020304" pitchFamily="18" charset="0"/>
              </a:rPr>
              <a:t>v</a:t>
            </a:r>
            <a:r>
              <a:rPr lang="en-US" altLang="zh-CN" sz="2000" baseline="-25000" dirty="0">
                <a:latin typeface="Times New Roman" panose="02020603050405020304" pitchFamily="18" charset="0"/>
                <a:ea typeface="+mj-ea"/>
                <a:cs typeface="Times New Roman" panose="02020603050405020304" pitchFamily="18" charset="0"/>
              </a:rPr>
              <a:t>0</a:t>
            </a:r>
            <a:r>
              <a:rPr lang="zh-CN" altLang="zh-CN" sz="2000" dirty="0">
                <a:latin typeface="Times New Roman" panose="02020603050405020304" pitchFamily="18" charset="0"/>
                <a:ea typeface="+mj-ea"/>
                <a:cs typeface="Times New Roman" panose="02020603050405020304" pitchFamily="18" charset="0"/>
              </a:rPr>
              <a:t>；</a:t>
            </a:r>
          </a:p>
          <a:p>
            <a:pPr>
              <a:lnSpc>
                <a:spcPct val="120000"/>
              </a:lnSpc>
            </a:pPr>
            <a:r>
              <a:rPr lang="zh-CN" altLang="en-US" sz="2000" dirty="0" smtClean="0">
                <a:latin typeface="Times New Roman" panose="02020603050405020304" pitchFamily="18" charset="0"/>
                <a:ea typeface="+mj-ea"/>
                <a:cs typeface="Times New Roman" panose="02020603050405020304" pitchFamily="18" charset="0"/>
              </a:rPr>
              <a:t>（</a:t>
            </a:r>
            <a:r>
              <a:rPr lang="en-US" altLang="zh-CN" sz="2000" dirty="0" smtClean="0">
                <a:latin typeface="Times New Roman" panose="02020603050405020304" pitchFamily="18" charset="0"/>
                <a:ea typeface="+mj-ea"/>
                <a:cs typeface="Times New Roman" panose="02020603050405020304" pitchFamily="18" charset="0"/>
              </a:rPr>
              <a:t>2</a:t>
            </a:r>
            <a:r>
              <a:rPr lang="zh-CN" altLang="en-US" sz="2000" dirty="0" smtClean="0">
                <a:latin typeface="Times New Roman" panose="02020603050405020304" pitchFamily="18" charset="0"/>
                <a:ea typeface="+mj-ea"/>
                <a:cs typeface="Times New Roman" panose="02020603050405020304" pitchFamily="18" charset="0"/>
              </a:rPr>
              <a:t>）</a:t>
            </a:r>
            <a:r>
              <a:rPr lang="zh-CN" altLang="zh-CN" sz="2000" dirty="0" smtClean="0">
                <a:latin typeface="Times New Roman" panose="02020603050405020304" pitchFamily="18" charset="0"/>
                <a:ea typeface="+mj-ea"/>
                <a:cs typeface="Times New Roman" panose="02020603050405020304" pitchFamily="18" charset="0"/>
              </a:rPr>
              <a:t>增加</a:t>
            </a:r>
            <a:r>
              <a:rPr lang="zh-CN" altLang="zh-CN" sz="2000" dirty="0">
                <a:latin typeface="Times New Roman" panose="02020603050405020304" pitchFamily="18" charset="0"/>
                <a:ea typeface="+mj-ea"/>
                <a:cs typeface="Times New Roman" panose="02020603050405020304" pitchFamily="18" charset="0"/>
              </a:rPr>
              <a:t>磁感应强度后，使带电粒子以（</a:t>
            </a:r>
            <a:r>
              <a:rPr lang="en-US" altLang="zh-CN" sz="2000" dirty="0">
                <a:latin typeface="Times New Roman" panose="02020603050405020304" pitchFamily="18" charset="0"/>
                <a:ea typeface="+mj-ea"/>
                <a:cs typeface="Times New Roman" panose="02020603050405020304" pitchFamily="18" charset="0"/>
              </a:rPr>
              <a:t>1</a:t>
            </a:r>
            <a:r>
              <a:rPr lang="zh-CN" altLang="zh-CN" sz="2000" dirty="0">
                <a:latin typeface="Times New Roman" panose="02020603050405020304" pitchFamily="18" charset="0"/>
                <a:ea typeface="+mj-ea"/>
                <a:cs typeface="Times New Roman" panose="02020603050405020304" pitchFamily="18" charset="0"/>
              </a:rPr>
              <a:t>）中速度</a:t>
            </a:r>
            <a:r>
              <a:rPr lang="en-US" altLang="zh-CN" sz="2000" i="1" dirty="0">
                <a:latin typeface="Times New Roman" panose="02020603050405020304" pitchFamily="18" charset="0"/>
                <a:ea typeface="+mj-ea"/>
                <a:cs typeface="Times New Roman" panose="02020603050405020304" pitchFamily="18" charset="0"/>
              </a:rPr>
              <a:t>v</a:t>
            </a:r>
            <a:r>
              <a:rPr lang="en-US" altLang="zh-CN" sz="2000" baseline="-25000" dirty="0">
                <a:latin typeface="Times New Roman" panose="02020603050405020304" pitchFamily="18" charset="0"/>
                <a:ea typeface="+mj-ea"/>
                <a:cs typeface="Times New Roman" panose="02020603050405020304" pitchFamily="18" charset="0"/>
              </a:rPr>
              <a:t>0</a:t>
            </a:r>
            <a:r>
              <a:rPr lang="zh-CN" altLang="zh-CN" sz="2000" dirty="0">
                <a:latin typeface="Times New Roman" panose="02020603050405020304" pitchFamily="18" charset="0"/>
                <a:ea typeface="+mj-ea"/>
                <a:cs typeface="Times New Roman" panose="02020603050405020304" pitchFamily="18" charset="0"/>
              </a:rPr>
              <a:t>射入，要让所有带电粒子不能打到水平金属板，两板间距</a:t>
            </a:r>
            <a:r>
              <a:rPr lang="en-US" altLang="zh-CN" sz="2000" i="1" dirty="0">
                <a:latin typeface="Times New Roman" panose="02020603050405020304" pitchFamily="18" charset="0"/>
                <a:ea typeface="+mj-ea"/>
                <a:cs typeface="Times New Roman" panose="02020603050405020304" pitchFamily="18" charset="0"/>
              </a:rPr>
              <a:t>d</a:t>
            </a:r>
            <a:r>
              <a:rPr lang="zh-CN" altLang="zh-CN" sz="2000" dirty="0">
                <a:latin typeface="Times New Roman" panose="02020603050405020304" pitchFamily="18" charset="0"/>
                <a:ea typeface="+mj-ea"/>
                <a:cs typeface="Times New Roman" panose="02020603050405020304" pitchFamily="18" charset="0"/>
              </a:rPr>
              <a:t>应满足什么条件？ </a:t>
            </a:r>
            <a:endParaRPr lang="en-US" altLang="zh-CN" sz="2000" dirty="0" smtClean="0">
              <a:latin typeface="Times New Roman" panose="02020603050405020304" pitchFamily="18" charset="0"/>
              <a:ea typeface="+mj-ea"/>
              <a:cs typeface="Times New Roman" panose="02020603050405020304" pitchFamily="18" charset="0"/>
            </a:endParaRPr>
          </a:p>
          <a:p>
            <a:pPr>
              <a:lnSpc>
                <a:spcPct val="120000"/>
              </a:lnSpc>
            </a:pPr>
            <a:r>
              <a:rPr lang="zh-CN" altLang="zh-CN" sz="2000" dirty="0" smtClean="0">
                <a:latin typeface="Times New Roman" panose="02020603050405020304" pitchFamily="18" charset="0"/>
                <a:ea typeface="+mj-ea"/>
                <a:cs typeface="Times New Roman" panose="02020603050405020304" pitchFamily="18" charset="0"/>
              </a:rPr>
              <a:t>（</a:t>
            </a:r>
            <a:r>
              <a:rPr lang="en-US" altLang="zh-CN" sz="2000" dirty="0">
                <a:latin typeface="Times New Roman" panose="02020603050405020304" pitchFamily="18" charset="0"/>
                <a:ea typeface="+mj-ea"/>
                <a:cs typeface="Times New Roman" panose="02020603050405020304" pitchFamily="18" charset="0"/>
              </a:rPr>
              <a:t>3</a:t>
            </a:r>
            <a:r>
              <a:rPr lang="zh-CN" altLang="zh-CN" sz="2000" dirty="0">
                <a:latin typeface="Times New Roman" panose="02020603050405020304" pitchFamily="18" charset="0"/>
                <a:ea typeface="+mj-ea"/>
                <a:cs typeface="Times New Roman" panose="02020603050405020304" pitchFamily="18" charset="0"/>
              </a:rPr>
              <a:t>）磁感应强度为</a:t>
            </a:r>
            <a:r>
              <a:rPr lang="en-US" altLang="zh-CN" sz="2000" i="1" dirty="0">
                <a:latin typeface="Times New Roman" panose="02020603050405020304" pitchFamily="18" charset="0"/>
                <a:ea typeface="+mj-ea"/>
                <a:cs typeface="Times New Roman" panose="02020603050405020304" pitchFamily="18" charset="0"/>
              </a:rPr>
              <a:t>B</a:t>
            </a:r>
            <a:r>
              <a:rPr lang="en-US" altLang="zh-CN" sz="2000" baseline="-25000" dirty="0">
                <a:latin typeface="Times New Roman" panose="02020603050405020304" pitchFamily="18" charset="0"/>
                <a:ea typeface="+mj-ea"/>
                <a:cs typeface="Times New Roman" panose="02020603050405020304" pitchFamily="18" charset="0"/>
              </a:rPr>
              <a:t>0</a:t>
            </a:r>
            <a:r>
              <a:rPr lang="zh-CN" altLang="zh-CN" sz="2000" dirty="0">
                <a:latin typeface="Times New Roman" panose="02020603050405020304" pitchFamily="18" charset="0"/>
                <a:ea typeface="+mj-ea"/>
                <a:cs typeface="Times New Roman" panose="02020603050405020304" pitchFamily="18" charset="0"/>
              </a:rPr>
              <a:t>时，为了减小从小孔</a:t>
            </a:r>
            <a:r>
              <a:rPr lang="en-US" altLang="zh-CN" sz="2000" i="1" dirty="0">
                <a:latin typeface="Times New Roman" panose="02020603050405020304" pitchFamily="18" charset="0"/>
                <a:ea typeface="+mj-ea"/>
                <a:cs typeface="Times New Roman" panose="02020603050405020304" pitchFamily="18" charset="0"/>
              </a:rPr>
              <a:t>P</a:t>
            </a:r>
            <a:r>
              <a:rPr lang="zh-CN" altLang="zh-CN" sz="2000" dirty="0">
                <a:latin typeface="Times New Roman" panose="02020603050405020304" pitchFamily="18" charset="0"/>
                <a:ea typeface="+mj-ea"/>
                <a:cs typeface="Times New Roman" panose="02020603050405020304" pitchFamily="18" charset="0"/>
              </a:rPr>
              <a:t>处射出粒子速度的最大偏差量</a:t>
            </a:r>
            <a:r>
              <a:rPr lang="en-US" altLang="zh-CN" sz="2000" dirty="0" err="1">
                <a:latin typeface="Times New Roman" panose="02020603050405020304" pitchFamily="18" charset="0"/>
                <a:ea typeface="+mj-ea"/>
                <a:cs typeface="Times New Roman" panose="02020603050405020304" pitchFamily="18" charset="0"/>
              </a:rPr>
              <a:t>Δ</a:t>
            </a:r>
            <a:r>
              <a:rPr lang="en-US" altLang="zh-CN" sz="2000" i="1" dirty="0" err="1">
                <a:latin typeface="Times New Roman" panose="02020603050405020304" pitchFamily="18" charset="0"/>
                <a:ea typeface="+mj-ea"/>
                <a:cs typeface="Times New Roman" panose="02020603050405020304" pitchFamily="18" charset="0"/>
              </a:rPr>
              <a:t>v</a:t>
            </a:r>
            <a:r>
              <a:rPr lang="zh-CN" altLang="zh-CN" sz="2000" dirty="0">
                <a:latin typeface="Times New Roman" panose="02020603050405020304" pitchFamily="18" charset="0"/>
                <a:ea typeface="+mj-ea"/>
                <a:cs typeface="Times New Roman" panose="02020603050405020304" pitchFamily="18" charset="0"/>
              </a:rPr>
              <a:t>，从而提高速度选择器的速度分辨本领，水平金属板的长度</a:t>
            </a:r>
            <a:r>
              <a:rPr lang="en-US" altLang="zh-CN" sz="2000" i="1" dirty="0">
                <a:latin typeface="Times New Roman" panose="02020603050405020304" pitchFamily="18" charset="0"/>
                <a:ea typeface="+mj-ea"/>
                <a:cs typeface="Times New Roman" panose="02020603050405020304" pitchFamily="18" charset="0"/>
              </a:rPr>
              <a:t>L</a:t>
            </a:r>
            <a:r>
              <a:rPr lang="zh-CN" altLang="zh-CN" sz="2000" dirty="0">
                <a:latin typeface="Times New Roman" panose="02020603050405020304" pitchFamily="18" charset="0"/>
                <a:ea typeface="+mj-ea"/>
                <a:cs typeface="Times New Roman" panose="02020603050405020304" pitchFamily="18" charset="0"/>
              </a:rPr>
              <a:t>应满足什么条件</a:t>
            </a:r>
            <a:r>
              <a:rPr lang="zh-CN" altLang="zh-CN" sz="2000" dirty="0" smtClean="0">
                <a:latin typeface="Times New Roman" panose="02020603050405020304" pitchFamily="18" charset="0"/>
                <a:ea typeface="+mj-ea"/>
                <a:cs typeface="Times New Roman" panose="02020603050405020304" pitchFamily="18" charset="0"/>
              </a:rPr>
              <a:t>？</a:t>
            </a:r>
            <a:endParaRPr lang="zh-CN" altLang="zh-CN" sz="2000" dirty="0">
              <a:latin typeface="Times New Roman" panose="02020603050405020304" pitchFamily="18" charset="0"/>
              <a:ea typeface="+mj-ea"/>
              <a:cs typeface="Times New Roman" panose="02020603050405020304" pitchFamily="18" charset="0"/>
            </a:endParaRPr>
          </a:p>
        </p:txBody>
      </p:sp>
      <p:sp>
        <p:nvSpPr>
          <p:cNvPr id="80921" name="Rectangle 2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sp>
        <p:nvSpPr>
          <p:cNvPr id="80923" name="Rectangle 28"/>
          <p:cNvSpPr>
            <a:spLocks noChangeArrowheads="1"/>
          </p:cNvSpPr>
          <p:nvPr/>
        </p:nvSpPr>
        <p:spPr bwMode="auto">
          <a:xfrm>
            <a:off x="0" y="30490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sp>
        <p:nvSpPr>
          <p:cNvPr id="80925" name="Rectangle 30"/>
          <p:cNvSpPr>
            <a:spLocks noChangeArrowheads="1"/>
          </p:cNvSpPr>
          <p:nvPr/>
        </p:nvSpPr>
        <p:spPr bwMode="auto">
          <a:xfrm>
            <a:off x="0" y="30490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sp>
        <p:nvSpPr>
          <p:cNvPr id="80927" name="Rectangle 32"/>
          <p:cNvSpPr>
            <a:spLocks noChangeArrowheads="1"/>
          </p:cNvSpPr>
          <p:nvPr/>
        </p:nvSpPr>
        <p:spPr bwMode="auto">
          <a:xfrm>
            <a:off x="0" y="33887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sp>
        <p:nvSpPr>
          <p:cNvPr id="577570" name="Text Box 34"/>
          <p:cNvSpPr txBox="1">
            <a:spLocks noChangeArrowheads="1"/>
          </p:cNvSpPr>
          <p:nvPr/>
        </p:nvSpPr>
        <p:spPr bwMode="auto">
          <a:xfrm>
            <a:off x="623392" y="1773977"/>
            <a:ext cx="27363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200" b="1" dirty="0" smtClean="0">
                <a:solidFill>
                  <a:srgbClr val="FF0000"/>
                </a:solidFill>
              </a:rPr>
              <a:t>南通市</a:t>
            </a:r>
            <a:r>
              <a:rPr lang="en-US" altLang="zh-CN" sz="2200" b="1" dirty="0" smtClean="0">
                <a:solidFill>
                  <a:srgbClr val="FF0000"/>
                </a:solidFill>
              </a:rPr>
              <a:t>2017</a:t>
            </a:r>
            <a:r>
              <a:rPr lang="zh-CN" altLang="en-US" sz="2200" b="1" dirty="0" smtClean="0">
                <a:solidFill>
                  <a:srgbClr val="FF0000"/>
                </a:solidFill>
              </a:rPr>
              <a:t>三模</a:t>
            </a:r>
            <a:endParaRPr lang="zh-CN" altLang="en-US" sz="2200" b="1" dirty="0">
              <a:solidFill>
                <a:srgbClr val="FF0000"/>
              </a:solidFill>
            </a:endParaRPr>
          </a:p>
        </p:txBody>
      </p:sp>
      <p:sp>
        <p:nvSpPr>
          <p:cNvPr id="86" name="TextBox 85"/>
          <p:cNvSpPr txBox="1"/>
          <p:nvPr/>
        </p:nvSpPr>
        <p:spPr>
          <a:xfrm>
            <a:off x="4099972" y="1268760"/>
            <a:ext cx="4505237" cy="707886"/>
          </a:xfrm>
          <a:prstGeom prst="rect">
            <a:avLst/>
          </a:prstGeom>
          <a:noFill/>
        </p:spPr>
        <p:txBody>
          <a:bodyPr wrap="square" rtlCol="0">
            <a:spAutoFit/>
          </a:bodyPr>
          <a:lstStyle/>
          <a:p>
            <a:pPr>
              <a:lnSpc>
                <a:spcPts val="4800"/>
              </a:lnSpc>
            </a:pPr>
            <a:r>
              <a:rPr lang="en-US" altLang="zh-CN" sz="2800" b="1" dirty="0" smtClean="0">
                <a:solidFill>
                  <a:srgbClr val="FF0000"/>
                </a:solidFill>
              </a:rPr>
              <a:t>1. </a:t>
            </a:r>
            <a:r>
              <a:rPr lang="zh-CN" altLang="en-US" sz="2800" b="1" dirty="0" smtClean="0">
                <a:solidFill>
                  <a:srgbClr val="FF0000"/>
                </a:solidFill>
              </a:rPr>
              <a:t>命题要依据课程标准</a:t>
            </a:r>
            <a:endParaRPr lang="en-US" altLang="zh-CN" sz="2800" b="1" dirty="0" smtClean="0">
              <a:solidFill>
                <a:srgbClr val="FF00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21" name="Rectangle 2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sp>
        <p:nvSpPr>
          <p:cNvPr id="80923" name="Rectangle 28"/>
          <p:cNvSpPr>
            <a:spLocks noChangeArrowheads="1"/>
          </p:cNvSpPr>
          <p:nvPr/>
        </p:nvSpPr>
        <p:spPr bwMode="auto">
          <a:xfrm>
            <a:off x="0" y="30490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sp>
        <p:nvSpPr>
          <p:cNvPr id="80925" name="Rectangle 30"/>
          <p:cNvSpPr>
            <a:spLocks noChangeArrowheads="1"/>
          </p:cNvSpPr>
          <p:nvPr/>
        </p:nvSpPr>
        <p:spPr bwMode="auto">
          <a:xfrm>
            <a:off x="0" y="30490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sp>
        <p:nvSpPr>
          <p:cNvPr id="80927" name="Rectangle 32"/>
          <p:cNvSpPr>
            <a:spLocks noChangeArrowheads="1"/>
          </p:cNvSpPr>
          <p:nvPr/>
        </p:nvSpPr>
        <p:spPr bwMode="auto">
          <a:xfrm>
            <a:off x="0" y="33887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sp>
        <p:nvSpPr>
          <p:cNvPr id="86" name="TextBox 85"/>
          <p:cNvSpPr txBox="1"/>
          <p:nvPr/>
        </p:nvSpPr>
        <p:spPr>
          <a:xfrm>
            <a:off x="4099972" y="1268760"/>
            <a:ext cx="4505237" cy="707886"/>
          </a:xfrm>
          <a:prstGeom prst="rect">
            <a:avLst/>
          </a:prstGeom>
          <a:noFill/>
        </p:spPr>
        <p:txBody>
          <a:bodyPr wrap="square" rtlCol="0">
            <a:spAutoFit/>
          </a:bodyPr>
          <a:lstStyle/>
          <a:p>
            <a:pPr>
              <a:lnSpc>
                <a:spcPts val="4800"/>
              </a:lnSpc>
            </a:pPr>
            <a:r>
              <a:rPr lang="en-US" altLang="zh-CN" sz="2800" b="1" dirty="0" smtClean="0">
                <a:solidFill>
                  <a:srgbClr val="FF0000"/>
                </a:solidFill>
              </a:rPr>
              <a:t>1. </a:t>
            </a:r>
            <a:r>
              <a:rPr lang="zh-CN" altLang="en-US" sz="2800" b="1" dirty="0" smtClean="0">
                <a:solidFill>
                  <a:srgbClr val="FF0000"/>
                </a:solidFill>
              </a:rPr>
              <a:t>命题要依据课程标准</a:t>
            </a:r>
            <a:endParaRPr lang="en-US" altLang="zh-CN" sz="2800" b="1" dirty="0" smtClean="0">
              <a:solidFill>
                <a:srgbClr val="FF0000"/>
              </a:solidFill>
            </a:endParaRPr>
          </a:p>
        </p:txBody>
      </p:sp>
      <p:pic>
        <p:nvPicPr>
          <p:cNvPr id="7169" name="Picture 1" descr="C:\Documents and Settings\Administrator\Application Data\Tencent\Users\503044114\QQ\WinTemp\RichOle\8WXD)6O40UVJKD~T07NEVY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855" y="4464050"/>
            <a:ext cx="2995930" cy="22110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5"/>
          <p:cNvSpPr txBox="1">
            <a:spLocks noChangeArrowheads="1"/>
          </p:cNvSpPr>
          <p:nvPr/>
        </p:nvSpPr>
        <p:spPr bwMode="auto">
          <a:xfrm>
            <a:off x="371980" y="1938642"/>
            <a:ext cx="11305256" cy="30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zh-CN" sz="2000" dirty="0" smtClean="0">
                <a:solidFill>
                  <a:srgbClr val="FF0000"/>
                </a:solidFill>
                <a:latin typeface="Times New Roman" panose="02020603050405020304" pitchFamily="18" charset="0"/>
                <a:ea typeface="+mj-ea"/>
                <a:cs typeface="Times New Roman" panose="02020603050405020304" pitchFamily="18" charset="0"/>
              </a:rPr>
              <a:t>通过</a:t>
            </a:r>
            <a:r>
              <a:rPr lang="zh-CN" altLang="zh-CN" sz="2000" dirty="0">
                <a:solidFill>
                  <a:srgbClr val="FF0000"/>
                </a:solidFill>
                <a:latin typeface="Times New Roman" panose="02020603050405020304" pitchFamily="18" charset="0"/>
                <a:ea typeface="+mj-ea"/>
                <a:cs typeface="Times New Roman" panose="02020603050405020304" pitchFamily="18" charset="0"/>
              </a:rPr>
              <a:t>理论分析知道，这些带电粒子的运动可以看作沿中轴线方向以速度为</a:t>
            </a:r>
            <a:r>
              <a:rPr lang="en-US" altLang="zh-CN" sz="2000" i="1" dirty="0">
                <a:solidFill>
                  <a:srgbClr val="FF0000"/>
                </a:solidFill>
                <a:latin typeface="Times New Roman" panose="02020603050405020304" pitchFamily="18" charset="0"/>
                <a:ea typeface="+mj-ea"/>
                <a:cs typeface="Times New Roman" panose="02020603050405020304" pitchFamily="18" charset="0"/>
              </a:rPr>
              <a:t>v</a:t>
            </a:r>
            <a:r>
              <a:rPr lang="en-US" altLang="zh-CN" sz="2000" baseline="-25000" dirty="0">
                <a:solidFill>
                  <a:srgbClr val="FF0000"/>
                </a:solidFill>
                <a:latin typeface="Times New Roman" panose="02020603050405020304" pitchFamily="18" charset="0"/>
                <a:ea typeface="+mj-ea"/>
                <a:cs typeface="Times New Roman" panose="02020603050405020304" pitchFamily="18" charset="0"/>
              </a:rPr>
              <a:t>1</a:t>
            </a:r>
            <a:r>
              <a:rPr lang="zh-CN" altLang="zh-CN" sz="2000" dirty="0">
                <a:solidFill>
                  <a:srgbClr val="FF0000"/>
                </a:solidFill>
                <a:latin typeface="Times New Roman" panose="02020603050405020304" pitchFamily="18" charset="0"/>
                <a:ea typeface="+mj-ea"/>
                <a:cs typeface="Times New Roman" panose="02020603050405020304" pitchFamily="18" charset="0"/>
              </a:rPr>
              <a:t>的匀速直线运动和以速率</a:t>
            </a:r>
            <a:r>
              <a:rPr lang="en-US" altLang="zh-CN" sz="2000" i="1" dirty="0">
                <a:solidFill>
                  <a:srgbClr val="FF0000"/>
                </a:solidFill>
                <a:latin typeface="Times New Roman" panose="02020603050405020304" pitchFamily="18" charset="0"/>
                <a:ea typeface="+mj-ea"/>
                <a:cs typeface="Times New Roman" panose="02020603050405020304" pitchFamily="18" charset="0"/>
              </a:rPr>
              <a:t>v</a:t>
            </a:r>
            <a:r>
              <a:rPr lang="en-US" altLang="zh-CN" sz="2000" baseline="-25000" dirty="0">
                <a:solidFill>
                  <a:srgbClr val="FF0000"/>
                </a:solidFill>
                <a:latin typeface="Times New Roman" panose="02020603050405020304" pitchFamily="18" charset="0"/>
                <a:ea typeface="+mj-ea"/>
                <a:cs typeface="Times New Roman" panose="02020603050405020304" pitchFamily="18" charset="0"/>
              </a:rPr>
              <a:t>2</a:t>
            </a:r>
            <a:r>
              <a:rPr lang="zh-CN" altLang="zh-CN" sz="2000" dirty="0">
                <a:solidFill>
                  <a:srgbClr val="FF0000"/>
                </a:solidFill>
                <a:latin typeface="Times New Roman" panose="02020603050405020304" pitchFamily="18" charset="0"/>
                <a:ea typeface="+mj-ea"/>
                <a:cs typeface="Times New Roman" panose="02020603050405020304" pitchFamily="18" charset="0"/>
              </a:rPr>
              <a:t>在两板间的匀强磁场中做匀速圆周运动的合运动，以速度</a:t>
            </a:r>
            <a:r>
              <a:rPr lang="en-US" altLang="zh-CN" sz="2000" i="1" dirty="0">
                <a:solidFill>
                  <a:srgbClr val="FF0000"/>
                </a:solidFill>
                <a:latin typeface="Times New Roman" panose="02020603050405020304" pitchFamily="18" charset="0"/>
                <a:ea typeface="+mj-ea"/>
                <a:cs typeface="Times New Roman" panose="02020603050405020304" pitchFamily="18" charset="0"/>
              </a:rPr>
              <a:t>v</a:t>
            </a:r>
            <a:r>
              <a:rPr lang="en-US" altLang="zh-CN" sz="2000" baseline="-25000" dirty="0">
                <a:solidFill>
                  <a:srgbClr val="FF0000"/>
                </a:solidFill>
                <a:latin typeface="Times New Roman" panose="02020603050405020304" pitchFamily="18" charset="0"/>
                <a:ea typeface="+mj-ea"/>
                <a:cs typeface="Times New Roman" panose="02020603050405020304" pitchFamily="18" charset="0"/>
              </a:rPr>
              <a:t>1</a:t>
            </a:r>
            <a:r>
              <a:rPr lang="zh-CN" altLang="zh-CN" sz="2000" dirty="0">
                <a:solidFill>
                  <a:srgbClr val="FF0000"/>
                </a:solidFill>
                <a:latin typeface="Times New Roman" panose="02020603050405020304" pitchFamily="18" charset="0"/>
                <a:ea typeface="+mj-ea"/>
                <a:cs typeface="Times New Roman" panose="02020603050405020304" pitchFamily="18" charset="0"/>
              </a:rPr>
              <a:t>运动时所受的洛伦兹力恰好和带电粒子所受的电场力相平衡，</a:t>
            </a:r>
            <a:r>
              <a:rPr lang="en-US" altLang="zh-CN" sz="2000" i="1" dirty="0">
                <a:latin typeface="Times New Roman" panose="02020603050405020304" pitchFamily="18" charset="0"/>
                <a:ea typeface="+mj-ea"/>
                <a:cs typeface="Times New Roman" panose="02020603050405020304" pitchFamily="18" charset="0"/>
              </a:rPr>
              <a:t>v</a:t>
            </a:r>
            <a:r>
              <a:rPr lang="en-US" altLang="zh-CN" sz="2000" baseline="-25000" dirty="0">
                <a:latin typeface="Times New Roman" panose="02020603050405020304" pitchFamily="18" charset="0"/>
                <a:ea typeface="+mj-ea"/>
                <a:cs typeface="Times New Roman" panose="02020603050405020304" pitchFamily="18" charset="0"/>
              </a:rPr>
              <a:t>1</a:t>
            </a:r>
            <a:r>
              <a:rPr lang="zh-CN" altLang="zh-CN" sz="2000" dirty="0">
                <a:latin typeface="Times New Roman" panose="02020603050405020304" pitchFamily="18" charset="0"/>
                <a:ea typeface="+mj-ea"/>
                <a:cs typeface="Times New Roman" panose="02020603050405020304" pitchFamily="18" charset="0"/>
              </a:rPr>
              <a:t>、</a:t>
            </a:r>
            <a:r>
              <a:rPr lang="en-US" altLang="zh-CN" sz="2000" i="1" dirty="0">
                <a:latin typeface="Times New Roman" panose="02020603050405020304" pitchFamily="18" charset="0"/>
                <a:ea typeface="+mj-ea"/>
                <a:cs typeface="Times New Roman" panose="02020603050405020304" pitchFamily="18" charset="0"/>
              </a:rPr>
              <a:t>v</a:t>
            </a:r>
            <a:r>
              <a:rPr lang="en-US" altLang="zh-CN" sz="2000" baseline="-25000" dirty="0">
                <a:latin typeface="Times New Roman" panose="02020603050405020304" pitchFamily="18" charset="0"/>
                <a:ea typeface="+mj-ea"/>
                <a:cs typeface="Times New Roman" panose="02020603050405020304" pitchFamily="18" charset="0"/>
              </a:rPr>
              <a:t>2</a:t>
            </a:r>
            <a:r>
              <a:rPr lang="zh-CN" altLang="zh-CN" sz="2000" dirty="0">
                <a:latin typeface="Times New Roman" panose="02020603050405020304" pitchFamily="18" charset="0"/>
                <a:ea typeface="+mj-ea"/>
                <a:cs typeface="Times New Roman" panose="02020603050405020304" pitchFamily="18" charset="0"/>
              </a:rPr>
              <a:t>和</a:t>
            </a:r>
            <a:r>
              <a:rPr lang="en-US" altLang="zh-CN" sz="2000" dirty="0" err="1">
                <a:latin typeface="Times New Roman" panose="02020603050405020304" pitchFamily="18" charset="0"/>
                <a:ea typeface="+mj-ea"/>
                <a:cs typeface="Times New Roman" panose="02020603050405020304" pitchFamily="18" charset="0"/>
              </a:rPr>
              <a:t>Δ</a:t>
            </a:r>
            <a:r>
              <a:rPr lang="en-US" altLang="zh-CN" sz="2000" i="1" dirty="0" err="1">
                <a:latin typeface="Times New Roman" panose="02020603050405020304" pitchFamily="18" charset="0"/>
                <a:ea typeface="+mj-ea"/>
                <a:cs typeface="Times New Roman" panose="02020603050405020304" pitchFamily="18" charset="0"/>
              </a:rPr>
              <a:t>v</a:t>
            </a:r>
            <a:r>
              <a:rPr lang="zh-CN" altLang="zh-CN" sz="2000" dirty="0">
                <a:latin typeface="Times New Roman" panose="02020603050405020304" pitchFamily="18" charset="0"/>
                <a:ea typeface="+mj-ea"/>
                <a:cs typeface="Times New Roman" panose="02020603050405020304" pitchFamily="18" charset="0"/>
              </a:rPr>
              <a:t>均为未知量，不计带电粒子重力及粒子间相互作用．</a:t>
            </a:r>
          </a:p>
          <a:p>
            <a:pPr>
              <a:lnSpc>
                <a:spcPct val="120000"/>
              </a:lnSpc>
            </a:pPr>
            <a:r>
              <a:rPr lang="zh-CN" altLang="zh-CN" sz="2000" dirty="0">
                <a:latin typeface="Times New Roman" panose="02020603050405020304" pitchFamily="18" charset="0"/>
                <a:ea typeface="+mj-ea"/>
                <a:cs typeface="Times New Roman" panose="02020603050405020304" pitchFamily="18" charset="0"/>
              </a:rPr>
              <a:t>（</a:t>
            </a:r>
            <a:r>
              <a:rPr lang="en-US" altLang="zh-CN" sz="2000" dirty="0">
                <a:latin typeface="Times New Roman" panose="02020603050405020304" pitchFamily="18" charset="0"/>
                <a:ea typeface="+mj-ea"/>
                <a:cs typeface="Times New Roman" panose="02020603050405020304" pitchFamily="18" charset="0"/>
              </a:rPr>
              <a:t>1</a:t>
            </a:r>
            <a:r>
              <a:rPr lang="zh-CN" altLang="zh-CN" sz="2000" dirty="0">
                <a:latin typeface="Times New Roman" panose="02020603050405020304" pitchFamily="18" charset="0"/>
                <a:ea typeface="+mj-ea"/>
                <a:cs typeface="Times New Roman" panose="02020603050405020304" pitchFamily="18" charset="0"/>
              </a:rPr>
              <a:t>）若带电粒子能沿中轴线运动，求其从小孔</a:t>
            </a:r>
            <a:r>
              <a:rPr lang="en-US" altLang="zh-CN" sz="2000" i="1" dirty="0">
                <a:latin typeface="Times New Roman" panose="02020603050405020304" pitchFamily="18" charset="0"/>
                <a:ea typeface="+mj-ea"/>
                <a:cs typeface="Times New Roman" panose="02020603050405020304" pitchFamily="18" charset="0"/>
              </a:rPr>
              <a:t>O</a:t>
            </a:r>
            <a:r>
              <a:rPr lang="zh-CN" altLang="zh-CN" sz="2000" dirty="0">
                <a:latin typeface="Times New Roman" panose="02020603050405020304" pitchFamily="18" charset="0"/>
                <a:ea typeface="+mj-ea"/>
                <a:cs typeface="Times New Roman" panose="02020603050405020304" pitchFamily="18" charset="0"/>
              </a:rPr>
              <a:t>射入时的速度</a:t>
            </a:r>
            <a:r>
              <a:rPr lang="en-US" altLang="zh-CN" sz="2000" i="1" dirty="0">
                <a:latin typeface="Times New Roman" panose="02020603050405020304" pitchFamily="18" charset="0"/>
                <a:ea typeface="+mj-ea"/>
                <a:cs typeface="Times New Roman" panose="02020603050405020304" pitchFamily="18" charset="0"/>
              </a:rPr>
              <a:t>v</a:t>
            </a:r>
            <a:r>
              <a:rPr lang="en-US" altLang="zh-CN" sz="2000" baseline="-25000" dirty="0">
                <a:latin typeface="Times New Roman" panose="02020603050405020304" pitchFamily="18" charset="0"/>
                <a:ea typeface="+mj-ea"/>
                <a:cs typeface="Times New Roman" panose="02020603050405020304" pitchFamily="18" charset="0"/>
              </a:rPr>
              <a:t>0</a:t>
            </a:r>
            <a:r>
              <a:rPr lang="zh-CN" altLang="zh-CN" sz="2000" dirty="0">
                <a:latin typeface="Times New Roman" panose="02020603050405020304" pitchFamily="18" charset="0"/>
                <a:ea typeface="+mj-ea"/>
                <a:cs typeface="Times New Roman" panose="02020603050405020304" pitchFamily="18" charset="0"/>
              </a:rPr>
              <a:t>；</a:t>
            </a:r>
          </a:p>
          <a:p>
            <a:pPr>
              <a:lnSpc>
                <a:spcPct val="120000"/>
              </a:lnSpc>
            </a:pPr>
            <a:r>
              <a:rPr lang="zh-CN" altLang="en-US" sz="2000" dirty="0" smtClean="0">
                <a:latin typeface="Times New Roman" panose="02020603050405020304" pitchFamily="18" charset="0"/>
                <a:ea typeface="+mj-ea"/>
                <a:cs typeface="Times New Roman" panose="02020603050405020304" pitchFamily="18" charset="0"/>
              </a:rPr>
              <a:t>（</a:t>
            </a:r>
            <a:r>
              <a:rPr lang="en-US" altLang="zh-CN" sz="2000" dirty="0" smtClean="0">
                <a:latin typeface="Times New Roman" panose="02020603050405020304" pitchFamily="18" charset="0"/>
                <a:ea typeface="+mj-ea"/>
                <a:cs typeface="Times New Roman" panose="02020603050405020304" pitchFamily="18" charset="0"/>
              </a:rPr>
              <a:t>2</a:t>
            </a:r>
            <a:r>
              <a:rPr lang="zh-CN" altLang="en-US" sz="2000" dirty="0" smtClean="0">
                <a:latin typeface="Times New Roman" panose="02020603050405020304" pitchFamily="18" charset="0"/>
                <a:ea typeface="+mj-ea"/>
                <a:cs typeface="Times New Roman" panose="02020603050405020304" pitchFamily="18" charset="0"/>
              </a:rPr>
              <a:t>）</a:t>
            </a:r>
            <a:r>
              <a:rPr lang="zh-CN" altLang="zh-CN" sz="2000" dirty="0" smtClean="0">
                <a:latin typeface="Times New Roman" panose="02020603050405020304" pitchFamily="18" charset="0"/>
                <a:ea typeface="+mj-ea"/>
                <a:cs typeface="Times New Roman" panose="02020603050405020304" pitchFamily="18" charset="0"/>
              </a:rPr>
              <a:t>增加</a:t>
            </a:r>
            <a:r>
              <a:rPr lang="zh-CN" altLang="zh-CN" sz="2000" dirty="0">
                <a:latin typeface="Times New Roman" panose="02020603050405020304" pitchFamily="18" charset="0"/>
                <a:ea typeface="+mj-ea"/>
                <a:cs typeface="Times New Roman" panose="02020603050405020304" pitchFamily="18" charset="0"/>
              </a:rPr>
              <a:t>磁感应强度后，使带电粒子以（</a:t>
            </a:r>
            <a:r>
              <a:rPr lang="en-US" altLang="zh-CN" sz="2000" dirty="0">
                <a:latin typeface="Times New Roman" panose="02020603050405020304" pitchFamily="18" charset="0"/>
                <a:ea typeface="+mj-ea"/>
                <a:cs typeface="Times New Roman" panose="02020603050405020304" pitchFamily="18" charset="0"/>
              </a:rPr>
              <a:t>1</a:t>
            </a:r>
            <a:r>
              <a:rPr lang="zh-CN" altLang="zh-CN" sz="2000" dirty="0">
                <a:latin typeface="Times New Roman" panose="02020603050405020304" pitchFamily="18" charset="0"/>
                <a:ea typeface="+mj-ea"/>
                <a:cs typeface="Times New Roman" panose="02020603050405020304" pitchFamily="18" charset="0"/>
              </a:rPr>
              <a:t>）中速度</a:t>
            </a:r>
            <a:r>
              <a:rPr lang="en-US" altLang="zh-CN" sz="2000" i="1" dirty="0">
                <a:latin typeface="Times New Roman" panose="02020603050405020304" pitchFamily="18" charset="0"/>
                <a:ea typeface="+mj-ea"/>
                <a:cs typeface="Times New Roman" panose="02020603050405020304" pitchFamily="18" charset="0"/>
              </a:rPr>
              <a:t>v</a:t>
            </a:r>
            <a:r>
              <a:rPr lang="en-US" altLang="zh-CN" sz="2000" baseline="-25000" dirty="0">
                <a:latin typeface="Times New Roman" panose="02020603050405020304" pitchFamily="18" charset="0"/>
                <a:ea typeface="+mj-ea"/>
                <a:cs typeface="Times New Roman" panose="02020603050405020304" pitchFamily="18" charset="0"/>
              </a:rPr>
              <a:t>0</a:t>
            </a:r>
            <a:r>
              <a:rPr lang="zh-CN" altLang="zh-CN" sz="2000" dirty="0">
                <a:latin typeface="Times New Roman" panose="02020603050405020304" pitchFamily="18" charset="0"/>
                <a:ea typeface="+mj-ea"/>
                <a:cs typeface="Times New Roman" panose="02020603050405020304" pitchFamily="18" charset="0"/>
              </a:rPr>
              <a:t>射入，要让所有带电粒子不能打到水平金属板，两板间距</a:t>
            </a:r>
            <a:r>
              <a:rPr lang="en-US" altLang="zh-CN" sz="2000" i="1" dirty="0">
                <a:latin typeface="Times New Roman" panose="02020603050405020304" pitchFamily="18" charset="0"/>
                <a:ea typeface="+mj-ea"/>
                <a:cs typeface="Times New Roman" panose="02020603050405020304" pitchFamily="18" charset="0"/>
              </a:rPr>
              <a:t>d</a:t>
            </a:r>
            <a:r>
              <a:rPr lang="zh-CN" altLang="zh-CN" sz="2000" dirty="0">
                <a:latin typeface="Times New Roman" panose="02020603050405020304" pitchFamily="18" charset="0"/>
                <a:ea typeface="+mj-ea"/>
                <a:cs typeface="Times New Roman" panose="02020603050405020304" pitchFamily="18" charset="0"/>
              </a:rPr>
              <a:t>应满足什么条件？ </a:t>
            </a:r>
            <a:endParaRPr lang="en-US" altLang="zh-CN" sz="2000" dirty="0" smtClean="0">
              <a:latin typeface="Times New Roman" panose="02020603050405020304" pitchFamily="18" charset="0"/>
              <a:ea typeface="+mj-ea"/>
              <a:cs typeface="Times New Roman" panose="02020603050405020304" pitchFamily="18" charset="0"/>
            </a:endParaRPr>
          </a:p>
          <a:p>
            <a:pPr>
              <a:lnSpc>
                <a:spcPct val="120000"/>
              </a:lnSpc>
            </a:pPr>
            <a:r>
              <a:rPr lang="zh-CN" altLang="zh-CN" sz="2000" dirty="0" smtClean="0">
                <a:latin typeface="Times New Roman" panose="02020603050405020304" pitchFamily="18" charset="0"/>
                <a:ea typeface="+mj-ea"/>
                <a:cs typeface="Times New Roman" panose="02020603050405020304" pitchFamily="18" charset="0"/>
              </a:rPr>
              <a:t>（</a:t>
            </a:r>
            <a:r>
              <a:rPr lang="en-US" altLang="zh-CN" sz="2000" dirty="0">
                <a:latin typeface="Times New Roman" panose="02020603050405020304" pitchFamily="18" charset="0"/>
                <a:ea typeface="+mj-ea"/>
                <a:cs typeface="Times New Roman" panose="02020603050405020304" pitchFamily="18" charset="0"/>
              </a:rPr>
              <a:t>3</a:t>
            </a:r>
            <a:r>
              <a:rPr lang="zh-CN" altLang="zh-CN" sz="2000" dirty="0">
                <a:latin typeface="Times New Roman" panose="02020603050405020304" pitchFamily="18" charset="0"/>
                <a:ea typeface="+mj-ea"/>
                <a:cs typeface="Times New Roman" panose="02020603050405020304" pitchFamily="18" charset="0"/>
              </a:rPr>
              <a:t>）磁感应强度为</a:t>
            </a:r>
            <a:r>
              <a:rPr lang="en-US" altLang="zh-CN" sz="2000" i="1" dirty="0">
                <a:latin typeface="Times New Roman" panose="02020603050405020304" pitchFamily="18" charset="0"/>
                <a:ea typeface="+mj-ea"/>
                <a:cs typeface="Times New Roman" panose="02020603050405020304" pitchFamily="18" charset="0"/>
              </a:rPr>
              <a:t>B</a:t>
            </a:r>
            <a:r>
              <a:rPr lang="en-US" altLang="zh-CN" sz="2000" baseline="-25000" dirty="0">
                <a:latin typeface="Times New Roman" panose="02020603050405020304" pitchFamily="18" charset="0"/>
                <a:ea typeface="+mj-ea"/>
                <a:cs typeface="Times New Roman" panose="02020603050405020304" pitchFamily="18" charset="0"/>
              </a:rPr>
              <a:t>0</a:t>
            </a:r>
            <a:r>
              <a:rPr lang="zh-CN" altLang="zh-CN" sz="2000" dirty="0">
                <a:latin typeface="Times New Roman" panose="02020603050405020304" pitchFamily="18" charset="0"/>
                <a:ea typeface="+mj-ea"/>
                <a:cs typeface="Times New Roman" panose="02020603050405020304" pitchFamily="18" charset="0"/>
              </a:rPr>
              <a:t>时，为了减小从小孔</a:t>
            </a:r>
            <a:r>
              <a:rPr lang="en-US" altLang="zh-CN" sz="2000" i="1" dirty="0">
                <a:latin typeface="Times New Roman" panose="02020603050405020304" pitchFamily="18" charset="0"/>
                <a:ea typeface="+mj-ea"/>
                <a:cs typeface="Times New Roman" panose="02020603050405020304" pitchFamily="18" charset="0"/>
              </a:rPr>
              <a:t>P</a:t>
            </a:r>
            <a:r>
              <a:rPr lang="zh-CN" altLang="zh-CN" sz="2000" dirty="0">
                <a:latin typeface="Times New Roman" panose="02020603050405020304" pitchFamily="18" charset="0"/>
                <a:ea typeface="+mj-ea"/>
                <a:cs typeface="Times New Roman" panose="02020603050405020304" pitchFamily="18" charset="0"/>
              </a:rPr>
              <a:t>处射出粒子速度的最大偏差量</a:t>
            </a:r>
            <a:r>
              <a:rPr lang="en-US" altLang="zh-CN" sz="2000" dirty="0" err="1">
                <a:latin typeface="Times New Roman" panose="02020603050405020304" pitchFamily="18" charset="0"/>
                <a:ea typeface="+mj-ea"/>
                <a:cs typeface="Times New Roman" panose="02020603050405020304" pitchFamily="18" charset="0"/>
              </a:rPr>
              <a:t>Δ</a:t>
            </a:r>
            <a:r>
              <a:rPr lang="en-US" altLang="zh-CN" sz="2000" i="1" dirty="0" err="1">
                <a:latin typeface="Times New Roman" panose="02020603050405020304" pitchFamily="18" charset="0"/>
                <a:ea typeface="+mj-ea"/>
                <a:cs typeface="Times New Roman" panose="02020603050405020304" pitchFamily="18" charset="0"/>
              </a:rPr>
              <a:t>v</a:t>
            </a:r>
            <a:r>
              <a:rPr lang="zh-CN" altLang="zh-CN" sz="2000" dirty="0">
                <a:latin typeface="Times New Roman" panose="02020603050405020304" pitchFamily="18" charset="0"/>
                <a:ea typeface="+mj-ea"/>
                <a:cs typeface="Times New Roman" panose="02020603050405020304" pitchFamily="18" charset="0"/>
              </a:rPr>
              <a:t>，从而提高速度选择器的速度分辨本领，水平金属板的长度</a:t>
            </a:r>
            <a:r>
              <a:rPr lang="en-US" altLang="zh-CN" sz="2000" i="1" dirty="0">
                <a:latin typeface="Times New Roman" panose="02020603050405020304" pitchFamily="18" charset="0"/>
                <a:ea typeface="+mj-ea"/>
                <a:cs typeface="Times New Roman" panose="02020603050405020304" pitchFamily="18" charset="0"/>
              </a:rPr>
              <a:t>L</a:t>
            </a:r>
            <a:r>
              <a:rPr lang="zh-CN" altLang="zh-CN" sz="2000" dirty="0">
                <a:latin typeface="Times New Roman" panose="02020603050405020304" pitchFamily="18" charset="0"/>
                <a:ea typeface="+mj-ea"/>
                <a:cs typeface="Times New Roman" panose="02020603050405020304" pitchFamily="18" charset="0"/>
              </a:rPr>
              <a:t>应满足什么条件</a:t>
            </a:r>
            <a:r>
              <a:rPr lang="zh-CN" altLang="zh-CN" sz="2000" dirty="0" smtClean="0">
                <a:latin typeface="Times New Roman" panose="02020603050405020304" pitchFamily="18" charset="0"/>
                <a:ea typeface="+mj-ea"/>
                <a:cs typeface="Times New Roman" panose="02020603050405020304" pitchFamily="18" charset="0"/>
              </a:rPr>
              <a:t>？</a:t>
            </a:r>
            <a:endParaRPr lang="zh-CN" altLang="zh-CN" sz="2000" dirty="0">
              <a:latin typeface="Times New Roman" panose="02020603050405020304" pitchFamily="18" charset="0"/>
              <a:ea typeface="+mj-ea"/>
              <a:cs typeface="Times New Roman" panose="02020603050405020304" pitchFamily="18" charset="0"/>
            </a:endParaRPr>
          </a:p>
        </p:txBody>
      </p:sp>
      <p:sp>
        <p:nvSpPr>
          <p:cNvPr id="2" name="TextBox 1"/>
          <p:cNvSpPr txBox="1"/>
          <p:nvPr/>
        </p:nvSpPr>
        <p:spPr>
          <a:xfrm>
            <a:off x="581353" y="5682977"/>
            <a:ext cx="6552728" cy="400110"/>
          </a:xfrm>
          <a:prstGeom prst="rect">
            <a:avLst/>
          </a:prstGeom>
          <a:noFill/>
        </p:spPr>
        <p:txBody>
          <a:bodyPr wrap="square" rtlCol="0">
            <a:spAutoFit/>
          </a:bodyPr>
          <a:lstStyle/>
          <a:p>
            <a:r>
              <a:rPr lang="zh-CN" altLang="en-US" sz="2000" b="1" dirty="0" smtClean="0">
                <a:solidFill>
                  <a:srgbClr val="0901AF"/>
                </a:solidFill>
              </a:rPr>
              <a:t>在新的知识背景下建模，解决实际问题。（超纲问题）</a:t>
            </a:r>
            <a:endParaRPr lang="zh-CN" altLang="en-US" sz="2000" b="1" dirty="0">
              <a:solidFill>
                <a:srgbClr val="0901AF"/>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body" idx="4294967295"/>
          </p:nvPr>
        </p:nvSpPr>
        <p:spPr>
          <a:xfrm>
            <a:off x="286385" y="1844675"/>
            <a:ext cx="11525250" cy="4727575"/>
          </a:xfrm>
          <a:prstGeom prst="rect">
            <a:avLst/>
          </a:prstGeom>
        </p:spPr>
        <p:txBody>
          <a:bodyPr/>
          <a:lstStyle/>
          <a:p>
            <a:pPr marL="0" indent="0" algn="just">
              <a:buFontTx/>
              <a:buNone/>
              <a:defRPr/>
            </a:pPr>
            <a:r>
              <a:rPr lang="zh-CN" altLang="zh-CN" sz="1800" dirty="0" smtClean="0">
                <a:solidFill>
                  <a:srgbClr val="FF0000"/>
                </a:solidFill>
                <a:latin typeface="Times New Roman" panose="02020603050405020304" pitchFamily="18" charset="0"/>
                <a:cs typeface="Times New Roman" panose="02020603050405020304" pitchFamily="18" charset="0"/>
              </a:rPr>
              <a:t>【北京2014年高考理综24题】</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导体切割磁感线的运动可以从宏观和微观两个角度来认识。如图所示，固定于水平面的U型导线框处于竖直向下的匀强磁场中，金属直导线</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MN</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在与其垂直的水平恒力</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F</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作用下，在导线框上以速度</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v</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做匀速运动，速度</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v</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与恒力</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F</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的方向相同，导线</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MN</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始终与导线框形成闭合电路。已知导线</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MN</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电阻为</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R</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，其长度</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l</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恰好等于平行轨道间距，磁场的磁感应强度为</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B</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。忽略摩擦阻力和导线框的电阻。</a:t>
            </a:r>
          </a:p>
          <a:p>
            <a:pPr marL="0" indent="0" algn="just">
              <a:buFontTx/>
              <a:buNone/>
              <a:defRPr/>
            </a:pPr>
            <a:r>
              <a:rPr lang="zh-CN" altLang="zh-CN" sz="1800" dirty="0" smtClean="0">
                <a:latin typeface="Times New Roman" panose="02020603050405020304" pitchFamily="18" charset="0"/>
                <a:ea typeface="楷体" panose="02010609060101010101" charset="-122"/>
                <a:cs typeface="Times New Roman" panose="02020603050405020304" pitchFamily="18" charset="0"/>
              </a:rPr>
              <a:t>（1）通过公式推导验证：在△</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t</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时间内，</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F</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对导线</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MN</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所做的</a:t>
            </a:r>
          </a:p>
          <a:p>
            <a:pPr marL="0" indent="0" algn="just">
              <a:buFontTx/>
              <a:buNone/>
              <a:defRPr/>
            </a:pPr>
            <a:r>
              <a:rPr lang="zh-CN" altLang="zh-CN" sz="1800" dirty="0" smtClean="0">
                <a:latin typeface="Times New Roman" panose="02020603050405020304" pitchFamily="18" charset="0"/>
                <a:ea typeface="楷体" panose="02010609060101010101" charset="-122"/>
                <a:cs typeface="Times New Roman" panose="02020603050405020304" pitchFamily="18" charset="0"/>
              </a:rPr>
              <a:t>功</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W</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等于电路获得的电能</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W</a:t>
            </a:r>
            <a:r>
              <a:rPr lang="zh-CN" altLang="zh-CN" sz="1800" baseline="-25000" dirty="0" smtClean="0">
                <a:latin typeface="Times New Roman" panose="02020603050405020304" pitchFamily="18" charset="0"/>
                <a:ea typeface="楷体" panose="02010609060101010101" charset="-122"/>
                <a:cs typeface="Times New Roman" panose="02020603050405020304" pitchFamily="18" charset="0"/>
              </a:rPr>
              <a:t>电</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，也等于导线</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MN</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中产生的焦耳热</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Q</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a:t>
            </a:r>
          </a:p>
          <a:p>
            <a:pPr marL="0" indent="0" algn="just">
              <a:buFontTx/>
              <a:buNone/>
              <a:defRPr/>
            </a:pPr>
            <a:r>
              <a:rPr lang="zh-CN" altLang="zh-CN" sz="1800" dirty="0" smtClean="0">
                <a:latin typeface="Times New Roman" panose="02020603050405020304" pitchFamily="18" charset="0"/>
                <a:ea typeface="楷体" panose="02010609060101010101" charset="-122"/>
                <a:cs typeface="Times New Roman" panose="02020603050405020304" pitchFamily="18" charset="0"/>
              </a:rPr>
              <a:t>（2）若导线</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MN</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的质量</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m </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 8.0g，长度</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L </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 0.10m，感应电流</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I </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 1.0A，</a:t>
            </a:r>
            <a:endParaRPr lang="en-US" altLang="zh-CN" sz="1800" dirty="0" smtClean="0">
              <a:latin typeface="Times New Roman" panose="02020603050405020304" pitchFamily="18" charset="0"/>
              <a:ea typeface="楷体" panose="02010609060101010101" charset="-122"/>
              <a:cs typeface="Times New Roman" panose="02020603050405020304" pitchFamily="18" charset="0"/>
            </a:endParaRPr>
          </a:p>
          <a:p>
            <a:pPr marL="0" indent="0" algn="just">
              <a:buFontTx/>
              <a:buNone/>
              <a:defRPr/>
            </a:pPr>
            <a:r>
              <a:rPr lang="zh-CN" altLang="zh-CN" sz="1800" dirty="0" smtClean="0">
                <a:latin typeface="Times New Roman" panose="02020603050405020304" pitchFamily="18" charset="0"/>
                <a:ea typeface="楷体" panose="02010609060101010101" charset="-122"/>
                <a:cs typeface="Times New Roman" panose="02020603050405020304" pitchFamily="18" charset="0"/>
              </a:rPr>
              <a:t>假设一个原子贡献一个自由电子，计算导线</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MN</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中电子沿导线长度方向定向移动的平均速率</a:t>
            </a:r>
            <a:r>
              <a:rPr lang="zh-CN" altLang="zh-CN" sz="1800" i="1" dirty="0" smtClean="0">
                <a:latin typeface="Times New Roman" panose="02020603050405020304" pitchFamily="18" charset="0"/>
                <a:ea typeface="楷体" panose="02010609060101010101" charset="-122"/>
                <a:cs typeface="Times New Roman" panose="02020603050405020304" pitchFamily="18" charset="0"/>
              </a:rPr>
              <a:t>v</a:t>
            </a:r>
            <a:r>
              <a:rPr lang="zh-CN" altLang="zh-CN" sz="1800" baseline="-25000" dirty="0" smtClean="0">
                <a:latin typeface="Times New Roman" panose="02020603050405020304" pitchFamily="18" charset="0"/>
                <a:ea typeface="楷体" panose="02010609060101010101" charset="-122"/>
                <a:cs typeface="Times New Roman" panose="02020603050405020304" pitchFamily="18" charset="0"/>
              </a:rPr>
              <a:t>e</a:t>
            </a:r>
            <a:r>
              <a:rPr lang="zh-CN" altLang="zh-CN" sz="1800" dirty="0" smtClean="0">
                <a:latin typeface="Times New Roman" panose="02020603050405020304" pitchFamily="18" charset="0"/>
                <a:ea typeface="楷体" panose="02010609060101010101" charset="-122"/>
                <a:cs typeface="Times New Roman" panose="02020603050405020304" pitchFamily="18" charset="0"/>
              </a:rPr>
              <a:t>（下表中列出一些你可能会用到的数据）；</a:t>
            </a:r>
          </a:p>
          <a:p>
            <a:pPr marL="0" indent="266700" algn="just">
              <a:defRPr/>
            </a:pPr>
            <a:endParaRPr lang="zh-CN" altLang="zh-CN" sz="1800" dirty="0" smtClean="0">
              <a:latin typeface="Times New Roman" panose="02020603050405020304" pitchFamily="18" charset="0"/>
              <a:ea typeface="楷体" panose="02010609060101010101" charset="-122"/>
              <a:cs typeface="Times New Roman" panose="02020603050405020304" pitchFamily="18" charset="0"/>
            </a:endParaRPr>
          </a:p>
          <a:p>
            <a:pPr marL="0" indent="266700" algn="just">
              <a:defRPr/>
            </a:pPr>
            <a:endParaRPr lang="zh-CN" altLang="zh-CN" sz="1800" dirty="0" smtClean="0">
              <a:latin typeface="Times New Roman" panose="02020603050405020304" pitchFamily="18" charset="0"/>
              <a:ea typeface="楷体" panose="02010609060101010101" charset="-122"/>
              <a:cs typeface="Times New Roman" panose="02020603050405020304" pitchFamily="18" charset="0"/>
            </a:endParaRPr>
          </a:p>
          <a:p>
            <a:pPr marL="0" indent="0" algn="just">
              <a:buFontTx/>
              <a:buNone/>
              <a:defRPr/>
            </a:pPr>
            <a:endParaRPr lang="en-US" altLang="zh-CN" sz="1800" dirty="0" smtClean="0">
              <a:latin typeface="Times New Roman" panose="02020603050405020304" pitchFamily="18" charset="0"/>
              <a:ea typeface="楷体" panose="02010609060101010101" charset="-122"/>
              <a:cs typeface="Times New Roman" panose="02020603050405020304" pitchFamily="18" charset="0"/>
            </a:endParaRPr>
          </a:p>
          <a:p>
            <a:pPr marL="0" indent="0" algn="just">
              <a:buFontTx/>
              <a:buNone/>
              <a:defRPr/>
            </a:pPr>
            <a:r>
              <a:rPr lang="zh-CN" altLang="zh-CN" sz="1800" dirty="0" smtClean="0">
                <a:latin typeface="Times New Roman" panose="02020603050405020304" pitchFamily="18" charset="0"/>
                <a:ea typeface="楷体" panose="02010609060101010101" charset="-122"/>
                <a:cs typeface="Times New Roman" panose="02020603050405020304" pitchFamily="18" charset="0"/>
              </a:rPr>
              <a:t>（3）经典物理学认为，金属的电阻源于定向运动的自由电子和金属离子（即金属原子失去电子后的剩余部分）的碰撞。</a:t>
            </a:r>
            <a:r>
              <a:rPr lang="zh-CN" altLang="zh-CN" sz="1800" dirty="0" smtClean="0">
                <a:solidFill>
                  <a:srgbClr val="FF0000"/>
                </a:solidFill>
                <a:latin typeface="Times New Roman" panose="02020603050405020304" pitchFamily="18" charset="0"/>
                <a:ea typeface="楷体" panose="02010609060101010101" charset="-122"/>
                <a:cs typeface="Times New Roman" panose="02020603050405020304" pitchFamily="18" charset="0"/>
              </a:rPr>
              <a:t>展开你想象的翅膀，给出一个合理的自由电子的运动模型；在此基础上，求出导线</a:t>
            </a:r>
            <a:r>
              <a:rPr lang="zh-CN" altLang="zh-CN" sz="1800" i="1" dirty="0" smtClean="0">
                <a:solidFill>
                  <a:srgbClr val="FF0000"/>
                </a:solidFill>
                <a:latin typeface="Times New Roman" panose="02020603050405020304" pitchFamily="18" charset="0"/>
                <a:ea typeface="楷体" panose="02010609060101010101" charset="-122"/>
                <a:cs typeface="Times New Roman" panose="02020603050405020304" pitchFamily="18" charset="0"/>
              </a:rPr>
              <a:t>MN</a:t>
            </a:r>
            <a:r>
              <a:rPr lang="zh-CN" altLang="zh-CN" sz="1800" dirty="0" smtClean="0">
                <a:solidFill>
                  <a:srgbClr val="FF0000"/>
                </a:solidFill>
                <a:latin typeface="Times New Roman" panose="02020603050405020304" pitchFamily="18" charset="0"/>
                <a:ea typeface="楷体" panose="02010609060101010101" charset="-122"/>
                <a:cs typeface="Times New Roman" panose="02020603050405020304" pitchFamily="18" charset="0"/>
              </a:rPr>
              <a:t>中金属离子对一个自由电子沿导线长度方向的平均作用力</a:t>
            </a:r>
            <a:r>
              <a:rPr lang="zh-CN" altLang="zh-CN" sz="1800" i="1" dirty="0" smtClean="0">
                <a:solidFill>
                  <a:srgbClr val="FF0000"/>
                </a:solidFill>
                <a:latin typeface="Times New Roman" panose="02020603050405020304" pitchFamily="18" charset="0"/>
                <a:ea typeface="楷体" panose="02010609060101010101" charset="-122"/>
                <a:cs typeface="Times New Roman" panose="02020603050405020304" pitchFamily="18" charset="0"/>
              </a:rPr>
              <a:t>f</a:t>
            </a:r>
            <a:r>
              <a:rPr lang="zh-CN" altLang="zh-CN" sz="1800" dirty="0" smtClean="0">
                <a:solidFill>
                  <a:srgbClr val="FF0000"/>
                </a:solidFill>
                <a:latin typeface="Times New Roman" panose="02020603050405020304" pitchFamily="18" charset="0"/>
                <a:ea typeface="楷体" panose="02010609060101010101" charset="-122"/>
                <a:cs typeface="Times New Roman" panose="02020603050405020304" pitchFamily="18" charset="0"/>
              </a:rPr>
              <a:t>的表达式。</a:t>
            </a:r>
            <a:endParaRPr lang="zh-CN" altLang="zh-CN" sz="1800" dirty="0" smtClean="0">
              <a:solidFill>
                <a:srgbClr val="FF0000"/>
              </a:solidFill>
              <a:latin typeface="Times New Roman" panose="02020603050405020304" pitchFamily="18" charset="0"/>
              <a:cs typeface="Times New Roman" panose="02020603050405020304" pitchFamily="18" charset="0"/>
            </a:endParaRPr>
          </a:p>
        </p:txBody>
      </p:sp>
      <p:graphicFrame>
        <p:nvGraphicFramePr>
          <p:cNvPr id="25603" name="Group 3"/>
          <p:cNvGraphicFramePr>
            <a:graphicFrameLocks noGrp="1"/>
          </p:cNvGraphicFramePr>
          <p:nvPr/>
        </p:nvGraphicFramePr>
        <p:xfrm>
          <a:off x="3295862" y="4492868"/>
          <a:ext cx="6314018" cy="1097280"/>
        </p:xfrm>
        <a:graphic>
          <a:graphicData uri="http://schemas.openxmlformats.org/drawingml/2006/table">
            <a:tbl>
              <a:tblPr/>
              <a:tblGrid>
                <a:gridCol w="3145367"/>
                <a:gridCol w="3168651"/>
              </a:tblGrid>
              <a:tr h="288925">
                <a:tc>
                  <a:txBody>
                    <a:bodyPr/>
                    <a:lstStyle>
                      <a:lvl1pPr eaLnBrk="0" latinLnBrk="1" hangingPunct="0">
                        <a:spcBef>
                          <a:spcPct val="20000"/>
                        </a:spcBef>
                        <a:defRPr sz="2800" b="1">
                          <a:solidFill>
                            <a:srgbClr val="000000"/>
                          </a:solidFill>
                          <a:latin typeface="Times New Roman" panose="02020603050405020304" pitchFamily="18" charset="0"/>
                          <a:ea typeface="宋体" panose="02010600030101010101" pitchFamily="2" charset="-122"/>
                        </a:defRPr>
                      </a:lvl1pPr>
                      <a:lvl2pPr eaLnBrk="0" latinLnBrk="1" hangingPunct="0">
                        <a:spcBef>
                          <a:spcPct val="20000"/>
                        </a:spcBef>
                        <a:defRPr sz="2800" b="1">
                          <a:solidFill>
                            <a:srgbClr val="000000"/>
                          </a:solidFill>
                          <a:latin typeface="Times New Roman" panose="02020603050405020304" pitchFamily="18" charset="0"/>
                          <a:ea typeface="宋体" panose="02010600030101010101" pitchFamily="2" charset="-122"/>
                        </a:defRPr>
                      </a:lvl2pPr>
                      <a:lvl3pPr eaLnBrk="0" latinLnBrk="1">
                        <a:spcBef>
                          <a:spcPct val="20000"/>
                        </a:spcBef>
                        <a:defRPr sz="2800" u="sng">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3pPr>
                      <a:lvl4pPr eaLnBrk="0" latinLnBrk="1">
                        <a:spcBef>
                          <a:spcPct val="20000"/>
                        </a:spcBef>
                        <a:defRPr sz="2800" b="1">
                          <a:solidFill>
                            <a:srgbClr val="000000"/>
                          </a:solidFill>
                          <a:latin typeface="Times New Roman" panose="02020603050405020304" pitchFamily="18" charset="0"/>
                          <a:ea typeface="宋体" panose="02010600030101010101" pitchFamily="2" charset="-122"/>
                        </a:defRPr>
                      </a:lvl4pPr>
                      <a:lvl5pPr eaLnBrk="0" latinLnBrk="1">
                        <a:spcBef>
                          <a:spcPct val="20000"/>
                        </a:spcBef>
                        <a:defRPr sz="2800" b="1">
                          <a:solidFill>
                            <a:srgbClr val="000000"/>
                          </a:solidFill>
                          <a:latin typeface="Times New Roman" panose="02020603050405020304" pitchFamily="18" charset="0"/>
                          <a:ea typeface="宋体" panose="02010600030101010101" pitchFamily="2" charset="-122"/>
                        </a:defRPr>
                      </a:lvl5pPr>
                      <a:lvl6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6pPr>
                      <a:lvl7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7pPr>
                      <a:lvl8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8pPr>
                      <a:lvl9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
                          <a:srgbClr val="000000"/>
                        </a:buClr>
                        <a:buSzPct val="100000"/>
                        <a:buFont typeface="Times New Roman" panose="02020603050405020304" pitchFamily="18" charset="0"/>
                        <a:buNone/>
                      </a:pPr>
                      <a:r>
                        <a:rPr kumimoji="0" lang="zh-CN" altLang="zh-CN" sz="1600" b="0" i="0" u="none" strike="noStrike" cap="none" normalizeH="0" baseline="0" dirty="0" smtClean="0">
                          <a:ln>
                            <a:noFill/>
                          </a:ln>
                          <a:solidFill>
                            <a:schemeClr val="tx1"/>
                          </a:solidFill>
                          <a:effectLst/>
                          <a:latin typeface="Times New Roman" panose="02020603050405020304" pitchFamily="18" charset="0"/>
                          <a:ea typeface="楷体" panose="02010609060101010101" charset="-122"/>
                        </a:rPr>
                        <a:t>阿伏伽德罗常数</a:t>
                      </a:r>
                      <a:r>
                        <a:rPr kumimoji="0" lang="zh-CN" altLang="zh-CN" sz="1600" b="0" i="1" u="none" strike="noStrike" cap="none" normalizeH="0" baseline="0" dirty="0" smtClean="0">
                          <a:ln>
                            <a:noFill/>
                          </a:ln>
                          <a:solidFill>
                            <a:schemeClr val="tx1"/>
                          </a:solidFill>
                          <a:effectLst/>
                          <a:latin typeface="Times New Roman" panose="02020603050405020304" pitchFamily="18" charset="0"/>
                          <a:ea typeface="楷体" panose="02010609060101010101" charset="-122"/>
                        </a:rPr>
                        <a:t>N</a:t>
                      </a:r>
                      <a:r>
                        <a:rPr kumimoji="0" lang="zh-CN" altLang="zh-CN" sz="1600" b="0" i="0" u="none" strike="noStrike" cap="none" normalizeH="0" baseline="-25000" dirty="0" smtClean="0">
                          <a:ln>
                            <a:noFill/>
                          </a:ln>
                          <a:solidFill>
                            <a:schemeClr val="tx1"/>
                          </a:solidFill>
                          <a:effectLst/>
                          <a:latin typeface="Times New Roman" panose="02020603050405020304" pitchFamily="18" charset="0"/>
                          <a:ea typeface="楷体" panose="02010609060101010101" charset="-122"/>
                        </a:rPr>
                        <a:t>A</a:t>
                      </a:r>
                      <a:endParaRPr kumimoji="0" lang="zh-CN" altLang="zh-CN" sz="1600" b="0" i="0" u="none" strike="noStrike" cap="none" normalizeH="0" baseline="0" dirty="0" smtClean="0">
                        <a:ln>
                          <a:noFill/>
                        </a:ln>
                        <a:solidFill>
                          <a:schemeClr val="tx1"/>
                        </a:solidFill>
                        <a:effectLst/>
                        <a:latin typeface="Times New Roman" panose="02020603050405020304" pitchFamily="18" charset="0"/>
                        <a:ea typeface="楷体" panose="02010609060101010101" charset="-122"/>
                      </a:endParaRPr>
                    </a:p>
                  </a:txBody>
                  <a:tcPr marT="0" marB="0" anchor="ctr" horzOverflow="overflow">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latinLnBrk="1" hangingPunct="0">
                        <a:spcBef>
                          <a:spcPct val="20000"/>
                        </a:spcBef>
                        <a:defRPr sz="2800" b="1">
                          <a:solidFill>
                            <a:srgbClr val="000000"/>
                          </a:solidFill>
                          <a:latin typeface="Times New Roman" panose="02020603050405020304" pitchFamily="18" charset="0"/>
                          <a:ea typeface="宋体" panose="02010600030101010101" pitchFamily="2" charset="-122"/>
                        </a:defRPr>
                      </a:lvl1pPr>
                      <a:lvl2pPr eaLnBrk="0" latinLnBrk="1" hangingPunct="0">
                        <a:spcBef>
                          <a:spcPct val="20000"/>
                        </a:spcBef>
                        <a:defRPr sz="2800" b="1">
                          <a:solidFill>
                            <a:srgbClr val="000000"/>
                          </a:solidFill>
                          <a:latin typeface="Times New Roman" panose="02020603050405020304" pitchFamily="18" charset="0"/>
                          <a:ea typeface="宋体" panose="02010600030101010101" pitchFamily="2" charset="-122"/>
                        </a:defRPr>
                      </a:lvl2pPr>
                      <a:lvl3pPr eaLnBrk="0" latinLnBrk="1">
                        <a:spcBef>
                          <a:spcPct val="20000"/>
                        </a:spcBef>
                        <a:defRPr sz="2800" u="sng">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3pPr>
                      <a:lvl4pPr eaLnBrk="0" latinLnBrk="1">
                        <a:spcBef>
                          <a:spcPct val="20000"/>
                        </a:spcBef>
                        <a:defRPr sz="2800" b="1">
                          <a:solidFill>
                            <a:srgbClr val="000000"/>
                          </a:solidFill>
                          <a:latin typeface="Times New Roman" panose="02020603050405020304" pitchFamily="18" charset="0"/>
                          <a:ea typeface="宋体" panose="02010600030101010101" pitchFamily="2" charset="-122"/>
                        </a:defRPr>
                      </a:lvl4pPr>
                      <a:lvl5pPr eaLnBrk="0" latinLnBrk="1">
                        <a:spcBef>
                          <a:spcPct val="20000"/>
                        </a:spcBef>
                        <a:defRPr sz="2800" b="1">
                          <a:solidFill>
                            <a:srgbClr val="000000"/>
                          </a:solidFill>
                          <a:latin typeface="Times New Roman" panose="02020603050405020304" pitchFamily="18" charset="0"/>
                          <a:ea typeface="宋体" panose="02010600030101010101" pitchFamily="2" charset="-122"/>
                        </a:defRPr>
                      </a:lvl5pPr>
                      <a:lvl6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6pPr>
                      <a:lvl7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7pPr>
                      <a:lvl8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8pPr>
                      <a:lvl9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
                          <a:srgbClr val="000000"/>
                        </a:buClr>
                        <a:buSzPct val="100000"/>
                        <a:buFont typeface="Times New Roman" panose="02020603050405020304" pitchFamily="18" charset="0"/>
                        <a:buNone/>
                      </a:pPr>
                      <a:r>
                        <a:rPr kumimoji="0" lang="zh-CN" altLang="zh-CN" sz="1600" b="0" i="0" u="none" strike="noStrike" cap="none" normalizeH="0" baseline="0" dirty="0" smtClean="0">
                          <a:ln>
                            <a:noFill/>
                          </a:ln>
                          <a:solidFill>
                            <a:schemeClr val="tx1"/>
                          </a:solidFill>
                          <a:effectLst/>
                          <a:latin typeface="楷体" panose="02010609060101010101" charset="-122"/>
                          <a:ea typeface="楷体" panose="02010609060101010101" charset="-122"/>
                        </a:rPr>
                        <a:t>6.0×</a:t>
                      </a:r>
                      <a:r>
                        <a:rPr kumimoji="0" lang="zh-CN" altLang="zh-CN" sz="1600" b="0" i="0" u="none" strike="noStrike" cap="none" normalizeH="0" baseline="0" dirty="0" smtClean="0">
                          <a:ln>
                            <a:noFill/>
                          </a:ln>
                          <a:solidFill>
                            <a:schemeClr val="tx1"/>
                          </a:solidFill>
                          <a:effectLst/>
                          <a:latin typeface="Times New Roman" panose="02020603050405020304" pitchFamily="18" charset="0"/>
                          <a:ea typeface="楷体" panose="02010609060101010101" charset="-122"/>
                        </a:rPr>
                        <a:t>10</a:t>
                      </a:r>
                      <a:r>
                        <a:rPr kumimoji="0" lang="zh-CN" altLang="zh-CN" sz="1600" b="0" i="0" u="none" strike="noStrike" cap="none" normalizeH="0" baseline="30000" dirty="0" smtClean="0">
                          <a:ln>
                            <a:noFill/>
                          </a:ln>
                          <a:solidFill>
                            <a:schemeClr val="tx1"/>
                          </a:solidFill>
                          <a:effectLst/>
                          <a:latin typeface="Times New Roman" panose="02020603050405020304" pitchFamily="18" charset="0"/>
                          <a:ea typeface="楷体" panose="02010609060101010101" charset="-122"/>
                        </a:rPr>
                        <a:t>23</a:t>
                      </a:r>
                      <a:r>
                        <a:rPr kumimoji="0" lang="zh-CN" altLang="zh-CN" sz="1600" b="0" i="0" u="none" strike="noStrike" cap="none" normalizeH="0" baseline="0" dirty="0" smtClean="0">
                          <a:ln>
                            <a:noFill/>
                          </a:ln>
                          <a:solidFill>
                            <a:schemeClr val="tx1"/>
                          </a:solidFill>
                          <a:effectLst/>
                          <a:latin typeface="Times New Roman" panose="02020603050405020304" pitchFamily="18" charset="0"/>
                          <a:ea typeface="楷体" panose="02010609060101010101" charset="-122"/>
                        </a:rPr>
                        <a:t>mol</a:t>
                      </a:r>
                      <a:r>
                        <a:rPr kumimoji="0" lang="zh-CN" altLang="zh-CN" sz="1600" b="0" i="0" u="none" strike="noStrike" cap="none" normalizeH="0" baseline="30000" dirty="0" smtClean="0">
                          <a:ln>
                            <a:noFill/>
                          </a:ln>
                          <a:solidFill>
                            <a:schemeClr val="tx1"/>
                          </a:solidFill>
                          <a:effectLst/>
                          <a:latin typeface="Times New Roman" panose="02020603050405020304" pitchFamily="18" charset="0"/>
                          <a:ea typeface="楷体" panose="02010609060101010101" charset="-122"/>
                        </a:rPr>
                        <a:t>-1</a:t>
                      </a:r>
                      <a:endParaRPr kumimoji="0" lang="zh-CN" altLang="zh-CN" sz="1600" b="0" i="0" u="none" strike="noStrike" cap="none" normalizeH="0" baseline="0" dirty="0" smtClean="0">
                        <a:ln>
                          <a:noFill/>
                        </a:ln>
                        <a:solidFill>
                          <a:schemeClr val="tx1"/>
                        </a:solidFill>
                        <a:effectLst/>
                        <a:latin typeface="Times New Roman" panose="02020603050405020304" pitchFamily="18" charset="0"/>
                        <a:ea typeface="楷体" panose="02010609060101010101" charset="-122"/>
                      </a:endParaRPr>
                    </a:p>
                  </a:txBody>
                  <a:tcPr marT="0" marB="0" anchor="ctr" horzOverflow="overflow">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lnTlToBr>
                      <a:noFill/>
                    </a:lnTlToBr>
                    <a:lnBlToTr>
                      <a:noFill/>
                    </a:lnBlToTr>
                    <a:solidFill>
                      <a:srgbClr val="FFFFFF"/>
                    </a:solidFill>
                  </a:tcPr>
                </a:tc>
              </a:tr>
              <a:tr h="306388">
                <a:tc>
                  <a:txBody>
                    <a:bodyPr/>
                    <a:lstStyle>
                      <a:lvl1pPr eaLnBrk="0" latinLnBrk="1" hangingPunct="0">
                        <a:spcBef>
                          <a:spcPct val="20000"/>
                        </a:spcBef>
                        <a:defRPr sz="2800" b="1">
                          <a:solidFill>
                            <a:srgbClr val="000000"/>
                          </a:solidFill>
                          <a:latin typeface="Times New Roman" panose="02020603050405020304" pitchFamily="18" charset="0"/>
                          <a:ea typeface="宋体" panose="02010600030101010101" pitchFamily="2" charset="-122"/>
                        </a:defRPr>
                      </a:lvl1pPr>
                      <a:lvl2pPr eaLnBrk="0" latinLnBrk="1" hangingPunct="0">
                        <a:spcBef>
                          <a:spcPct val="20000"/>
                        </a:spcBef>
                        <a:defRPr sz="2800" b="1">
                          <a:solidFill>
                            <a:srgbClr val="000000"/>
                          </a:solidFill>
                          <a:latin typeface="Times New Roman" panose="02020603050405020304" pitchFamily="18" charset="0"/>
                          <a:ea typeface="宋体" panose="02010600030101010101" pitchFamily="2" charset="-122"/>
                        </a:defRPr>
                      </a:lvl2pPr>
                      <a:lvl3pPr eaLnBrk="0" latinLnBrk="1">
                        <a:spcBef>
                          <a:spcPct val="20000"/>
                        </a:spcBef>
                        <a:defRPr sz="2800" u="sng">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3pPr>
                      <a:lvl4pPr eaLnBrk="0" latinLnBrk="1">
                        <a:spcBef>
                          <a:spcPct val="20000"/>
                        </a:spcBef>
                        <a:defRPr sz="2800" b="1">
                          <a:solidFill>
                            <a:srgbClr val="000000"/>
                          </a:solidFill>
                          <a:latin typeface="Times New Roman" panose="02020603050405020304" pitchFamily="18" charset="0"/>
                          <a:ea typeface="宋体" panose="02010600030101010101" pitchFamily="2" charset="-122"/>
                        </a:defRPr>
                      </a:lvl4pPr>
                      <a:lvl5pPr eaLnBrk="0" latinLnBrk="1">
                        <a:spcBef>
                          <a:spcPct val="20000"/>
                        </a:spcBef>
                        <a:defRPr sz="2800" b="1">
                          <a:solidFill>
                            <a:srgbClr val="000000"/>
                          </a:solidFill>
                          <a:latin typeface="Times New Roman" panose="02020603050405020304" pitchFamily="18" charset="0"/>
                          <a:ea typeface="宋体" panose="02010600030101010101" pitchFamily="2" charset="-122"/>
                        </a:defRPr>
                      </a:lvl5pPr>
                      <a:lvl6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6pPr>
                      <a:lvl7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7pPr>
                      <a:lvl8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8pPr>
                      <a:lvl9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
                          <a:srgbClr val="000000"/>
                        </a:buClr>
                        <a:buSzPct val="100000"/>
                        <a:buFont typeface="Times New Roman" panose="02020603050405020304" pitchFamily="18" charset="0"/>
                        <a:buNone/>
                      </a:pPr>
                      <a:r>
                        <a:rPr kumimoji="0" lang="zh-CN" altLang="zh-CN" sz="1600" b="0" i="0" u="none" strike="noStrike" cap="none" normalizeH="0" baseline="0" smtClean="0">
                          <a:ln>
                            <a:noFill/>
                          </a:ln>
                          <a:solidFill>
                            <a:schemeClr val="tx1"/>
                          </a:solidFill>
                          <a:effectLst/>
                          <a:latin typeface="Times New Roman" panose="02020603050405020304" pitchFamily="18" charset="0"/>
                          <a:ea typeface="楷体" panose="02010609060101010101" charset="-122"/>
                        </a:rPr>
                        <a:t>元电荷</a:t>
                      </a:r>
                      <a:r>
                        <a:rPr kumimoji="0" lang="zh-CN" altLang="zh-CN" sz="1600" b="0" i="1" u="none" strike="noStrike" cap="none" normalizeH="0" baseline="0" smtClean="0">
                          <a:ln>
                            <a:noFill/>
                          </a:ln>
                          <a:solidFill>
                            <a:schemeClr val="tx1"/>
                          </a:solidFill>
                          <a:effectLst/>
                          <a:latin typeface="Times New Roman" panose="02020603050405020304" pitchFamily="18" charset="0"/>
                          <a:ea typeface="楷体" panose="02010609060101010101" charset="-122"/>
                        </a:rPr>
                        <a:t>e</a:t>
                      </a:r>
                      <a:endParaRPr kumimoji="0" lang="zh-CN" altLang="zh-CN" sz="1600" b="0" i="0" u="none" strike="noStrike" cap="none" normalizeH="0" baseline="0" smtClean="0">
                        <a:ln>
                          <a:noFill/>
                        </a:ln>
                        <a:solidFill>
                          <a:schemeClr val="tx1"/>
                        </a:solidFill>
                        <a:effectLst/>
                        <a:latin typeface="Times New Roman" panose="02020603050405020304" pitchFamily="18" charset="0"/>
                        <a:ea typeface="楷体" panose="02010609060101010101" charset="-122"/>
                      </a:endParaRPr>
                    </a:p>
                  </a:txBody>
                  <a:tcPr marT="0" marB="0" anchor="ctr" horzOverflow="overflow">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latinLnBrk="1" hangingPunct="0">
                        <a:spcBef>
                          <a:spcPct val="20000"/>
                        </a:spcBef>
                        <a:defRPr sz="2800" b="1">
                          <a:solidFill>
                            <a:srgbClr val="000000"/>
                          </a:solidFill>
                          <a:latin typeface="Times New Roman" panose="02020603050405020304" pitchFamily="18" charset="0"/>
                          <a:ea typeface="宋体" panose="02010600030101010101" pitchFamily="2" charset="-122"/>
                        </a:defRPr>
                      </a:lvl1pPr>
                      <a:lvl2pPr eaLnBrk="0" latinLnBrk="1" hangingPunct="0">
                        <a:spcBef>
                          <a:spcPct val="20000"/>
                        </a:spcBef>
                        <a:defRPr sz="2800" b="1">
                          <a:solidFill>
                            <a:srgbClr val="000000"/>
                          </a:solidFill>
                          <a:latin typeface="Times New Roman" panose="02020603050405020304" pitchFamily="18" charset="0"/>
                          <a:ea typeface="宋体" panose="02010600030101010101" pitchFamily="2" charset="-122"/>
                        </a:defRPr>
                      </a:lvl2pPr>
                      <a:lvl3pPr eaLnBrk="0" latinLnBrk="1">
                        <a:spcBef>
                          <a:spcPct val="20000"/>
                        </a:spcBef>
                        <a:defRPr sz="2800" u="sng">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3pPr>
                      <a:lvl4pPr eaLnBrk="0" latinLnBrk="1">
                        <a:spcBef>
                          <a:spcPct val="20000"/>
                        </a:spcBef>
                        <a:defRPr sz="2800" b="1">
                          <a:solidFill>
                            <a:srgbClr val="000000"/>
                          </a:solidFill>
                          <a:latin typeface="Times New Roman" panose="02020603050405020304" pitchFamily="18" charset="0"/>
                          <a:ea typeface="宋体" panose="02010600030101010101" pitchFamily="2" charset="-122"/>
                        </a:defRPr>
                      </a:lvl4pPr>
                      <a:lvl5pPr eaLnBrk="0" latinLnBrk="1">
                        <a:spcBef>
                          <a:spcPct val="20000"/>
                        </a:spcBef>
                        <a:defRPr sz="2800" b="1">
                          <a:solidFill>
                            <a:srgbClr val="000000"/>
                          </a:solidFill>
                          <a:latin typeface="Times New Roman" panose="02020603050405020304" pitchFamily="18" charset="0"/>
                          <a:ea typeface="宋体" panose="02010600030101010101" pitchFamily="2" charset="-122"/>
                        </a:defRPr>
                      </a:lvl5pPr>
                      <a:lvl6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6pPr>
                      <a:lvl7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7pPr>
                      <a:lvl8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8pPr>
                      <a:lvl9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
                          <a:srgbClr val="000000"/>
                        </a:buClr>
                        <a:buSzPct val="100000"/>
                        <a:buFont typeface="Times New Roman" panose="02020603050405020304" pitchFamily="18" charset="0"/>
                        <a:buNone/>
                      </a:pPr>
                      <a:r>
                        <a:rPr kumimoji="0" lang="zh-CN" altLang="zh-CN" sz="1600" b="0" i="0" u="none" strike="noStrike" cap="none" normalizeH="0" baseline="0" dirty="0" smtClean="0">
                          <a:ln>
                            <a:noFill/>
                          </a:ln>
                          <a:solidFill>
                            <a:schemeClr val="tx1"/>
                          </a:solidFill>
                          <a:effectLst/>
                          <a:latin typeface="Times New Roman" panose="02020603050405020304" pitchFamily="18" charset="0"/>
                          <a:ea typeface="楷体" panose="02010609060101010101" charset="-122"/>
                        </a:rPr>
                        <a:t>1.6</a:t>
                      </a:r>
                      <a:r>
                        <a:rPr kumimoji="0" lang="zh-CN" altLang="zh-CN" sz="1600" b="0" i="0" u="none" strike="noStrike" cap="none" normalizeH="0" baseline="0" dirty="0" smtClean="0">
                          <a:ln>
                            <a:noFill/>
                          </a:ln>
                          <a:solidFill>
                            <a:schemeClr val="tx1"/>
                          </a:solidFill>
                          <a:effectLst/>
                          <a:latin typeface="楷体" panose="02010609060101010101" charset="-122"/>
                          <a:ea typeface="楷体" panose="02010609060101010101" charset="-122"/>
                        </a:rPr>
                        <a:t>×</a:t>
                      </a:r>
                      <a:r>
                        <a:rPr kumimoji="0" lang="zh-CN" altLang="zh-CN" sz="1600" b="0" i="0" u="none" strike="noStrike" cap="none" normalizeH="0" baseline="0" dirty="0" smtClean="0">
                          <a:ln>
                            <a:noFill/>
                          </a:ln>
                          <a:solidFill>
                            <a:schemeClr val="tx1"/>
                          </a:solidFill>
                          <a:effectLst/>
                          <a:latin typeface="Times New Roman" panose="02020603050405020304" pitchFamily="18" charset="0"/>
                          <a:ea typeface="楷体" panose="02010609060101010101" charset="-122"/>
                        </a:rPr>
                        <a:t>10</a:t>
                      </a:r>
                      <a:r>
                        <a:rPr kumimoji="0" lang="zh-CN" altLang="zh-CN" sz="1600" b="0" i="0" u="none" strike="noStrike" cap="none" normalizeH="0" baseline="30000" dirty="0" smtClean="0">
                          <a:ln>
                            <a:noFill/>
                          </a:ln>
                          <a:solidFill>
                            <a:schemeClr val="tx1"/>
                          </a:solidFill>
                          <a:effectLst/>
                          <a:latin typeface="Times New Roman" panose="02020603050405020304" pitchFamily="18" charset="0"/>
                          <a:ea typeface="楷体" panose="02010609060101010101" charset="-122"/>
                        </a:rPr>
                        <a:t>-19</a:t>
                      </a:r>
                      <a:r>
                        <a:rPr kumimoji="0" lang="zh-CN" altLang="zh-CN" sz="1600" b="0" i="0" u="none" strike="noStrike" cap="none" normalizeH="0" baseline="0" dirty="0" smtClean="0">
                          <a:ln>
                            <a:noFill/>
                          </a:ln>
                          <a:solidFill>
                            <a:schemeClr val="tx1"/>
                          </a:solidFill>
                          <a:effectLst/>
                          <a:latin typeface="Times New Roman" panose="02020603050405020304" pitchFamily="18" charset="0"/>
                          <a:ea typeface="楷体" panose="02010609060101010101" charset="-122"/>
                        </a:rPr>
                        <a:t>C</a:t>
                      </a:r>
                    </a:p>
                  </a:txBody>
                  <a:tcPr marT="0" marB="0" anchor="ctr" horzOverflow="overflow">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lnTlToBr>
                      <a:noFill/>
                    </a:lnTlToBr>
                    <a:lnBlToTr>
                      <a:noFill/>
                    </a:lnBlToTr>
                    <a:solidFill>
                      <a:srgbClr val="FFFFFF"/>
                    </a:solidFill>
                  </a:tcPr>
                </a:tc>
              </a:tr>
              <a:tr h="311150">
                <a:tc>
                  <a:txBody>
                    <a:bodyPr/>
                    <a:lstStyle>
                      <a:lvl1pPr eaLnBrk="0" latinLnBrk="1" hangingPunct="0">
                        <a:spcBef>
                          <a:spcPct val="20000"/>
                        </a:spcBef>
                        <a:defRPr sz="2800" b="1">
                          <a:solidFill>
                            <a:srgbClr val="000000"/>
                          </a:solidFill>
                          <a:latin typeface="Times New Roman" panose="02020603050405020304" pitchFamily="18" charset="0"/>
                          <a:ea typeface="宋体" panose="02010600030101010101" pitchFamily="2" charset="-122"/>
                        </a:defRPr>
                      </a:lvl1pPr>
                      <a:lvl2pPr eaLnBrk="0" latinLnBrk="1" hangingPunct="0">
                        <a:spcBef>
                          <a:spcPct val="20000"/>
                        </a:spcBef>
                        <a:defRPr sz="2800" b="1">
                          <a:solidFill>
                            <a:srgbClr val="000000"/>
                          </a:solidFill>
                          <a:latin typeface="Times New Roman" panose="02020603050405020304" pitchFamily="18" charset="0"/>
                          <a:ea typeface="宋体" panose="02010600030101010101" pitchFamily="2" charset="-122"/>
                        </a:defRPr>
                      </a:lvl2pPr>
                      <a:lvl3pPr eaLnBrk="0" latinLnBrk="1">
                        <a:spcBef>
                          <a:spcPct val="20000"/>
                        </a:spcBef>
                        <a:defRPr sz="2800" u="sng">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3pPr>
                      <a:lvl4pPr eaLnBrk="0" latinLnBrk="1">
                        <a:spcBef>
                          <a:spcPct val="20000"/>
                        </a:spcBef>
                        <a:defRPr sz="2800" b="1">
                          <a:solidFill>
                            <a:srgbClr val="000000"/>
                          </a:solidFill>
                          <a:latin typeface="Times New Roman" panose="02020603050405020304" pitchFamily="18" charset="0"/>
                          <a:ea typeface="宋体" panose="02010600030101010101" pitchFamily="2" charset="-122"/>
                        </a:defRPr>
                      </a:lvl4pPr>
                      <a:lvl5pPr eaLnBrk="0" latinLnBrk="1">
                        <a:spcBef>
                          <a:spcPct val="20000"/>
                        </a:spcBef>
                        <a:defRPr sz="2800" b="1">
                          <a:solidFill>
                            <a:srgbClr val="000000"/>
                          </a:solidFill>
                          <a:latin typeface="Times New Roman" panose="02020603050405020304" pitchFamily="18" charset="0"/>
                          <a:ea typeface="宋体" panose="02010600030101010101" pitchFamily="2" charset="-122"/>
                        </a:defRPr>
                      </a:lvl5pPr>
                      <a:lvl6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6pPr>
                      <a:lvl7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7pPr>
                      <a:lvl8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8pPr>
                      <a:lvl9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
                          <a:srgbClr val="000000"/>
                        </a:buClr>
                        <a:buSzPct val="100000"/>
                        <a:buFont typeface="Times New Roman" panose="02020603050405020304" pitchFamily="18" charset="0"/>
                        <a:buNone/>
                      </a:pPr>
                      <a:r>
                        <a:rPr kumimoji="0" lang="zh-CN" altLang="zh-CN" sz="1600" b="0" i="0" u="none" strike="noStrike" cap="none" normalizeH="0" baseline="0" smtClean="0">
                          <a:ln>
                            <a:noFill/>
                          </a:ln>
                          <a:solidFill>
                            <a:schemeClr val="tx1"/>
                          </a:solidFill>
                          <a:effectLst/>
                          <a:latin typeface="Times New Roman" panose="02020603050405020304" pitchFamily="18" charset="0"/>
                          <a:ea typeface="楷体" panose="02010609060101010101" charset="-122"/>
                        </a:rPr>
                        <a:t>导线</a:t>
                      </a:r>
                      <a:r>
                        <a:rPr kumimoji="0" lang="zh-CN" altLang="zh-CN" sz="1600" b="0" i="1" u="none" strike="noStrike" cap="none" normalizeH="0" baseline="0" smtClean="0">
                          <a:ln>
                            <a:noFill/>
                          </a:ln>
                          <a:solidFill>
                            <a:schemeClr val="tx1"/>
                          </a:solidFill>
                          <a:effectLst/>
                          <a:latin typeface="Times New Roman" panose="02020603050405020304" pitchFamily="18" charset="0"/>
                          <a:ea typeface="楷体" panose="02010609060101010101" charset="-122"/>
                        </a:rPr>
                        <a:t>MN</a:t>
                      </a:r>
                      <a:r>
                        <a:rPr kumimoji="0" lang="zh-CN" altLang="zh-CN" sz="1600" b="0" i="0" u="none" strike="noStrike" cap="none" normalizeH="0" baseline="0" smtClean="0">
                          <a:ln>
                            <a:noFill/>
                          </a:ln>
                          <a:solidFill>
                            <a:schemeClr val="tx1"/>
                          </a:solidFill>
                          <a:effectLst/>
                          <a:latin typeface="Times New Roman" panose="02020603050405020304" pitchFamily="18" charset="0"/>
                          <a:ea typeface="楷体" panose="02010609060101010101" charset="-122"/>
                        </a:rPr>
                        <a:t>的摩尔质量</a:t>
                      </a:r>
                      <a:r>
                        <a:rPr kumimoji="0" lang="zh-CN" altLang="zh-CN" sz="1600" b="0" i="1" u="none" strike="noStrike" cap="none" normalizeH="0" baseline="0" smtClean="0">
                          <a:ln>
                            <a:noFill/>
                          </a:ln>
                          <a:solidFill>
                            <a:schemeClr val="tx1"/>
                          </a:solidFill>
                          <a:effectLst/>
                          <a:latin typeface="Times New Roman" panose="02020603050405020304" pitchFamily="18" charset="0"/>
                          <a:ea typeface="楷体" panose="02010609060101010101" charset="-122"/>
                        </a:rPr>
                        <a:t>μ</a:t>
                      </a:r>
                      <a:endParaRPr kumimoji="0" lang="zh-CN" altLang="zh-CN" sz="1600" b="0" i="0" u="none" strike="noStrike" cap="none" normalizeH="0" baseline="0" smtClean="0">
                        <a:ln>
                          <a:noFill/>
                        </a:ln>
                        <a:solidFill>
                          <a:schemeClr val="tx1"/>
                        </a:solidFill>
                        <a:effectLst/>
                        <a:latin typeface="Times New Roman" panose="02020603050405020304" pitchFamily="18" charset="0"/>
                        <a:ea typeface="楷体" panose="02010609060101010101" charset="-122"/>
                      </a:endParaRPr>
                    </a:p>
                  </a:txBody>
                  <a:tcPr marT="0" marB="0" anchor="ctr" horzOverflow="overflow">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latinLnBrk="1" hangingPunct="0">
                        <a:spcBef>
                          <a:spcPct val="20000"/>
                        </a:spcBef>
                        <a:defRPr sz="2800" b="1">
                          <a:solidFill>
                            <a:srgbClr val="000000"/>
                          </a:solidFill>
                          <a:latin typeface="Times New Roman" panose="02020603050405020304" pitchFamily="18" charset="0"/>
                          <a:ea typeface="宋体" panose="02010600030101010101" pitchFamily="2" charset="-122"/>
                        </a:defRPr>
                      </a:lvl1pPr>
                      <a:lvl2pPr eaLnBrk="0" latinLnBrk="1" hangingPunct="0">
                        <a:spcBef>
                          <a:spcPct val="20000"/>
                        </a:spcBef>
                        <a:defRPr sz="2800" b="1">
                          <a:solidFill>
                            <a:srgbClr val="000000"/>
                          </a:solidFill>
                          <a:latin typeface="Times New Roman" panose="02020603050405020304" pitchFamily="18" charset="0"/>
                          <a:ea typeface="宋体" panose="02010600030101010101" pitchFamily="2" charset="-122"/>
                        </a:defRPr>
                      </a:lvl2pPr>
                      <a:lvl3pPr eaLnBrk="0" latinLnBrk="1">
                        <a:spcBef>
                          <a:spcPct val="20000"/>
                        </a:spcBef>
                        <a:defRPr sz="2800" u="sng">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3pPr>
                      <a:lvl4pPr eaLnBrk="0" latinLnBrk="1">
                        <a:spcBef>
                          <a:spcPct val="20000"/>
                        </a:spcBef>
                        <a:defRPr sz="2800" b="1">
                          <a:solidFill>
                            <a:srgbClr val="000000"/>
                          </a:solidFill>
                          <a:latin typeface="Times New Roman" panose="02020603050405020304" pitchFamily="18" charset="0"/>
                          <a:ea typeface="宋体" panose="02010600030101010101" pitchFamily="2" charset="-122"/>
                        </a:defRPr>
                      </a:lvl4pPr>
                      <a:lvl5pPr eaLnBrk="0" latinLnBrk="1">
                        <a:spcBef>
                          <a:spcPct val="20000"/>
                        </a:spcBef>
                        <a:defRPr sz="2800" b="1">
                          <a:solidFill>
                            <a:srgbClr val="000000"/>
                          </a:solidFill>
                          <a:latin typeface="Times New Roman" panose="02020603050405020304" pitchFamily="18" charset="0"/>
                          <a:ea typeface="宋体" panose="02010600030101010101" pitchFamily="2" charset="-122"/>
                        </a:defRPr>
                      </a:lvl5pPr>
                      <a:lvl6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6pPr>
                      <a:lvl7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7pPr>
                      <a:lvl8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8pPr>
                      <a:lvl9pPr eaLnBrk="0" fontAlgn="base" latinLnBrk="1">
                        <a:spcBef>
                          <a:spcPct val="20000"/>
                        </a:spcBef>
                        <a:spcAft>
                          <a:spcPct val="0"/>
                        </a:spcAft>
                        <a:buSzPct val="100000"/>
                        <a:buFont typeface="Times New Roman" panose="02020603050405020304" pitchFamily="18" charset="0"/>
                        <a:defRPr sz="2800" b="1">
                          <a:solidFill>
                            <a:srgbClr val="000000"/>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
                          <a:srgbClr val="000000"/>
                        </a:buClr>
                        <a:buSzPct val="100000"/>
                        <a:buFont typeface="Times New Roman" panose="02020603050405020304" pitchFamily="18" charset="0"/>
                        <a:buNone/>
                      </a:pPr>
                      <a:r>
                        <a:rPr kumimoji="0" lang="zh-CN" altLang="zh-CN" sz="1600" b="0" i="0" u="none" strike="noStrike" cap="none" normalizeH="0" baseline="0" dirty="0" smtClean="0">
                          <a:ln>
                            <a:noFill/>
                          </a:ln>
                          <a:solidFill>
                            <a:schemeClr val="tx1"/>
                          </a:solidFill>
                          <a:effectLst/>
                          <a:latin typeface="楷体" panose="02010609060101010101" charset="-122"/>
                          <a:ea typeface="楷体" panose="02010609060101010101" charset="-122"/>
                        </a:rPr>
                        <a:t>6.0×</a:t>
                      </a:r>
                      <a:r>
                        <a:rPr kumimoji="0" lang="zh-CN" altLang="zh-CN" sz="1600" b="0" i="0" u="none" strike="noStrike" cap="none" normalizeH="0" baseline="0" dirty="0" smtClean="0">
                          <a:ln>
                            <a:noFill/>
                          </a:ln>
                          <a:solidFill>
                            <a:schemeClr val="tx1"/>
                          </a:solidFill>
                          <a:effectLst/>
                          <a:latin typeface="Times New Roman" panose="02020603050405020304" pitchFamily="18" charset="0"/>
                          <a:ea typeface="楷体" panose="02010609060101010101" charset="-122"/>
                        </a:rPr>
                        <a:t>10</a:t>
                      </a:r>
                      <a:r>
                        <a:rPr kumimoji="0" lang="zh-CN" altLang="zh-CN" sz="1600" b="0" i="0" u="none" strike="noStrike" cap="none" normalizeH="0" baseline="30000" dirty="0" smtClean="0">
                          <a:ln>
                            <a:noFill/>
                          </a:ln>
                          <a:solidFill>
                            <a:schemeClr val="tx1"/>
                          </a:solidFill>
                          <a:effectLst/>
                          <a:latin typeface="Times New Roman" panose="02020603050405020304" pitchFamily="18" charset="0"/>
                          <a:ea typeface="楷体" panose="02010609060101010101" charset="-122"/>
                        </a:rPr>
                        <a:t>-2</a:t>
                      </a:r>
                      <a:r>
                        <a:rPr kumimoji="0" lang="zh-CN" altLang="zh-CN" sz="1600" b="0" i="0" u="none" strike="noStrike" cap="none" normalizeH="0" baseline="0" dirty="0" smtClean="0">
                          <a:ln>
                            <a:noFill/>
                          </a:ln>
                          <a:solidFill>
                            <a:schemeClr val="tx1"/>
                          </a:solidFill>
                          <a:effectLst/>
                          <a:latin typeface="Times New Roman" panose="02020603050405020304" pitchFamily="18" charset="0"/>
                          <a:ea typeface="楷体" panose="02010609060101010101" charset="-122"/>
                        </a:rPr>
                        <a:t>kg/mol</a:t>
                      </a:r>
                    </a:p>
                  </a:txBody>
                  <a:tcPr marT="0" marB="0" anchor="ctr" horzOverflow="overflow">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pSp>
        <p:nvGrpSpPr>
          <p:cNvPr id="43025" name="Group 27"/>
          <p:cNvGrpSpPr/>
          <p:nvPr/>
        </p:nvGrpSpPr>
        <p:grpSpPr bwMode="auto">
          <a:xfrm>
            <a:off x="8812531" y="2877573"/>
            <a:ext cx="2495549" cy="1081087"/>
            <a:chOff x="4242" y="1116"/>
            <a:chExt cx="1179" cy="772"/>
          </a:xfrm>
        </p:grpSpPr>
        <p:sp>
          <p:nvSpPr>
            <p:cNvPr id="43028" name="Text Box 28"/>
            <p:cNvSpPr txBox="1">
              <a:spLocks noChangeArrowheads="1"/>
            </p:cNvSpPr>
            <p:nvPr/>
          </p:nvSpPr>
          <p:spPr bwMode="auto">
            <a:xfrm>
              <a:off x="4702" y="1116"/>
              <a:ext cx="179"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buClr>
                  <a:srgbClr val="000000"/>
                </a:buClr>
                <a:buSzPct val="100000"/>
                <a:buFont typeface="Times New Roman" panose="02020603050405020304" pitchFamily="18" charset="0"/>
                <a:buNone/>
              </a:pPr>
              <a:r>
                <a:rPr lang="zh-CN" altLang="zh-CN" sz="1100" i="1">
                  <a:latin typeface="Times New Roman" panose="02020603050405020304" pitchFamily="18" charset="0"/>
                </a:rPr>
                <a:t>M</a:t>
              </a:r>
            </a:p>
          </p:txBody>
        </p:sp>
        <p:sp>
          <p:nvSpPr>
            <p:cNvPr id="43029" name="Text Box 29"/>
            <p:cNvSpPr txBox="1">
              <a:spLocks noChangeArrowheads="1"/>
            </p:cNvSpPr>
            <p:nvPr/>
          </p:nvSpPr>
          <p:spPr bwMode="auto">
            <a:xfrm>
              <a:off x="4707" y="1706"/>
              <a:ext cx="179"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buClr>
                  <a:srgbClr val="000000"/>
                </a:buClr>
                <a:buSzPct val="100000"/>
                <a:buFont typeface="Times New Roman" panose="02020603050405020304" pitchFamily="18" charset="0"/>
                <a:buNone/>
              </a:pPr>
              <a:r>
                <a:rPr lang="zh-CN" altLang="zh-CN" sz="1100" i="1">
                  <a:latin typeface="Times New Roman" panose="02020603050405020304" pitchFamily="18" charset="0"/>
                </a:rPr>
                <a:t>N</a:t>
              </a:r>
            </a:p>
          </p:txBody>
        </p:sp>
        <p:sp>
          <p:nvSpPr>
            <p:cNvPr id="43030" name="Line 30"/>
            <p:cNvSpPr>
              <a:spLocks noChangeShapeType="1"/>
            </p:cNvSpPr>
            <p:nvPr/>
          </p:nvSpPr>
          <p:spPr bwMode="auto">
            <a:xfrm>
              <a:off x="4754" y="1477"/>
              <a:ext cx="272" cy="1"/>
            </a:xfrm>
            <a:prstGeom prst="line">
              <a:avLst/>
            </a:prstGeom>
            <a:noFill/>
            <a:ln w="9525">
              <a:solidFill>
                <a:srgbClr val="000000"/>
              </a:solidFill>
              <a:rou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031" name="Text Box 31"/>
            <p:cNvSpPr txBox="1">
              <a:spLocks noChangeArrowheads="1"/>
            </p:cNvSpPr>
            <p:nvPr/>
          </p:nvSpPr>
          <p:spPr bwMode="auto">
            <a:xfrm>
              <a:off x="4959" y="1490"/>
              <a:ext cx="103" cy="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buClr>
                  <a:srgbClr val="000000"/>
                </a:buClr>
                <a:buSzPct val="100000"/>
                <a:buFont typeface="Times New Roman" panose="02020603050405020304" pitchFamily="18" charset="0"/>
                <a:buNone/>
              </a:pPr>
              <a:r>
                <a:rPr lang="zh-CN" altLang="zh-CN" sz="900" i="1">
                  <a:latin typeface="Times New Roman" panose="02020603050405020304" pitchFamily="18" charset="0"/>
                </a:rPr>
                <a:t>F</a:t>
              </a:r>
            </a:p>
          </p:txBody>
        </p:sp>
        <p:sp>
          <p:nvSpPr>
            <p:cNvPr id="43032" name="Text Box 32"/>
            <p:cNvSpPr txBox="1">
              <a:spLocks noChangeArrowheads="1"/>
            </p:cNvSpPr>
            <p:nvPr/>
          </p:nvSpPr>
          <p:spPr bwMode="auto">
            <a:xfrm>
              <a:off x="4531" y="1363"/>
              <a:ext cx="95" cy="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buClr>
                  <a:srgbClr val="000000"/>
                </a:buClr>
                <a:buSzPct val="100000"/>
                <a:buFont typeface="Times New Roman" panose="02020603050405020304" pitchFamily="18" charset="0"/>
                <a:buNone/>
              </a:pPr>
              <a:r>
                <a:rPr lang="zh-CN" altLang="zh-CN" sz="1100" i="1">
                  <a:latin typeface="Times New Roman" panose="02020603050405020304" pitchFamily="18" charset="0"/>
                </a:rPr>
                <a:t>B</a:t>
              </a:r>
              <a:endParaRPr lang="zh-CN" altLang="zh-CN" sz="1100" baseline="-25000">
                <a:latin typeface="Times New Roman" panose="02020603050405020304" pitchFamily="18" charset="0"/>
              </a:endParaRPr>
            </a:p>
          </p:txBody>
        </p:sp>
        <p:grpSp>
          <p:nvGrpSpPr>
            <p:cNvPr id="43033" name="Group 33"/>
            <p:cNvGrpSpPr/>
            <p:nvPr/>
          </p:nvGrpSpPr>
          <p:grpSpPr bwMode="auto">
            <a:xfrm>
              <a:off x="4242" y="1179"/>
              <a:ext cx="56" cy="594"/>
              <a:chOff x="4242" y="1179"/>
              <a:chExt cx="56" cy="594"/>
            </a:xfrm>
          </p:grpSpPr>
          <p:grpSp>
            <p:nvGrpSpPr>
              <p:cNvPr id="43145" name="Group 34"/>
              <p:cNvGrpSpPr/>
              <p:nvPr/>
            </p:nvGrpSpPr>
            <p:grpSpPr bwMode="auto">
              <a:xfrm>
                <a:off x="4243" y="1179"/>
                <a:ext cx="55" cy="48"/>
                <a:chOff x="4243" y="1179"/>
                <a:chExt cx="55" cy="48"/>
              </a:xfrm>
            </p:grpSpPr>
            <p:sp>
              <p:nvSpPr>
                <p:cNvPr id="43159" name="Line 35"/>
                <p:cNvSpPr>
                  <a:spLocks noChangeShapeType="1"/>
                </p:cNvSpPr>
                <p:nvPr/>
              </p:nvSpPr>
              <p:spPr bwMode="auto">
                <a:xfrm flipH="1">
                  <a:off x="4243" y="1179"/>
                  <a:ext cx="50" cy="44"/>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60" name="Line 36"/>
                <p:cNvSpPr>
                  <a:spLocks noChangeShapeType="1"/>
                </p:cNvSpPr>
                <p:nvPr/>
              </p:nvSpPr>
              <p:spPr bwMode="auto">
                <a:xfrm rot="5400000" flipH="1">
                  <a:off x="4249" y="1178"/>
                  <a:ext cx="46" cy="52"/>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146" name="Group 37"/>
              <p:cNvGrpSpPr/>
              <p:nvPr/>
            </p:nvGrpSpPr>
            <p:grpSpPr bwMode="auto">
              <a:xfrm>
                <a:off x="4243" y="1316"/>
                <a:ext cx="51" cy="45"/>
                <a:chOff x="4243" y="1316"/>
                <a:chExt cx="51" cy="45"/>
              </a:xfrm>
            </p:grpSpPr>
            <p:sp>
              <p:nvSpPr>
                <p:cNvPr id="43157" name="Line 38"/>
                <p:cNvSpPr>
                  <a:spLocks noChangeShapeType="1"/>
                </p:cNvSpPr>
                <p:nvPr/>
              </p:nvSpPr>
              <p:spPr bwMode="auto">
                <a:xfrm flipH="1">
                  <a:off x="4243" y="1316"/>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58" name="Line 39"/>
                <p:cNvSpPr>
                  <a:spLocks noChangeShapeType="1"/>
                </p:cNvSpPr>
                <p:nvPr/>
              </p:nvSpPr>
              <p:spPr bwMode="auto">
                <a:xfrm rot="5400000" flipH="1">
                  <a:off x="4246" y="1313"/>
                  <a:ext cx="45" cy="51"/>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147" name="Group 40"/>
              <p:cNvGrpSpPr/>
              <p:nvPr/>
            </p:nvGrpSpPr>
            <p:grpSpPr bwMode="auto">
              <a:xfrm>
                <a:off x="4242" y="1453"/>
                <a:ext cx="53" cy="185"/>
                <a:chOff x="4242" y="1453"/>
                <a:chExt cx="53" cy="185"/>
              </a:xfrm>
            </p:grpSpPr>
            <p:grpSp>
              <p:nvGrpSpPr>
                <p:cNvPr id="43151" name="Group 41"/>
                <p:cNvGrpSpPr/>
                <p:nvPr/>
              </p:nvGrpSpPr>
              <p:grpSpPr bwMode="auto">
                <a:xfrm>
                  <a:off x="4242" y="1453"/>
                  <a:ext cx="50" cy="45"/>
                  <a:chOff x="4242" y="1453"/>
                  <a:chExt cx="50" cy="45"/>
                </a:xfrm>
              </p:grpSpPr>
              <p:sp>
                <p:nvSpPr>
                  <p:cNvPr id="43155" name="Line 42"/>
                  <p:cNvSpPr>
                    <a:spLocks noChangeShapeType="1"/>
                  </p:cNvSpPr>
                  <p:nvPr/>
                </p:nvSpPr>
                <p:spPr bwMode="auto">
                  <a:xfrm flipH="1">
                    <a:off x="4242" y="1453"/>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56" name="Line 43"/>
                  <p:cNvSpPr>
                    <a:spLocks noChangeShapeType="1"/>
                  </p:cNvSpPr>
                  <p:nvPr/>
                </p:nvSpPr>
                <p:spPr bwMode="auto">
                  <a:xfrm rot="5400000" flipH="1">
                    <a:off x="4244" y="1451"/>
                    <a:ext cx="45" cy="49"/>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152" name="Group 44"/>
                <p:cNvGrpSpPr/>
                <p:nvPr/>
              </p:nvGrpSpPr>
              <p:grpSpPr bwMode="auto">
                <a:xfrm>
                  <a:off x="4242" y="1590"/>
                  <a:ext cx="53" cy="48"/>
                  <a:chOff x="4242" y="1590"/>
                  <a:chExt cx="53" cy="48"/>
                </a:xfrm>
              </p:grpSpPr>
              <p:sp>
                <p:nvSpPr>
                  <p:cNvPr id="43153" name="Line 45"/>
                  <p:cNvSpPr>
                    <a:spLocks noChangeShapeType="1"/>
                  </p:cNvSpPr>
                  <p:nvPr/>
                </p:nvSpPr>
                <p:spPr bwMode="auto">
                  <a:xfrm flipH="1">
                    <a:off x="4242" y="1590"/>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54" name="Line 46"/>
                  <p:cNvSpPr>
                    <a:spLocks noChangeShapeType="1"/>
                  </p:cNvSpPr>
                  <p:nvPr/>
                </p:nvSpPr>
                <p:spPr bwMode="auto">
                  <a:xfrm rot="5400000" flipH="1">
                    <a:off x="4246" y="1589"/>
                    <a:ext cx="46" cy="52"/>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nvGrpSpPr>
              <p:cNvPr id="43148" name="Group 47"/>
              <p:cNvGrpSpPr/>
              <p:nvPr/>
            </p:nvGrpSpPr>
            <p:grpSpPr bwMode="auto">
              <a:xfrm>
                <a:off x="4245" y="1728"/>
                <a:ext cx="52" cy="45"/>
                <a:chOff x="4245" y="1728"/>
                <a:chExt cx="52" cy="45"/>
              </a:xfrm>
            </p:grpSpPr>
            <p:sp>
              <p:nvSpPr>
                <p:cNvPr id="43149" name="Line 48"/>
                <p:cNvSpPr>
                  <a:spLocks noChangeShapeType="1"/>
                </p:cNvSpPr>
                <p:nvPr/>
              </p:nvSpPr>
              <p:spPr bwMode="auto">
                <a:xfrm flipH="1">
                  <a:off x="4245" y="1728"/>
                  <a:ext cx="51" cy="44"/>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50" name="Line 49"/>
                <p:cNvSpPr>
                  <a:spLocks noChangeShapeType="1"/>
                </p:cNvSpPr>
                <p:nvPr/>
              </p:nvSpPr>
              <p:spPr bwMode="auto">
                <a:xfrm rot="5400000" flipH="1">
                  <a:off x="4249" y="1725"/>
                  <a:ext cx="45" cy="51"/>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nvGrpSpPr>
            <p:cNvPr id="43034" name="Group 50"/>
            <p:cNvGrpSpPr/>
            <p:nvPr/>
          </p:nvGrpSpPr>
          <p:grpSpPr bwMode="auto">
            <a:xfrm>
              <a:off x="4439" y="1180"/>
              <a:ext cx="243" cy="597"/>
              <a:chOff x="4439" y="1180"/>
              <a:chExt cx="243" cy="597"/>
            </a:xfrm>
          </p:grpSpPr>
          <p:grpSp>
            <p:nvGrpSpPr>
              <p:cNvPr id="43111" name="Group 51"/>
              <p:cNvGrpSpPr/>
              <p:nvPr/>
            </p:nvGrpSpPr>
            <p:grpSpPr bwMode="auto">
              <a:xfrm>
                <a:off x="4439" y="1180"/>
                <a:ext cx="54" cy="595"/>
                <a:chOff x="4439" y="1180"/>
                <a:chExt cx="54" cy="595"/>
              </a:xfrm>
            </p:grpSpPr>
            <p:grpSp>
              <p:nvGrpSpPr>
                <p:cNvPr id="43129" name="Group 52"/>
                <p:cNvGrpSpPr/>
                <p:nvPr/>
              </p:nvGrpSpPr>
              <p:grpSpPr bwMode="auto">
                <a:xfrm>
                  <a:off x="4441" y="1180"/>
                  <a:ext cx="50" cy="45"/>
                  <a:chOff x="4441" y="1180"/>
                  <a:chExt cx="50" cy="45"/>
                </a:xfrm>
              </p:grpSpPr>
              <p:sp>
                <p:nvSpPr>
                  <p:cNvPr id="43143" name="Line 53"/>
                  <p:cNvSpPr>
                    <a:spLocks noChangeShapeType="1"/>
                  </p:cNvSpPr>
                  <p:nvPr/>
                </p:nvSpPr>
                <p:spPr bwMode="auto">
                  <a:xfrm flipH="1">
                    <a:off x="4441" y="1180"/>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44" name="Line 54"/>
                  <p:cNvSpPr>
                    <a:spLocks noChangeShapeType="1"/>
                  </p:cNvSpPr>
                  <p:nvPr/>
                </p:nvSpPr>
                <p:spPr bwMode="auto">
                  <a:xfrm rot="5400000" flipH="1">
                    <a:off x="4443" y="1178"/>
                    <a:ext cx="45" cy="49"/>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130" name="Group 55"/>
                <p:cNvGrpSpPr/>
                <p:nvPr/>
              </p:nvGrpSpPr>
              <p:grpSpPr bwMode="auto">
                <a:xfrm>
                  <a:off x="4441" y="1318"/>
                  <a:ext cx="51" cy="45"/>
                  <a:chOff x="4441" y="1318"/>
                  <a:chExt cx="51" cy="45"/>
                </a:xfrm>
              </p:grpSpPr>
              <p:sp>
                <p:nvSpPr>
                  <p:cNvPr id="43141" name="Line 56"/>
                  <p:cNvSpPr>
                    <a:spLocks noChangeShapeType="1"/>
                  </p:cNvSpPr>
                  <p:nvPr/>
                </p:nvSpPr>
                <p:spPr bwMode="auto">
                  <a:xfrm flipH="1">
                    <a:off x="4441" y="1318"/>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42" name="Line 57"/>
                  <p:cNvSpPr>
                    <a:spLocks noChangeShapeType="1"/>
                  </p:cNvSpPr>
                  <p:nvPr/>
                </p:nvSpPr>
                <p:spPr bwMode="auto">
                  <a:xfrm rot="5400000" flipH="1">
                    <a:off x="4444" y="1315"/>
                    <a:ext cx="45" cy="51"/>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131" name="Group 58"/>
                <p:cNvGrpSpPr/>
                <p:nvPr/>
              </p:nvGrpSpPr>
              <p:grpSpPr bwMode="auto">
                <a:xfrm>
                  <a:off x="4439" y="1455"/>
                  <a:ext cx="50" cy="182"/>
                  <a:chOff x="4439" y="1455"/>
                  <a:chExt cx="50" cy="182"/>
                </a:xfrm>
              </p:grpSpPr>
              <p:grpSp>
                <p:nvGrpSpPr>
                  <p:cNvPr id="43135" name="Group 59"/>
                  <p:cNvGrpSpPr/>
                  <p:nvPr/>
                </p:nvGrpSpPr>
                <p:grpSpPr bwMode="auto">
                  <a:xfrm>
                    <a:off x="4439" y="1455"/>
                    <a:ext cx="50" cy="45"/>
                    <a:chOff x="4439" y="1455"/>
                    <a:chExt cx="50" cy="45"/>
                  </a:xfrm>
                </p:grpSpPr>
                <p:sp>
                  <p:nvSpPr>
                    <p:cNvPr id="43139" name="Line 60"/>
                    <p:cNvSpPr>
                      <a:spLocks noChangeShapeType="1"/>
                    </p:cNvSpPr>
                    <p:nvPr/>
                  </p:nvSpPr>
                  <p:spPr bwMode="auto">
                    <a:xfrm flipH="1">
                      <a:off x="4440" y="1455"/>
                      <a:ext cx="49"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40" name="Line 61"/>
                    <p:cNvSpPr>
                      <a:spLocks noChangeShapeType="1"/>
                    </p:cNvSpPr>
                    <p:nvPr/>
                  </p:nvSpPr>
                  <p:spPr bwMode="auto">
                    <a:xfrm rot="5400000" flipH="1">
                      <a:off x="4442" y="1453"/>
                      <a:ext cx="44" cy="50"/>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136" name="Group 62"/>
                  <p:cNvGrpSpPr/>
                  <p:nvPr/>
                </p:nvGrpSpPr>
                <p:grpSpPr bwMode="auto">
                  <a:xfrm>
                    <a:off x="4439" y="1593"/>
                    <a:ext cx="50" cy="44"/>
                    <a:chOff x="4439" y="1593"/>
                    <a:chExt cx="50" cy="44"/>
                  </a:xfrm>
                </p:grpSpPr>
                <p:sp>
                  <p:nvSpPr>
                    <p:cNvPr id="43137" name="Line 63"/>
                    <p:cNvSpPr>
                      <a:spLocks noChangeShapeType="1"/>
                    </p:cNvSpPr>
                    <p:nvPr/>
                  </p:nvSpPr>
                  <p:spPr bwMode="auto">
                    <a:xfrm flipH="1">
                      <a:off x="4440" y="1593"/>
                      <a:ext cx="49" cy="44"/>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38" name="Line 64"/>
                    <p:cNvSpPr>
                      <a:spLocks noChangeShapeType="1"/>
                    </p:cNvSpPr>
                    <p:nvPr/>
                  </p:nvSpPr>
                  <p:spPr bwMode="auto">
                    <a:xfrm rot="5400000" flipH="1">
                      <a:off x="4442" y="1590"/>
                      <a:ext cx="44" cy="50"/>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nvGrpSpPr>
                <p:cNvPr id="43132" name="Group 65"/>
                <p:cNvGrpSpPr/>
                <p:nvPr/>
              </p:nvGrpSpPr>
              <p:grpSpPr bwMode="auto">
                <a:xfrm>
                  <a:off x="4443" y="1730"/>
                  <a:ext cx="50" cy="45"/>
                  <a:chOff x="4443" y="1730"/>
                  <a:chExt cx="50" cy="45"/>
                </a:xfrm>
              </p:grpSpPr>
              <p:sp>
                <p:nvSpPr>
                  <p:cNvPr id="43133" name="Line 66"/>
                  <p:cNvSpPr>
                    <a:spLocks noChangeShapeType="1"/>
                  </p:cNvSpPr>
                  <p:nvPr/>
                </p:nvSpPr>
                <p:spPr bwMode="auto">
                  <a:xfrm flipH="1">
                    <a:off x="4443" y="1730"/>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34" name="Line 67"/>
                  <p:cNvSpPr>
                    <a:spLocks noChangeShapeType="1"/>
                  </p:cNvSpPr>
                  <p:nvPr/>
                </p:nvSpPr>
                <p:spPr bwMode="auto">
                  <a:xfrm rot="5400000" flipH="1">
                    <a:off x="4445" y="1728"/>
                    <a:ext cx="45" cy="49"/>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nvGrpSpPr>
              <p:cNvPr id="43112" name="Group 68"/>
              <p:cNvGrpSpPr/>
              <p:nvPr/>
            </p:nvGrpSpPr>
            <p:grpSpPr bwMode="auto">
              <a:xfrm>
                <a:off x="4627" y="1180"/>
                <a:ext cx="55" cy="597"/>
                <a:chOff x="4627" y="1180"/>
                <a:chExt cx="55" cy="597"/>
              </a:xfrm>
            </p:grpSpPr>
            <p:grpSp>
              <p:nvGrpSpPr>
                <p:cNvPr id="43113" name="Group 69"/>
                <p:cNvGrpSpPr/>
                <p:nvPr/>
              </p:nvGrpSpPr>
              <p:grpSpPr bwMode="auto">
                <a:xfrm>
                  <a:off x="4628" y="1180"/>
                  <a:ext cx="51" cy="45"/>
                  <a:chOff x="4628" y="1180"/>
                  <a:chExt cx="51" cy="45"/>
                </a:xfrm>
              </p:grpSpPr>
              <p:sp>
                <p:nvSpPr>
                  <p:cNvPr id="43127" name="Line 70"/>
                  <p:cNvSpPr>
                    <a:spLocks noChangeShapeType="1"/>
                  </p:cNvSpPr>
                  <p:nvPr/>
                </p:nvSpPr>
                <p:spPr bwMode="auto">
                  <a:xfrm flipH="1">
                    <a:off x="4628" y="1180"/>
                    <a:ext cx="49"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28" name="Line 71"/>
                  <p:cNvSpPr>
                    <a:spLocks noChangeShapeType="1"/>
                  </p:cNvSpPr>
                  <p:nvPr/>
                </p:nvSpPr>
                <p:spPr bwMode="auto">
                  <a:xfrm rot="5400000" flipH="1">
                    <a:off x="4631" y="1177"/>
                    <a:ext cx="45" cy="51"/>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114" name="Group 72"/>
                <p:cNvGrpSpPr/>
                <p:nvPr/>
              </p:nvGrpSpPr>
              <p:grpSpPr bwMode="auto">
                <a:xfrm>
                  <a:off x="4628" y="1318"/>
                  <a:ext cx="50" cy="45"/>
                  <a:chOff x="4628" y="1318"/>
                  <a:chExt cx="50" cy="45"/>
                </a:xfrm>
              </p:grpSpPr>
              <p:sp>
                <p:nvSpPr>
                  <p:cNvPr id="43125" name="Line 73"/>
                  <p:cNvSpPr>
                    <a:spLocks noChangeShapeType="1"/>
                  </p:cNvSpPr>
                  <p:nvPr/>
                </p:nvSpPr>
                <p:spPr bwMode="auto">
                  <a:xfrm flipH="1">
                    <a:off x="4628" y="1318"/>
                    <a:ext cx="49"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26" name="Line 74"/>
                  <p:cNvSpPr>
                    <a:spLocks noChangeShapeType="1"/>
                  </p:cNvSpPr>
                  <p:nvPr/>
                </p:nvSpPr>
                <p:spPr bwMode="auto">
                  <a:xfrm rot="5400000" flipH="1">
                    <a:off x="4631" y="1316"/>
                    <a:ext cx="44" cy="50"/>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115" name="Group 75"/>
                <p:cNvGrpSpPr/>
                <p:nvPr/>
              </p:nvGrpSpPr>
              <p:grpSpPr bwMode="auto">
                <a:xfrm>
                  <a:off x="4627" y="1455"/>
                  <a:ext cx="52" cy="184"/>
                  <a:chOff x="4627" y="1455"/>
                  <a:chExt cx="52" cy="184"/>
                </a:xfrm>
              </p:grpSpPr>
              <p:grpSp>
                <p:nvGrpSpPr>
                  <p:cNvPr id="43119" name="Group 76"/>
                  <p:cNvGrpSpPr/>
                  <p:nvPr/>
                </p:nvGrpSpPr>
                <p:grpSpPr bwMode="auto">
                  <a:xfrm>
                    <a:off x="4627" y="1455"/>
                    <a:ext cx="52" cy="47"/>
                    <a:chOff x="4627" y="1455"/>
                    <a:chExt cx="52" cy="47"/>
                  </a:xfrm>
                </p:grpSpPr>
                <p:sp>
                  <p:nvSpPr>
                    <p:cNvPr id="43123" name="Line 77"/>
                    <p:cNvSpPr>
                      <a:spLocks noChangeShapeType="1"/>
                    </p:cNvSpPr>
                    <p:nvPr/>
                  </p:nvSpPr>
                  <p:spPr bwMode="auto">
                    <a:xfrm flipH="1">
                      <a:off x="4627" y="1455"/>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24" name="Line 78"/>
                    <p:cNvSpPr>
                      <a:spLocks noChangeShapeType="1"/>
                    </p:cNvSpPr>
                    <p:nvPr/>
                  </p:nvSpPr>
                  <p:spPr bwMode="auto">
                    <a:xfrm rot="5400000" flipH="1">
                      <a:off x="4630" y="1453"/>
                      <a:ext cx="46" cy="52"/>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120" name="Group 79"/>
                  <p:cNvGrpSpPr/>
                  <p:nvPr/>
                </p:nvGrpSpPr>
                <p:grpSpPr bwMode="auto">
                  <a:xfrm>
                    <a:off x="4627" y="1593"/>
                    <a:ext cx="51" cy="46"/>
                    <a:chOff x="4627" y="1593"/>
                    <a:chExt cx="51" cy="46"/>
                  </a:xfrm>
                </p:grpSpPr>
                <p:sp>
                  <p:nvSpPr>
                    <p:cNvPr id="43121" name="Line 80"/>
                    <p:cNvSpPr>
                      <a:spLocks noChangeShapeType="1"/>
                    </p:cNvSpPr>
                    <p:nvPr/>
                  </p:nvSpPr>
                  <p:spPr bwMode="auto">
                    <a:xfrm flipH="1">
                      <a:off x="4627" y="1593"/>
                      <a:ext cx="50" cy="44"/>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22" name="Line 81"/>
                    <p:cNvSpPr>
                      <a:spLocks noChangeShapeType="1"/>
                    </p:cNvSpPr>
                    <p:nvPr/>
                  </p:nvSpPr>
                  <p:spPr bwMode="auto">
                    <a:xfrm rot="5400000" flipH="1">
                      <a:off x="4631" y="1592"/>
                      <a:ext cx="45" cy="49"/>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nvGrpSpPr>
                <p:cNvPr id="43116" name="Group 82"/>
                <p:cNvGrpSpPr/>
                <p:nvPr/>
              </p:nvGrpSpPr>
              <p:grpSpPr bwMode="auto">
                <a:xfrm>
                  <a:off x="4631" y="1730"/>
                  <a:ext cx="51" cy="47"/>
                  <a:chOff x="4631" y="1730"/>
                  <a:chExt cx="51" cy="47"/>
                </a:xfrm>
              </p:grpSpPr>
              <p:sp>
                <p:nvSpPr>
                  <p:cNvPr id="43117" name="Line 83"/>
                  <p:cNvSpPr>
                    <a:spLocks noChangeShapeType="1"/>
                  </p:cNvSpPr>
                  <p:nvPr/>
                </p:nvSpPr>
                <p:spPr bwMode="auto">
                  <a:xfrm flipH="1">
                    <a:off x="4631" y="1730"/>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18" name="Line 84"/>
                  <p:cNvSpPr>
                    <a:spLocks noChangeShapeType="1"/>
                  </p:cNvSpPr>
                  <p:nvPr/>
                </p:nvSpPr>
                <p:spPr bwMode="auto">
                  <a:xfrm rot="5400000" flipH="1">
                    <a:off x="4636" y="1731"/>
                    <a:ext cx="44" cy="48"/>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grpSp>
          <p:nvGrpSpPr>
            <p:cNvPr id="43035" name="Group 85"/>
            <p:cNvGrpSpPr/>
            <p:nvPr/>
          </p:nvGrpSpPr>
          <p:grpSpPr bwMode="auto">
            <a:xfrm>
              <a:off x="4835" y="1180"/>
              <a:ext cx="241" cy="595"/>
              <a:chOff x="4835" y="1180"/>
              <a:chExt cx="241" cy="595"/>
            </a:xfrm>
          </p:grpSpPr>
          <p:grpSp>
            <p:nvGrpSpPr>
              <p:cNvPr id="43077" name="Group 86"/>
              <p:cNvGrpSpPr/>
              <p:nvPr/>
            </p:nvGrpSpPr>
            <p:grpSpPr bwMode="auto">
              <a:xfrm>
                <a:off x="4835" y="1180"/>
                <a:ext cx="53" cy="595"/>
                <a:chOff x="4835" y="1180"/>
                <a:chExt cx="53" cy="595"/>
              </a:xfrm>
            </p:grpSpPr>
            <p:grpSp>
              <p:nvGrpSpPr>
                <p:cNvPr id="43095" name="Group 87"/>
                <p:cNvGrpSpPr/>
                <p:nvPr/>
              </p:nvGrpSpPr>
              <p:grpSpPr bwMode="auto">
                <a:xfrm>
                  <a:off x="4835" y="1180"/>
                  <a:ext cx="50" cy="45"/>
                  <a:chOff x="4835" y="1180"/>
                  <a:chExt cx="50" cy="45"/>
                </a:xfrm>
              </p:grpSpPr>
              <p:sp>
                <p:nvSpPr>
                  <p:cNvPr id="43109" name="Line 88"/>
                  <p:cNvSpPr>
                    <a:spLocks noChangeShapeType="1"/>
                  </p:cNvSpPr>
                  <p:nvPr/>
                </p:nvSpPr>
                <p:spPr bwMode="auto">
                  <a:xfrm flipH="1">
                    <a:off x="4835" y="1180"/>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10" name="Line 89"/>
                  <p:cNvSpPr>
                    <a:spLocks noChangeShapeType="1"/>
                  </p:cNvSpPr>
                  <p:nvPr/>
                </p:nvSpPr>
                <p:spPr bwMode="auto">
                  <a:xfrm rot="5400000" flipH="1">
                    <a:off x="4838" y="1178"/>
                    <a:ext cx="45" cy="49"/>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096" name="Group 90"/>
                <p:cNvGrpSpPr/>
                <p:nvPr/>
              </p:nvGrpSpPr>
              <p:grpSpPr bwMode="auto">
                <a:xfrm>
                  <a:off x="4835" y="1318"/>
                  <a:ext cx="50" cy="45"/>
                  <a:chOff x="4835" y="1318"/>
                  <a:chExt cx="50" cy="45"/>
                </a:xfrm>
              </p:grpSpPr>
              <p:sp>
                <p:nvSpPr>
                  <p:cNvPr id="43107" name="Line 91"/>
                  <p:cNvSpPr>
                    <a:spLocks noChangeShapeType="1"/>
                  </p:cNvSpPr>
                  <p:nvPr/>
                </p:nvSpPr>
                <p:spPr bwMode="auto">
                  <a:xfrm flipH="1">
                    <a:off x="4835" y="1318"/>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08" name="Line 92"/>
                  <p:cNvSpPr>
                    <a:spLocks noChangeShapeType="1"/>
                  </p:cNvSpPr>
                  <p:nvPr/>
                </p:nvSpPr>
                <p:spPr bwMode="auto">
                  <a:xfrm rot="5400000" flipH="1">
                    <a:off x="4837" y="1316"/>
                    <a:ext cx="45" cy="49"/>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097" name="Group 93"/>
                <p:cNvGrpSpPr/>
                <p:nvPr/>
              </p:nvGrpSpPr>
              <p:grpSpPr bwMode="auto">
                <a:xfrm>
                  <a:off x="4835" y="1455"/>
                  <a:ext cx="50" cy="183"/>
                  <a:chOff x="4835" y="1455"/>
                  <a:chExt cx="50" cy="183"/>
                </a:xfrm>
              </p:grpSpPr>
              <p:grpSp>
                <p:nvGrpSpPr>
                  <p:cNvPr id="43101" name="Group 94"/>
                  <p:cNvGrpSpPr/>
                  <p:nvPr/>
                </p:nvGrpSpPr>
                <p:grpSpPr bwMode="auto">
                  <a:xfrm>
                    <a:off x="4835" y="1455"/>
                    <a:ext cx="50" cy="46"/>
                    <a:chOff x="4835" y="1455"/>
                    <a:chExt cx="50" cy="46"/>
                  </a:xfrm>
                </p:grpSpPr>
                <p:sp>
                  <p:nvSpPr>
                    <p:cNvPr id="43105" name="Line 95"/>
                    <p:cNvSpPr>
                      <a:spLocks noChangeShapeType="1"/>
                    </p:cNvSpPr>
                    <p:nvPr/>
                  </p:nvSpPr>
                  <p:spPr bwMode="auto">
                    <a:xfrm flipH="1">
                      <a:off x="4835" y="1455"/>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06" name="Line 96"/>
                    <p:cNvSpPr>
                      <a:spLocks noChangeShapeType="1"/>
                    </p:cNvSpPr>
                    <p:nvPr/>
                  </p:nvSpPr>
                  <p:spPr bwMode="auto">
                    <a:xfrm rot="5400000" flipH="1">
                      <a:off x="4839" y="1455"/>
                      <a:ext cx="44" cy="48"/>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102" name="Group 97"/>
                  <p:cNvGrpSpPr/>
                  <p:nvPr/>
                </p:nvGrpSpPr>
                <p:grpSpPr bwMode="auto">
                  <a:xfrm>
                    <a:off x="4835" y="1593"/>
                    <a:ext cx="50" cy="45"/>
                    <a:chOff x="4835" y="1593"/>
                    <a:chExt cx="50" cy="45"/>
                  </a:xfrm>
                </p:grpSpPr>
                <p:sp>
                  <p:nvSpPr>
                    <p:cNvPr id="43103" name="Line 98"/>
                    <p:cNvSpPr>
                      <a:spLocks noChangeShapeType="1"/>
                    </p:cNvSpPr>
                    <p:nvPr/>
                  </p:nvSpPr>
                  <p:spPr bwMode="auto">
                    <a:xfrm flipH="1">
                      <a:off x="4835" y="1593"/>
                      <a:ext cx="50" cy="44"/>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04" name="Line 99"/>
                    <p:cNvSpPr>
                      <a:spLocks noChangeShapeType="1"/>
                    </p:cNvSpPr>
                    <p:nvPr/>
                  </p:nvSpPr>
                  <p:spPr bwMode="auto">
                    <a:xfrm rot="5400000" flipH="1">
                      <a:off x="4838" y="1591"/>
                      <a:ext cx="44" cy="50"/>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nvGrpSpPr>
                <p:cNvPr id="43098" name="Group 100"/>
                <p:cNvGrpSpPr/>
                <p:nvPr/>
              </p:nvGrpSpPr>
              <p:grpSpPr bwMode="auto">
                <a:xfrm>
                  <a:off x="4838" y="1730"/>
                  <a:ext cx="50" cy="45"/>
                  <a:chOff x="4838" y="1730"/>
                  <a:chExt cx="50" cy="45"/>
                </a:xfrm>
              </p:grpSpPr>
              <p:sp>
                <p:nvSpPr>
                  <p:cNvPr id="43099" name="Line 101"/>
                  <p:cNvSpPr>
                    <a:spLocks noChangeShapeType="1"/>
                  </p:cNvSpPr>
                  <p:nvPr/>
                </p:nvSpPr>
                <p:spPr bwMode="auto">
                  <a:xfrm flipH="1">
                    <a:off x="4838" y="1730"/>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100" name="Line 102"/>
                  <p:cNvSpPr>
                    <a:spLocks noChangeShapeType="1"/>
                  </p:cNvSpPr>
                  <p:nvPr/>
                </p:nvSpPr>
                <p:spPr bwMode="auto">
                  <a:xfrm rot="5400000" flipH="1">
                    <a:off x="4841" y="1728"/>
                    <a:ext cx="45" cy="49"/>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nvGrpSpPr>
              <p:cNvPr id="43078" name="Group 103"/>
              <p:cNvGrpSpPr/>
              <p:nvPr/>
            </p:nvGrpSpPr>
            <p:grpSpPr bwMode="auto">
              <a:xfrm>
                <a:off x="5022" y="1180"/>
                <a:ext cx="54" cy="595"/>
                <a:chOff x="5022" y="1180"/>
                <a:chExt cx="54" cy="595"/>
              </a:xfrm>
            </p:grpSpPr>
            <p:grpSp>
              <p:nvGrpSpPr>
                <p:cNvPr id="43079" name="Group 104"/>
                <p:cNvGrpSpPr/>
                <p:nvPr/>
              </p:nvGrpSpPr>
              <p:grpSpPr bwMode="auto">
                <a:xfrm>
                  <a:off x="5023" y="1180"/>
                  <a:ext cx="50" cy="45"/>
                  <a:chOff x="5023" y="1180"/>
                  <a:chExt cx="50" cy="45"/>
                </a:xfrm>
              </p:grpSpPr>
              <p:sp>
                <p:nvSpPr>
                  <p:cNvPr id="43093" name="Line 105"/>
                  <p:cNvSpPr>
                    <a:spLocks noChangeShapeType="1"/>
                  </p:cNvSpPr>
                  <p:nvPr/>
                </p:nvSpPr>
                <p:spPr bwMode="auto">
                  <a:xfrm flipH="1">
                    <a:off x="5023" y="1180"/>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094" name="Line 106"/>
                  <p:cNvSpPr>
                    <a:spLocks noChangeShapeType="1"/>
                  </p:cNvSpPr>
                  <p:nvPr/>
                </p:nvSpPr>
                <p:spPr bwMode="auto">
                  <a:xfrm rot="5400000" flipH="1">
                    <a:off x="5026" y="1178"/>
                    <a:ext cx="44" cy="50"/>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080" name="Group 107"/>
                <p:cNvGrpSpPr/>
                <p:nvPr/>
              </p:nvGrpSpPr>
              <p:grpSpPr bwMode="auto">
                <a:xfrm>
                  <a:off x="5023" y="1318"/>
                  <a:ext cx="50" cy="45"/>
                  <a:chOff x="5023" y="1318"/>
                  <a:chExt cx="50" cy="45"/>
                </a:xfrm>
              </p:grpSpPr>
              <p:sp>
                <p:nvSpPr>
                  <p:cNvPr id="43091" name="Line 108"/>
                  <p:cNvSpPr>
                    <a:spLocks noChangeShapeType="1"/>
                  </p:cNvSpPr>
                  <p:nvPr/>
                </p:nvSpPr>
                <p:spPr bwMode="auto">
                  <a:xfrm flipH="1">
                    <a:off x="5023" y="1318"/>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092" name="Line 109"/>
                  <p:cNvSpPr>
                    <a:spLocks noChangeShapeType="1"/>
                  </p:cNvSpPr>
                  <p:nvPr/>
                </p:nvSpPr>
                <p:spPr bwMode="auto">
                  <a:xfrm rot="5400000" flipH="1">
                    <a:off x="5027" y="1317"/>
                    <a:ext cx="44" cy="48"/>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081" name="Group 110"/>
                <p:cNvGrpSpPr/>
                <p:nvPr/>
              </p:nvGrpSpPr>
              <p:grpSpPr bwMode="auto">
                <a:xfrm>
                  <a:off x="5022" y="1455"/>
                  <a:ext cx="50" cy="182"/>
                  <a:chOff x="5022" y="1455"/>
                  <a:chExt cx="50" cy="182"/>
                </a:xfrm>
              </p:grpSpPr>
              <p:grpSp>
                <p:nvGrpSpPr>
                  <p:cNvPr id="43085" name="Group 111"/>
                  <p:cNvGrpSpPr/>
                  <p:nvPr/>
                </p:nvGrpSpPr>
                <p:grpSpPr bwMode="auto">
                  <a:xfrm>
                    <a:off x="5022" y="1455"/>
                    <a:ext cx="50" cy="45"/>
                    <a:chOff x="5022" y="1455"/>
                    <a:chExt cx="50" cy="45"/>
                  </a:xfrm>
                </p:grpSpPr>
                <p:sp>
                  <p:nvSpPr>
                    <p:cNvPr id="43089" name="Line 112"/>
                    <p:cNvSpPr>
                      <a:spLocks noChangeShapeType="1"/>
                    </p:cNvSpPr>
                    <p:nvPr/>
                  </p:nvSpPr>
                  <p:spPr bwMode="auto">
                    <a:xfrm flipH="1">
                      <a:off x="5022" y="1455"/>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090" name="Line 113"/>
                    <p:cNvSpPr>
                      <a:spLocks noChangeShapeType="1"/>
                    </p:cNvSpPr>
                    <p:nvPr/>
                  </p:nvSpPr>
                  <p:spPr bwMode="auto">
                    <a:xfrm rot="5400000" flipH="1">
                      <a:off x="5025" y="1453"/>
                      <a:ext cx="44" cy="50"/>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086" name="Group 114"/>
                  <p:cNvGrpSpPr/>
                  <p:nvPr/>
                </p:nvGrpSpPr>
                <p:grpSpPr bwMode="auto">
                  <a:xfrm>
                    <a:off x="5022" y="1593"/>
                    <a:ext cx="50" cy="44"/>
                    <a:chOff x="5022" y="1593"/>
                    <a:chExt cx="50" cy="44"/>
                  </a:xfrm>
                </p:grpSpPr>
                <p:sp>
                  <p:nvSpPr>
                    <p:cNvPr id="43087" name="Line 115"/>
                    <p:cNvSpPr>
                      <a:spLocks noChangeShapeType="1"/>
                    </p:cNvSpPr>
                    <p:nvPr/>
                  </p:nvSpPr>
                  <p:spPr bwMode="auto">
                    <a:xfrm flipH="1">
                      <a:off x="5022" y="1593"/>
                      <a:ext cx="50" cy="44"/>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088" name="Line 116"/>
                    <p:cNvSpPr>
                      <a:spLocks noChangeShapeType="1"/>
                    </p:cNvSpPr>
                    <p:nvPr/>
                  </p:nvSpPr>
                  <p:spPr bwMode="auto">
                    <a:xfrm rot="5400000" flipH="1">
                      <a:off x="5025" y="1590"/>
                      <a:ext cx="44" cy="50"/>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nvGrpSpPr>
                <p:cNvPr id="43082" name="Group 117"/>
                <p:cNvGrpSpPr/>
                <p:nvPr/>
              </p:nvGrpSpPr>
              <p:grpSpPr bwMode="auto">
                <a:xfrm>
                  <a:off x="5026" y="1730"/>
                  <a:ext cx="50" cy="45"/>
                  <a:chOff x="5026" y="1730"/>
                  <a:chExt cx="50" cy="45"/>
                </a:xfrm>
              </p:grpSpPr>
              <p:sp>
                <p:nvSpPr>
                  <p:cNvPr id="43083" name="Line 118"/>
                  <p:cNvSpPr>
                    <a:spLocks noChangeShapeType="1"/>
                  </p:cNvSpPr>
                  <p:nvPr/>
                </p:nvSpPr>
                <p:spPr bwMode="auto">
                  <a:xfrm flipH="1">
                    <a:off x="5026" y="1730"/>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084" name="Line 119"/>
                  <p:cNvSpPr>
                    <a:spLocks noChangeShapeType="1"/>
                  </p:cNvSpPr>
                  <p:nvPr/>
                </p:nvSpPr>
                <p:spPr bwMode="auto">
                  <a:xfrm rot="5400000" flipH="1">
                    <a:off x="5028" y="1728"/>
                    <a:ext cx="45" cy="49"/>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grpSp>
          <p:nvGrpSpPr>
            <p:cNvPr id="43036" name="Group 120"/>
            <p:cNvGrpSpPr/>
            <p:nvPr/>
          </p:nvGrpSpPr>
          <p:grpSpPr bwMode="auto">
            <a:xfrm>
              <a:off x="5179" y="1180"/>
              <a:ext cx="242" cy="597"/>
              <a:chOff x="5179" y="1180"/>
              <a:chExt cx="242" cy="597"/>
            </a:xfrm>
          </p:grpSpPr>
          <p:grpSp>
            <p:nvGrpSpPr>
              <p:cNvPr id="43043" name="Group 121"/>
              <p:cNvGrpSpPr/>
              <p:nvPr/>
            </p:nvGrpSpPr>
            <p:grpSpPr bwMode="auto">
              <a:xfrm>
                <a:off x="5179" y="1180"/>
                <a:ext cx="55" cy="597"/>
                <a:chOff x="5179" y="1180"/>
                <a:chExt cx="55" cy="597"/>
              </a:xfrm>
            </p:grpSpPr>
            <p:grpSp>
              <p:nvGrpSpPr>
                <p:cNvPr id="43061" name="Group 122"/>
                <p:cNvGrpSpPr/>
                <p:nvPr/>
              </p:nvGrpSpPr>
              <p:grpSpPr bwMode="auto">
                <a:xfrm>
                  <a:off x="5180" y="1180"/>
                  <a:ext cx="50" cy="46"/>
                  <a:chOff x="5180" y="1180"/>
                  <a:chExt cx="50" cy="46"/>
                </a:xfrm>
              </p:grpSpPr>
              <p:sp>
                <p:nvSpPr>
                  <p:cNvPr id="43075" name="Line 123"/>
                  <p:cNvSpPr>
                    <a:spLocks noChangeShapeType="1"/>
                  </p:cNvSpPr>
                  <p:nvPr/>
                </p:nvSpPr>
                <p:spPr bwMode="auto">
                  <a:xfrm flipH="1">
                    <a:off x="5180" y="1180"/>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076" name="Line 124"/>
                  <p:cNvSpPr>
                    <a:spLocks noChangeShapeType="1"/>
                  </p:cNvSpPr>
                  <p:nvPr/>
                </p:nvSpPr>
                <p:spPr bwMode="auto">
                  <a:xfrm rot="5400000" flipH="1">
                    <a:off x="5183" y="1179"/>
                    <a:ext cx="45" cy="49"/>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062" name="Group 125"/>
                <p:cNvGrpSpPr/>
                <p:nvPr/>
              </p:nvGrpSpPr>
              <p:grpSpPr bwMode="auto">
                <a:xfrm>
                  <a:off x="5180" y="1318"/>
                  <a:ext cx="50" cy="45"/>
                  <a:chOff x="5180" y="1318"/>
                  <a:chExt cx="50" cy="45"/>
                </a:xfrm>
              </p:grpSpPr>
              <p:sp>
                <p:nvSpPr>
                  <p:cNvPr id="43073" name="Line 126"/>
                  <p:cNvSpPr>
                    <a:spLocks noChangeShapeType="1"/>
                  </p:cNvSpPr>
                  <p:nvPr/>
                </p:nvSpPr>
                <p:spPr bwMode="auto">
                  <a:xfrm flipH="1">
                    <a:off x="5180" y="1318"/>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074" name="Line 127"/>
                  <p:cNvSpPr>
                    <a:spLocks noChangeShapeType="1"/>
                  </p:cNvSpPr>
                  <p:nvPr/>
                </p:nvSpPr>
                <p:spPr bwMode="auto">
                  <a:xfrm rot="5400000" flipH="1">
                    <a:off x="5182" y="1316"/>
                    <a:ext cx="45" cy="49"/>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063" name="Group 128"/>
                <p:cNvGrpSpPr/>
                <p:nvPr/>
              </p:nvGrpSpPr>
              <p:grpSpPr bwMode="auto">
                <a:xfrm>
                  <a:off x="5179" y="1455"/>
                  <a:ext cx="52" cy="183"/>
                  <a:chOff x="5179" y="1455"/>
                  <a:chExt cx="52" cy="183"/>
                </a:xfrm>
              </p:grpSpPr>
              <p:grpSp>
                <p:nvGrpSpPr>
                  <p:cNvPr id="43067" name="Group 129"/>
                  <p:cNvGrpSpPr/>
                  <p:nvPr/>
                </p:nvGrpSpPr>
                <p:grpSpPr bwMode="auto">
                  <a:xfrm>
                    <a:off x="5179" y="1455"/>
                    <a:ext cx="52" cy="47"/>
                    <a:chOff x="5179" y="1455"/>
                    <a:chExt cx="52" cy="47"/>
                  </a:xfrm>
                </p:grpSpPr>
                <p:sp>
                  <p:nvSpPr>
                    <p:cNvPr id="43071" name="Line 130"/>
                    <p:cNvSpPr>
                      <a:spLocks noChangeShapeType="1"/>
                    </p:cNvSpPr>
                    <p:nvPr/>
                  </p:nvSpPr>
                  <p:spPr bwMode="auto">
                    <a:xfrm flipH="1">
                      <a:off x="5179" y="1455"/>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072" name="Line 131"/>
                    <p:cNvSpPr>
                      <a:spLocks noChangeShapeType="1"/>
                    </p:cNvSpPr>
                    <p:nvPr/>
                  </p:nvSpPr>
                  <p:spPr bwMode="auto">
                    <a:xfrm rot="5400000" flipH="1">
                      <a:off x="5184" y="1455"/>
                      <a:ext cx="44" cy="50"/>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068" name="Group 132"/>
                  <p:cNvGrpSpPr/>
                  <p:nvPr/>
                </p:nvGrpSpPr>
                <p:grpSpPr bwMode="auto">
                  <a:xfrm>
                    <a:off x="5179" y="1593"/>
                    <a:ext cx="50" cy="45"/>
                    <a:chOff x="5179" y="1593"/>
                    <a:chExt cx="50" cy="45"/>
                  </a:xfrm>
                </p:grpSpPr>
                <p:sp>
                  <p:nvSpPr>
                    <p:cNvPr id="43069" name="Line 133"/>
                    <p:cNvSpPr>
                      <a:spLocks noChangeShapeType="1"/>
                    </p:cNvSpPr>
                    <p:nvPr/>
                  </p:nvSpPr>
                  <p:spPr bwMode="auto">
                    <a:xfrm flipH="1">
                      <a:off x="5179" y="1593"/>
                      <a:ext cx="50" cy="44"/>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070" name="Line 134"/>
                    <p:cNvSpPr>
                      <a:spLocks noChangeShapeType="1"/>
                    </p:cNvSpPr>
                    <p:nvPr/>
                  </p:nvSpPr>
                  <p:spPr bwMode="auto">
                    <a:xfrm rot="5400000" flipH="1">
                      <a:off x="5182" y="1591"/>
                      <a:ext cx="44" cy="50"/>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nvGrpSpPr>
                <p:cNvPr id="43064" name="Group 135"/>
                <p:cNvGrpSpPr/>
                <p:nvPr/>
              </p:nvGrpSpPr>
              <p:grpSpPr bwMode="auto">
                <a:xfrm>
                  <a:off x="5183" y="1730"/>
                  <a:ext cx="51" cy="47"/>
                  <a:chOff x="5183" y="1730"/>
                  <a:chExt cx="51" cy="47"/>
                </a:xfrm>
              </p:grpSpPr>
              <p:sp>
                <p:nvSpPr>
                  <p:cNvPr id="43065" name="Line 136"/>
                  <p:cNvSpPr>
                    <a:spLocks noChangeShapeType="1"/>
                  </p:cNvSpPr>
                  <p:nvPr/>
                </p:nvSpPr>
                <p:spPr bwMode="auto">
                  <a:xfrm flipH="1">
                    <a:off x="5183" y="1730"/>
                    <a:ext cx="49"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066" name="Line 137"/>
                  <p:cNvSpPr>
                    <a:spLocks noChangeShapeType="1"/>
                  </p:cNvSpPr>
                  <p:nvPr/>
                </p:nvSpPr>
                <p:spPr bwMode="auto">
                  <a:xfrm rot="5400000" flipH="1">
                    <a:off x="5188" y="1731"/>
                    <a:ext cx="44" cy="48"/>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nvGrpSpPr>
              <p:cNvPr id="43044" name="Group 138"/>
              <p:cNvGrpSpPr/>
              <p:nvPr/>
            </p:nvGrpSpPr>
            <p:grpSpPr bwMode="auto">
              <a:xfrm>
                <a:off x="5366" y="1180"/>
                <a:ext cx="55" cy="595"/>
                <a:chOff x="5366" y="1180"/>
                <a:chExt cx="55" cy="595"/>
              </a:xfrm>
            </p:grpSpPr>
            <p:grpSp>
              <p:nvGrpSpPr>
                <p:cNvPr id="43045" name="Group 139"/>
                <p:cNvGrpSpPr/>
                <p:nvPr/>
              </p:nvGrpSpPr>
              <p:grpSpPr bwMode="auto">
                <a:xfrm>
                  <a:off x="5368" y="1180"/>
                  <a:ext cx="51" cy="46"/>
                  <a:chOff x="5368" y="1180"/>
                  <a:chExt cx="51" cy="46"/>
                </a:xfrm>
              </p:grpSpPr>
              <p:sp>
                <p:nvSpPr>
                  <p:cNvPr id="43059" name="Line 140"/>
                  <p:cNvSpPr>
                    <a:spLocks noChangeShapeType="1"/>
                  </p:cNvSpPr>
                  <p:nvPr/>
                </p:nvSpPr>
                <p:spPr bwMode="auto">
                  <a:xfrm flipH="1">
                    <a:off x="5368" y="1180"/>
                    <a:ext cx="49"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060" name="Line 141"/>
                  <p:cNvSpPr>
                    <a:spLocks noChangeShapeType="1"/>
                  </p:cNvSpPr>
                  <p:nvPr/>
                </p:nvSpPr>
                <p:spPr bwMode="auto">
                  <a:xfrm rot="5400000" flipH="1">
                    <a:off x="5372" y="1179"/>
                    <a:ext cx="44" cy="50"/>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046" name="Group 142"/>
                <p:cNvGrpSpPr/>
                <p:nvPr/>
              </p:nvGrpSpPr>
              <p:grpSpPr bwMode="auto">
                <a:xfrm>
                  <a:off x="5368" y="1318"/>
                  <a:ext cx="50" cy="45"/>
                  <a:chOff x="5368" y="1318"/>
                  <a:chExt cx="50" cy="45"/>
                </a:xfrm>
              </p:grpSpPr>
              <p:sp>
                <p:nvSpPr>
                  <p:cNvPr id="43057" name="Line 143"/>
                  <p:cNvSpPr>
                    <a:spLocks noChangeShapeType="1"/>
                  </p:cNvSpPr>
                  <p:nvPr/>
                </p:nvSpPr>
                <p:spPr bwMode="auto">
                  <a:xfrm flipH="1">
                    <a:off x="5368" y="1318"/>
                    <a:ext cx="49"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058" name="Line 144"/>
                  <p:cNvSpPr>
                    <a:spLocks noChangeShapeType="1"/>
                  </p:cNvSpPr>
                  <p:nvPr/>
                </p:nvSpPr>
                <p:spPr bwMode="auto">
                  <a:xfrm rot="5400000" flipH="1">
                    <a:off x="5371" y="1316"/>
                    <a:ext cx="44" cy="50"/>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047" name="Group 145"/>
                <p:cNvGrpSpPr/>
                <p:nvPr/>
              </p:nvGrpSpPr>
              <p:grpSpPr bwMode="auto">
                <a:xfrm>
                  <a:off x="5366" y="1455"/>
                  <a:ext cx="50" cy="182"/>
                  <a:chOff x="5366" y="1455"/>
                  <a:chExt cx="50" cy="182"/>
                </a:xfrm>
              </p:grpSpPr>
              <p:grpSp>
                <p:nvGrpSpPr>
                  <p:cNvPr id="43051" name="Group 146"/>
                  <p:cNvGrpSpPr/>
                  <p:nvPr/>
                </p:nvGrpSpPr>
                <p:grpSpPr bwMode="auto">
                  <a:xfrm>
                    <a:off x="5366" y="1455"/>
                    <a:ext cx="50" cy="45"/>
                    <a:chOff x="5366" y="1455"/>
                    <a:chExt cx="50" cy="45"/>
                  </a:xfrm>
                </p:grpSpPr>
                <p:sp>
                  <p:nvSpPr>
                    <p:cNvPr id="43055" name="Line 147"/>
                    <p:cNvSpPr>
                      <a:spLocks noChangeShapeType="1"/>
                    </p:cNvSpPr>
                    <p:nvPr/>
                  </p:nvSpPr>
                  <p:spPr bwMode="auto">
                    <a:xfrm flipH="1">
                      <a:off x="5366" y="1455"/>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056" name="Line 148"/>
                    <p:cNvSpPr>
                      <a:spLocks noChangeShapeType="1"/>
                    </p:cNvSpPr>
                    <p:nvPr/>
                  </p:nvSpPr>
                  <p:spPr bwMode="auto">
                    <a:xfrm rot="5400000" flipH="1">
                      <a:off x="5369" y="1453"/>
                      <a:ext cx="44" cy="50"/>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43052" name="Group 149"/>
                  <p:cNvGrpSpPr/>
                  <p:nvPr/>
                </p:nvGrpSpPr>
                <p:grpSpPr bwMode="auto">
                  <a:xfrm>
                    <a:off x="5366" y="1593"/>
                    <a:ext cx="50" cy="44"/>
                    <a:chOff x="5366" y="1593"/>
                    <a:chExt cx="50" cy="44"/>
                  </a:xfrm>
                </p:grpSpPr>
                <p:sp>
                  <p:nvSpPr>
                    <p:cNvPr id="43053" name="Line 150"/>
                    <p:cNvSpPr>
                      <a:spLocks noChangeShapeType="1"/>
                    </p:cNvSpPr>
                    <p:nvPr/>
                  </p:nvSpPr>
                  <p:spPr bwMode="auto">
                    <a:xfrm flipH="1">
                      <a:off x="5366" y="1593"/>
                      <a:ext cx="50" cy="44"/>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054" name="Line 151"/>
                    <p:cNvSpPr>
                      <a:spLocks noChangeShapeType="1"/>
                    </p:cNvSpPr>
                    <p:nvPr/>
                  </p:nvSpPr>
                  <p:spPr bwMode="auto">
                    <a:xfrm rot="5400000" flipH="1">
                      <a:off x="5369" y="1590"/>
                      <a:ext cx="44" cy="50"/>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nvGrpSpPr>
                <p:cNvPr id="43048" name="Group 152"/>
                <p:cNvGrpSpPr/>
                <p:nvPr/>
              </p:nvGrpSpPr>
              <p:grpSpPr bwMode="auto">
                <a:xfrm>
                  <a:off x="5370" y="1730"/>
                  <a:ext cx="51" cy="45"/>
                  <a:chOff x="5370" y="1730"/>
                  <a:chExt cx="51" cy="45"/>
                </a:xfrm>
              </p:grpSpPr>
              <p:sp>
                <p:nvSpPr>
                  <p:cNvPr id="43049" name="Line 153"/>
                  <p:cNvSpPr>
                    <a:spLocks noChangeShapeType="1"/>
                  </p:cNvSpPr>
                  <p:nvPr/>
                </p:nvSpPr>
                <p:spPr bwMode="auto">
                  <a:xfrm flipH="1">
                    <a:off x="5370" y="1730"/>
                    <a:ext cx="50" cy="45"/>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050" name="Line 154"/>
                  <p:cNvSpPr>
                    <a:spLocks noChangeShapeType="1"/>
                  </p:cNvSpPr>
                  <p:nvPr/>
                </p:nvSpPr>
                <p:spPr bwMode="auto">
                  <a:xfrm rot="5400000" flipH="1">
                    <a:off x="5373" y="1727"/>
                    <a:ext cx="45" cy="51"/>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sp>
          <p:nvSpPr>
            <p:cNvPr id="43037" name="Freeform 155"/>
            <p:cNvSpPr/>
            <p:nvPr/>
          </p:nvSpPr>
          <p:spPr bwMode="auto">
            <a:xfrm>
              <a:off x="4345" y="1273"/>
              <a:ext cx="884" cy="408"/>
            </a:xfrm>
            <a:custGeom>
              <a:avLst/>
              <a:gdLst>
                <a:gd name="T0" fmla="*/ 9 w 2209"/>
                <a:gd name="T1" fmla="*/ 0 h 1019"/>
                <a:gd name="T2" fmla="*/ 0 w 2209"/>
                <a:gd name="T3" fmla="*/ 0 h 1019"/>
                <a:gd name="T4" fmla="*/ 0 w 2209"/>
                <a:gd name="T5" fmla="*/ 4 h 1019"/>
                <a:gd name="T6" fmla="*/ 9 w 2209"/>
                <a:gd name="T7" fmla="*/ 4 h 10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09" h="1019">
                  <a:moveTo>
                    <a:pt x="2209" y="0"/>
                  </a:moveTo>
                  <a:lnTo>
                    <a:pt x="0" y="0"/>
                  </a:lnTo>
                  <a:lnTo>
                    <a:pt x="0" y="1019"/>
                  </a:lnTo>
                  <a:lnTo>
                    <a:pt x="2209" y="1019"/>
                  </a:lnTo>
                </a:path>
              </a:pathLst>
            </a:custGeom>
            <a:noFill/>
            <a:ln w="6350"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endParaRPr lang="zh-CN" altLang="en-US"/>
            </a:p>
          </p:txBody>
        </p:sp>
        <p:sp>
          <p:nvSpPr>
            <p:cNvPr id="43038" name="Line 156"/>
            <p:cNvSpPr>
              <a:spLocks noChangeShapeType="1"/>
            </p:cNvSpPr>
            <p:nvPr/>
          </p:nvSpPr>
          <p:spPr bwMode="auto">
            <a:xfrm>
              <a:off x="4341" y="1673"/>
              <a:ext cx="880" cy="1"/>
            </a:xfrm>
            <a:prstGeom prst="line">
              <a:avLst/>
            </a:prstGeom>
            <a:noFill/>
            <a:ln w="190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039" name="Line 157"/>
            <p:cNvSpPr>
              <a:spLocks noChangeShapeType="1"/>
            </p:cNvSpPr>
            <p:nvPr/>
          </p:nvSpPr>
          <p:spPr bwMode="auto">
            <a:xfrm>
              <a:off x="4350" y="1276"/>
              <a:ext cx="879" cy="0"/>
            </a:xfrm>
            <a:prstGeom prst="line">
              <a:avLst/>
            </a:prstGeom>
            <a:noFill/>
            <a:ln w="190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040" name="Rectangle 158"/>
            <p:cNvSpPr>
              <a:spLocks noChangeArrowheads="1"/>
            </p:cNvSpPr>
            <p:nvPr/>
          </p:nvSpPr>
          <p:spPr bwMode="auto">
            <a:xfrm>
              <a:off x="4743" y="1252"/>
              <a:ext cx="16" cy="454"/>
            </a:xfrm>
            <a:prstGeom prst="rect">
              <a:avLst/>
            </a:prstGeom>
            <a:solidFill>
              <a:srgbClr val="FFFFFF"/>
            </a:solid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buClr>
                  <a:srgbClr val="000000"/>
                </a:buClr>
                <a:buSzPct val="100000"/>
                <a:buFont typeface="Times New Roman" panose="02020603050405020304" pitchFamily="18" charset="0"/>
                <a:buNone/>
              </a:pPr>
              <a:endParaRPr lang="zh-CN" altLang="zh-CN"/>
            </a:p>
          </p:txBody>
        </p:sp>
        <p:sp>
          <p:nvSpPr>
            <p:cNvPr id="43041" name="Line 159"/>
            <p:cNvSpPr>
              <a:spLocks noChangeShapeType="1"/>
            </p:cNvSpPr>
            <p:nvPr/>
          </p:nvSpPr>
          <p:spPr bwMode="auto">
            <a:xfrm>
              <a:off x="4785" y="1410"/>
              <a:ext cx="188" cy="3"/>
            </a:xfrm>
            <a:prstGeom prst="line">
              <a:avLst/>
            </a:prstGeom>
            <a:noFill/>
            <a:ln w="9525">
              <a:solidFill>
                <a:srgbClr val="000000"/>
              </a:solidFill>
              <a:rou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3042" name="Text Box 160"/>
            <p:cNvSpPr txBox="1">
              <a:spLocks noChangeArrowheads="1"/>
            </p:cNvSpPr>
            <p:nvPr/>
          </p:nvSpPr>
          <p:spPr bwMode="auto">
            <a:xfrm>
              <a:off x="4945" y="1305"/>
              <a:ext cx="103" cy="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buClr>
                  <a:srgbClr val="000000"/>
                </a:buClr>
                <a:buSzPct val="100000"/>
                <a:buFont typeface="Times New Roman" panose="02020603050405020304" pitchFamily="18" charset="0"/>
                <a:buNone/>
              </a:pPr>
              <a:r>
                <a:rPr lang="zh-CN" altLang="zh-CN" sz="800" i="1">
                  <a:latin typeface="Times New Roman" panose="02020603050405020304" pitchFamily="18" charset="0"/>
                </a:rPr>
                <a:t>v</a:t>
              </a:r>
            </a:p>
          </p:txBody>
        </p:sp>
      </p:grpSp>
      <p:sp>
        <p:nvSpPr>
          <p:cNvPr id="140" name="TextBox 139"/>
          <p:cNvSpPr txBox="1"/>
          <p:nvPr/>
        </p:nvSpPr>
        <p:spPr>
          <a:xfrm>
            <a:off x="4099972" y="1196752"/>
            <a:ext cx="4505237" cy="707886"/>
          </a:xfrm>
          <a:prstGeom prst="rect">
            <a:avLst/>
          </a:prstGeom>
          <a:noFill/>
        </p:spPr>
        <p:txBody>
          <a:bodyPr wrap="square" rtlCol="0">
            <a:spAutoFit/>
          </a:bodyPr>
          <a:lstStyle/>
          <a:p>
            <a:pPr>
              <a:lnSpc>
                <a:spcPts val="4800"/>
              </a:lnSpc>
            </a:pPr>
            <a:r>
              <a:rPr lang="en-US" altLang="zh-CN" sz="2800" b="1" dirty="0" smtClean="0">
                <a:solidFill>
                  <a:srgbClr val="FF0000"/>
                </a:solidFill>
              </a:rPr>
              <a:t>1. </a:t>
            </a:r>
            <a:r>
              <a:rPr lang="zh-CN" altLang="en-US" sz="2800" b="1" dirty="0" smtClean="0">
                <a:solidFill>
                  <a:srgbClr val="FF0000"/>
                </a:solidFill>
              </a:rPr>
              <a:t>命题要依据课程标准</a:t>
            </a:r>
            <a:endParaRPr lang="en-US" altLang="zh-CN" sz="2800" b="1" dirty="0" smtClean="0">
              <a:solidFill>
                <a:srgbClr val="FF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1290147414718719669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655" y="225425"/>
            <a:ext cx="6643370" cy="6328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矩形 1"/>
          <p:cNvSpPr/>
          <p:nvPr/>
        </p:nvSpPr>
        <p:spPr>
          <a:xfrm>
            <a:off x="4524375" y="1299210"/>
            <a:ext cx="5472430" cy="431800"/>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462655" y="1726565"/>
            <a:ext cx="1857375" cy="431800"/>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095875" y="3171190"/>
            <a:ext cx="5010150" cy="431800"/>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62655" y="3597910"/>
            <a:ext cx="4253230" cy="431800"/>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834130" y="5441315"/>
            <a:ext cx="4253230" cy="431800"/>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849360" y="5027930"/>
            <a:ext cx="1257300" cy="431800"/>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
          <p:cNvSpPr txBox="1"/>
          <p:nvPr/>
        </p:nvSpPr>
        <p:spPr>
          <a:xfrm>
            <a:off x="1461135" y="1457960"/>
            <a:ext cx="1297305" cy="3857625"/>
          </a:xfrm>
          <a:prstGeom prst="rect">
            <a:avLst/>
          </a:prstGeom>
          <a:noFill/>
        </p:spPr>
        <p:txBody>
          <a:bodyPr wrap="square" rtlCol="0">
            <a:spAutoFit/>
          </a:bodyPr>
          <a:lstStyle/>
          <a:p>
            <a:pPr>
              <a:lnSpc>
                <a:spcPct val="170000"/>
              </a:lnSpc>
            </a:pPr>
            <a:r>
              <a:rPr lang="zh-CN" altLang="en-US" sz="2400" b="1" dirty="0" smtClean="0">
                <a:solidFill>
                  <a:srgbClr val="0901AF"/>
                </a:solidFill>
              </a:rPr>
              <a:t>在新的知识背景下建模，解决实际问题。</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Administrator\桌面\核心素养.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060" y="1241425"/>
            <a:ext cx="9497695" cy="5399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70776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20" name="Text Box 25"/>
          <p:cNvSpPr txBox="1">
            <a:spLocks noChangeArrowheads="1"/>
          </p:cNvSpPr>
          <p:nvPr/>
        </p:nvSpPr>
        <p:spPr bwMode="auto">
          <a:xfrm>
            <a:off x="1481455" y="2642870"/>
            <a:ext cx="937387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5400"/>
              </a:lnSpc>
              <a:spcBef>
                <a:spcPts val="0"/>
              </a:spcBef>
              <a:spcAft>
                <a:spcPts val="0"/>
              </a:spcAft>
            </a:pPr>
            <a:r>
              <a:rPr lang="zh-CN" altLang="en-US" sz="2800" b="1" dirty="0" smtClean="0">
                <a:latin typeface="Times New Roman" panose="02020603050405020304" pitchFamily="18" charset="0"/>
                <a:ea typeface="+mj-ea"/>
                <a:cs typeface="Times New Roman" panose="02020603050405020304" pitchFamily="18" charset="0"/>
              </a:rPr>
              <a:t>        命题中如何恰当地用课标（考试说明、教材），理解课标中内容的含义和要求，需要我们认真研究。</a:t>
            </a:r>
          </a:p>
          <a:p>
            <a:pPr>
              <a:lnSpc>
                <a:spcPts val="5400"/>
              </a:lnSpc>
              <a:spcBef>
                <a:spcPts val="0"/>
              </a:spcBef>
              <a:spcAft>
                <a:spcPts val="0"/>
              </a:spcAft>
            </a:pPr>
            <a:r>
              <a:rPr lang="zh-CN" altLang="en-US" sz="2800" b="1" dirty="0">
                <a:latin typeface="Times New Roman" panose="02020603050405020304" pitchFamily="18" charset="0"/>
                <a:ea typeface="+mj-ea"/>
                <a:cs typeface="Times New Roman" panose="02020603050405020304" pitchFamily="18" charset="0"/>
              </a:rPr>
              <a:t>        </a:t>
            </a:r>
            <a:r>
              <a:rPr lang="zh-CN" altLang="en-US" sz="2800" b="1" dirty="0">
                <a:solidFill>
                  <a:srgbClr val="FF0000"/>
                </a:solidFill>
                <a:latin typeface="Times New Roman" panose="02020603050405020304" pitchFamily="18" charset="0"/>
                <a:ea typeface="+mj-ea"/>
                <a:cs typeface="Times New Roman" panose="02020603050405020304" pitchFamily="18" charset="0"/>
              </a:rPr>
              <a:t>要深刻领会课程标准、考试说明和教材的关系。</a:t>
            </a:r>
          </a:p>
        </p:txBody>
      </p:sp>
      <p:sp>
        <p:nvSpPr>
          <p:cNvPr id="80921" name="Rectangle 2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sp>
        <p:nvSpPr>
          <p:cNvPr id="80923" name="Rectangle 28"/>
          <p:cNvSpPr>
            <a:spLocks noChangeArrowheads="1"/>
          </p:cNvSpPr>
          <p:nvPr/>
        </p:nvSpPr>
        <p:spPr bwMode="auto">
          <a:xfrm>
            <a:off x="0" y="30490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sp>
        <p:nvSpPr>
          <p:cNvPr id="80925" name="Rectangle 30"/>
          <p:cNvSpPr>
            <a:spLocks noChangeArrowheads="1"/>
          </p:cNvSpPr>
          <p:nvPr/>
        </p:nvSpPr>
        <p:spPr bwMode="auto">
          <a:xfrm>
            <a:off x="0" y="30490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sp>
        <p:nvSpPr>
          <p:cNvPr id="80927" name="Rectangle 32"/>
          <p:cNvSpPr>
            <a:spLocks noChangeArrowheads="1"/>
          </p:cNvSpPr>
          <p:nvPr/>
        </p:nvSpPr>
        <p:spPr bwMode="auto">
          <a:xfrm>
            <a:off x="0" y="33887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sp>
        <p:nvSpPr>
          <p:cNvPr id="86" name="TextBox 85"/>
          <p:cNvSpPr txBox="1"/>
          <p:nvPr/>
        </p:nvSpPr>
        <p:spPr>
          <a:xfrm>
            <a:off x="4099972" y="1628800"/>
            <a:ext cx="4505237" cy="707886"/>
          </a:xfrm>
          <a:prstGeom prst="rect">
            <a:avLst/>
          </a:prstGeom>
          <a:noFill/>
        </p:spPr>
        <p:txBody>
          <a:bodyPr wrap="square" rtlCol="0">
            <a:spAutoFit/>
          </a:bodyPr>
          <a:lstStyle/>
          <a:p>
            <a:pPr>
              <a:lnSpc>
                <a:spcPts val="4800"/>
              </a:lnSpc>
            </a:pPr>
            <a:r>
              <a:rPr lang="en-US" altLang="zh-CN" sz="2800" b="1" dirty="0" smtClean="0">
                <a:solidFill>
                  <a:srgbClr val="FF0000"/>
                </a:solidFill>
              </a:rPr>
              <a:t>1. </a:t>
            </a:r>
            <a:r>
              <a:rPr lang="zh-CN" altLang="en-US" sz="2800" b="1" dirty="0" smtClean="0">
                <a:solidFill>
                  <a:srgbClr val="FF0000"/>
                </a:solidFill>
              </a:rPr>
              <a:t>命题要依据课程标准</a:t>
            </a:r>
            <a:endParaRPr lang="en-US" altLang="zh-CN" sz="2800" b="1" dirty="0" smtClean="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6"/>
          <p:cNvSpPr txBox="1">
            <a:spLocks noChangeArrowheads="1"/>
          </p:cNvSpPr>
          <p:nvPr/>
        </p:nvSpPr>
        <p:spPr bwMode="auto">
          <a:xfrm>
            <a:off x="2734733" y="2997201"/>
            <a:ext cx="681566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4000" b="1">
              <a:solidFill>
                <a:srgbClr val="CC0000"/>
              </a:solidFill>
              <a:latin typeface="华文中宋" panose="02010600040101010101" pitchFamily="2" charset="-122"/>
              <a:ea typeface="华文中宋" panose="02010600040101010101" pitchFamily="2" charset="-122"/>
            </a:endParaRPr>
          </a:p>
        </p:txBody>
      </p:sp>
      <p:sp>
        <p:nvSpPr>
          <p:cNvPr id="3" name="TextBox 2"/>
          <p:cNvSpPr txBox="1"/>
          <p:nvPr/>
        </p:nvSpPr>
        <p:spPr>
          <a:xfrm>
            <a:off x="903458" y="1125250"/>
            <a:ext cx="10225136" cy="641779"/>
          </a:xfrm>
          <a:prstGeom prst="rect">
            <a:avLst/>
          </a:prstGeom>
          <a:noFill/>
        </p:spPr>
        <p:txBody>
          <a:bodyPr wrap="square" rtlCol="0">
            <a:spAutoFit/>
          </a:bodyPr>
          <a:lstStyle/>
          <a:p>
            <a:pPr algn="ctr">
              <a:lnSpc>
                <a:spcPts val="4800"/>
              </a:lnSpc>
            </a:pPr>
            <a:r>
              <a:rPr lang="en-US" altLang="zh-CN" sz="2800" b="1" dirty="0" smtClean="0">
                <a:solidFill>
                  <a:srgbClr val="FF0000"/>
                </a:solidFill>
              </a:rPr>
              <a:t>2. </a:t>
            </a:r>
            <a:r>
              <a:rPr lang="zh-CN" altLang="en-US" sz="2800" b="1" dirty="0" smtClean="0">
                <a:solidFill>
                  <a:srgbClr val="FF0000"/>
                </a:solidFill>
              </a:rPr>
              <a:t>命题要体现考试方向</a:t>
            </a:r>
            <a:endParaRPr lang="en-US" altLang="zh-CN" sz="2800" b="1" dirty="0" smtClean="0">
              <a:solidFill>
                <a:srgbClr val="FF0000"/>
              </a:solidFill>
            </a:endParaRPr>
          </a:p>
        </p:txBody>
      </p:sp>
      <p:sp>
        <p:nvSpPr>
          <p:cNvPr id="4" name="Text Box 7"/>
          <p:cNvSpPr txBox="1">
            <a:spLocks noChangeArrowheads="1"/>
          </p:cNvSpPr>
          <p:nvPr/>
        </p:nvSpPr>
        <p:spPr bwMode="auto">
          <a:xfrm>
            <a:off x="1050925" y="1768475"/>
            <a:ext cx="998283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2400" b="1" dirty="0">
                <a:latin typeface="华文仿宋" panose="02010600040101010101" pitchFamily="2" charset="-122"/>
                <a:ea typeface="华文仿宋" panose="02010600040101010101" pitchFamily="2" charset="-122"/>
              </a:rPr>
              <a:t>        命题要重视对命题方向研究。回顾</a:t>
            </a:r>
            <a:r>
              <a:rPr lang="en-US" altLang="zh-CN" sz="2400" b="1" dirty="0">
                <a:latin typeface="华文仿宋" panose="02010600040101010101" pitchFamily="2" charset="-122"/>
                <a:ea typeface="华文仿宋" panose="02010600040101010101" pitchFamily="2" charset="-122"/>
              </a:rPr>
              <a:t>15</a:t>
            </a:r>
            <a:r>
              <a:rPr lang="zh-CN" altLang="en-US" sz="2400" b="1" dirty="0">
                <a:latin typeface="华文仿宋" panose="02010600040101010101" pitchFamily="2" charset="-122"/>
                <a:ea typeface="华文仿宋" panose="02010600040101010101" pitchFamily="2" charset="-122"/>
              </a:rPr>
              <a:t>年和</a:t>
            </a:r>
            <a:r>
              <a:rPr lang="en-US" altLang="zh-CN" sz="2400" b="1" dirty="0">
                <a:latin typeface="华文仿宋" panose="02010600040101010101" pitchFamily="2" charset="-122"/>
                <a:ea typeface="华文仿宋" panose="02010600040101010101" pitchFamily="2" charset="-122"/>
              </a:rPr>
              <a:t>16</a:t>
            </a:r>
            <a:r>
              <a:rPr lang="zh-CN" altLang="en-US" sz="2400" b="1" dirty="0">
                <a:latin typeface="华文仿宋" panose="02010600040101010101" pitchFamily="2" charset="-122"/>
                <a:ea typeface="华文仿宋" panose="02010600040101010101" pitchFamily="2" charset="-122"/>
              </a:rPr>
              <a:t>年高考备考：</a:t>
            </a:r>
            <a:endParaRPr lang="en-US" altLang="zh-CN" sz="2400" b="1" dirty="0">
              <a:latin typeface="华文仿宋" panose="02010600040101010101" pitchFamily="2" charset="-122"/>
              <a:ea typeface="华文仿宋" panose="02010600040101010101" pitchFamily="2" charset="-122"/>
            </a:endParaRPr>
          </a:p>
          <a:p>
            <a:pPr eaLnBrk="1" hangingPunct="1">
              <a:lnSpc>
                <a:spcPct val="110000"/>
              </a:lnSpc>
            </a:pPr>
            <a:r>
              <a:rPr lang="en-US" altLang="zh-CN" sz="2400" b="1" dirty="0">
                <a:latin typeface="华文仿宋" panose="02010600040101010101" pitchFamily="2" charset="-122"/>
                <a:ea typeface="华文仿宋" panose="02010600040101010101" pitchFamily="2" charset="-122"/>
              </a:rPr>
              <a:t>        </a:t>
            </a:r>
            <a:r>
              <a:rPr lang="zh-CN" altLang="en-US" sz="2400" b="1" dirty="0">
                <a:solidFill>
                  <a:srgbClr val="FF0000"/>
                </a:solidFill>
                <a:latin typeface="华文仿宋" panose="02010600040101010101" pitchFamily="2" charset="-122"/>
                <a:ea typeface="华文仿宋" panose="02010600040101010101" pitchFamily="2" charset="-122"/>
              </a:rPr>
              <a:t>研究</a:t>
            </a:r>
            <a:r>
              <a:rPr lang="zh-CN" altLang="en-US" sz="2400" b="1" dirty="0">
                <a:latin typeface="华文仿宋" panose="02010600040101010101" pitchFamily="2" charset="-122"/>
                <a:ea typeface="华文仿宋" panose="02010600040101010101" pitchFamily="2" charset="-122"/>
              </a:rPr>
              <a:t>教育部考试中心主任姜钢</a:t>
            </a:r>
            <a:r>
              <a:rPr lang="en-US" altLang="zh-CN" sz="2400" b="1" dirty="0">
                <a:latin typeface="华文仿宋" panose="02010600040101010101" pitchFamily="2" charset="-122"/>
                <a:ea typeface="华文仿宋" panose="02010600040101010101" pitchFamily="2" charset="-122"/>
              </a:rPr>
              <a:t>14</a:t>
            </a:r>
            <a:r>
              <a:rPr lang="zh-CN" altLang="en-US" sz="2400" b="1" dirty="0">
                <a:latin typeface="华文仿宋" panose="02010600040101010101" pitchFamily="2" charset="-122"/>
                <a:ea typeface="华文仿宋" panose="02010600040101010101" pitchFamily="2" charset="-122"/>
              </a:rPr>
              <a:t>年</a:t>
            </a:r>
            <a:r>
              <a:rPr lang="en-US" altLang="zh-CN" sz="2400" b="1" dirty="0">
                <a:latin typeface="华文仿宋" panose="02010600040101010101" pitchFamily="2" charset="-122"/>
                <a:ea typeface="华文仿宋" panose="02010600040101010101" pitchFamily="2" charset="-122"/>
              </a:rPr>
              <a:t>7</a:t>
            </a:r>
            <a:r>
              <a:rPr lang="zh-CN" altLang="en-US" sz="2400" b="1" dirty="0">
                <a:latin typeface="华文仿宋" panose="02010600040101010101" pitchFamily="2" charset="-122"/>
                <a:ea typeface="华文仿宋" panose="02010600040101010101" pitchFamily="2" charset="-122"/>
              </a:rPr>
              <a:t>月刊登在</a:t>
            </a:r>
            <a:r>
              <a:rPr lang="en-US" altLang="zh-CN" sz="2400" b="1" dirty="0">
                <a:latin typeface="华文仿宋" panose="02010600040101010101" pitchFamily="2" charset="-122"/>
                <a:ea typeface="华文仿宋" panose="02010600040101010101" pitchFamily="2" charset="-122"/>
              </a:rPr>
              <a:t>《</a:t>
            </a:r>
            <a:r>
              <a:rPr lang="zh-CN" altLang="en-US" sz="2400" b="1" dirty="0">
                <a:latin typeface="华文仿宋" panose="02010600040101010101" pitchFamily="2" charset="-122"/>
                <a:ea typeface="华文仿宋" panose="02010600040101010101" pitchFamily="2" charset="-122"/>
              </a:rPr>
              <a:t>中国高等教育杂志</a:t>
            </a:r>
            <a:r>
              <a:rPr lang="en-US" altLang="zh-CN" sz="2400" b="1" dirty="0">
                <a:latin typeface="华文仿宋" panose="02010600040101010101" pitchFamily="2" charset="-122"/>
                <a:ea typeface="华文仿宋" panose="02010600040101010101" pitchFamily="2" charset="-122"/>
              </a:rPr>
              <a:t>》</a:t>
            </a:r>
            <a:r>
              <a:rPr lang="zh-CN" altLang="en-US" sz="2400" b="1" dirty="0">
                <a:latin typeface="华文仿宋" panose="02010600040101010101" pitchFamily="2" charset="-122"/>
                <a:ea typeface="华文仿宋" panose="02010600040101010101" pitchFamily="2" charset="-122"/>
              </a:rPr>
              <a:t>的文章：</a:t>
            </a:r>
            <a:endParaRPr lang="en-US" altLang="zh-CN" sz="2400" b="1" dirty="0">
              <a:latin typeface="华文仿宋" panose="02010600040101010101" pitchFamily="2" charset="-122"/>
              <a:ea typeface="华文仿宋" panose="02010600040101010101" pitchFamily="2" charset="-122"/>
            </a:endParaRPr>
          </a:p>
          <a:p>
            <a:pPr algn="ctr" eaLnBrk="1" hangingPunct="1">
              <a:lnSpc>
                <a:spcPct val="110000"/>
              </a:lnSpc>
            </a:pPr>
            <a:r>
              <a:rPr lang="zh-CN" altLang="en-US" sz="2400" b="1" dirty="0">
                <a:solidFill>
                  <a:srgbClr val="FF0000"/>
                </a:solidFill>
                <a:latin typeface="华文仿宋" panose="02010600040101010101" pitchFamily="2" charset="-122"/>
                <a:ea typeface="华文仿宋" panose="02010600040101010101" pitchFamily="2" charset="-122"/>
              </a:rPr>
              <a:t>坚持以立德树人为核心    深化高考考试内容改革</a:t>
            </a:r>
            <a:r>
              <a:rPr lang="zh-CN" altLang="en-US" sz="2400" dirty="0">
                <a:solidFill>
                  <a:srgbClr val="FF0000"/>
                </a:solidFill>
                <a:latin typeface="华文仿宋" panose="02010600040101010101" pitchFamily="2" charset="-122"/>
                <a:ea typeface="华文仿宋" panose="02010600040101010101" pitchFamily="2" charset="-122"/>
              </a:rPr>
              <a:t>  </a:t>
            </a:r>
            <a:endParaRPr lang="zh-CN" altLang="zh-CN" sz="2400" dirty="0">
              <a:solidFill>
                <a:srgbClr val="FF0000"/>
              </a:solidFill>
              <a:latin typeface="华文仿宋" panose="02010600040101010101" pitchFamily="2" charset="-122"/>
              <a:ea typeface="华文仿宋" panose="02010600040101010101" pitchFamily="2" charset="-122"/>
            </a:endParaRPr>
          </a:p>
        </p:txBody>
      </p:sp>
      <p:sp>
        <p:nvSpPr>
          <p:cNvPr id="5" name="Text Box 7"/>
          <p:cNvSpPr txBox="1">
            <a:spLocks noChangeArrowheads="1"/>
          </p:cNvSpPr>
          <p:nvPr/>
        </p:nvSpPr>
        <p:spPr bwMode="auto">
          <a:xfrm>
            <a:off x="959760" y="5129381"/>
            <a:ext cx="1017460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5000"/>
              </a:lnSpc>
            </a:pPr>
            <a:r>
              <a:rPr lang="en-US" altLang="zh-CN" sz="2400" dirty="0">
                <a:solidFill>
                  <a:srgbClr val="000000"/>
                </a:solidFill>
                <a:latin typeface="华文仿宋" panose="02010600040101010101" pitchFamily="2" charset="-122"/>
                <a:ea typeface="华文仿宋" panose="02010600040101010101" pitchFamily="2" charset="-122"/>
              </a:rPr>
              <a:t>       15</a:t>
            </a:r>
            <a:r>
              <a:rPr lang="zh-CN" altLang="en-US" sz="2400" dirty="0">
                <a:solidFill>
                  <a:srgbClr val="000000"/>
                </a:solidFill>
                <a:latin typeface="华文仿宋" panose="02010600040101010101" pitchFamily="2" charset="-122"/>
                <a:ea typeface="华文仿宋" panose="02010600040101010101" pitchFamily="2" charset="-122"/>
              </a:rPr>
              <a:t>年和</a:t>
            </a:r>
            <a:r>
              <a:rPr lang="en-US" altLang="zh-CN" sz="2400" dirty="0">
                <a:solidFill>
                  <a:srgbClr val="000000"/>
                </a:solidFill>
                <a:latin typeface="华文仿宋" panose="02010600040101010101" pitchFamily="2" charset="-122"/>
                <a:ea typeface="华文仿宋" panose="02010600040101010101" pitchFamily="2" charset="-122"/>
              </a:rPr>
              <a:t>16</a:t>
            </a:r>
            <a:r>
              <a:rPr lang="zh-CN" altLang="en-US" sz="2400" dirty="0">
                <a:solidFill>
                  <a:srgbClr val="000000"/>
                </a:solidFill>
                <a:latin typeface="华文仿宋" panose="02010600040101010101" pitchFamily="2" charset="-122"/>
                <a:ea typeface="华文仿宋" panose="02010600040101010101" pitchFamily="2" charset="-122"/>
              </a:rPr>
              <a:t>年高考，高考各学科命题组把试题中落实“一点四面”作为刚性要求。</a:t>
            </a:r>
            <a:endParaRPr lang="zh-CN" altLang="zh-CN" sz="2400" dirty="0">
              <a:solidFill>
                <a:srgbClr val="000000"/>
              </a:solidFill>
              <a:latin typeface="华文仿宋" panose="02010600040101010101" pitchFamily="2" charset="-122"/>
              <a:ea typeface="华文仿宋" panose="02010600040101010101" pitchFamily="2" charset="-122"/>
            </a:endParaRPr>
          </a:p>
        </p:txBody>
      </p:sp>
      <p:sp>
        <p:nvSpPr>
          <p:cNvPr id="6" name="Text Box 7"/>
          <p:cNvSpPr txBox="1">
            <a:spLocks noChangeArrowheads="1"/>
          </p:cNvSpPr>
          <p:nvPr/>
        </p:nvSpPr>
        <p:spPr bwMode="auto">
          <a:xfrm>
            <a:off x="903605" y="3628390"/>
            <a:ext cx="10224770" cy="13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5000"/>
              </a:lnSpc>
            </a:pPr>
            <a:r>
              <a:rPr lang="en-US" altLang="zh-CN" sz="2400" dirty="0">
                <a:solidFill>
                  <a:srgbClr val="000000"/>
                </a:solidFill>
                <a:latin typeface="华文仿宋" panose="02010600040101010101" pitchFamily="2" charset="-122"/>
                <a:ea typeface="华文仿宋" panose="02010600040101010101" pitchFamily="2" charset="-122"/>
              </a:rPr>
              <a:t>       </a:t>
            </a:r>
            <a:r>
              <a:rPr lang="zh-CN" altLang="en-US" sz="2400" dirty="0">
                <a:solidFill>
                  <a:srgbClr val="000000"/>
                </a:solidFill>
                <a:latin typeface="华文仿宋" panose="02010600040101010101" pitchFamily="2" charset="-122"/>
                <a:ea typeface="华文仿宋" panose="02010600040101010101" pitchFamily="2" charset="-122"/>
              </a:rPr>
              <a:t>文中要求高考命题必须体现“一点四面”。</a:t>
            </a:r>
            <a:endParaRPr lang="en-US" altLang="zh-CN" sz="2400" dirty="0">
              <a:solidFill>
                <a:srgbClr val="000000"/>
              </a:solidFill>
              <a:latin typeface="华文仿宋" panose="02010600040101010101" pitchFamily="2" charset="-122"/>
              <a:ea typeface="华文仿宋" panose="02010600040101010101" pitchFamily="2" charset="-122"/>
            </a:endParaRPr>
          </a:p>
          <a:p>
            <a:pPr eaLnBrk="1" hangingPunct="1">
              <a:lnSpc>
                <a:spcPct val="115000"/>
              </a:lnSpc>
            </a:pPr>
            <a:r>
              <a:rPr lang="en-US" altLang="zh-CN" sz="2400" dirty="0">
                <a:solidFill>
                  <a:srgbClr val="FF0000"/>
                </a:solidFill>
                <a:latin typeface="华文仿宋" panose="02010600040101010101" pitchFamily="2" charset="-122"/>
                <a:ea typeface="华文仿宋" panose="02010600040101010101" pitchFamily="2" charset="-122"/>
              </a:rPr>
              <a:t>       </a:t>
            </a:r>
            <a:r>
              <a:rPr lang="zh-CN" altLang="en-US" sz="2400" dirty="0">
                <a:solidFill>
                  <a:srgbClr val="FF0000"/>
                </a:solidFill>
                <a:latin typeface="华文仿宋" panose="02010600040101010101" pitchFamily="2" charset="-122"/>
                <a:ea typeface="华文仿宋" panose="02010600040101010101" pitchFamily="2" charset="-122"/>
              </a:rPr>
              <a:t>一点：</a:t>
            </a:r>
            <a:r>
              <a:rPr lang="zh-CN" altLang="en-US" sz="2400" dirty="0">
                <a:solidFill>
                  <a:srgbClr val="000000"/>
                </a:solidFill>
                <a:latin typeface="华文仿宋" panose="02010600040101010101" pitchFamily="2" charset="-122"/>
                <a:ea typeface="华文仿宋" panose="02010600040101010101" pitchFamily="2" charset="-122"/>
              </a:rPr>
              <a:t>立德树人为重点。</a:t>
            </a:r>
            <a:endParaRPr lang="en-US" altLang="zh-CN" sz="2400" dirty="0">
              <a:solidFill>
                <a:srgbClr val="000000"/>
              </a:solidFill>
              <a:latin typeface="华文仿宋" panose="02010600040101010101" pitchFamily="2" charset="-122"/>
              <a:ea typeface="华文仿宋" panose="02010600040101010101" pitchFamily="2" charset="-122"/>
            </a:endParaRPr>
          </a:p>
          <a:p>
            <a:pPr eaLnBrk="1" hangingPunct="1">
              <a:lnSpc>
                <a:spcPct val="115000"/>
              </a:lnSpc>
            </a:pPr>
            <a:r>
              <a:rPr lang="en-US" altLang="zh-CN" sz="2400" dirty="0">
                <a:solidFill>
                  <a:srgbClr val="000000"/>
                </a:solidFill>
                <a:latin typeface="华文仿宋" panose="02010600040101010101" pitchFamily="2" charset="-122"/>
                <a:ea typeface="华文仿宋" panose="02010600040101010101" pitchFamily="2" charset="-122"/>
              </a:rPr>
              <a:t>       </a:t>
            </a:r>
            <a:r>
              <a:rPr lang="zh-CN" altLang="en-US" sz="2400" dirty="0">
                <a:solidFill>
                  <a:srgbClr val="FF0000"/>
                </a:solidFill>
                <a:latin typeface="华文仿宋" panose="02010600040101010101" pitchFamily="2" charset="-122"/>
                <a:ea typeface="华文仿宋" panose="02010600040101010101" pitchFamily="2" charset="-122"/>
              </a:rPr>
              <a:t>四面：</a:t>
            </a:r>
            <a:r>
              <a:rPr lang="zh-CN" altLang="en-US" sz="2400" dirty="0">
                <a:solidFill>
                  <a:srgbClr val="000000"/>
                </a:solidFill>
                <a:latin typeface="华文仿宋" panose="02010600040101010101" pitchFamily="2" charset="-122"/>
                <a:ea typeface="华文仿宋" panose="02010600040101010101" pitchFamily="2" charset="-122"/>
              </a:rPr>
              <a:t>社会主义核心价值观、优秀传统文化、依法治国理念、创新能力。</a:t>
            </a:r>
            <a:endParaRPr lang="zh-CN" altLang="zh-CN" sz="2400" dirty="0">
              <a:solidFill>
                <a:srgbClr val="000000"/>
              </a:solidFill>
              <a:latin typeface="华文仿宋" panose="02010600040101010101" pitchFamily="2" charset="-122"/>
              <a:ea typeface="华文仿宋" panose="02010600040101010101" pitchFamily="2"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9" name="Text Box 7"/>
          <p:cNvSpPr txBox="1">
            <a:spLocks noChangeArrowheads="1"/>
          </p:cNvSpPr>
          <p:nvPr/>
        </p:nvSpPr>
        <p:spPr bwMode="auto">
          <a:xfrm>
            <a:off x="1271905" y="2679065"/>
            <a:ext cx="990028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5000"/>
              </a:lnSpc>
            </a:pPr>
            <a:r>
              <a:rPr lang="zh-CN" altLang="en-US" sz="2400" dirty="0">
                <a:solidFill>
                  <a:srgbClr val="000000"/>
                </a:solidFill>
                <a:latin typeface="华文仿宋" panose="02010600040101010101" pitchFamily="2" charset="-122"/>
                <a:ea typeface="华文仿宋" panose="02010600040101010101" pitchFamily="2" charset="-122"/>
              </a:rPr>
              <a:t>      </a:t>
            </a:r>
            <a:r>
              <a:rPr lang="zh-CN" altLang="en-US" sz="2400" dirty="0">
                <a:solidFill>
                  <a:srgbClr val="FF0000"/>
                </a:solidFill>
                <a:latin typeface="华文仿宋" panose="02010600040101010101" pitchFamily="2" charset="-122"/>
                <a:ea typeface="华文仿宋" panose="02010600040101010101" pitchFamily="2" charset="-122"/>
              </a:rPr>
              <a:t>落实社会主义核心价值观</a:t>
            </a:r>
            <a:r>
              <a:rPr lang="en-US" altLang="zh-CN" sz="2400" dirty="0">
                <a:solidFill>
                  <a:srgbClr val="000000"/>
                </a:solidFill>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语文和文科科目更具优势 </a:t>
            </a:r>
            <a:r>
              <a:rPr lang="zh-CN" altLang="en-US" sz="2400" dirty="0">
                <a:solidFill>
                  <a:srgbClr val="000000"/>
                </a:solidFill>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文中用实例说明语文、政治、历史、地理等学科如何去实践</a:t>
            </a:r>
            <a:r>
              <a:rPr lang="zh-CN" altLang="en-US" sz="2400" dirty="0">
                <a:solidFill>
                  <a:srgbClr val="000000"/>
                </a:solidFill>
                <a:latin typeface="华文仿宋" panose="02010600040101010101" pitchFamily="2" charset="-122"/>
                <a:ea typeface="华文仿宋" panose="02010600040101010101" pitchFamily="2" charset="-122"/>
              </a:rPr>
              <a:t>。</a:t>
            </a:r>
            <a:endParaRPr lang="zh-CN" altLang="zh-CN" sz="2400" dirty="0">
              <a:solidFill>
                <a:srgbClr val="000000"/>
              </a:solidFill>
              <a:latin typeface="华文仿宋" panose="02010600040101010101" pitchFamily="2" charset="-122"/>
              <a:ea typeface="华文仿宋" panose="02010600040101010101" pitchFamily="2" charset="-122"/>
            </a:endParaRPr>
          </a:p>
        </p:txBody>
      </p:sp>
      <p:sp>
        <p:nvSpPr>
          <p:cNvPr id="74760" name="Text Box 7"/>
          <p:cNvSpPr txBox="1">
            <a:spLocks noChangeArrowheads="1"/>
          </p:cNvSpPr>
          <p:nvPr/>
        </p:nvSpPr>
        <p:spPr bwMode="auto">
          <a:xfrm>
            <a:off x="1247140" y="3619500"/>
            <a:ext cx="98012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5000"/>
              </a:lnSpc>
            </a:pPr>
            <a:r>
              <a:rPr lang="zh-CN" altLang="en-US" sz="2400" dirty="0">
                <a:solidFill>
                  <a:srgbClr val="000000"/>
                </a:solidFill>
                <a:latin typeface="华文仿宋" panose="02010600040101010101" pitchFamily="2" charset="-122"/>
                <a:ea typeface="华文仿宋" panose="02010600040101010101" pitchFamily="2" charset="-122"/>
              </a:rPr>
              <a:t>      </a:t>
            </a:r>
            <a:r>
              <a:rPr lang="zh-CN" altLang="en-US" sz="2400" dirty="0">
                <a:solidFill>
                  <a:srgbClr val="FF0000"/>
                </a:solidFill>
                <a:latin typeface="华文仿宋" panose="02010600040101010101" pitchFamily="2" charset="-122"/>
                <a:ea typeface="华文仿宋" panose="02010600040101010101" pitchFamily="2" charset="-122"/>
              </a:rPr>
              <a:t>落实依法治国理念</a:t>
            </a:r>
            <a:r>
              <a:rPr lang="en-US" altLang="zh-CN" sz="2400" dirty="0">
                <a:solidFill>
                  <a:srgbClr val="000000"/>
                </a:solidFill>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政治、历史学科要引导学生树立宪法意识和法治观念 </a:t>
            </a:r>
            <a:r>
              <a:rPr lang="zh-CN" altLang="en-US" sz="2400" dirty="0">
                <a:solidFill>
                  <a:srgbClr val="000000"/>
                </a:solidFill>
                <a:latin typeface="华文仿宋" panose="02010600040101010101" pitchFamily="2" charset="-122"/>
                <a:ea typeface="华文仿宋" panose="02010600040101010101" pitchFamily="2" charset="-122"/>
              </a:rPr>
              <a:t>。</a:t>
            </a:r>
            <a:endParaRPr lang="zh-CN" altLang="zh-CN" sz="2400" dirty="0">
              <a:solidFill>
                <a:srgbClr val="000000"/>
              </a:solidFill>
              <a:latin typeface="华文仿宋" panose="02010600040101010101" pitchFamily="2" charset="-122"/>
              <a:ea typeface="华文仿宋" panose="02010600040101010101" pitchFamily="2" charset="-122"/>
            </a:endParaRPr>
          </a:p>
        </p:txBody>
      </p:sp>
      <p:sp>
        <p:nvSpPr>
          <p:cNvPr id="74761" name="Text Box 7"/>
          <p:cNvSpPr txBox="1">
            <a:spLocks noChangeArrowheads="1"/>
          </p:cNvSpPr>
          <p:nvPr/>
        </p:nvSpPr>
        <p:spPr bwMode="auto">
          <a:xfrm>
            <a:off x="1247140" y="4559300"/>
            <a:ext cx="10015220" cy="221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5000"/>
              </a:lnSpc>
            </a:pPr>
            <a:r>
              <a:rPr lang="zh-CN" altLang="en-US" sz="2400" dirty="0">
                <a:solidFill>
                  <a:srgbClr val="000000"/>
                </a:solidFill>
                <a:latin typeface="华文仿宋" panose="02010600040101010101" pitchFamily="2" charset="-122"/>
                <a:ea typeface="华文仿宋" panose="02010600040101010101" pitchFamily="2" charset="-122"/>
              </a:rPr>
              <a:t>      </a:t>
            </a:r>
            <a:r>
              <a:rPr lang="zh-CN" altLang="en-US" sz="2400" dirty="0">
                <a:solidFill>
                  <a:srgbClr val="FF0000"/>
                </a:solidFill>
                <a:latin typeface="华文仿宋" panose="02010600040101010101" pitchFamily="2" charset="-122"/>
                <a:ea typeface="华文仿宋" panose="02010600040101010101" pitchFamily="2" charset="-122"/>
              </a:rPr>
              <a:t>落实创新能力培养</a:t>
            </a:r>
            <a:r>
              <a:rPr lang="en-US" altLang="zh-CN" sz="2400" dirty="0">
                <a:solidFill>
                  <a:srgbClr val="000000"/>
                </a:solidFill>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在理科试题中要更充分地体现出来，如</a:t>
            </a:r>
            <a:r>
              <a:rPr lang="zh-CN" altLang="en-US" sz="2400" dirty="0">
                <a:solidFill>
                  <a:srgbClr val="FF0000"/>
                </a:solidFill>
                <a:latin typeface="华文仿宋" panose="02010600040101010101" pitchFamily="2" charset="-122"/>
                <a:ea typeface="华文仿宋" panose="02010600040101010101" pitchFamily="2" charset="-122"/>
              </a:rPr>
              <a:t>核能的利用及存在的风险、电池技术的改进和瓶颈、转基因的利与弊、化学与食品安全  。</a:t>
            </a:r>
            <a:r>
              <a:rPr lang="zh-CN" altLang="en-US" sz="2400" dirty="0">
                <a:latin typeface="华文仿宋" panose="02010600040101010101" pitchFamily="2" charset="-122"/>
                <a:ea typeface="华文仿宋" panose="02010600040101010101" pitchFamily="2" charset="-122"/>
              </a:rPr>
              <a:t>文科试题也要考查创新能力，运用相关学科原理和方法探究问题，辨析不同观点，符合逻辑、规范地进行表达和阐释，或者能够找到新发现、得出新规律、提出新结论。 </a:t>
            </a:r>
            <a:endParaRPr lang="zh-CN" altLang="zh-CN" sz="2400" dirty="0">
              <a:latin typeface="华文仿宋" panose="02010600040101010101" pitchFamily="2" charset="-122"/>
              <a:ea typeface="华文仿宋" panose="02010600040101010101" pitchFamily="2" charset="-122"/>
            </a:endParaRPr>
          </a:p>
        </p:txBody>
      </p:sp>
      <p:sp>
        <p:nvSpPr>
          <p:cNvPr id="8" name="Text Box 7"/>
          <p:cNvSpPr txBox="1">
            <a:spLocks noChangeArrowheads="1"/>
          </p:cNvSpPr>
          <p:nvPr/>
        </p:nvSpPr>
        <p:spPr bwMode="auto">
          <a:xfrm>
            <a:off x="1271270" y="1724660"/>
            <a:ext cx="990155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5000"/>
              </a:lnSpc>
            </a:pPr>
            <a:r>
              <a:rPr lang="zh-CN" altLang="en-US" sz="2400" dirty="0">
                <a:solidFill>
                  <a:srgbClr val="000000"/>
                </a:solidFill>
                <a:latin typeface="华文仿宋" panose="02010600040101010101" pitchFamily="2" charset="-122"/>
                <a:ea typeface="华文仿宋" panose="02010600040101010101" pitchFamily="2" charset="-122"/>
              </a:rPr>
              <a:t>      </a:t>
            </a:r>
            <a:r>
              <a:rPr lang="zh-CN" altLang="en-US" sz="2400" dirty="0">
                <a:solidFill>
                  <a:srgbClr val="FF0000"/>
                </a:solidFill>
                <a:latin typeface="华文仿宋" panose="02010600040101010101" pitchFamily="2" charset="-122"/>
                <a:ea typeface="华文仿宋" panose="02010600040101010101" pitchFamily="2" charset="-122"/>
              </a:rPr>
              <a:t>落实立德树人</a:t>
            </a:r>
            <a:r>
              <a:rPr lang="en-US" altLang="zh-CN" sz="2400" dirty="0">
                <a:solidFill>
                  <a:srgbClr val="000000"/>
                </a:solidFill>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找准各学科考试内容改革的突破口，细化学科考查方案，探索把学科能力考查与思想道德渗透结合起来 </a:t>
            </a:r>
            <a:r>
              <a:rPr lang="zh-CN" altLang="en-US" sz="2400" dirty="0">
                <a:solidFill>
                  <a:srgbClr val="000000"/>
                </a:solidFill>
                <a:latin typeface="华文仿宋" panose="02010600040101010101" pitchFamily="2" charset="-122"/>
                <a:ea typeface="华文仿宋" panose="02010600040101010101" pitchFamily="2" charset="-122"/>
              </a:rPr>
              <a:t>。</a:t>
            </a:r>
            <a:endParaRPr lang="zh-CN" altLang="zh-CN" sz="2400" dirty="0">
              <a:solidFill>
                <a:srgbClr val="000000"/>
              </a:solidFill>
              <a:latin typeface="华文仿宋" panose="02010600040101010101" pitchFamily="2" charset="-122"/>
              <a:ea typeface="华文仿宋" panose="02010600040101010101" pitchFamily="2" charset="-122"/>
            </a:endParaRPr>
          </a:p>
        </p:txBody>
      </p:sp>
      <p:sp>
        <p:nvSpPr>
          <p:cNvPr id="9" name="Text Box 7"/>
          <p:cNvSpPr txBox="1">
            <a:spLocks noChangeArrowheads="1"/>
          </p:cNvSpPr>
          <p:nvPr/>
        </p:nvSpPr>
        <p:spPr bwMode="auto">
          <a:xfrm>
            <a:off x="983432" y="1175303"/>
            <a:ext cx="9601200" cy="5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5000"/>
              </a:lnSpc>
            </a:pPr>
            <a:r>
              <a:rPr lang="zh-CN" altLang="en-US" sz="2400" b="1" dirty="0">
                <a:solidFill>
                  <a:srgbClr val="000000"/>
                </a:solidFill>
                <a:ea typeface="楷体_GB2312" panose="02010609030101010101" pitchFamily="1" charset="-122"/>
              </a:rPr>
              <a:t>文中对落实“一点四面”路径表述得很明晰：</a:t>
            </a:r>
            <a:endParaRPr lang="zh-CN" altLang="zh-CN" sz="2400" b="1" dirty="0">
              <a:solidFill>
                <a:srgbClr val="000000"/>
              </a:solidFill>
              <a:ea typeface="楷体_GB2312" panose="02010609030101010101" pitchFamily="1"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Text Box 7"/>
          <p:cNvSpPr txBox="1">
            <a:spLocks noChangeArrowheads="1"/>
          </p:cNvSpPr>
          <p:nvPr/>
        </p:nvSpPr>
        <p:spPr bwMode="auto">
          <a:xfrm>
            <a:off x="1007533" y="1157924"/>
            <a:ext cx="10560051" cy="319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40000"/>
              </a:lnSpc>
              <a:buFontTx/>
              <a:buNone/>
            </a:pPr>
            <a:r>
              <a:rPr lang="en-US" altLang="zh-CN" sz="2400" b="1" dirty="0" smtClean="0">
                <a:solidFill>
                  <a:srgbClr val="0000FF"/>
                </a:solidFill>
                <a:latin typeface="Times New Roman" panose="02020603050405020304" pitchFamily="18" charset="0"/>
              </a:rPr>
              <a:t>2016</a:t>
            </a:r>
            <a:r>
              <a:rPr lang="zh-CN" altLang="en-US" sz="2400" b="1" dirty="0" smtClean="0">
                <a:solidFill>
                  <a:srgbClr val="0000FF"/>
                </a:solidFill>
                <a:latin typeface="Times New Roman" panose="02020603050405020304" pitchFamily="18" charset="0"/>
              </a:rPr>
              <a:t>南通二模第</a:t>
            </a:r>
            <a:r>
              <a:rPr lang="en-US" altLang="zh-CN" sz="2400" b="1" dirty="0">
                <a:solidFill>
                  <a:srgbClr val="0000FF"/>
                </a:solidFill>
                <a:latin typeface="Times New Roman" panose="02020603050405020304" pitchFamily="18" charset="0"/>
              </a:rPr>
              <a:t>5</a:t>
            </a:r>
            <a:r>
              <a:rPr lang="zh-CN" altLang="en-US" sz="2400" b="1" dirty="0">
                <a:solidFill>
                  <a:srgbClr val="0000FF"/>
                </a:solidFill>
                <a:latin typeface="Times New Roman" panose="02020603050405020304" pitchFamily="18" charset="0"/>
              </a:rPr>
              <a:t>题</a:t>
            </a:r>
            <a:r>
              <a:rPr lang="en-US" altLang="zh-CN" sz="2400" b="1" dirty="0">
                <a:solidFill>
                  <a:srgbClr val="0000FF"/>
                </a:solidFill>
                <a:latin typeface="Times New Roman" panose="02020603050405020304" pitchFamily="18" charset="0"/>
              </a:rPr>
              <a:t>:</a:t>
            </a:r>
          </a:p>
          <a:p>
            <a:pPr>
              <a:lnSpc>
                <a:spcPct val="140000"/>
              </a:lnSpc>
              <a:buFontTx/>
              <a:buNone/>
            </a:pPr>
            <a:r>
              <a:rPr lang="zh-CN" altLang="en-US" sz="2400" b="1" dirty="0">
                <a:latin typeface="Times New Roman" panose="02020603050405020304" pitchFamily="18" charset="0"/>
              </a:rPr>
              <a:t>       </a:t>
            </a:r>
            <a:r>
              <a:rPr lang="zh-CN" altLang="en-US" sz="2400" dirty="0">
                <a:latin typeface="Times New Roman" panose="02020603050405020304" pitchFamily="18" charset="0"/>
              </a:rPr>
              <a:t>如图所示，钢铁构件</a:t>
            </a:r>
            <a:r>
              <a:rPr lang="en-US" altLang="zh-CN" sz="2400" i="1" dirty="0">
                <a:latin typeface="Times New Roman" panose="02020603050405020304" pitchFamily="18" charset="0"/>
              </a:rPr>
              <a:t>A</a:t>
            </a:r>
            <a:r>
              <a:rPr lang="zh-CN" altLang="en-US" sz="2400" i="1" dirty="0">
                <a:latin typeface="Times New Roman" panose="02020603050405020304" pitchFamily="18" charset="0"/>
              </a:rPr>
              <a:t>、</a:t>
            </a:r>
            <a:r>
              <a:rPr lang="en-US" altLang="zh-CN" sz="2400" i="1" dirty="0">
                <a:latin typeface="Times New Roman" panose="02020603050405020304" pitchFamily="18" charset="0"/>
              </a:rPr>
              <a:t>B</a:t>
            </a:r>
            <a:r>
              <a:rPr lang="zh-CN" altLang="en-US" sz="2400" dirty="0">
                <a:latin typeface="Times New Roman" panose="02020603050405020304" pitchFamily="18" charset="0"/>
              </a:rPr>
              <a:t>叠放在卡车的水平底板上，卡车底板和</a:t>
            </a:r>
            <a:r>
              <a:rPr lang="en-US" altLang="zh-CN" sz="2400" i="1" dirty="0">
                <a:latin typeface="Times New Roman" panose="02020603050405020304" pitchFamily="18" charset="0"/>
              </a:rPr>
              <a:t>B</a:t>
            </a:r>
            <a:r>
              <a:rPr lang="zh-CN" altLang="en-US" sz="2400" dirty="0">
                <a:latin typeface="Times New Roman" panose="02020603050405020304" pitchFamily="18" charset="0"/>
              </a:rPr>
              <a:t>间动摩擦因数为</a:t>
            </a:r>
            <a:r>
              <a:rPr lang="en-US" altLang="zh-CN" sz="2400" i="1" dirty="0">
                <a:latin typeface="Times New Roman" panose="02020603050405020304" pitchFamily="18" charset="0"/>
              </a:rPr>
              <a:t>μ</a:t>
            </a:r>
            <a:r>
              <a:rPr lang="en-US" altLang="zh-CN" sz="2400" baseline="-25000" dirty="0">
                <a:latin typeface="Times New Roman" panose="02020603050405020304" pitchFamily="18" charset="0"/>
              </a:rPr>
              <a:t>1</a:t>
            </a:r>
            <a:r>
              <a:rPr lang="zh-CN" altLang="en-US" sz="2400" dirty="0">
                <a:latin typeface="Times New Roman" panose="02020603050405020304" pitchFamily="18" charset="0"/>
              </a:rPr>
              <a:t>，</a:t>
            </a:r>
            <a:r>
              <a:rPr lang="zh-CN" altLang="en-US" sz="2400" i="1" dirty="0">
                <a:latin typeface="Times New Roman" panose="02020603050405020304" pitchFamily="18" charset="0"/>
              </a:rPr>
              <a:t> </a:t>
            </a:r>
            <a:r>
              <a:rPr lang="en-US" altLang="zh-CN" sz="2400" i="1" dirty="0">
                <a:latin typeface="Times New Roman" panose="02020603050405020304" pitchFamily="18" charset="0"/>
              </a:rPr>
              <a:t>A</a:t>
            </a:r>
            <a:r>
              <a:rPr lang="zh-CN" altLang="en-US" sz="2400" i="1" dirty="0">
                <a:latin typeface="Times New Roman" panose="02020603050405020304" pitchFamily="18" charset="0"/>
              </a:rPr>
              <a:t>、</a:t>
            </a:r>
            <a:r>
              <a:rPr lang="en-US" altLang="zh-CN" sz="2400" i="1" dirty="0">
                <a:latin typeface="Times New Roman" panose="02020603050405020304" pitchFamily="18" charset="0"/>
              </a:rPr>
              <a:t>B</a:t>
            </a:r>
            <a:r>
              <a:rPr lang="zh-CN" altLang="en-US" sz="2400" dirty="0">
                <a:latin typeface="Times New Roman" panose="02020603050405020304" pitchFamily="18" charset="0"/>
              </a:rPr>
              <a:t>间动摩擦因数为</a:t>
            </a:r>
            <a:r>
              <a:rPr lang="en-US" altLang="zh-CN" sz="2400" i="1" dirty="0">
                <a:latin typeface="Times New Roman" panose="02020603050405020304" pitchFamily="18" charset="0"/>
              </a:rPr>
              <a:t>μ</a:t>
            </a:r>
            <a:r>
              <a:rPr lang="en-US" altLang="zh-CN" sz="2400" baseline="-25000" dirty="0">
                <a:latin typeface="Times New Roman" panose="02020603050405020304" pitchFamily="18" charset="0"/>
              </a:rPr>
              <a:t>2</a:t>
            </a:r>
            <a:r>
              <a:rPr lang="zh-CN" altLang="en-US" sz="2400" dirty="0">
                <a:latin typeface="Times New Roman" panose="02020603050405020304" pitchFamily="18" charset="0"/>
              </a:rPr>
              <a:t>，</a:t>
            </a:r>
            <a:r>
              <a:rPr lang="en-US" altLang="zh-CN" sz="2400" i="1" dirty="0">
                <a:latin typeface="Times New Roman" panose="02020603050405020304" pitchFamily="18" charset="0"/>
              </a:rPr>
              <a:t>μ</a:t>
            </a:r>
            <a:r>
              <a:rPr lang="en-US" altLang="zh-CN" sz="2400" baseline="-25000" dirty="0">
                <a:latin typeface="Times New Roman" panose="02020603050405020304" pitchFamily="18" charset="0"/>
              </a:rPr>
              <a:t>1</a:t>
            </a:r>
            <a:r>
              <a:rPr lang="en-US" altLang="zh-CN" sz="2400" dirty="0">
                <a:latin typeface="Times New Roman" panose="02020603050405020304" pitchFamily="18" charset="0"/>
              </a:rPr>
              <a:t>&gt;</a:t>
            </a:r>
            <a:r>
              <a:rPr lang="en-US" altLang="zh-CN" sz="2400" i="1" dirty="0">
                <a:latin typeface="Times New Roman" panose="02020603050405020304" pitchFamily="18" charset="0"/>
              </a:rPr>
              <a:t>μ</a:t>
            </a:r>
            <a:r>
              <a:rPr lang="en-US" altLang="zh-CN" sz="2400" baseline="-25000" dirty="0">
                <a:latin typeface="Times New Roman" panose="02020603050405020304" pitchFamily="18" charset="0"/>
              </a:rPr>
              <a:t>2</a:t>
            </a:r>
            <a:r>
              <a:rPr lang="zh-CN" altLang="en-US" sz="2400" dirty="0">
                <a:latin typeface="Times New Roman" panose="02020603050405020304" pitchFamily="18" charset="0"/>
              </a:rPr>
              <a:t>，卡车刹车的最大加速度为</a:t>
            </a:r>
            <a:r>
              <a:rPr lang="en-US" altLang="zh-CN" sz="2400" i="1" dirty="0">
                <a:latin typeface="Times New Roman" panose="02020603050405020304" pitchFamily="18" charset="0"/>
              </a:rPr>
              <a:t>a</a:t>
            </a:r>
            <a:r>
              <a:rPr lang="zh-CN" altLang="en-US" sz="2400" dirty="0">
                <a:latin typeface="Times New Roman" panose="02020603050405020304" pitchFamily="18" charset="0"/>
              </a:rPr>
              <a:t>，</a:t>
            </a:r>
            <a:r>
              <a:rPr lang="en-US" altLang="zh-CN" sz="2400" i="1" dirty="0">
                <a:latin typeface="Times New Roman" panose="02020603050405020304" pitchFamily="18" charset="0"/>
              </a:rPr>
              <a:t>a</a:t>
            </a:r>
            <a:r>
              <a:rPr lang="en-US" altLang="zh-CN" sz="2400" dirty="0">
                <a:latin typeface="Times New Roman" panose="02020603050405020304" pitchFamily="18" charset="0"/>
              </a:rPr>
              <a:t>&gt;</a:t>
            </a:r>
            <a:r>
              <a:rPr lang="en-US" altLang="zh-CN" sz="2400" i="1" dirty="0">
                <a:latin typeface="Times New Roman" panose="02020603050405020304" pitchFamily="18" charset="0"/>
              </a:rPr>
              <a:t>μ</a:t>
            </a:r>
            <a:r>
              <a:rPr lang="en-US" altLang="zh-CN" sz="2400" baseline="-25000" dirty="0">
                <a:latin typeface="Times New Roman" panose="02020603050405020304" pitchFamily="18" charset="0"/>
              </a:rPr>
              <a:t>1</a:t>
            </a:r>
            <a:r>
              <a:rPr lang="en-US" altLang="zh-CN" sz="2400" i="1" dirty="0">
                <a:latin typeface="Times New Roman" panose="02020603050405020304" pitchFamily="18" charset="0"/>
              </a:rPr>
              <a:t>g</a:t>
            </a:r>
            <a:r>
              <a:rPr lang="zh-CN" altLang="en-US" sz="2400" dirty="0">
                <a:latin typeface="Times New Roman" panose="02020603050405020304" pitchFamily="18" charset="0"/>
              </a:rPr>
              <a:t>，可以认为最大静摩擦力与滑动摩擦力大小相等．卡车沿平直公路行驶途中遇到紧急情况时，要求其刹车后在</a:t>
            </a:r>
            <a:r>
              <a:rPr lang="en-US" altLang="zh-CN" sz="2400" i="1" dirty="0">
                <a:latin typeface="Times New Roman" panose="02020603050405020304" pitchFamily="18" charset="0"/>
              </a:rPr>
              <a:t>s</a:t>
            </a:r>
            <a:r>
              <a:rPr lang="en-US" altLang="zh-CN" sz="2400" baseline="-25000" dirty="0">
                <a:latin typeface="Times New Roman" panose="02020603050405020304" pitchFamily="18" charset="0"/>
              </a:rPr>
              <a:t>0</a:t>
            </a:r>
            <a:r>
              <a:rPr lang="zh-CN" altLang="en-US" sz="2400" dirty="0">
                <a:latin typeface="Times New Roman" panose="02020603050405020304" pitchFamily="18" charset="0"/>
              </a:rPr>
              <a:t>距离内能安全停下，则汽车运行的速度不能超过多少？</a:t>
            </a:r>
          </a:p>
        </p:txBody>
      </p:sp>
      <p:grpSp>
        <p:nvGrpSpPr>
          <p:cNvPr id="166917" name="Group 5"/>
          <p:cNvGrpSpPr/>
          <p:nvPr/>
        </p:nvGrpSpPr>
        <p:grpSpPr bwMode="auto">
          <a:xfrm>
            <a:off x="8478520" y="3882390"/>
            <a:ext cx="2320925" cy="963295"/>
            <a:chOff x="8008" y="2397"/>
            <a:chExt cx="2338" cy="1067"/>
          </a:xfrm>
        </p:grpSpPr>
        <p:sp>
          <p:nvSpPr>
            <p:cNvPr id="166918" name="Text Box 6"/>
            <p:cNvSpPr txBox="1">
              <a:spLocks noChangeArrowheads="1"/>
            </p:cNvSpPr>
            <p:nvPr/>
          </p:nvSpPr>
          <p:spPr bwMode="auto">
            <a:xfrm>
              <a:off x="8908" y="3196"/>
              <a:ext cx="78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zh-CN" altLang="en-US" sz="900">
                  <a:latin typeface="Times New Roman" panose="02020603050405020304" pitchFamily="18" charset="0"/>
                </a:rPr>
                <a:t>第</a:t>
              </a:r>
              <a:r>
                <a:rPr lang="en-US" altLang="zh-CN" sz="900">
                  <a:latin typeface="Times New Roman" panose="02020603050405020304" pitchFamily="18" charset="0"/>
                </a:rPr>
                <a:t>5</a:t>
              </a:r>
              <a:r>
                <a:rPr lang="zh-CN" altLang="en-US" sz="900">
                  <a:latin typeface="Times New Roman" panose="02020603050405020304" pitchFamily="18" charset="0"/>
                </a:rPr>
                <a:t>题图</a:t>
              </a:r>
              <a:endParaRPr lang="zh-CN" altLang="en-US"/>
            </a:p>
          </p:txBody>
        </p:sp>
        <p:sp>
          <p:nvSpPr>
            <p:cNvPr id="166919" name="Rectangle 7"/>
            <p:cNvSpPr>
              <a:spLocks noChangeAspect="1" noChangeArrowheads="1"/>
            </p:cNvSpPr>
            <p:nvPr/>
          </p:nvSpPr>
          <p:spPr bwMode="auto">
            <a:xfrm>
              <a:off x="8760" y="2859"/>
              <a:ext cx="105" cy="139"/>
            </a:xfrm>
            <a:prstGeom prst="rect">
              <a:avLst/>
            </a:prstGeom>
            <a:solidFill>
              <a:srgbClr val="588400"/>
            </a:solidFill>
            <a:ln w="9525">
              <a:solidFill>
                <a:srgbClr val="333333"/>
              </a:solidFill>
              <a:miter lim="800000"/>
            </a:ln>
          </p:spPr>
          <p:txBody>
            <a:bodyPr/>
            <a:lstStyle/>
            <a:p>
              <a:endParaRPr lang="zh-CN" altLang="en-US"/>
            </a:p>
          </p:txBody>
        </p:sp>
        <p:grpSp>
          <p:nvGrpSpPr>
            <p:cNvPr id="166920" name="Group 8"/>
            <p:cNvGrpSpPr>
              <a:grpSpLocks noChangeAspect="1"/>
            </p:cNvGrpSpPr>
            <p:nvPr/>
          </p:nvGrpSpPr>
          <p:grpSpPr bwMode="auto">
            <a:xfrm>
              <a:off x="8008" y="2533"/>
              <a:ext cx="752" cy="663"/>
              <a:chOff x="2695" y="5338"/>
              <a:chExt cx="1497" cy="1320"/>
            </a:xfrm>
          </p:grpSpPr>
          <p:sp>
            <p:nvSpPr>
              <p:cNvPr id="166921" name="Freeform 9"/>
              <p:cNvSpPr>
                <a:spLocks noChangeAspect="1"/>
              </p:cNvSpPr>
              <p:nvPr/>
            </p:nvSpPr>
            <p:spPr bwMode="auto">
              <a:xfrm>
                <a:off x="3225" y="5338"/>
                <a:ext cx="967" cy="508"/>
              </a:xfrm>
              <a:custGeom>
                <a:avLst/>
                <a:gdLst>
                  <a:gd name="T0" fmla="*/ 464 w 967"/>
                  <a:gd name="T1" fmla="*/ 0 h 874"/>
                  <a:gd name="T2" fmla="*/ 967 w 967"/>
                  <a:gd name="T3" fmla="*/ 6 h 874"/>
                  <a:gd name="T4" fmla="*/ 967 w 967"/>
                  <a:gd name="T5" fmla="*/ 874 h 874"/>
                  <a:gd name="T6" fmla="*/ 0 w 967"/>
                  <a:gd name="T7" fmla="*/ 874 h 874"/>
                  <a:gd name="T8" fmla="*/ 464 w 967"/>
                  <a:gd name="T9" fmla="*/ 0 h 874"/>
                </a:gdLst>
                <a:ahLst/>
                <a:cxnLst>
                  <a:cxn ang="0">
                    <a:pos x="T0" y="T1"/>
                  </a:cxn>
                  <a:cxn ang="0">
                    <a:pos x="T2" y="T3"/>
                  </a:cxn>
                  <a:cxn ang="0">
                    <a:pos x="T4" y="T5"/>
                  </a:cxn>
                  <a:cxn ang="0">
                    <a:pos x="T6" y="T7"/>
                  </a:cxn>
                  <a:cxn ang="0">
                    <a:pos x="T8" y="T9"/>
                  </a:cxn>
                </a:cxnLst>
                <a:rect l="0" t="0" r="r" b="b"/>
                <a:pathLst>
                  <a:path w="967" h="874">
                    <a:moveTo>
                      <a:pt x="464" y="0"/>
                    </a:moveTo>
                    <a:lnTo>
                      <a:pt x="967" y="6"/>
                    </a:lnTo>
                    <a:lnTo>
                      <a:pt x="967" y="874"/>
                    </a:lnTo>
                    <a:lnTo>
                      <a:pt x="0" y="874"/>
                    </a:lnTo>
                    <a:lnTo>
                      <a:pt x="464" y="0"/>
                    </a:lnTo>
                    <a:close/>
                  </a:path>
                </a:pathLst>
              </a:custGeom>
              <a:solidFill>
                <a:srgbClr val="5884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6922" name="Freeform 10"/>
              <p:cNvSpPr>
                <a:spLocks noChangeAspect="1"/>
              </p:cNvSpPr>
              <p:nvPr/>
            </p:nvSpPr>
            <p:spPr bwMode="auto">
              <a:xfrm>
                <a:off x="2695" y="5826"/>
                <a:ext cx="1497" cy="455"/>
              </a:xfrm>
              <a:custGeom>
                <a:avLst/>
                <a:gdLst>
                  <a:gd name="T0" fmla="*/ 152 w 1497"/>
                  <a:gd name="T1" fmla="*/ 0 h 455"/>
                  <a:gd name="T2" fmla="*/ 1497 w 1497"/>
                  <a:gd name="T3" fmla="*/ 3 h 455"/>
                  <a:gd name="T4" fmla="*/ 1497 w 1497"/>
                  <a:gd name="T5" fmla="*/ 455 h 455"/>
                  <a:gd name="T6" fmla="*/ 0 w 1497"/>
                  <a:gd name="T7" fmla="*/ 440 h 455"/>
                  <a:gd name="T8" fmla="*/ 152 w 1497"/>
                  <a:gd name="T9" fmla="*/ 0 h 455"/>
                </a:gdLst>
                <a:ahLst/>
                <a:cxnLst>
                  <a:cxn ang="0">
                    <a:pos x="T0" y="T1"/>
                  </a:cxn>
                  <a:cxn ang="0">
                    <a:pos x="T2" y="T3"/>
                  </a:cxn>
                  <a:cxn ang="0">
                    <a:pos x="T4" y="T5"/>
                  </a:cxn>
                  <a:cxn ang="0">
                    <a:pos x="T6" y="T7"/>
                  </a:cxn>
                  <a:cxn ang="0">
                    <a:pos x="T8" y="T9"/>
                  </a:cxn>
                </a:cxnLst>
                <a:rect l="0" t="0" r="r" b="b"/>
                <a:pathLst>
                  <a:path w="1497" h="455">
                    <a:moveTo>
                      <a:pt x="152" y="0"/>
                    </a:moveTo>
                    <a:lnTo>
                      <a:pt x="1497" y="3"/>
                    </a:lnTo>
                    <a:lnTo>
                      <a:pt x="1497" y="455"/>
                    </a:lnTo>
                    <a:lnTo>
                      <a:pt x="0" y="440"/>
                    </a:lnTo>
                    <a:lnTo>
                      <a:pt x="152" y="0"/>
                    </a:lnTo>
                    <a:close/>
                  </a:path>
                </a:pathLst>
              </a:custGeom>
              <a:solidFill>
                <a:srgbClr val="5884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6923" name="Freeform 11"/>
              <p:cNvSpPr>
                <a:spLocks noChangeAspect="1"/>
              </p:cNvSpPr>
              <p:nvPr/>
            </p:nvSpPr>
            <p:spPr bwMode="auto">
              <a:xfrm>
                <a:off x="3535" y="5516"/>
                <a:ext cx="515" cy="270"/>
              </a:xfrm>
              <a:custGeom>
                <a:avLst/>
                <a:gdLst>
                  <a:gd name="T0" fmla="*/ 464 w 967"/>
                  <a:gd name="T1" fmla="*/ 0 h 874"/>
                  <a:gd name="T2" fmla="*/ 967 w 967"/>
                  <a:gd name="T3" fmla="*/ 6 h 874"/>
                  <a:gd name="T4" fmla="*/ 967 w 967"/>
                  <a:gd name="T5" fmla="*/ 874 h 874"/>
                  <a:gd name="T6" fmla="*/ 0 w 967"/>
                  <a:gd name="T7" fmla="*/ 874 h 874"/>
                  <a:gd name="T8" fmla="*/ 464 w 967"/>
                  <a:gd name="T9" fmla="*/ 0 h 874"/>
                </a:gdLst>
                <a:ahLst/>
                <a:cxnLst>
                  <a:cxn ang="0">
                    <a:pos x="T0" y="T1"/>
                  </a:cxn>
                  <a:cxn ang="0">
                    <a:pos x="T2" y="T3"/>
                  </a:cxn>
                  <a:cxn ang="0">
                    <a:pos x="T4" y="T5"/>
                  </a:cxn>
                  <a:cxn ang="0">
                    <a:pos x="T6" y="T7"/>
                  </a:cxn>
                  <a:cxn ang="0">
                    <a:pos x="T8" y="T9"/>
                  </a:cxn>
                </a:cxnLst>
                <a:rect l="0" t="0" r="r" b="b"/>
                <a:pathLst>
                  <a:path w="967" h="874">
                    <a:moveTo>
                      <a:pt x="464" y="0"/>
                    </a:moveTo>
                    <a:lnTo>
                      <a:pt x="967" y="6"/>
                    </a:lnTo>
                    <a:lnTo>
                      <a:pt x="967" y="874"/>
                    </a:lnTo>
                    <a:lnTo>
                      <a:pt x="0" y="874"/>
                    </a:lnTo>
                    <a:lnTo>
                      <a:pt x="46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66924" name="Group 12"/>
              <p:cNvGrpSpPr>
                <a:grpSpLocks noChangeAspect="1"/>
              </p:cNvGrpSpPr>
              <p:nvPr/>
            </p:nvGrpSpPr>
            <p:grpSpPr bwMode="auto">
              <a:xfrm>
                <a:off x="3050" y="6008"/>
                <a:ext cx="644" cy="650"/>
                <a:chOff x="2757" y="3484"/>
                <a:chExt cx="1612" cy="1627"/>
              </a:xfrm>
            </p:grpSpPr>
            <p:sp>
              <p:nvSpPr>
                <p:cNvPr id="166925" name="Oval 13"/>
                <p:cNvSpPr>
                  <a:spLocks noChangeAspect="1" noChangeArrowheads="1"/>
                </p:cNvSpPr>
                <p:nvPr/>
              </p:nvSpPr>
              <p:spPr bwMode="auto">
                <a:xfrm>
                  <a:off x="2757" y="3484"/>
                  <a:ext cx="1612" cy="1627"/>
                </a:xfrm>
                <a:prstGeom prst="ellipse">
                  <a:avLst/>
                </a:prstGeom>
                <a:solidFill>
                  <a:srgbClr val="000000"/>
                </a:solidFill>
                <a:ln w="9525">
                  <a:solidFill>
                    <a:srgbClr val="000000"/>
                  </a:solidFill>
                  <a:round/>
                </a:ln>
              </p:spPr>
              <p:txBody>
                <a:bodyPr/>
                <a:lstStyle/>
                <a:p>
                  <a:endParaRPr lang="zh-CN" altLang="en-US"/>
                </a:p>
              </p:txBody>
            </p:sp>
            <p:sp>
              <p:nvSpPr>
                <p:cNvPr id="166926" name="Freeform 14"/>
                <p:cNvSpPr>
                  <a:spLocks noChangeAspect="1"/>
                </p:cNvSpPr>
                <p:nvPr/>
              </p:nvSpPr>
              <p:spPr bwMode="auto">
                <a:xfrm>
                  <a:off x="3437" y="4541"/>
                  <a:ext cx="280" cy="348"/>
                </a:xfrm>
                <a:custGeom>
                  <a:avLst/>
                  <a:gdLst>
                    <a:gd name="T0" fmla="*/ 0 w 280"/>
                    <a:gd name="T1" fmla="*/ 323 h 348"/>
                    <a:gd name="T2" fmla="*/ 107 w 280"/>
                    <a:gd name="T3" fmla="*/ 0 h 348"/>
                    <a:gd name="T4" fmla="*/ 175 w 280"/>
                    <a:gd name="T5" fmla="*/ 0 h 348"/>
                    <a:gd name="T6" fmla="*/ 280 w 280"/>
                    <a:gd name="T7" fmla="*/ 335 h 348"/>
                    <a:gd name="T8" fmla="*/ 145 w 280"/>
                    <a:gd name="T9" fmla="*/ 348 h 348"/>
                    <a:gd name="T10" fmla="*/ 0 w 280"/>
                    <a:gd name="T11" fmla="*/ 323 h 348"/>
                  </a:gdLst>
                  <a:ahLst/>
                  <a:cxnLst>
                    <a:cxn ang="0">
                      <a:pos x="T0" y="T1"/>
                    </a:cxn>
                    <a:cxn ang="0">
                      <a:pos x="T2" y="T3"/>
                    </a:cxn>
                    <a:cxn ang="0">
                      <a:pos x="T4" y="T5"/>
                    </a:cxn>
                    <a:cxn ang="0">
                      <a:pos x="T6" y="T7"/>
                    </a:cxn>
                    <a:cxn ang="0">
                      <a:pos x="T8" y="T9"/>
                    </a:cxn>
                    <a:cxn ang="0">
                      <a:pos x="T10" y="T11"/>
                    </a:cxn>
                  </a:cxnLst>
                  <a:rect l="0" t="0" r="r" b="b"/>
                  <a:pathLst>
                    <a:path w="280" h="348">
                      <a:moveTo>
                        <a:pt x="0" y="323"/>
                      </a:moveTo>
                      <a:lnTo>
                        <a:pt x="107" y="0"/>
                      </a:lnTo>
                      <a:lnTo>
                        <a:pt x="175" y="0"/>
                      </a:lnTo>
                      <a:lnTo>
                        <a:pt x="280" y="335"/>
                      </a:lnTo>
                      <a:lnTo>
                        <a:pt x="145" y="348"/>
                      </a:lnTo>
                      <a:lnTo>
                        <a:pt x="0" y="323"/>
                      </a:lnTo>
                      <a:close/>
                    </a:path>
                  </a:pathLst>
                </a:custGeom>
                <a:solidFill>
                  <a:srgbClr val="969696"/>
                </a:solidFill>
                <a:ln w="9525">
                  <a:solidFill>
                    <a:srgbClr val="000000"/>
                  </a:solidFill>
                  <a:round/>
                </a:ln>
              </p:spPr>
              <p:txBody>
                <a:bodyPr/>
                <a:lstStyle/>
                <a:p>
                  <a:endParaRPr lang="zh-CN" altLang="en-US"/>
                </a:p>
              </p:txBody>
            </p:sp>
            <p:sp>
              <p:nvSpPr>
                <p:cNvPr id="166927" name="Freeform 15"/>
                <p:cNvSpPr>
                  <a:spLocks noChangeAspect="1"/>
                </p:cNvSpPr>
                <p:nvPr/>
              </p:nvSpPr>
              <p:spPr bwMode="auto">
                <a:xfrm>
                  <a:off x="3419" y="3701"/>
                  <a:ext cx="290" cy="348"/>
                </a:xfrm>
                <a:custGeom>
                  <a:avLst/>
                  <a:gdLst>
                    <a:gd name="T0" fmla="*/ 0 w 290"/>
                    <a:gd name="T1" fmla="*/ 25 h 348"/>
                    <a:gd name="T2" fmla="*/ 115 w 290"/>
                    <a:gd name="T3" fmla="*/ 348 h 348"/>
                    <a:gd name="T4" fmla="*/ 185 w 290"/>
                    <a:gd name="T5" fmla="*/ 348 h 348"/>
                    <a:gd name="T6" fmla="*/ 290 w 290"/>
                    <a:gd name="T7" fmla="*/ 15 h 348"/>
                    <a:gd name="T8" fmla="*/ 150 w 290"/>
                    <a:gd name="T9" fmla="*/ 0 h 348"/>
                    <a:gd name="T10" fmla="*/ 0 w 290"/>
                    <a:gd name="T11" fmla="*/ 25 h 348"/>
                  </a:gdLst>
                  <a:ahLst/>
                  <a:cxnLst>
                    <a:cxn ang="0">
                      <a:pos x="T0" y="T1"/>
                    </a:cxn>
                    <a:cxn ang="0">
                      <a:pos x="T2" y="T3"/>
                    </a:cxn>
                    <a:cxn ang="0">
                      <a:pos x="T4" y="T5"/>
                    </a:cxn>
                    <a:cxn ang="0">
                      <a:pos x="T6" y="T7"/>
                    </a:cxn>
                    <a:cxn ang="0">
                      <a:pos x="T8" y="T9"/>
                    </a:cxn>
                    <a:cxn ang="0">
                      <a:pos x="T10" y="T11"/>
                    </a:cxn>
                  </a:cxnLst>
                  <a:rect l="0" t="0" r="r" b="b"/>
                  <a:pathLst>
                    <a:path w="290" h="348">
                      <a:moveTo>
                        <a:pt x="0" y="25"/>
                      </a:moveTo>
                      <a:lnTo>
                        <a:pt x="115" y="348"/>
                      </a:lnTo>
                      <a:lnTo>
                        <a:pt x="185" y="348"/>
                      </a:lnTo>
                      <a:lnTo>
                        <a:pt x="290" y="15"/>
                      </a:lnTo>
                      <a:lnTo>
                        <a:pt x="150" y="0"/>
                      </a:lnTo>
                      <a:lnTo>
                        <a:pt x="0" y="25"/>
                      </a:lnTo>
                      <a:close/>
                    </a:path>
                  </a:pathLst>
                </a:custGeom>
                <a:solidFill>
                  <a:srgbClr val="969696"/>
                </a:solidFill>
                <a:ln w="9525">
                  <a:solidFill>
                    <a:srgbClr val="000000"/>
                  </a:solidFill>
                  <a:round/>
                </a:ln>
              </p:spPr>
              <p:txBody>
                <a:bodyPr/>
                <a:lstStyle/>
                <a:p>
                  <a:endParaRPr lang="zh-CN" altLang="en-US"/>
                </a:p>
              </p:txBody>
            </p:sp>
            <p:sp>
              <p:nvSpPr>
                <p:cNvPr id="166928" name="Freeform 16"/>
                <p:cNvSpPr>
                  <a:spLocks noChangeAspect="1"/>
                </p:cNvSpPr>
                <p:nvPr/>
              </p:nvSpPr>
              <p:spPr bwMode="auto">
                <a:xfrm>
                  <a:off x="3804" y="4146"/>
                  <a:ext cx="348" cy="283"/>
                </a:xfrm>
                <a:custGeom>
                  <a:avLst/>
                  <a:gdLst>
                    <a:gd name="T0" fmla="*/ 323 w 348"/>
                    <a:gd name="T1" fmla="*/ 0 h 283"/>
                    <a:gd name="T2" fmla="*/ 0 w 348"/>
                    <a:gd name="T3" fmla="*/ 113 h 283"/>
                    <a:gd name="T4" fmla="*/ 0 w 348"/>
                    <a:gd name="T5" fmla="*/ 180 h 283"/>
                    <a:gd name="T6" fmla="*/ 333 w 348"/>
                    <a:gd name="T7" fmla="*/ 283 h 283"/>
                    <a:gd name="T8" fmla="*/ 348 w 348"/>
                    <a:gd name="T9" fmla="*/ 148 h 283"/>
                    <a:gd name="T10" fmla="*/ 323 w 348"/>
                    <a:gd name="T11" fmla="*/ 0 h 283"/>
                  </a:gdLst>
                  <a:ahLst/>
                  <a:cxnLst>
                    <a:cxn ang="0">
                      <a:pos x="T0" y="T1"/>
                    </a:cxn>
                    <a:cxn ang="0">
                      <a:pos x="T2" y="T3"/>
                    </a:cxn>
                    <a:cxn ang="0">
                      <a:pos x="T4" y="T5"/>
                    </a:cxn>
                    <a:cxn ang="0">
                      <a:pos x="T6" y="T7"/>
                    </a:cxn>
                    <a:cxn ang="0">
                      <a:pos x="T8" y="T9"/>
                    </a:cxn>
                    <a:cxn ang="0">
                      <a:pos x="T10" y="T11"/>
                    </a:cxn>
                  </a:cxnLst>
                  <a:rect l="0" t="0" r="r" b="b"/>
                  <a:pathLst>
                    <a:path w="348" h="283">
                      <a:moveTo>
                        <a:pt x="323" y="0"/>
                      </a:moveTo>
                      <a:lnTo>
                        <a:pt x="0" y="113"/>
                      </a:lnTo>
                      <a:lnTo>
                        <a:pt x="0" y="180"/>
                      </a:lnTo>
                      <a:lnTo>
                        <a:pt x="333" y="283"/>
                      </a:lnTo>
                      <a:lnTo>
                        <a:pt x="348" y="148"/>
                      </a:lnTo>
                      <a:lnTo>
                        <a:pt x="323" y="0"/>
                      </a:lnTo>
                      <a:close/>
                    </a:path>
                  </a:pathLst>
                </a:custGeom>
                <a:solidFill>
                  <a:srgbClr val="969696"/>
                </a:solidFill>
                <a:ln w="9525">
                  <a:solidFill>
                    <a:srgbClr val="000000"/>
                  </a:solidFill>
                  <a:round/>
                </a:ln>
              </p:spPr>
              <p:txBody>
                <a:bodyPr/>
                <a:lstStyle/>
                <a:p>
                  <a:endParaRPr lang="zh-CN" altLang="en-US"/>
                </a:p>
              </p:txBody>
            </p:sp>
            <p:sp>
              <p:nvSpPr>
                <p:cNvPr id="166929" name="Freeform 17"/>
                <p:cNvSpPr>
                  <a:spLocks noChangeAspect="1"/>
                </p:cNvSpPr>
                <p:nvPr/>
              </p:nvSpPr>
              <p:spPr bwMode="auto">
                <a:xfrm>
                  <a:off x="2977" y="4146"/>
                  <a:ext cx="347" cy="283"/>
                </a:xfrm>
                <a:custGeom>
                  <a:avLst/>
                  <a:gdLst>
                    <a:gd name="T0" fmla="*/ 25 w 347"/>
                    <a:gd name="T1" fmla="*/ 0 h 283"/>
                    <a:gd name="T2" fmla="*/ 347 w 347"/>
                    <a:gd name="T3" fmla="*/ 113 h 283"/>
                    <a:gd name="T4" fmla="*/ 347 w 347"/>
                    <a:gd name="T5" fmla="*/ 180 h 283"/>
                    <a:gd name="T6" fmla="*/ 15 w 347"/>
                    <a:gd name="T7" fmla="*/ 283 h 283"/>
                    <a:gd name="T8" fmla="*/ 0 w 347"/>
                    <a:gd name="T9" fmla="*/ 148 h 283"/>
                    <a:gd name="T10" fmla="*/ 25 w 347"/>
                    <a:gd name="T11" fmla="*/ 0 h 283"/>
                  </a:gdLst>
                  <a:ahLst/>
                  <a:cxnLst>
                    <a:cxn ang="0">
                      <a:pos x="T0" y="T1"/>
                    </a:cxn>
                    <a:cxn ang="0">
                      <a:pos x="T2" y="T3"/>
                    </a:cxn>
                    <a:cxn ang="0">
                      <a:pos x="T4" y="T5"/>
                    </a:cxn>
                    <a:cxn ang="0">
                      <a:pos x="T6" y="T7"/>
                    </a:cxn>
                    <a:cxn ang="0">
                      <a:pos x="T8" y="T9"/>
                    </a:cxn>
                    <a:cxn ang="0">
                      <a:pos x="T10" y="T11"/>
                    </a:cxn>
                  </a:cxnLst>
                  <a:rect l="0" t="0" r="r" b="b"/>
                  <a:pathLst>
                    <a:path w="347" h="283">
                      <a:moveTo>
                        <a:pt x="25" y="0"/>
                      </a:moveTo>
                      <a:lnTo>
                        <a:pt x="347" y="113"/>
                      </a:lnTo>
                      <a:lnTo>
                        <a:pt x="347" y="180"/>
                      </a:lnTo>
                      <a:lnTo>
                        <a:pt x="15" y="283"/>
                      </a:lnTo>
                      <a:lnTo>
                        <a:pt x="0" y="148"/>
                      </a:lnTo>
                      <a:lnTo>
                        <a:pt x="25" y="0"/>
                      </a:lnTo>
                      <a:close/>
                    </a:path>
                  </a:pathLst>
                </a:custGeom>
                <a:solidFill>
                  <a:srgbClr val="969696"/>
                </a:solidFill>
                <a:ln w="9525">
                  <a:solidFill>
                    <a:srgbClr val="000000"/>
                  </a:solidFill>
                  <a:round/>
                </a:ln>
              </p:spPr>
              <p:txBody>
                <a:bodyPr/>
                <a:lstStyle/>
                <a:p>
                  <a:endParaRPr lang="zh-CN" altLang="en-US"/>
                </a:p>
              </p:txBody>
            </p:sp>
            <p:sp>
              <p:nvSpPr>
                <p:cNvPr id="166930" name="Oval 18"/>
                <p:cNvSpPr>
                  <a:spLocks noChangeAspect="1" noChangeArrowheads="1"/>
                </p:cNvSpPr>
                <p:nvPr/>
              </p:nvSpPr>
              <p:spPr bwMode="auto">
                <a:xfrm>
                  <a:off x="2974" y="3696"/>
                  <a:ext cx="1165" cy="1180"/>
                </a:xfrm>
                <a:prstGeom prst="ellipse">
                  <a:avLst/>
                </a:prstGeom>
                <a:noFill/>
                <a:ln w="9525">
                  <a:solidFill>
                    <a:srgbClr val="C0C0C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66931" name="Group 19"/>
                <p:cNvGrpSpPr>
                  <a:grpSpLocks noChangeAspect="1"/>
                </p:cNvGrpSpPr>
                <p:nvPr/>
              </p:nvGrpSpPr>
              <p:grpSpPr bwMode="auto">
                <a:xfrm>
                  <a:off x="3339" y="4061"/>
                  <a:ext cx="443" cy="450"/>
                  <a:chOff x="3081" y="3057"/>
                  <a:chExt cx="443" cy="450"/>
                </a:xfrm>
              </p:grpSpPr>
              <p:sp>
                <p:nvSpPr>
                  <p:cNvPr id="166932" name="Oval 20"/>
                  <p:cNvSpPr>
                    <a:spLocks noChangeAspect="1" noChangeArrowheads="1"/>
                  </p:cNvSpPr>
                  <p:nvPr/>
                </p:nvSpPr>
                <p:spPr bwMode="auto">
                  <a:xfrm>
                    <a:off x="3081" y="3057"/>
                    <a:ext cx="443" cy="450"/>
                  </a:xfrm>
                  <a:prstGeom prst="ellipse">
                    <a:avLst/>
                  </a:prstGeom>
                  <a:solidFill>
                    <a:srgbClr val="000000"/>
                  </a:solidFill>
                  <a:ln w="9525">
                    <a:solidFill>
                      <a:srgbClr val="C0C0C0"/>
                    </a:solidFill>
                    <a:round/>
                  </a:ln>
                </p:spPr>
                <p:txBody>
                  <a:bodyPr/>
                  <a:lstStyle/>
                  <a:p>
                    <a:endParaRPr lang="zh-CN" altLang="en-US"/>
                  </a:p>
                </p:txBody>
              </p:sp>
              <p:sp>
                <p:nvSpPr>
                  <p:cNvPr id="166933" name="Oval 21"/>
                  <p:cNvSpPr>
                    <a:spLocks noChangeAspect="1" noChangeArrowheads="1"/>
                  </p:cNvSpPr>
                  <p:nvPr/>
                </p:nvSpPr>
                <p:spPr bwMode="auto">
                  <a:xfrm>
                    <a:off x="3174" y="3152"/>
                    <a:ext cx="250" cy="263"/>
                  </a:xfrm>
                  <a:prstGeom prst="ellipse">
                    <a:avLst/>
                  </a:prstGeom>
                  <a:solidFill>
                    <a:srgbClr val="000000"/>
                  </a:solidFill>
                  <a:ln w="9525">
                    <a:solidFill>
                      <a:srgbClr val="C0C0C0"/>
                    </a:solidFill>
                    <a:round/>
                  </a:ln>
                </p:spPr>
                <p:txBody>
                  <a:bodyPr/>
                  <a:lstStyle/>
                  <a:p>
                    <a:endParaRPr lang="zh-CN" altLang="en-US"/>
                  </a:p>
                </p:txBody>
              </p:sp>
            </p:grpSp>
          </p:grpSp>
          <p:sp>
            <p:nvSpPr>
              <p:cNvPr id="166934" name="Freeform 22"/>
              <p:cNvSpPr>
                <a:spLocks noChangeAspect="1"/>
              </p:cNvSpPr>
              <p:nvPr/>
            </p:nvSpPr>
            <p:spPr bwMode="auto">
              <a:xfrm>
                <a:off x="3754" y="5567"/>
                <a:ext cx="176" cy="219"/>
              </a:xfrm>
              <a:custGeom>
                <a:avLst/>
                <a:gdLst>
                  <a:gd name="T0" fmla="*/ 137 w 623"/>
                  <a:gd name="T1" fmla="*/ 508 h 776"/>
                  <a:gd name="T2" fmla="*/ 110 w 623"/>
                  <a:gd name="T3" fmla="*/ 426 h 776"/>
                  <a:gd name="T4" fmla="*/ 82 w 623"/>
                  <a:gd name="T5" fmla="*/ 291 h 776"/>
                  <a:gd name="T6" fmla="*/ 82 w 623"/>
                  <a:gd name="T7" fmla="*/ 162 h 776"/>
                  <a:gd name="T8" fmla="*/ 101 w 623"/>
                  <a:gd name="T9" fmla="*/ 83 h 776"/>
                  <a:gd name="T10" fmla="*/ 152 w 623"/>
                  <a:gd name="T11" fmla="*/ 28 h 776"/>
                  <a:gd name="T12" fmla="*/ 249 w 623"/>
                  <a:gd name="T13" fmla="*/ 0 h 776"/>
                  <a:gd name="T14" fmla="*/ 345 w 623"/>
                  <a:gd name="T15" fmla="*/ 14 h 776"/>
                  <a:gd name="T16" fmla="*/ 418 w 623"/>
                  <a:gd name="T17" fmla="*/ 55 h 776"/>
                  <a:gd name="T18" fmla="*/ 488 w 623"/>
                  <a:gd name="T19" fmla="*/ 152 h 776"/>
                  <a:gd name="T20" fmla="*/ 558 w 623"/>
                  <a:gd name="T21" fmla="*/ 272 h 776"/>
                  <a:gd name="T22" fmla="*/ 613 w 623"/>
                  <a:gd name="T23" fmla="*/ 439 h 776"/>
                  <a:gd name="T24" fmla="*/ 623 w 623"/>
                  <a:gd name="T25" fmla="*/ 578 h 776"/>
                  <a:gd name="T26" fmla="*/ 608 w 623"/>
                  <a:gd name="T27" fmla="*/ 694 h 776"/>
                  <a:gd name="T28" fmla="*/ 558 w 623"/>
                  <a:gd name="T29" fmla="*/ 749 h 776"/>
                  <a:gd name="T30" fmla="*/ 469 w 623"/>
                  <a:gd name="T31" fmla="*/ 776 h 776"/>
                  <a:gd name="T32" fmla="*/ 363 w 623"/>
                  <a:gd name="T33" fmla="*/ 772 h 776"/>
                  <a:gd name="T34" fmla="*/ 277 w 623"/>
                  <a:gd name="T35" fmla="*/ 703 h 776"/>
                  <a:gd name="T36" fmla="*/ 207 w 623"/>
                  <a:gd name="T37" fmla="*/ 624 h 776"/>
                  <a:gd name="T38" fmla="*/ 192 w 623"/>
                  <a:gd name="T39" fmla="*/ 597 h 776"/>
                  <a:gd name="T40" fmla="*/ 40 w 623"/>
                  <a:gd name="T41" fmla="*/ 694 h 776"/>
                  <a:gd name="T42" fmla="*/ 4 w 623"/>
                  <a:gd name="T43" fmla="*/ 694 h 776"/>
                  <a:gd name="T44" fmla="*/ 0 w 623"/>
                  <a:gd name="T45" fmla="*/ 665 h 776"/>
                  <a:gd name="T46" fmla="*/ 152 w 623"/>
                  <a:gd name="T47" fmla="*/ 536 h 776"/>
                  <a:gd name="T48" fmla="*/ 137 w 623"/>
                  <a:gd name="T49" fmla="*/ 50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3" h="776">
                    <a:moveTo>
                      <a:pt x="137" y="508"/>
                    </a:moveTo>
                    <a:lnTo>
                      <a:pt x="110" y="426"/>
                    </a:lnTo>
                    <a:lnTo>
                      <a:pt x="82" y="291"/>
                    </a:lnTo>
                    <a:lnTo>
                      <a:pt x="82" y="162"/>
                    </a:lnTo>
                    <a:lnTo>
                      <a:pt x="101" y="83"/>
                    </a:lnTo>
                    <a:lnTo>
                      <a:pt x="152" y="28"/>
                    </a:lnTo>
                    <a:lnTo>
                      <a:pt x="249" y="0"/>
                    </a:lnTo>
                    <a:lnTo>
                      <a:pt x="345" y="14"/>
                    </a:lnTo>
                    <a:lnTo>
                      <a:pt x="418" y="55"/>
                    </a:lnTo>
                    <a:lnTo>
                      <a:pt x="488" y="152"/>
                    </a:lnTo>
                    <a:lnTo>
                      <a:pt x="558" y="272"/>
                    </a:lnTo>
                    <a:lnTo>
                      <a:pt x="613" y="439"/>
                    </a:lnTo>
                    <a:lnTo>
                      <a:pt x="623" y="578"/>
                    </a:lnTo>
                    <a:lnTo>
                      <a:pt x="608" y="694"/>
                    </a:lnTo>
                    <a:lnTo>
                      <a:pt x="558" y="749"/>
                    </a:lnTo>
                    <a:lnTo>
                      <a:pt x="469" y="776"/>
                    </a:lnTo>
                    <a:lnTo>
                      <a:pt x="363" y="772"/>
                    </a:lnTo>
                    <a:lnTo>
                      <a:pt x="277" y="703"/>
                    </a:lnTo>
                    <a:lnTo>
                      <a:pt x="207" y="624"/>
                    </a:lnTo>
                    <a:lnTo>
                      <a:pt x="192" y="597"/>
                    </a:lnTo>
                    <a:lnTo>
                      <a:pt x="40" y="694"/>
                    </a:lnTo>
                    <a:lnTo>
                      <a:pt x="4" y="694"/>
                    </a:lnTo>
                    <a:lnTo>
                      <a:pt x="0" y="665"/>
                    </a:lnTo>
                    <a:lnTo>
                      <a:pt x="152" y="536"/>
                    </a:lnTo>
                    <a:lnTo>
                      <a:pt x="137" y="50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66935" name="Rectangle 23"/>
            <p:cNvSpPr>
              <a:spLocks noChangeAspect="1" noChangeArrowheads="1"/>
            </p:cNvSpPr>
            <p:nvPr/>
          </p:nvSpPr>
          <p:spPr bwMode="auto">
            <a:xfrm>
              <a:off x="8765" y="2857"/>
              <a:ext cx="1581" cy="141"/>
            </a:xfrm>
            <a:prstGeom prst="rect">
              <a:avLst/>
            </a:prstGeom>
            <a:solidFill>
              <a:srgbClr val="588400"/>
            </a:solidFill>
            <a:ln w="9525">
              <a:solidFill>
                <a:srgbClr val="000000"/>
              </a:solidFill>
              <a:miter lim="800000"/>
            </a:ln>
          </p:spPr>
          <p:txBody>
            <a:bodyPr/>
            <a:lstStyle/>
            <a:p>
              <a:endParaRPr lang="zh-CN" altLang="en-US"/>
            </a:p>
          </p:txBody>
        </p:sp>
        <p:grpSp>
          <p:nvGrpSpPr>
            <p:cNvPr id="166936" name="Group 24"/>
            <p:cNvGrpSpPr>
              <a:grpSpLocks noChangeAspect="1"/>
            </p:cNvGrpSpPr>
            <p:nvPr/>
          </p:nvGrpSpPr>
          <p:grpSpPr bwMode="auto">
            <a:xfrm>
              <a:off x="9020" y="2860"/>
              <a:ext cx="324" cy="326"/>
              <a:chOff x="2757" y="3484"/>
              <a:chExt cx="1612" cy="1627"/>
            </a:xfrm>
          </p:grpSpPr>
          <p:sp>
            <p:nvSpPr>
              <p:cNvPr id="166937" name="Oval 25"/>
              <p:cNvSpPr>
                <a:spLocks noChangeAspect="1" noChangeArrowheads="1"/>
              </p:cNvSpPr>
              <p:nvPr/>
            </p:nvSpPr>
            <p:spPr bwMode="auto">
              <a:xfrm>
                <a:off x="2757" y="3484"/>
                <a:ext cx="1612" cy="1627"/>
              </a:xfrm>
              <a:prstGeom prst="ellipse">
                <a:avLst/>
              </a:prstGeom>
              <a:solidFill>
                <a:srgbClr val="000000"/>
              </a:solidFill>
              <a:ln w="9525">
                <a:solidFill>
                  <a:srgbClr val="000000"/>
                </a:solidFill>
                <a:round/>
              </a:ln>
            </p:spPr>
            <p:txBody>
              <a:bodyPr/>
              <a:lstStyle/>
              <a:p>
                <a:endParaRPr lang="zh-CN" altLang="en-US"/>
              </a:p>
            </p:txBody>
          </p:sp>
          <p:sp>
            <p:nvSpPr>
              <p:cNvPr id="166938" name="Freeform 26"/>
              <p:cNvSpPr>
                <a:spLocks noChangeAspect="1"/>
              </p:cNvSpPr>
              <p:nvPr/>
            </p:nvSpPr>
            <p:spPr bwMode="auto">
              <a:xfrm>
                <a:off x="3437" y="4541"/>
                <a:ext cx="280" cy="348"/>
              </a:xfrm>
              <a:custGeom>
                <a:avLst/>
                <a:gdLst>
                  <a:gd name="T0" fmla="*/ 0 w 280"/>
                  <a:gd name="T1" fmla="*/ 323 h 348"/>
                  <a:gd name="T2" fmla="*/ 107 w 280"/>
                  <a:gd name="T3" fmla="*/ 0 h 348"/>
                  <a:gd name="T4" fmla="*/ 175 w 280"/>
                  <a:gd name="T5" fmla="*/ 0 h 348"/>
                  <a:gd name="T6" fmla="*/ 280 w 280"/>
                  <a:gd name="T7" fmla="*/ 335 h 348"/>
                  <a:gd name="T8" fmla="*/ 145 w 280"/>
                  <a:gd name="T9" fmla="*/ 348 h 348"/>
                  <a:gd name="T10" fmla="*/ 0 w 280"/>
                  <a:gd name="T11" fmla="*/ 323 h 348"/>
                </a:gdLst>
                <a:ahLst/>
                <a:cxnLst>
                  <a:cxn ang="0">
                    <a:pos x="T0" y="T1"/>
                  </a:cxn>
                  <a:cxn ang="0">
                    <a:pos x="T2" y="T3"/>
                  </a:cxn>
                  <a:cxn ang="0">
                    <a:pos x="T4" y="T5"/>
                  </a:cxn>
                  <a:cxn ang="0">
                    <a:pos x="T6" y="T7"/>
                  </a:cxn>
                  <a:cxn ang="0">
                    <a:pos x="T8" y="T9"/>
                  </a:cxn>
                  <a:cxn ang="0">
                    <a:pos x="T10" y="T11"/>
                  </a:cxn>
                </a:cxnLst>
                <a:rect l="0" t="0" r="r" b="b"/>
                <a:pathLst>
                  <a:path w="280" h="348">
                    <a:moveTo>
                      <a:pt x="0" y="323"/>
                    </a:moveTo>
                    <a:lnTo>
                      <a:pt x="107" y="0"/>
                    </a:lnTo>
                    <a:lnTo>
                      <a:pt x="175" y="0"/>
                    </a:lnTo>
                    <a:lnTo>
                      <a:pt x="280" y="335"/>
                    </a:lnTo>
                    <a:lnTo>
                      <a:pt x="145" y="348"/>
                    </a:lnTo>
                    <a:lnTo>
                      <a:pt x="0" y="323"/>
                    </a:lnTo>
                    <a:close/>
                  </a:path>
                </a:pathLst>
              </a:custGeom>
              <a:solidFill>
                <a:srgbClr val="969696"/>
              </a:solidFill>
              <a:ln w="9525">
                <a:solidFill>
                  <a:srgbClr val="000000"/>
                </a:solidFill>
                <a:round/>
              </a:ln>
            </p:spPr>
            <p:txBody>
              <a:bodyPr/>
              <a:lstStyle/>
              <a:p>
                <a:endParaRPr lang="zh-CN" altLang="en-US"/>
              </a:p>
            </p:txBody>
          </p:sp>
          <p:sp>
            <p:nvSpPr>
              <p:cNvPr id="166939" name="Freeform 27"/>
              <p:cNvSpPr>
                <a:spLocks noChangeAspect="1"/>
              </p:cNvSpPr>
              <p:nvPr/>
            </p:nvSpPr>
            <p:spPr bwMode="auto">
              <a:xfrm>
                <a:off x="3419" y="3701"/>
                <a:ext cx="290" cy="348"/>
              </a:xfrm>
              <a:custGeom>
                <a:avLst/>
                <a:gdLst>
                  <a:gd name="T0" fmla="*/ 0 w 290"/>
                  <a:gd name="T1" fmla="*/ 25 h 348"/>
                  <a:gd name="T2" fmla="*/ 115 w 290"/>
                  <a:gd name="T3" fmla="*/ 348 h 348"/>
                  <a:gd name="T4" fmla="*/ 185 w 290"/>
                  <a:gd name="T5" fmla="*/ 348 h 348"/>
                  <a:gd name="T6" fmla="*/ 290 w 290"/>
                  <a:gd name="T7" fmla="*/ 15 h 348"/>
                  <a:gd name="T8" fmla="*/ 150 w 290"/>
                  <a:gd name="T9" fmla="*/ 0 h 348"/>
                  <a:gd name="T10" fmla="*/ 0 w 290"/>
                  <a:gd name="T11" fmla="*/ 25 h 348"/>
                </a:gdLst>
                <a:ahLst/>
                <a:cxnLst>
                  <a:cxn ang="0">
                    <a:pos x="T0" y="T1"/>
                  </a:cxn>
                  <a:cxn ang="0">
                    <a:pos x="T2" y="T3"/>
                  </a:cxn>
                  <a:cxn ang="0">
                    <a:pos x="T4" y="T5"/>
                  </a:cxn>
                  <a:cxn ang="0">
                    <a:pos x="T6" y="T7"/>
                  </a:cxn>
                  <a:cxn ang="0">
                    <a:pos x="T8" y="T9"/>
                  </a:cxn>
                  <a:cxn ang="0">
                    <a:pos x="T10" y="T11"/>
                  </a:cxn>
                </a:cxnLst>
                <a:rect l="0" t="0" r="r" b="b"/>
                <a:pathLst>
                  <a:path w="290" h="348">
                    <a:moveTo>
                      <a:pt x="0" y="25"/>
                    </a:moveTo>
                    <a:lnTo>
                      <a:pt x="115" y="348"/>
                    </a:lnTo>
                    <a:lnTo>
                      <a:pt x="185" y="348"/>
                    </a:lnTo>
                    <a:lnTo>
                      <a:pt x="290" y="15"/>
                    </a:lnTo>
                    <a:lnTo>
                      <a:pt x="150" y="0"/>
                    </a:lnTo>
                    <a:lnTo>
                      <a:pt x="0" y="25"/>
                    </a:lnTo>
                    <a:close/>
                  </a:path>
                </a:pathLst>
              </a:custGeom>
              <a:solidFill>
                <a:srgbClr val="969696"/>
              </a:solidFill>
              <a:ln w="9525">
                <a:solidFill>
                  <a:srgbClr val="000000"/>
                </a:solidFill>
                <a:round/>
              </a:ln>
            </p:spPr>
            <p:txBody>
              <a:bodyPr/>
              <a:lstStyle/>
              <a:p>
                <a:endParaRPr lang="zh-CN" altLang="en-US"/>
              </a:p>
            </p:txBody>
          </p:sp>
          <p:sp>
            <p:nvSpPr>
              <p:cNvPr id="166940" name="Freeform 28"/>
              <p:cNvSpPr>
                <a:spLocks noChangeAspect="1"/>
              </p:cNvSpPr>
              <p:nvPr/>
            </p:nvSpPr>
            <p:spPr bwMode="auto">
              <a:xfrm>
                <a:off x="3804" y="4146"/>
                <a:ext cx="348" cy="283"/>
              </a:xfrm>
              <a:custGeom>
                <a:avLst/>
                <a:gdLst>
                  <a:gd name="T0" fmla="*/ 323 w 348"/>
                  <a:gd name="T1" fmla="*/ 0 h 283"/>
                  <a:gd name="T2" fmla="*/ 0 w 348"/>
                  <a:gd name="T3" fmla="*/ 113 h 283"/>
                  <a:gd name="T4" fmla="*/ 0 w 348"/>
                  <a:gd name="T5" fmla="*/ 180 h 283"/>
                  <a:gd name="T6" fmla="*/ 333 w 348"/>
                  <a:gd name="T7" fmla="*/ 283 h 283"/>
                  <a:gd name="T8" fmla="*/ 348 w 348"/>
                  <a:gd name="T9" fmla="*/ 148 h 283"/>
                  <a:gd name="T10" fmla="*/ 323 w 348"/>
                  <a:gd name="T11" fmla="*/ 0 h 283"/>
                </a:gdLst>
                <a:ahLst/>
                <a:cxnLst>
                  <a:cxn ang="0">
                    <a:pos x="T0" y="T1"/>
                  </a:cxn>
                  <a:cxn ang="0">
                    <a:pos x="T2" y="T3"/>
                  </a:cxn>
                  <a:cxn ang="0">
                    <a:pos x="T4" y="T5"/>
                  </a:cxn>
                  <a:cxn ang="0">
                    <a:pos x="T6" y="T7"/>
                  </a:cxn>
                  <a:cxn ang="0">
                    <a:pos x="T8" y="T9"/>
                  </a:cxn>
                  <a:cxn ang="0">
                    <a:pos x="T10" y="T11"/>
                  </a:cxn>
                </a:cxnLst>
                <a:rect l="0" t="0" r="r" b="b"/>
                <a:pathLst>
                  <a:path w="348" h="283">
                    <a:moveTo>
                      <a:pt x="323" y="0"/>
                    </a:moveTo>
                    <a:lnTo>
                      <a:pt x="0" y="113"/>
                    </a:lnTo>
                    <a:lnTo>
                      <a:pt x="0" y="180"/>
                    </a:lnTo>
                    <a:lnTo>
                      <a:pt x="333" y="283"/>
                    </a:lnTo>
                    <a:lnTo>
                      <a:pt x="348" y="148"/>
                    </a:lnTo>
                    <a:lnTo>
                      <a:pt x="323" y="0"/>
                    </a:lnTo>
                    <a:close/>
                  </a:path>
                </a:pathLst>
              </a:custGeom>
              <a:solidFill>
                <a:srgbClr val="969696"/>
              </a:solidFill>
              <a:ln w="9525">
                <a:solidFill>
                  <a:srgbClr val="000000"/>
                </a:solidFill>
                <a:round/>
              </a:ln>
            </p:spPr>
            <p:txBody>
              <a:bodyPr/>
              <a:lstStyle/>
              <a:p>
                <a:endParaRPr lang="zh-CN" altLang="en-US"/>
              </a:p>
            </p:txBody>
          </p:sp>
          <p:sp>
            <p:nvSpPr>
              <p:cNvPr id="166941" name="Freeform 29"/>
              <p:cNvSpPr>
                <a:spLocks noChangeAspect="1"/>
              </p:cNvSpPr>
              <p:nvPr/>
            </p:nvSpPr>
            <p:spPr bwMode="auto">
              <a:xfrm>
                <a:off x="2977" y="4146"/>
                <a:ext cx="347" cy="283"/>
              </a:xfrm>
              <a:custGeom>
                <a:avLst/>
                <a:gdLst>
                  <a:gd name="T0" fmla="*/ 25 w 347"/>
                  <a:gd name="T1" fmla="*/ 0 h 283"/>
                  <a:gd name="T2" fmla="*/ 347 w 347"/>
                  <a:gd name="T3" fmla="*/ 113 h 283"/>
                  <a:gd name="T4" fmla="*/ 347 w 347"/>
                  <a:gd name="T5" fmla="*/ 180 h 283"/>
                  <a:gd name="T6" fmla="*/ 15 w 347"/>
                  <a:gd name="T7" fmla="*/ 283 h 283"/>
                  <a:gd name="T8" fmla="*/ 0 w 347"/>
                  <a:gd name="T9" fmla="*/ 148 h 283"/>
                  <a:gd name="T10" fmla="*/ 25 w 347"/>
                  <a:gd name="T11" fmla="*/ 0 h 283"/>
                </a:gdLst>
                <a:ahLst/>
                <a:cxnLst>
                  <a:cxn ang="0">
                    <a:pos x="T0" y="T1"/>
                  </a:cxn>
                  <a:cxn ang="0">
                    <a:pos x="T2" y="T3"/>
                  </a:cxn>
                  <a:cxn ang="0">
                    <a:pos x="T4" y="T5"/>
                  </a:cxn>
                  <a:cxn ang="0">
                    <a:pos x="T6" y="T7"/>
                  </a:cxn>
                  <a:cxn ang="0">
                    <a:pos x="T8" y="T9"/>
                  </a:cxn>
                  <a:cxn ang="0">
                    <a:pos x="T10" y="T11"/>
                  </a:cxn>
                </a:cxnLst>
                <a:rect l="0" t="0" r="r" b="b"/>
                <a:pathLst>
                  <a:path w="347" h="283">
                    <a:moveTo>
                      <a:pt x="25" y="0"/>
                    </a:moveTo>
                    <a:lnTo>
                      <a:pt x="347" y="113"/>
                    </a:lnTo>
                    <a:lnTo>
                      <a:pt x="347" y="180"/>
                    </a:lnTo>
                    <a:lnTo>
                      <a:pt x="15" y="283"/>
                    </a:lnTo>
                    <a:lnTo>
                      <a:pt x="0" y="148"/>
                    </a:lnTo>
                    <a:lnTo>
                      <a:pt x="25" y="0"/>
                    </a:lnTo>
                    <a:close/>
                  </a:path>
                </a:pathLst>
              </a:custGeom>
              <a:solidFill>
                <a:srgbClr val="969696"/>
              </a:solidFill>
              <a:ln w="9525">
                <a:solidFill>
                  <a:srgbClr val="000000"/>
                </a:solidFill>
                <a:round/>
              </a:ln>
            </p:spPr>
            <p:txBody>
              <a:bodyPr/>
              <a:lstStyle/>
              <a:p>
                <a:endParaRPr lang="zh-CN" altLang="en-US"/>
              </a:p>
            </p:txBody>
          </p:sp>
          <p:sp>
            <p:nvSpPr>
              <p:cNvPr id="166942" name="Oval 30"/>
              <p:cNvSpPr>
                <a:spLocks noChangeAspect="1" noChangeArrowheads="1"/>
              </p:cNvSpPr>
              <p:nvPr/>
            </p:nvSpPr>
            <p:spPr bwMode="auto">
              <a:xfrm>
                <a:off x="2974" y="3696"/>
                <a:ext cx="1165" cy="1180"/>
              </a:xfrm>
              <a:prstGeom prst="ellipse">
                <a:avLst/>
              </a:prstGeom>
              <a:noFill/>
              <a:ln w="9525">
                <a:solidFill>
                  <a:srgbClr val="C0C0C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66943" name="Group 31"/>
              <p:cNvGrpSpPr>
                <a:grpSpLocks noChangeAspect="1"/>
              </p:cNvGrpSpPr>
              <p:nvPr/>
            </p:nvGrpSpPr>
            <p:grpSpPr bwMode="auto">
              <a:xfrm>
                <a:off x="3339" y="4061"/>
                <a:ext cx="443" cy="450"/>
                <a:chOff x="3081" y="3057"/>
                <a:chExt cx="443" cy="450"/>
              </a:xfrm>
            </p:grpSpPr>
            <p:sp>
              <p:nvSpPr>
                <p:cNvPr id="166944" name="Oval 32"/>
                <p:cNvSpPr>
                  <a:spLocks noChangeAspect="1" noChangeArrowheads="1"/>
                </p:cNvSpPr>
                <p:nvPr/>
              </p:nvSpPr>
              <p:spPr bwMode="auto">
                <a:xfrm>
                  <a:off x="3081" y="3057"/>
                  <a:ext cx="443" cy="450"/>
                </a:xfrm>
                <a:prstGeom prst="ellipse">
                  <a:avLst/>
                </a:prstGeom>
                <a:solidFill>
                  <a:srgbClr val="000000"/>
                </a:solidFill>
                <a:ln w="9525">
                  <a:solidFill>
                    <a:srgbClr val="C0C0C0"/>
                  </a:solidFill>
                  <a:round/>
                </a:ln>
              </p:spPr>
              <p:txBody>
                <a:bodyPr/>
                <a:lstStyle/>
                <a:p>
                  <a:endParaRPr lang="zh-CN" altLang="en-US"/>
                </a:p>
              </p:txBody>
            </p:sp>
            <p:sp>
              <p:nvSpPr>
                <p:cNvPr id="166945" name="Oval 33"/>
                <p:cNvSpPr>
                  <a:spLocks noChangeAspect="1" noChangeArrowheads="1"/>
                </p:cNvSpPr>
                <p:nvPr/>
              </p:nvSpPr>
              <p:spPr bwMode="auto">
                <a:xfrm>
                  <a:off x="3174" y="3152"/>
                  <a:ext cx="250" cy="263"/>
                </a:xfrm>
                <a:prstGeom prst="ellipse">
                  <a:avLst/>
                </a:prstGeom>
                <a:solidFill>
                  <a:srgbClr val="000000"/>
                </a:solidFill>
                <a:ln w="9525">
                  <a:solidFill>
                    <a:srgbClr val="C0C0C0"/>
                  </a:solidFill>
                  <a:round/>
                </a:ln>
              </p:spPr>
              <p:txBody>
                <a:bodyPr/>
                <a:lstStyle/>
                <a:p>
                  <a:endParaRPr lang="zh-CN" altLang="en-US"/>
                </a:p>
              </p:txBody>
            </p:sp>
          </p:grpSp>
        </p:grpSp>
        <p:grpSp>
          <p:nvGrpSpPr>
            <p:cNvPr id="166946" name="Group 34"/>
            <p:cNvGrpSpPr>
              <a:grpSpLocks noChangeAspect="1"/>
            </p:cNvGrpSpPr>
            <p:nvPr/>
          </p:nvGrpSpPr>
          <p:grpSpPr bwMode="auto">
            <a:xfrm>
              <a:off x="9933" y="2860"/>
              <a:ext cx="324" cy="326"/>
              <a:chOff x="2757" y="3484"/>
              <a:chExt cx="1612" cy="1627"/>
            </a:xfrm>
          </p:grpSpPr>
          <p:sp>
            <p:nvSpPr>
              <p:cNvPr id="166947" name="Oval 35"/>
              <p:cNvSpPr>
                <a:spLocks noChangeAspect="1" noChangeArrowheads="1"/>
              </p:cNvSpPr>
              <p:nvPr/>
            </p:nvSpPr>
            <p:spPr bwMode="auto">
              <a:xfrm>
                <a:off x="2757" y="3484"/>
                <a:ext cx="1612" cy="1627"/>
              </a:xfrm>
              <a:prstGeom prst="ellipse">
                <a:avLst/>
              </a:prstGeom>
              <a:solidFill>
                <a:srgbClr val="000000"/>
              </a:solidFill>
              <a:ln w="9525">
                <a:solidFill>
                  <a:srgbClr val="000000"/>
                </a:solidFill>
                <a:round/>
              </a:ln>
            </p:spPr>
            <p:txBody>
              <a:bodyPr/>
              <a:lstStyle/>
              <a:p>
                <a:endParaRPr lang="zh-CN" altLang="en-US"/>
              </a:p>
            </p:txBody>
          </p:sp>
          <p:sp>
            <p:nvSpPr>
              <p:cNvPr id="166948" name="Freeform 36"/>
              <p:cNvSpPr>
                <a:spLocks noChangeAspect="1"/>
              </p:cNvSpPr>
              <p:nvPr/>
            </p:nvSpPr>
            <p:spPr bwMode="auto">
              <a:xfrm>
                <a:off x="3437" y="4541"/>
                <a:ext cx="280" cy="348"/>
              </a:xfrm>
              <a:custGeom>
                <a:avLst/>
                <a:gdLst>
                  <a:gd name="T0" fmla="*/ 0 w 280"/>
                  <a:gd name="T1" fmla="*/ 323 h 348"/>
                  <a:gd name="T2" fmla="*/ 107 w 280"/>
                  <a:gd name="T3" fmla="*/ 0 h 348"/>
                  <a:gd name="T4" fmla="*/ 175 w 280"/>
                  <a:gd name="T5" fmla="*/ 0 h 348"/>
                  <a:gd name="T6" fmla="*/ 280 w 280"/>
                  <a:gd name="T7" fmla="*/ 335 h 348"/>
                  <a:gd name="T8" fmla="*/ 145 w 280"/>
                  <a:gd name="T9" fmla="*/ 348 h 348"/>
                  <a:gd name="T10" fmla="*/ 0 w 280"/>
                  <a:gd name="T11" fmla="*/ 323 h 348"/>
                </a:gdLst>
                <a:ahLst/>
                <a:cxnLst>
                  <a:cxn ang="0">
                    <a:pos x="T0" y="T1"/>
                  </a:cxn>
                  <a:cxn ang="0">
                    <a:pos x="T2" y="T3"/>
                  </a:cxn>
                  <a:cxn ang="0">
                    <a:pos x="T4" y="T5"/>
                  </a:cxn>
                  <a:cxn ang="0">
                    <a:pos x="T6" y="T7"/>
                  </a:cxn>
                  <a:cxn ang="0">
                    <a:pos x="T8" y="T9"/>
                  </a:cxn>
                  <a:cxn ang="0">
                    <a:pos x="T10" y="T11"/>
                  </a:cxn>
                </a:cxnLst>
                <a:rect l="0" t="0" r="r" b="b"/>
                <a:pathLst>
                  <a:path w="280" h="348">
                    <a:moveTo>
                      <a:pt x="0" y="323"/>
                    </a:moveTo>
                    <a:lnTo>
                      <a:pt x="107" y="0"/>
                    </a:lnTo>
                    <a:lnTo>
                      <a:pt x="175" y="0"/>
                    </a:lnTo>
                    <a:lnTo>
                      <a:pt x="280" y="335"/>
                    </a:lnTo>
                    <a:lnTo>
                      <a:pt x="145" y="348"/>
                    </a:lnTo>
                    <a:lnTo>
                      <a:pt x="0" y="323"/>
                    </a:lnTo>
                    <a:close/>
                  </a:path>
                </a:pathLst>
              </a:custGeom>
              <a:solidFill>
                <a:srgbClr val="969696"/>
              </a:solidFill>
              <a:ln w="9525">
                <a:solidFill>
                  <a:srgbClr val="000000"/>
                </a:solidFill>
                <a:round/>
              </a:ln>
            </p:spPr>
            <p:txBody>
              <a:bodyPr/>
              <a:lstStyle/>
              <a:p>
                <a:endParaRPr lang="zh-CN" altLang="en-US"/>
              </a:p>
            </p:txBody>
          </p:sp>
          <p:sp>
            <p:nvSpPr>
              <p:cNvPr id="166949" name="Freeform 37"/>
              <p:cNvSpPr>
                <a:spLocks noChangeAspect="1"/>
              </p:cNvSpPr>
              <p:nvPr/>
            </p:nvSpPr>
            <p:spPr bwMode="auto">
              <a:xfrm>
                <a:off x="3419" y="3701"/>
                <a:ext cx="290" cy="348"/>
              </a:xfrm>
              <a:custGeom>
                <a:avLst/>
                <a:gdLst>
                  <a:gd name="T0" fmla="*/ 0 w 290"/>
                  <a:gd name="T1" fmla="*/ 25 h 348"/>
                  <a:gd name="T2" fmla="*/ 115 w 290"/>
                  <a:gd name="T3" fmla="*/ 348 h 348"/>
                  <a:gd name="T4" fmla="*/ 185 w 290"/>
                  <a:gd name="T5" fmla="*/ 348 h 348"/>
                  <a:gd name="T6" fmla="*/ 290 w 290"/>
                  <a:gd name="T7" fmla="*/ 15 h 348"/>
                  <a:gd name="T8" fmla="*/ 150 w 290"/>
                  <a:gd name="T9" fmla="*/ 0 h 348"/>
                  <a:gd name="T10" fmla="*/ 0 w 290"/>
                  <a:gd name="T11" fmla="*/ 25 h 348"/>
                </a:gdLst>
                <a:ahLst/>
                <a:cxnLst>
                  <a:cxn ang="0">
                    <a:pos x="T0" y="T1"/>
                  </a:cxn>
                  <a:cxn ang="0">
                    <a:pos x="T2" y="T3"/>
                  </a:cxn>
                  <a:cxn ang="0">
                    <a:pos x="T4" y="T5"/>
                  </a:cxn>
                  <a:cxn ang="0">
                    <a:pos x="T6" y="T7"/>
                  </a:cxn>
                  <a:cxn ang="0">
                    <a:pos x="T8" y="T9"/>
                  </a:cxn>
                  <a:cxn ang="0">
                    <a:pos x="T10" y="T11"/>
                  </a:cxn>
                </a:cxnLst>
                <a:rect l="0" t="0" r="r" b="b"/>
                <a:pathLst>
                  <a:path w="290" h="348">
                    <a:moveTo>
                      <a:pt x="0" y="25"/>
                    </a:moveTo>
                    <a:lnTo>
                      <a:pt x="115" y="348"/>
                    </a:lnTo>
                    <a:lnTo>
                      <a:pt x="185" y="348"/>
                    </a:lnTo>
                    <a:lnTo>
                      <a:pt x="290" y="15"/>
                    </a:lnTo>
                    <a:lnTo>
                      <a:pt x="150" y="0"/>
                    </a:lnTo>
                    <a:lnTo>
                      <a:pt x="0" y="25"/>
                    </a:lnTo>
                    <a:close/>
                  </a:path>
                </a:pathLst>
              </a:custGeom>
              <a:solidFill>
                <a:srgbClr val="969696"/>
              </a:solidFill>
              <a:ln w="9525">
                <a:solidFill>
                  <a:srgbClr val="000000"/>
                </a:solidFill>
                <a:round/>
              </a:ln>
            </p:spPr>
            <p:txBody>
              <a:bodyPr/>
              <a:lstStyle/>
              <a:p>
                <a:endParaRPr lang="zh-CN" altLang="en-US"/>
              </a:p>
            </p:txBody>
          </p:sp>
          <p:sp>
            <p:nvSpPr>
              <p:cNvPr id="166950" name="Freeform 38"/>
              <p:cNvSpPr>
                <a:spLocks noChangeAspect="1"/>
              </p:cNvSpPr>
              <p:nvPr/>
            </p:nvSpPr>
            <p:spPr bwMode="auto">
              <a:xfrm>
                <a:off x="3804" y="4146"/>
                <a:ext cx="348" cy="283"/>
              </a:xfrm>
              <a:custGeom>
                <a:avLst/>
                <a:gdLst>
                  <a:gd name="T0" fmla="*/ 323 w 348"/>
                  <a:gd name="T1" fmla="*/ 0 h 283"/>
                  <a:gd name="T2" fmla="*/ 0 w 348"/>
                  <a:gd name="T3" fmla="*/ 113 h 283"/>
                  <a:gd name="T4" fmla="*/ 0 w 348"/>
                  <a:gd name="T5" fmla="*/ 180 h 283"/>
                  <a:gd name="T6" fmla="*/ 333 w 348"/>
                  <a:gd name="T7" fmla="*/ 283 h 283"/>
                  <a:gd name="T8" fmla="*/ 348 w 348"/>
                  <a:gd name="T9" fmla="*/ 148 h 283"/>
                  <a:gd name="T10" fmla="*/ 323 w 348"/>
                  <a:gd name="T11" fmla="*/ 0 h 283"/>
                </a:gdLst>
                <a:ahLst/>
                <a:cxnLst>
                  <a:cxn ang="0">
                    <a:pos x="T0" y="T1"/>
                  </a:cxn>
                  <a:cxn ang="0">
                    <a:pos x="T2" y="T3"/>
                  </a:cxn>
                  <a:cxn ang="0">
                    <a:pos x="T4" y="T5"/>
                  </a:cxn>
                  <a:cxn ang="0">
                    <a:pos x="T6" y="T7"/>
                  </a:cxn>
                  <a:cxn ang="0">
                    <a:pos x="T8" y="T9"/>
                  </a:cxn>
                  <a:cxn ang="0">
                    <a:pos x="T10" y="T11"/>
                  </a:cxn>
                </a:cxnLst>
                <a:rect l="0" t="0" r="r" b="b"/>
                <a:pathLst>
                  <a:path w="348" h="283">
                    <a:moveTo>
                      <a:pt x="323" y="0"/>
                    </a:moveTo>
                    <a:lnTo>
                      <a:pt x="0" y="113"/>
                    </a:lnTo>
                    <a:lnTo>
                      <a:pt x="0" y="180"/>
                    </a:lnTo>
                    <a:lnTo>
                      <a:pt x="333" y="283"/>
                    </a:lnTo>
                    <a:lnTo>
                      <a:pt x="348" y="148"/>
                    </a:lnTo>
                    <a:lnTo>
                      <a:pt x="323" y="0"/>
                    </a:lnTo>
                    <a:close/>
                  </a:path>
                </a:pathLst>
              </a:custGeom>
              <a:solidFill>
                <a:srgbClr val="969696"/>
              </a:solidFill>
              <a:ln w="9525">
                <a:solidFill>
                  <a:srgbClr val="000000"/>
                </a:solidFill>
                <a:round/>
              </a:ln>
            </p:spPr>
            <p:txBody>
              <a:bodyPr/>
              <a:lstStyle/>
              <a:p>
                <a:endParaRPr lang="zh-CN" altLang="en-US"/>
              </a:p>
            </p:txBody>
          </p:sp>
          <p:sp>
            <p:nvSpPr>
              <p:cNvPr id="166951" name="Freeform 39"/>
              <p:cNvSpPr>
                <a:spLocks noChangeAspect="1"/>
              </p:cNvSpPr>
              <p:nvPr/>
            </p:nvSpPr>
            <p:spPr bwMode="auto">
              <a:xfrm>
                <a:off x="2977" y="4146"/>
                <a:ext cx="347" cy="283"/>
              </a:xfrm>
              <a:custGeom>
                <a:avLst/>
                <a:gdLst>
                  <a:gd name="T0" fmla="*/ 25 w 347"/>
                  <a:gd name="T1" fmla="*/ 0 h 283"/>
                  <a:gd name="T2" fmla="*/ 347 w 347"/>
                  <a:gd name="T3" fmla="*/ 113 h 283"/>
                  <a:gd name="T4" fmla="*/ 347 w 347"/>
                  <a:gd name="T5" fmla="*/ 180 h 283"/>
                  <a:gd name="T6" fmla="*/ 15 w 347"/>
                  <a:gd name="T7" fmla="*/ 283 h 283"/>
                  <a:gd name="T8" fmla="*/ 0 w 347"/>
                  <a:gd name="T9" fmla="*/ 148 h 283"/>
                  <a:gd name="T10" fmla="*/ 25 w 347"/>
                  <a:gd name="T11" fmla="*/ 0 h 283"/>
                </a:gdLst>
                <a:ahLst/>
                <a:cxnLst>
                  <a:cxn ang="0">
                    <a:pos x="T0" y="T1"/>
                  </a:cxn>
                  <a:cxn ang="0">
                    <a:pos x="T2" y="T3"/>
                  </a:cxn>
                  <a:cxn ang="0">
                    <a:pos x="T4" y="T5"/>
                  </a:cxn>
                  <a:cxn ang="0">
                    <a:pos x="T6" y="T7"/>
                  </a:cxn>
                  <a:cxn ang="0">
                    <a:pos x="T8" y="T9"/>
                  </a:cxn>
                  <a:cxn ang="0">
                    <a:pos x="T10" y="T11"/>
                  </a:cxn>
                </a:cxnLst>
                <a:rect l="0" t="0" r="r" b="b"/>
                <a:pathLst>
                  <a:path w="347" h="283">
                    <a:moveTo>
                      <a:pt x="25" y="0"/>
                    </a:moveTo>
                    <a:lnTo>
                      <a:pt x="347" y="113"/>
                    </a:lnTo>
                    <a:lnTo>
                      <a:pt x="347" y="180"/>
                    </a:lnTo>
                    <a:lnTo>
                      <a:pt x="15" y="283"/>
                    </a:lnTo>
                    <a:lnTo>
                      <a:pt x="0" y="148"/>
                    </a:lnTo>
                    <a:lnTo>
                      <a:pt x="25" y="0"/>
                    </a:lnTo>
                    <a:close/>
                  </a:path>
                </a:pathLst>
              </a:custGeom>
              <a:solidFill>
                <a:srgbClr val="969696"/>
              </a:solidFill>
              <a:ln w="9525">
                <a:solidFill>
                  <a:srgbClr val="000000"/>
                </a:solidFill>
                <a:round/>
              </a:ln>
            </p:spPr>
            <p:txBody>
              <a:bodyPr/>
              <a:lstStyle/>
              <a:p>
                <a:endParaRPr lang="zh-CN" altLang="en-US"/>
              </a:p>
            </p:txBody>
          </p:sp>
          <p:sp>
            <p:nvSpPr>
              <p:cNvPr id="166952" name="Oval 40"/>
              <p:cNvSpPr>
                <a:spLocks noChangeAspect="1" noChangeArrowheads="1"/>
              </p:cNvSpPr>
              <p:nvPr/>
            </p:nvSpPr>
            <p:spPr bwMode="auto">
              <a:xfrm>
                <a:off x="2974" y="3696"/>
                <a:ext cx="1165" cy="1180"/>
              </a:xfrm>
              <a:prstGeom prst="ellipse">
                <a:avLst/>
              </a:prstGeom>
              <a:noFill/>
              <a:ln w="9525">
                <a:solidFill>
                  <a:srgbClr val="C0C0C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66953" name="Group 41"/>
              <p:cNvGrpSpPr>
                <a:grpSpLocks noChangeAspect="1"/>
              </p:cNvGrpSpPr>
              <p:nvPr/>
            </p:nvGrpSpPr>
            <p:grpSpPr bwMode="auto">
              <a:xfrm>
                <a:off x="3339" y="4061"/>
                <a:ext cx="443" cy="450"/>
                <a:chOff x="3081" y="3057"/>
                <a:chExt cx="443" cy="450"/>
              </a:xfrm>
            </p:grpSpPr>
            <p:sp>
              <p:nvSpPr>
                <p:cNvPr id="166954" name="Oval 42"/>
                <p:cNvSpPr>
                  <a:spLocks noChangeAspect="1" noChangeArrowheads="1"/>
                </p:cNvSpPr>
                <p:nvPr/>
              </p:nvSpPr>
              <p:spPr bwMode="auto">
                <a:xfrm>
                  <a:off x="3081" y="3057"/>
                  <a:ext cx="443" cy="450"/>
                </a:xfrm>
                <a:prstGeom prst="ellipse">
                  <a:avLst/>
                </a:prstGeom>
                <a:solidFill>
                  <a:srgbClr val="000000"/>
                </a:solidFill>
                <a:ln w="9525">
                  <a:solidFill>
                    <a:srgbClr val="C0C0C0"/>
                  </a:solidFill>
                  <a:round/>
                </a:ln>
              </p:spPr>
              <p:txBody>
                <a:bodyPr/>
                <a:lstStyle/>
                <a:p>
                  <a:endParaRPr lang="zh-CN" altLang="en-US"/>
                </a:p>
              </p:txBody>
            </p:sp>
            <p:sp>
              <p:nvSpPr>
                <p:cNvPr id="166955" name="Oval 43"/>
                <p:cNvSpPr>
                  <a:spLocks noChangeAspect="1" noChangeArrowheads="1"/>
                </p:cNvSpPr>
                <p:nvPr/>
              </p:nvSpPr>
              <p:spPr bwMode="auto">
                <a:xfrm>
                  <a:off x="3174" y="3152"/>
                  <a:ext cx="250" cy="263"/>
                </a:xfrm>
                <a:prstGeom prst="ellipse">
                  <a:avLst/>
                </a:prstGeom>
                <a:solidFill>
                  <a:srgbClr val="000000"/>
                </a:solidFill>
                <a:ln w="9525">
                  <a:solidFill>
                    <a:srgbClr val="C0C0C0"/>
                  </a:solidFill>
                  <a:round/>
                </a:ln>
              </p:spPr>
              <p:txBody>
                <a:bodyPr/>
                <a:lstStyle/>
                <a:p>
                  <a:endParaRPr lang="zh-CN" altLang="en-US"/>
                </a:p>
              </p:txBody>
            </p:sp>
          </p:grpSp>
        </p:grpSp>
        <p:grpSp>
          <p:nvGrpSpPr>
            <p:cNvPr id="166956" name="Group 44"/>
            <p:cNvGrpSpPr>
              <a:grpSpLocks noChangeAspect="1"/>
            </p:cNvGrpSpPr>
            <p:nvPr/>
          </p:nvGrpSpPr>
          <p:grpSpPr bwMode="auto">
            <a:xfrm>
              <a:off x="8856" y="2476"/>
              <a:ext cx="1412" cy="369"/>
              <a:chOff x="5466" y="885"/>
              <a:chExt cx="1840" cy="481"/>
            </a:xfrm>
          </p:grpSpPr>
          <p:sp>
            <p:nvSpPr>
              <p:cNvPr id="166957" name="Rectangle 45"/>
              <p:cNvSpPr>
                <a:spLocks noChangeAspect="1" noChangeArrowheads="1"/>
              </p:cNvSpPr>
              <p:nvPr/>
            </p:nvSpPr>
            <p:spPr bwMode="auto">
              <a:xfrm>
                <a:off x="5466" y="1132"/>
                <a:ext cx="1840" cy="234"/>
              </a:xfrm>
              <a:prstGeom prst="rect">
                <a:avLst/>
              </a:prstGeom>
              <a:blipFill dpi="0" rotWithShape="1">
                <a:blip r:embed="rId2"/>
                <a:srcRect/>
                <a:tile tx="0" ty="0" sx="100000" sy="100000" flip="none" algn="tl"/>
              </a:blipFill>
              <a:ln w="19050">
                <a:solidFill>
                  <a:srgbClr val="000000"/>
                </a:solidFill>
                <a:miter lim="800000"/>
              </a:ln>
            </p:spPr>
            <p:txBody>
              <a:bodyPr/>
              <a:lstStyle/>
              <a:p>
                <a:endParaRPr lang="zh-CN" altLang="en-US"/>
              </a:p>
            </p:txBody>
          </p:sp>
          <p:sp>
            <p:nvSpPr>
              <p:cNvPr id="166958" name="Rectangle 46"/>
              <p:cNvSpPr>
                <a:spLocks noChangeAspect="1" noChangeArrowheads="1"/>
              </p:cNvSpPr>
              <p:nvPr/>
            </p:nvSpPr>
            <p:spPr bwMode="auto">
              <a:xfrm>
                <a:off x="5466" y="885"/>
                <a:ext cx="1840" cy="234"/>
              </a:xfrm>
              <a:prstGeom prst="rect">
                <a:avLst/>
              </a:prstGeom>
              <a:blipFill dpi="0" rotWithShape="1">
                <a:blip r:embed="rId2"/>
                <a:srcRect/>
                <a:tile tx="0" ty="0" sx="100000" sy="100000" flip="none" algn="tl"/>
              </a:blipFill>
              <a:ln w="19050">
                <a:solidFill>
                  <a:srgbClr val="000000"/>
                </a:solidFill>
                <a:miter lim="800000"/>
              </a:ln>
            </p:spPr>
            <p:txBody>
              <a:bodyPr/>
              <a:lstStyle/>
              <a:p>
                <a:endParaRPr lang="zh-CN" altLang="en-US"/>
              </a:p>
            </p:txBody>
          </p:sp>
        </p:grpSp>
        <p:sp>
          <p:nvSpPr>
            <p:cNvPr id="166959" name="Text Box 47"/>
            <p:cNvSpPr txBox="1">
              <a:spLocks noChangeArrowheads="1"/>
            </p:cNvSpPr>
            <p:nvPr/>
          </p:nvSpPr>
          <p:spPr bwMode="auto">
            <a:xfrm>
              <a:off x="9515" y="2397"/>
              <a:ext cx="36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000" i="1">
                  <a:latin typeface="Times New Roman" panose="02020603050405020304" pitchFamily="18" charset="0"/>
                </a:rPr>
                <a:t>A</a:t>
              </a:r>
              <a:endParaRPr lang="en-US" altLang="zh-CN"/>
            </a:p>
          </p:txBody>
        </p:sp>
        <p:sp>
          <p:nvSpPr>
            <p:cNvPr id="166960" name="Text Box 48"/>
            <p:cNvSpPr txBox="1">
              <a:spLocks noChangeArrowheads="1"/>
            </p:cNvSpPr>
            <p:nvPr/>
          </p:nvSpPr>
          <p:spPr bwMode="auto">
            <a:xfrm>
              <a:off x="9492" y="2600"/>
              <a:ext cx="36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000" i="1">
                  <a:latin typeface="Times New Roman" panose="02020603050405020304" pitchFamily="18" charset="0"/>
                </a:rPr>
                <a:t>B</a:t>
              </a:r>
              <a:endParaRPr lang="en-US" altLang="zh-CN"/>
            </a:p>
          </p:txBody>
        </p:sp>
      </p:grpSp>
      <p:sp>
        <p:nvSpPr>
          <p:cNvPr id="166961" name="Text Box 49"/>
          <p:cNvSpPr txBox="1">
            <a:spLocks noChangeArrowheads="1"/>
          </p:cNvSpPr>
          <p:nvPr/>
        </p:nvSpPr>
        <p:spPr bwMode="auto">
          <a:xfrm>
            <a:off x="1006899" y="4825727"/>
            <a:ext cx="10464800" cy="169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5000"/>
              </a:lnSpc>
              <a:spcBef>
                <a:spcPct val="50000"/>
              </a:spcBef>
            </a:pPr>
            <a:r>
              <a:rPr lang="zh-CN" altLang="en-US" sz="2400" dirty="0"/>
              <a:t>       本题从</a:t>
            </a:r>
            <a:r>
              <a:rPr lang="zh-CN" altLang="en-US" sz="2400" dirty="0">
                <a:solidFill>
                  <a:srgbClr val="FF0000"/>
                </a:solidFill>
              </a:rPr>
              <a:t>生产生活实际</a:t>
            </a:r>
            <a:r>
              <a:rPr lang="zh-CN" altLang="en-US" sz="2400" dirty="0"/>
              <a:t>出发</a:t>
            </a:r>
            <a:r>
              <a:rPr lang="en-US" altLang="zh-CN" sz="2400" dirty="0"/>
              <a:t>,</a:t>
            </a:r>
            <a:r>
              <a:rPr lang="zh-CN" altLang="en-US" sz="2400" dirty="0"/>
              <a:t>以南通近期发生的几起车祸为背景</a:t>
            </a:r>
            <a:r>
              <a:rPr lang="en-US" altLang="zh-CN" sz="2400" dirty="0"/>
              <a:t>,</a:t>
            </a:r>
            <a:r>
              <a:rPr lang="zh-CN" altLang="en-US" sz="2400" dirty="0"/>
              <a:t>创设了载货卡车安全运行的物理情景，在考查物理规律应用的同时</a:t>
            </a:r>
            <a:r>
              <a:rPr lang="en-US" altLang="zh-CN" sz="2400" dirty="0"/>
              <a:t>,</a:t>
            </a:r>
            <a:r>
              <a:rPr lang="zh-CN" altLang="en-US" sz="2400" dirty="0"/>
              <a:t>也渗透了</a:t>
            </a:r>
            <a:r>
              <a:rPr lang="zh-CN" altLang="en-US" sz="2400" dirty="0">
                <a:solidFill>
                  <a:srgbClr val="FF0000"/>
                </a:solidFill>
              </a:rPr>
              <a:t>珍爱生命、敬畏生命，遵守法律法规</a:t>
            </a:r>
            <a:r>
              <a:rPr lang="zh-CN" altLang="en-US" sz="2400" dirty="0"/>
              <a:t>的核心价值理念。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6961"/>
                                        </p:tgtEl>
                                        <p:attrNameLst>
                                          <p:attrName>style.visibility</p:attrName>
                                        </p:attrNameLst>
                                      </p:cBhvr>
                                      <p:to>
                                        <p:strVal val="visible"/>
                                      </p:to>
                                    </p:set>
                                    <p:animEffect transition="in" filter="blinds(horizontal)">
                                      <p:cBhvr>
                                        <p:cTn id="7" dur="500"/>
                                        <p:tgtEl>
                                          <p:spTgt spid="166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6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Text Box 3"/>
          <p:cNvSpPr txBox="1">
            <a:spLocks noChangeArrowheads="1"/>
          </p:cNvSpPr>
          <p:nvPr/>
        </p:nvSpPr>
        <p:spPr bwMode="auto">
          <a:xfrm>
            <a:off x="793539" y="1357313"/>
            <a:ext cx="10850033" cy="513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dirty="0" smtClean="0">
                <a:solidFill>
                  <a:srgbClr val="0000FF"/>
                </a:solidFill>
              </a:rPr>
              <a:t>2016</a:t>
            </a:r>
            <a:r>
              <a:rPr lang="zh-CN" altLang="en-US" sz="2400" b="1" dirty="0" smtClean="0">
                <a:solidFill>
                  <a:srgbClr val="0000FF"/>
                </a:solidFill>
              </a:rPr>
              <a:t>南通二模第</a:t>
            </a:r>
            <a:r>
              <a:rPr lang="en-US" altLang="zh-CN" sz="2400" b="1" dirty="0" smtClean="0">
                <a:solidFill>
                  <a:srgbClr val="0000FF"/>
                </a:solidFill>
              </a:rPr>
              <a:t>12</a:t>
            </a:r>
            <a:r>
              <a:rPr lang="en-US" altLang="zh-CN" sz="2400" b="1" dirty="0">
                <a:solidFill>
                  <a:srgbClr val="0000FF"/>
                </a:solidFill>
              </a:rPr>
              <a:t>C(2)</a:t>
            </a:r>
            <a:r>
              <a:rPr lang="zh-CN" altLang="en-US" sz="2400" b="1" dirty="0">
                <a:solidFill>
                  <a:srgbClr val="0000FF"/>
                </a:solidFill>
              </a:rPr>
              <a:t>题</a:t>
            </a:r>
            <a:r>
              <a:rPr lang="en-US" altLang="zh-CN" sz="2400" b="1" dirty="0">
                <a:solidFill>
                  <a:srgbClr val="0000FF"/>
                </a:solidFill>
              </a:rPr>
              <a:t>:</a:t>
            </a:r>
          </a:p>
          <a:p>
            <a:pPr>
              <a:lnSpc>
                <a:spcPct val="115000"/>
              </a:lnSpc>
            </a:pPr>
            <a:r>
              <a:rPr lang="zh-CN" altLang="en-US" sz="2400" dirty="0"/>
              <a:t>        </a:t>
            </a:r>
            <a:r>
              <a:rPr lang="zh-CN" altLang="en-US" sz="2400" dirty="0">
                <a:solidFill>
                  <a:srgbClr val="FF0000"/>
                </a:solidFill>
                <a:latin typeface="Times New Roman" panose="02020603050405020304" pitchFamily="18" charset="0"/>
                <a:cs typeface="Times New Roman" panose="02020603050405020304" pitchFamily="18" charset="0"/>
              </a:rPr>
              <a:t>我国科学家因中微子项目研究获</a:t>
            </a:r>
            <a:r>
              <a:rPr lang="en-US" altLang="zh-CN" sz="2400" dirty="0">
                <a:solidFill>
                  <a:srgbClr val="FF0000"/>
                </a:solidFill>
                <a:latin typeface="Times New Roman" panose="02020603050405020304" pitchFamily="18" charset="0"/>
                <a:cs typeface="Times New Roman" panose="02020603050405020304" pitchFamily="18" charset="0"/>
              </a:rPr>
              <a:t>2016</a:t>
            </a:r>
            <a:r>
              <a:rPr lang="zh-CN" altLang="en-US" sz="2400" dirty="0">
                <a:solidFill>
                  <a:srgbClr val="FF0000"/>
                </a:solidFill>
                <a:latin typeface="Times New Roman" panose="02020603050405020304" pitchFamily="18" charset="0"/>
                <a:cs typeface="Times New Roman" panose="02020603050405020304" pitchFamily="18" charset="0"/>
              </a:rPr>
              <a:t>基础物理学突破奖．</a:t>
            </a:r>
            <a:r>
              <a:rPr lang="zh-CN" altLang="en-US" sz="2400" dirty="0">
                <a:latin typeface="Times New Roman" panose="02020603050405020304" pitchFamily="18" charset="0"/>
                <a:cs typeface="Times New Roman" panose="02020603050405020304" pitchFamily="18" charset="0"/>
              </a:rPr>
              <a:t>中微子是一种静止质量很小的不带电粒子，科学家在</a:t>
            </a:r>
            <a:r>
              <a:rPr lang="en-US" altLang="zh-CN" sz="2400" dirty="0">
                <a:latin typeface="Times New Roman" panose="02020603050405020304" pitchFamily="18" charset="0"/>
                <a:cs typeface="Times New Roman" panose="02020603050405020304" pitchFamily="18" charset="0"/>
              </a:rPr>
              <a:t>1953</a:t>
            </a:r>
            <a:r>
              <a:rPr lang="zh-CN" altLang="en-US" sz="2400" dirty="0">
                <a:latin typeface="Times New Roman" panose="02020603050405020304" pitchFamily="18" charset="0"/>
                <a:cs typeface="Times New Roman" panose="02020603050405020304" pitchFamily="18" charset="0"/>
              </a:rPr>
              <a:t>年找到了中微子存在的直接证据：把含氢物质置于预计有很强反中微子流（反中微子用表示）的反应堆内，将会发生如下反应 ，实验找到了与此反应相符的中子和正电子．若反中微子能量是</a:t>
            </a:r>
            <a:r>
              <a:rPr lang="en-US" altLang="zh-CN" sz="2400" i="1" dirty="0">
                <a:latin typeface="Times New Roman" panose="02020603050405020304" pitchFamily="18" charset="0"/>
                <a:cs typeface="Times New Roman" panose="02020603050405020304" pitchFamily="18" charset="0"/>
              </a:rPr>
              <a:t>E</a:t>
            </a:r>
            <a:r>
              <a:rPr lang="en-US" altLang="zh-CN" sz="2400" baseline="-25000" dirty="0">
                <a:latin typeface="Times New Roman" panose="02020603050405020304" pitchFamily="18" charset="0"/>
                <a:cs typeface="Times New Roman" panose="02020603050405020304" pitchFamily="18" charset="0"/>
              </a:rPr>
              <a:t>0</a:t>
            </a:r>
            <a:r>
              <a:rPr lang="zh-CN" altLang="en-US" sz="2400" dirty="0">
                <a:latin typeface="Times New Roman" panose="02020603050405020304" pitchFamily="18" charset="0"/>
                <a:cs typeface="Times New Roman" panose="02020603050405020304" pitchFamily="18" charset="0"/>
              </a:rPr>
              <a:t>，则其质量</a:t>
            </a:r>
            <a:r>
              <a:rPr lang="en-US" altLang="zh-CN" sz="2400" i="1" dirty="0">
                <a:latin typeface="Times New Roman" panose="02020603050405020304" pitchFamily="18" charset="0"/>
                <a:cs typeface="Times New Roman" panose="02020603050405020304" pitchFamily="18" charset="0"/>
              </a:rPr>
              <a:t>m</a:t>
            </a:r>
            <a:r>
              <a:rPr lang="en-US" altLang="zh-CN" sz="2400" baseline="-25000" dirty="0">
                <a:latin typeface="Times New Roman" panose="02020603050405020304" pitchFamily="18" charset="0"/>
                <a:cs typeface="Times New Roman" panose="02020603050405020304" pitchFamily="18" charset="0"/>
              </a:rPr>
              <a:t>v</a:t>
            </a:r>
            <a:r>
              <a:rPr lang="en-US" altLang="zh-CN" sz="2400" dirty="0">
                <a:latin typeface="Times New Roman" panose="02020603050405020304" pitchFamily="18" charset="0"/>
                <a:cs typeface="Times New Roman" panose="02020603050405020304" pitchFamily="18" charset="0"/>
              </a:rPr>
              <a:t>=</a:t>
            </a:r>
            <a:r>
              <a:rPr lang="en-US" altLang="zh-CN" sz="2400" u="sng" dirty="0">
                <a:latin typeface="Times New Roman" panose="02020603050405020304" pitchFamily="18" charset="0"/>
                <a:cs typeface="Times New Roman" panose="02020603050405020304" pitchFamily="18" charset="0"/>
              </a:rPr>
              <a:t>  ▲  </a:t>
            </a:r>
            <a:r>
              <a:rPr lang="zh-CN" altLang="en-US" sz="2400" dirty="0">
                <a:latin typeface="Times New Roman" panose="02020603050405020304" pitchFamily="18" charset="0"/>
                <a:cs typeface="Times New Roman" panose="02020603050405020304" pitchFamily="18" charset="0"/>
              </a:rPr>
              <a:t>．正电子遇到负电子会发生湮灭产生两个频率相同的光子，设电子质量为</a:t>
            </a:r>
            <a:r>
              <a:rPr lang="en-US" altLang="zh-CN" sz="2400" i="1" dirty="0">
                <a:latin typeface="Times New Roman" panose="02020603050405020304" pitchFamily="18" charset="0"/>
                <a:cs typeface="Times New Roman" panose="02020603050405020304" pitchFamily="18" charset="0"/>
              </a:rPr>
              <a:t>m</a:t>
            </a:r>
            <a:r>
              <a:rPr lang="zh-CN" altLang="en-US" sz="2400" dirty="0">
                <a:latin typeface="Times New Roman" panose="02020603050405020304" pitchFamily="18" charset="0"/>
                <a:cs typeface="Times New Roman" panose="02020603050405020304" pitchFamily="18" charset="0"/>
              </a:rPr>
              <a:t>，则辐射光子的频率为</a:t>
            </a:r>
            <a:r>
              <a:rPr lang="zh-CN" altLang="en-US" sz="2400" u="sng" dirty="0">
                <a:latin typeface="Times New Roman" panose="02020603050405020304" pitchFamily="18" charset="0"/>
                <a:cs typeface="Times New Roman" panose="02020603050405020304" pitchFamily="18" charset="0"/>
              </a:rPr>
              <a:t>  ▲  </a:t>
            </a:r>
            <a:r>
              <a:rPr lang="zh-CN" altLang="en-US" sz="2400" dirty="0">
                <a:latin typeface="Times New Roman" panose="02020603050405020304" pitchFamily="18" charset="0"/>
                <a:cs typeface="Times New Roman" panose="02020603050405020304" pitchFamily="18" charset="0"/>
              </a:rPr>
              <a:t>（普朗克常量为</a:t>
            </a:r>
            <a:r>
              <a:rPr lang="en-US" altLang="zh-CN" sz="2400" i="1" dirty="0">
                <a:latin typeface="Times New Roman" panose="02020603050405020304" pitchFamily="18" charset="0"/>
                <a:cs typeface="Times New Roman" panose="02020603050405020304" pitchFamily="18" charset="0"/>
              </a:rPr>
              <a:t>h</a:t>
            </a:r>
            <a:r>
              <a:rPr lang="zh-CN" altLang="en-US" sz="2400" dirty="0">
                <a:latin typeface="Times New Roman" panose="02020603050405020304" pitchFamily="18" charset="0"/>
                <a:cs typeface="Times New Roman" panose="02020603050405020304" pitchFamily="18" charset="0"/>
              </a:rPr>
              <a:t>，真空中光速为</a:t>
            </a:r>
            <a:r>
              <a:rPr lang="en-US" altLang="zh-CN" sz="2400" i="1" dirty="0">
                <a:latin typeface="Times New Roman" panose="02020603050405020304" pitchFamily="18" charset="0"/>
                <a:cs typeface="Times New Roman" panose="02020603050405020304" pitchFamily="18" charset="0"/>
              </a:rPr>
              <a:t>c</a:t>
            </a:r>
            <a:r>
              <a:rPr lang="zh-CN" altLang="en-US" sz="2400" dirty="0">
                <a:latin typeface="Times New Roman" panose="02020603050405020304" pitchFamily="18" charset="0"/>
                <a:cs typeface="Times New Roman" panose="02020603050405020304" pitchFamily="18" charset="0"/>
              </a:rPr>
              <a:t>）．</a:t>
            </a:r>
          </a:p>
          <a:p>
            <a:pPr>
              <a:lnSpc>
                <a:spcPct val="115000"/>
              </a:lnSpc>
            </a:pPr>
            <a:r>
              <a:rPr lang="zh-CN" altLang="en-US" sz="2400" dirty="0">
                <a:latin typeface="Times New Roman" panose="02020603050405020304" pitchFamily="18" charset="0"/>
                <a:cs typeface="Times New Roman" panose="02020603050405020304" pitchFamily="18" charset="0"/>
              </a:rPr>
              <a:t>       </a:t>
            </a:r>
          </a:p>
          <a:p>
            <a:pPr>
              <a:lnSpc>
                <a:spcPct val="115000"/>
              </a:lnSpc>
            </a:pPr>
            <a:r>
              <a:rPr lang="zh-CN" altLang="en-US" sz="2400" dirty="0">
                <a:latin typeface="Times New Roman" panose="02020603050405020304" pitchFamily="18" charset="0"/>
                <a:cs typeface="Times New Roman" panose="02020603050405020304" pitchFamily="18" charset="0"/>
              </a:rPr>
              <a:t>       该题以我国科学家</a:t>
            </a:r>
            <a:r>
              <a:rPr lang="zh-CN" altLang="en-US" sz="2400" dirty="0">
                <a:solidFill>
                  <a:srgbClr val="FF0000"/>
                </a:solidFill>
                <a:latin typeface="Times New Roman" panose="02020603050405020304" pitchFamily="18" charset="0"/>
                <a:cs typeface="Times New Roman" panose="02020603050405020304" pitchFamily="18" charset="0"/>
              </a:rPr>
              <a:t>王贻芳获得</a:t>
            </a:r>
            <a:r>
              <a:rPr lang="en-US" altLang="zh-CN" sz="2400" dirty="0">
                <a:solidFill>
                  <a:srgbClr val="FF0000"/>
                </a:solidFill>
                <a:latin typeface="Times New Roman" panose="02020603050405020304" pitchFamily="18" charset="0"/>
                <a:cs typeface="Times New Roman" panose="02020603050405020304" pitchFamily="18" charset="0"/>
              </a:rPr>
              <a:t>2016</a:t>
            </a:r>
            <a:r>
              <a:rPr lang="zh-CN" altLang="en-US" sz="2400" dirty="0">
                <a:solidFill>
                  <a:srgbClr val="FF0000"/>
                </a:solidFill>
                <a:latin typeface="Times New Roman" panose="02020603050405020304" pitchFamily="18" charset="0"/>
                <a:cs typeface="Times New Roman" panose="02020603050405020304" pitchFamily="18" charset="0"/>
              </a:rPr>
              <a:t>基础物理学突破奖</a:t>
            </a:r>
            <a:r>
              <a:rPr lang="zh-CN" altLang="en-US" sz="2400" dirty="0">
                <a:latin typeface="Times New Roman" panose="02020603050405020304" pitchFamily="18" charset="0"/>
                <a:cs typeface="Times New Roman" panose="02020603050405020304" pitchFamily="18" charset="0"/>
              </a:rPr>
              <a:t>为背景，在考查学生</a:t>
            </a:r>
            <a:r>
              <a:rPr lang="zh-CN" altLang="en-US" sz="2400" dirty="0">
                <a:solidFill>
                  <a:srgbClr val="FF0000"/>
                </a:solidFill>
                <a:latin typeface="Times New Roman" panose="02020603050405020304" pitchFamily="18" charset="0"/>
                <a:cs typeface="Times New Roman" panose="02020603050405020304" pitchFamily="18" charset="0"/>
              </a:rPr>
              <a:t>近代物理知识</a:t>
            </a:r>
            <a:r>
              <a:rPr lang="zh-CN" altLang="en-US" sz="2400" dirty="0">
                <a:latin typeface="Times New Roman" panose="02020603050405020304" pitchFamily="18" charset="0"/>
                <a:cs typeface="Times New Roman" panose="02020603050405020304" pitchFamily="18" charset="0"/>
              </a:rPr>
              <a:t>的同时，让学生感受祖国科技发展的伟大成就，感受作为中国人的骄傲与自豪；引导学生热爱祖国，</a:t>
            </a:r>
            <a:r>
              <a:rPr lang="zh-CN" altLang="en-US" sz="2400" dirty="0">
                <a:solidFill>
                  <a:srgbClr val="FF0000"/>
                </a:solidFill>
                <a:latin typeface="Times New Roman" panose="02020603050405020304" pitchFamily="18" charset="0"/>
                <a:cs typeface="Times New Roman" panose="02020603050405020304" pitchFamily="18" charset="0"/>
              </a:rPr>
              <a:t>增强爱国主义情感</a:t>
            </a:r>
            <a:r>
              <a:rPr lang="zh-CN" altLang="en-US" sz="2400" dirty="0">
                <a:latin typeface="Times New Roman" panose="02020603050405020304" pitchFamily="18" charset="0"/>
                <a:cs typeface="Times New Roman" panose="02020603050405020304" pitchFamily="18" charset="0"/>
              </a:rPr>
              <a:t>；树立学生为祖国的富强、繁荣贡献自己应有力量的雄心壮志。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7939">
                                            <p:txEl>
                                              <p:pRg st="3" end="3"/>
                                            </p:txEl>
                                          </p:spTgt>
                                        </p:tgtEl>
                                        <p:attrNameLst>
                                          <p:attrName>style.visibility</p:attrName>
                                        </p:attrNameLst>
                                      </p:cBhvr>
                                      <p:to>
                                        <p:strVal val="visible"/>
                                      </p:to>
                                    </p:set>
                                    <p:animEffect transition="in" filter="box(in)">
                                      <p:cBhvr>
                                        <p:cTn id="7" dur="500"/>
                                        <p:tgtEl>
                                          <p:spTgt spid="167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Text Box 3"/>
          <p:cNvSpPr txBox="1">
            <a:spLocks noChangeArrowheads="1"/>
          </p:cNvSpPr>
          <p:nvPr/>
        </p:nvSpPr>
        <p:spPr bwMode="auto">
          <a:xfrm>
            <a:off x="886672" y="1169988"/>
            <a:ext cx="10945283"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dirty="0" smtClean="0">
                <a:solidFill>
                  <a:srgbClr val="0000FF"/>
                </a:solidFill>
              </a:rPr>
              <a:t>2016</a:t>
            </a:r>
            <a:r>
              <a:rPr lang="zh-CN" altLang="en-US" sz="2400" b="1" dirty="0" smtClean="0">
                <a:solidFill>
                  <a:srgbClr val="0000FF"/>
                </a:solidFill>
              </a:rPr>
              <a:t>南通二模第</a:t>
            </a:r>
            <a:r>
              <a:rPr lang="en-US" altLang="zh-CN" sz="2400" b="1" dirty="0" smtClean="0">
                <a:solidFill>
                  <a:srgbClr val="0000FF"/>
                </a:solidFill>
              </a:rPr>
              <a:t>12</a:t>
            </a:r>
            <a:r>
              <a:rPr lang="en-US" altLang="zh-CN" sz="2400" b="1" dirty="0">
                <a:solidFill>
                  <a:srgbClr val="0000FF"/>
                </a:solidFill>
              </a:rPr>
              <a:t>B(1)</a:t>
            </a:r>
            <a:r>
              <a:rPr lang="zh-CN" altLang="en-US" sz="2400" b="1" dirty="0">
                <a:solidFill>
                  <a:srgbClr val="0000FF"/>
                </a:solidFill>
              </a:rPr>
              <a:t>题</a:t>
            </a:r>
            <a:r>
              <a:rPr lang="en-US" altLang="zh-CN" sz="2400" b="1" dirty="0">
                <a:solidFill>
                  <a:srgbClr val="0000FF"/>
                </a:solidFill>
              </a:rPr>
              <a:t>:</a:t>
            </a:r>
          </a:p>
          <a:p>
            <a:endParaRPr lang="en-US" altLang="zh-CN" sz="2400" b="1" dirty="0"/>
          </a:p>
          <a:p>
            <a:pPr>
              <a:lnSpc>
                <a:spcPct val="120000"/>
              </a:lnSpc>
            </a:pPr>
            <a:r>
              <a:rPr lang="en-US" altLang="zh-CN" sz="2400" dirty="0"/>
              <a:t>      2016</a:t>
            </a:r>
            <a:r>
              <a:rPr lang="zh-CN" altLang="en-US" sz="2400" dirty="0"/>
              <a:t>年，科学家利用激光干涉方法探测到由于</a:t>
            </a:r>
            <a:r>
              <a:rPr lang="zh-CN" altLang="en-US" sz="2400" dirty="0">
                <a:solidFill>
                  <a:srgbClr val="FF0000"/>
                </a:solidFill>
              </a:rPr>
              <a:t>引力波</a:t>
            </a:r>
            <a:r>
              <a:rPr lang="zh-CN" altLang="en-US" sz="2400" dirty="0"/>
              <a:t>引起的干涉条纹的变化，这是引力波存在的直接证据．关于激光，下列说法中正确的是</a:t>
            </a:r>
            <a:r>
              <a:rPr lang="zh-CN" altLang="en-US" sz="2400" u="sng" dirty="0"/>
              <a:t>  ▲  </a:t>
            </a:r>
            <a:r>
              <a:rPr lang="zh-CN" altLang="en-US" sz="2400" dirty="0"/>
              <a:t>．</a:t>
            </a:r>
          </a:p>
          <a:p>
            <a:pPr>
              <a:lnSpc>
                <a:spcPct val="120000"/>
              </a:lnSpc>
            </a:pPr>
            <a:r>
              <a:rPr lang="en-US" altLang="zh-CN" sz="2400" dirty="0">
                <a:latin typeface="Times New Roman" panose="02020603050405020304" pitchFamily="18" charset="0"/>
              </a:rPr>
              <a:t>A</a:t>
            </a:r>
            <a:r>
              <a:rPr lang="zh-CN" altLang="en-US" sz="2400" dirty="0">
                <a:latin typeface="Times New Roman" panose="02020603050405020304" pitchFamily="18" charset="0"/>
              </a:rPr>
              <a:t>．激光是自然界中某种物质直接发光产生的，不是偏振光</a:t>
            </a:r>
          </a:p>
          <a:p>
            <a:pPr>
              <a:lnSpc>
                <a:spcPct val="120000"/>
              </a:lnSpc>
            </a:pPr>
            <a:r>
              <a:rPr lang="en-US" altLang="zh-CN" sz="2400" dirty="0">
                <a:latin typeface="Times New Roman" panose="02020603050405020304" pitchFamily="18" charset="0"/>
              </a:rPr>
              <a:t>B</a:t>
            </a:r>
            <a:r>
              <a:rPr lang="zh-CN" altLang="en-US" sz="2400" dirty="0">
                <a:latin typeface="Times New Roman" panose="02020603050405020304" pitchFamily="18" charset="0"/>
              </a:rPr>
              <a:t>．激光相干性好，任何两束激光都能发生干涉</a:t>
            </a:r>
          </a:p>
          <a:p>
            <a:pPr>
              <a:lnSpc>
                <a:spcPct val="120000"/>
              </a:lnSpc>
            </a:pPr>
            <a:r>
              <a:rPr lang="en-US" altLang="zh-CN" sz="2400" dirty="0">
                <a:latin typeface="Times New Roman" panose="02020603050405020304" pitchFamily="18" charset="0"/>
              </a:rPr>
              <a:t>C</a:t>
            </a:r>
            <a:r>
              <a:rPr lang="zh-CN" altLang="en-US" sz="2400" dirty="0">
                <a:latin typeface="Times New Roman" panose="02020603050405020304" pitchFamily="18" charset="0"/>
              </a:rPr>
              <a:t>．用激光照射不透明挡板上小圆孔时，光屏上能观测到等间距的光环</a:t>
            </a:r>
          </a:p>
          <a:p>
            <a:pPr>
              <a:lnSpc>
                <a:spcPct val="120000"/>
              </a:lnSpc>
            </a:pPr>
            <a:r>
              <a:rPr lang="en-US" altLang="zh-CN" sz="2400" dirty="0">
                <a:latin typeface="Times New Roman" panose="02020603050405020304" pitchFamily="18" charset="0"/>
              </a:rPr>
              <a:t>D</a:t>
            </a:r>
            <a:r>
              <a:rPr lang="zh-CN" altLang="en-US" sz="2400" dirty="0">
                <a:latin typeface="Times New Roman" panose="02020603050405020304" pitchFamily="18" charset="0"/>
              </a:rPr>
              <a:t>．激光</a:t>
            </a:r>
            <a:r>
              <a:rPr lang="zh-CN" altLang="en-US" sz="2400" dirty="0"/>
              <a:t>全息照片是利用光的干涉记录下物体三维图像的信息</a:t>
            </a:r>
          </a:p>
          <a:p>
            <a:pPr>
              <a:lnSpc>
                <a:spcPct val="120000"/>
              </a:lnSpc>
            </a:pPr>
            <a:r>
              <a:rPr lang="zh-CN" altLang="en-US" sz="2400" dirty="0"/>
              <a:t>       </a:t>
            </a:r>
          </a:p>
          <a:p>
            <a:pPr>
              <a:lnSpc>
                <a:spcPct val="120000"/>
              </a:lnSpc>
            </a:pPr>
            <a:r>
              <a:rPr lang="zh-CN" altLang="en-US" sz="2400" dirty="0"/>
              <a:t>       本题以近期科学家对引力波存在的直接证据的发现为背景，激发学生</a:t>
            </a:r>
            <a:r>
              <a:rPr lang="zh-CN" altLang="en-US" sz="2400" dirty="0">
                <a:solidFill>
                  <a:srgbClr val="FF0000"/>
                </a:solidFill>
              </a:rPr>
              <a:t>关注科技前沿的兴趣</a:t>
            </a:r>
            <a:r>
              <a:rPr lang="zh-CN" altLang="en-US" sz="2400" dirty="0"/>
              <a:t>，提升学生学习物理知识的动力；引导学生热爱科学，培养学生勇于探究、</a:t>
            </a:r>
            <a:r>
              <a:rPr lang="zh-CN" altLang="en-US" sz="2400" dirty="0">
                <a:solidFill>
                  <a:srgbClr val="FF0000"/>
                </a:solidFill>
              </a:rPr>
              <a:t>追求真理、</a:t>
            </a:r>
            <a:r>
              <a:rPr lang="zh-CN" altLang="en-US" sz="2400" dirty="0"/>
              <a:t>积极实践、独立思考的优良科学素养和</a:t>
            </a:r>
            <a:r>
              <a:rPr lang="zh-CN" altLang="en-US" sz="2400" dirty="0">
                <a:solidFill>
                  <a:srgbClr val="FF0000"/>
                </a:solidFill>
              </a:rPr>
              <a:t>创新精神</a:t>
            </a:r>
            <a:r>
              <a:rPr lang="zh-CN" altLang="en-US" sz="2400" dirty="0"/>
              <a:t>。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757555" y="1499493"/>
            <a:ext cx="1090739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40000"/>
              </a:lnSpc>
            </a:pPr>
            <a:r>
              <a:rPr lang="en-US" altLang="zh-CN" sz="2400" b="1" dirty="0">
                <a:latin typeface="华文仿宋" panose="02010600040101010101" pitchFamily="2" charset="-122"/>
                <a:ea typeface="华文仿宋" panose="02010600040101010101" pitchFamily="2" charset="-122"/>
              </a:rPr>
              <a:t>17</a:t>
            </a:r>
            <a:r>
              <a:rPr lang="zh-CN" altLang="en-US" sz="2400" b="1" dirty="0">
                <a:latin typeface="华文仿宋" panose="02010600040101010101" pitchFamily="2" charset="-122"/>
                <a:ea typeface="华文仿宋" panose="02010600040101010101" pitchFamily="2" charset="-122"/>
              </a:rPr>
              <a:t>年高考备考：</a:t>
            </a:r>
            <a:endParaRPr lang="en-US" altLang="zh-CN" sz="2400" b="1" dirty="0">
              <a:latin typeface="华文仿宋" panose="02010600040101010101" pitchFamily="2" charset="-122"/>
              <a:ea typeface="华文仿宋" panose="02010600040101010101" pitchFamily="2" charset="-122"/>
            </a:endParaRPr>
          </a:p>
          <a:p>
            <a:pPr eaLnBrk="1" hangingPunct="1">
              <a:lnSpc>
                <a:spcPct val="140000"/>
              </a:lnSpc>
            </a:pPr>
            <a:r>
              <a:rPr lang="en-US" altLang="zh-CN" sz="2400" b="1" dirty="0">
                <a:latin typeface="华文仿宋" panose="02010600040101010101" pitchFamily="2" charset="-122"/>
                <a:ea typeface="华文仿宋" panose="02010600040101010101" pitchFamily="2" charset="-122"/>
              </a:rPr>
              <a:t>        </a:t>
            </a:r>
            <a:r>
              <a:rPr lang="zh-CN" altLang="en-US" sz="2400" b="1" dirty="0">
                <a:latin typeface="华文仿宋" panose="02010600040101010101" pitchFamily="2" charset="-122"/>
                <a:ea typeface="华文仿宋" panose="02010600040101010101" pitchFamily="2" charset="-122"/>
              </a:rPr>
              <a:t>研究教育部考试中心主任姜钢</a:t>
            </a:r>
            <a:r>
              <a:rPr lang="en-US" altLang="zh-CN" sz="2400" b="1" dirty="0">
                <a:latin typeface="华文仿宋" panose="02010600040101010101" pitchFamily="2" charset="-122"/>
                <a:ea typeface="华文仿宋" panose="02010600040101010101" pitchFamily="2" charset="-122"/>
              </a:rPr>
              <a:t>2016</a:t>
            </a:r>
            <a:r>
              <a:rPr lang="zh-CN" altLang="en-US" sz="2400" b="1" dirty="0">
                <a:latin typeface="华文仿宋" panose="02010600040101010101" pitchFamily="2" charset="-122"/>
                <a:ea typeface="华文仿宋" panose="02010600040101010101" pitchFamily="2" charset="-122"/>
              </a:rPr>
              <a:t>年</a:t>
            </a:r>
            <a:r>
              <a:rPr lang="en-US" altLang="zh-CN" sz="2400" b="1" dirty="0">
                <a:latin typeface="华文仿宋" panose="02010600040101010101" pitchFamily="2" charset="-122"/>
                <a:ea typeface="华文仿宋" panose="02010600040101010101" pitchFamily="2" charset="-122"/>
              </a:rPr>
              <a:t>10</a:t>
            </a:r>
            <a:r>
              <a:rPr lang="zh-CN" altLang="en-US" sz="2400" b="1" dirty="0">
                <a:latin typeface="华文仿宋" panose="02010600040101010101" pitchFamily="2" charset="-122"/>
                <a:ea typeface="华文仿宋" panose="02010600040101010101" pitchFamily="2" charset="-122"/>
              </a:rPr>
              <a:t>月在</a:t>
            </a:r>
            <a:r>
              <a:rPr lang="en-US" altLang="zh-CN" sz="2400" b="1" dirty="0">
                <a:latin typeface="华文仿宋" panose="02010600040101010101" pitchFamily="2" charset="-122"/>
                <a:ea typeface="华文仿宋" panose="02010600040101010101" pitchFamily="2" charset="-122"/>
              </a:rPr>
              <a:t>《</a:t>
            </a:r>
            <a:r>
              <a:rPr lang="zh-CN" altLang="en-US" sz="2400" b="1" dirty="0">
                <a:latin typeface="华文仿宋" panose="02010600040101010101" pitchFamily="2" charset="-122"/>
                <a:ea typeface="华文仿宋" panose="02010600040101010101" pitchFamily="2" charset="-122"/>
              </a:rPr>
              <a:t>中国教育报</a:t>
            </a:r>
            <a:r>
              <a:rPr lang="en-US" altLang="zh-CN" sz="2400" b="1" dirty="0">
                <a:latin typeface="华文仿宋" panose="02010600040101010101" pitchFamily="2" charset="-122"/>
                <a:ea typeface="华文仿宋" panose="02010600040101010101" pitchFamily="2" charset="-122"/>
              </a:rPr>
              <a:t>》</a:t>
            </a:r>
            <a:r>
              <a:rPr lang="zh-CN" altLang="en-US" sz="2400" b="1" dirty="0">
                <a:latin typeface="华文仿宋" panose="02010600040101010101" pitchFamily="2" charset="-122"/>
                <a:ea typeface="华文仿宋" panose="02010600040101010101" pitchFamily="2" charset="-122"/>
              </a:rPr>
              <a:t>的文章：</a:t>
            </a:r>
            <a:endParaRPr lang="en-US" altLang="zh-CN" sz="2400" b="1" dirty="0">
              <a:latin typeface="华文仿宋" panose="02010600040101010101" pitchFamily="2" charset="-122"/>
              <a:ea typeface="华文仿宋" panose="02010600040101010101" pitchFamily="2" charset="-122"/>
            </a:endParaRPr>
          </a:p>
          <a:p>
            <a:pPr algn="ctr" eaLnBrk="1" hangingPunct="1">
              <a:lnSpc>
                <a:spcPct val="140000"/>
              </a:lnSpc>
            </a:pPr>
            <a:r>
              <a:rPr lang="en-US" altLang="zh-CN" sz="2400" b="1" dirty="0">
                <a:latin typeface="华文仿宋" panose="02010600040101010101" pitchFamily="2" charset="-122"/>
                <a:ea typeface="华文仿宋" panose="02010600040101010101" pitchFamily="2" charset="-122"/>
              </a:rPr>
              <a:t>               </a:t>
            </a:r>
            <a:r>
              <a:rPr lang="zh-CN" altLang="en-US" sz="2400" b="1" dirty="0">
                <a:solidFill>
                  <a:srgbClr val="FF0000"/>
                </a:solidFill>
                <a:latin typeface="华文仿宋" panose="02010600040101010101" pitchFamily="2" charset="-122"/>
                <a:ea typeface="华文仿宋" panose="02010600040101010101" pitchFamily="2" charset="-122"/>
              </a:rPr>
              <a:t>探索构建高考评价体系　全方位推进高考内容改革</a:t>
            </a:r>
            <a:r>
              <a:rPr lang="zh-CN" altLang="en-US" sz="2400" dirty="0">
                <a:solidFill>
                  <a:srgbClr val="FF0000"/>
                </a:solidFill>
                <a:latin typeface="华文仿宋" panose="02010600040101010101" pitchFamily="2" charset="-122"/>
                <a:ea typeface="华文仿宋" panose="02010600040101010101" pitchFamily="2" charset="-122"/>
              </a:rPr>
              <a:t>  </a:t>
            </a:r>
          </a:p>
        </p:txBody>
      </p:sp>
      <p:sp>
        <p:nvSpPr>
          <p:cNvPr id="7" name="Text Box 7"/>
          <p:cNvSpPr txBox="1">
            <a:spLocks noChangeArrowheads="1"/>
          </p:cNvSpPr>
          <p:nvPr/>
        </p:nvSpPr>
        <p:spPr bwMode="auto">
          <a:xfrm>
            <a:off x="839416" y="3273365"/>
            <a:ext cx="10729191" cy="33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buFontTx/>
              <a:buNone/>
            </a:pPr>
            <a:r>
              <a:rPr lang="en-US" altLang="zh-CN" sz="2400" dirty="0">
                <a:solidFill>
                  <a:srgbClr val="000000"/>
                </a:solidFill>
                <a:latin typeface="华文仿宋" panose="02010600040101010101" pitchFamily="2" charset="-122"/>
                <a:ea typeface="华文仿宋" panose="02010600040101010101" pitchFamily="2" charset="-122"/>
              </a:rPr>
              <a:t>    </a:t>
            </a:r>
            <a:r>
              <a:rPr lang="en-US" altLang="zh-CN" sz="2400" dirty="0">
                <a:latin typeface="华文仿宋" panose="02010600040101010101" pitchFamily="2" charset="-122"/>
                <a:ea typeface="华文仿宋" panose="02010600040101010101" pitchFamily="2" charset="-122"/>
              </a:rPr>
              <a:t>2017</a:t>
            </a:r>
            <a:r>
              <a:rPr lang="zh-CN" altLang="en-US" sz="2400" dirty="0">
                <a:latin typeface="华文仿宋" panose="02010600040101010101" pitchFamily="2" charset="-122"/>
                <a:ea typeface="华文仿宋" panose="02010600040101010101" pitchFamily="2" charset="-122"/>
              </a:rPr>
              <a:t>年高考，肩负着探索构建</a:t>
            </a:r>
            <a:r>
              <a:rPr lang="zh-CN" altLang="en-US" sz="2400" dirty="0">
                <a:solidFill>
                  <a:srgbClr val="FF0000"/>
                </a:solidFill>
                <a:latin typeface="华文仿宋" panose="02010600040101010101" pitchFamily="2" charset="-122"/>
                <a:ea typeface="华文仿宋" panose="02010600040101010101" pitchFamily="2" charset="-122"/>
              </a:rPr>
              <a:t>“一体四层四翼”</a:t>
            </a:r>
            <a:r>
              <a:rPr lang="zh-CN" altLang="en-US" sz="2400" dirty="0">
                <a:latin typeface="华文仿宋" panose="02010600040101010101" pitchFamily="2" charset="-122"/>
                <a:ea typeface="华文仿宋" panose="02010600040101010101" pitchFamily="2" charset="-122"/>
              </a:rPr>
              <a:t>的高考评价体系的重任。</a:t>
            </a:r>
          </a:p>
          <a:p>
            <a:pPr>
              <a:lnSpc>
                <a:spcPct val="125000"/>
              </a:lnSpc>
              <a:buNone/>
            </a:pPr>
            <a:r>
              <a:rPr lang="en-US" altLang="zh-CN" sz="2400" dirty="0">
                <a:solidFill>
                  <a:srgbClr val="FF0000"/>
                </a:solidFill>
                <a:latin typeface="华文仿宋" panose="02010600040101010101" pitchFamily="2" charset="-122"/>
                <a:ea typeface="华文仿宋" panose="02010600040101010101" pitchFamily="2" charset="-122"/>
              </a:rPr>
              <a:t>    </a:t>
            </a:r>
            <a:r>
              <a:rPr lang="zh-CN" altLang="en-US" sz="2400" dirty="0">
                <a:solidFill>
                  <a:srgbClr val="FF0000"/>
                </a:solidFill>
                <a:latin typeface="华文仿宋" panose="02010600040101010101" pitchFamily="2" charset="-122"/>
                <a:ea typeface="华文仿宋" panose="02010600040101010101" pitchFamily="2" charset="-122"/>
              </a:rPr>
              <a:t>一体：</a:t>
            </a:r>
            <a:r>
              <a:rPr lang="zh-CN" altLang="zh-CN" sz="2400" dirty="0">
                <a:latin typeface="华文仿宋" panose="02010600040101010101" pitchFamily="2" charset="-122"/>
                <a:ea typeface="华文仿宋" panose="02010600040101010101" pitchFamily="2" charset="-122"/>
              </a:rPr>
              <a:t>高考评价体系，通过确立“立德树人、服务选拔、导向教学”这一高考核心立场，回答了“为什么考”的问题。</a:t>
            </a:r>
            <a:endParaRPr lang="en-US" altLang="zh-CN" sz="2400" dirty="0">
              <a:latin typeface="华文仿宋" panose="02010600040101010101" pitchFamily="2" charset="-122"/>
              <a:ea typeface="华文仿宋" panose="02010600040101010101" pitchFamily="2" charset="-122"/>
            </a:endParaRPr>
          </a:p>
          <a:p>
            <a:pPr>
              <a:lnSpc>
                <a:spcPct val="125000"/>
              </a:lnSpc>
              <a:buNone/>
            </a:pPr>
            <a:r>
              <a:rPr lang="en-US" altLang="zh-CN" sz="2400" dirty="0">
                <a:solidFill>
                  <a:srgbClr val="000000"/>
                </a:solidFill>
                <a:latin typeface="华文仿宋" panose="02010600040101010101" pitchFamily="2" charset="-122"/>
                <a:ea typeface="华文仿宋" panose="02010600040101010101" pitchFamily="2" charset="-122"/>
              </a:rPr>
              <a:t>    </a:t>
            </a:r>
            <a:r>
              <a:rPr lang="zh-CN" altLang="en-US" sz="2400" dirty="0">
                <a:solidFill>
                  <a:srgbClr val="FF0000"/>
                </a:solidFill>
                <a:latin typeface="华文仿宋" panose="02010600040101010101" pitchFamily="2" charset="-122"/>
                <a:ea typeface="华文仿宋" panose="02010600040101010101" pitchFamily="2" charset="-122"/>
              </a:rPr>
              <a:t>四层：</a:t>
            </a:r>
            <a:r>
              <a:rPr lang="zh-CN" altLang="zh-CN" sz="2400" dirty="0">
                <a:latin typeface="华文仿宋" panose="02010600040101010101" pitchFamily="2" charset="-122"/>
                <a:ea typeface="华文仿宋" panose="02010600040101010101" pitchFamily="2" charset="-122"/>
              </a:rPr>
              <a:t>必备知识、关键能力、学科素养、核心价值四层考查目标，回答了高考“考什么”的问题</a:t>
            </a:r>
            <a:r>
              <a:rPr lang="zh-CN" altLang="en-US" sz="2400" dirty="0">
                <a:solidFill>
                  <a:srgbClr val="000000"/>
                </a:solidFill>
                <a:latin typeface="华文仿宋" panose="02010600040101010101" pitchFamily="2" charset="-122"/>
                <a:ea typeface="华文仿宋" panose="02010600040101010101" pitchFamily="2" charset="-122"/>
              </a:rPr>
              <a:t>。</a:t>
            </a:r>
            <a:endParaRPr lang="en-US" altLang="zh-CN" sz="2400" dirty="0">
              <a:solidFill>
                <a:srgbClr val="000000"/>
              </a:solidFill>
              <a:latin typeface="华文仿宋" panose="02010600040101010101" pitchFamily="2" charset="-122"/>
              <a:ea typeface="华文仿宋" panose="02010600040101010101" pitchFamily="2" charset="-122"/>
            </a:endParaRPr>
          </a:p>
          <a:p>
            <a:pPr>
              <a:lnSpc>
                <a:spcPct val="125000"/>
              </a:lnSpc>
              <a:buNone/>
            </a:pPr>
            <a:r>
              <a:rPr lang="zh-CN" altLang="en-US" sz="2400" dirty="0">
                <a:solidFill>
                  <a:srgbClr val="FF0000"/>
                </a:solidFill>
                <a:latin typeface="华文仿宋" panose="02010600040101010101" pitchFamily="2" charset="-122"/>
                <a:ea typeface="华文仿宋" panose="02010600040101010101" pitchFamily="2" charset="-122"/>
              </a:rPr>
              <a:t>    四翼：</a:t>
            </a:r>
            <a:r>
              <a:rPr lang="zh-CN" altLang="en-US" sz="2400" b="1" dirty="0">
                <a:solidFill>
                  <a:srgbClr val="FF0000"/>
                </a:solidFill>
                <a:latin typeface="华文仿宋" panose="02010600040101010101" pitchFamily="2" charset="-122"/>
                <a:ea typeface="华文仿宋" panose="02010600040101010101" pitchFamily="2" charset="-122"/>
              </a:rPr>
              <a:t>基础性、综合性、应用性、创新性</a:t>
            </a:r>
            <a:r>
              <a:rPr lang="zh-CN" altLang="en-US" sz="2400" dirty="0">
                <a:latin typeface="华文仿宋" panose="02010600040101010101" pitchFamily="2" charset="-122"/>
                <a:ea typeface="华文仿宋" panose="02010600040101010101" pitchFamily="2" charset="-122"/>
              </a:rPr>
              <a:t>四个方面的考查要求，回答了“怎么考”的问题。</a:t>
            </a:r>
            <a:endParaRPr lang="zh-CN" altLang="zh-CN" sz="2400" dirty="0">
              <a:solidFill>
                <a:srgbClr val="000000"/>
              </a:solidFill>
              <a:latin typeface="华文仿宋" panose="02010600040101010101" pitchFamily="2" charset="-122"/>
              <a:ea typeface="华文仿宋" panose="02010600040101010101" pitchFamily="2" charset="-122"/>
            </a:endParaRPr>
          </a:p>
        </p:txBody>
      </p:sp>
      <p:sp>
        <p:nvSpPr>
          <p:cNvPr id="5" name="TextBox 4"/>
          <p:cNvSpPr txBox="1"/>
          <p:nvPr/>
        </p:nvSpPr>
        <p:spPr>
          <a:xfrm>
            <a:off x="914475" y="1052736"/>
            <a:ext cx="10225136" cy="641779"/>
          </a:xfrm>
          <a:prstGeom prst="rect">
            <a:avLst/>
          </a:prstGeom>
          <a:noFill/>
        </p:spPr>
        <p:txBody>
          <a:bodyPr wrap="square" rtlCol="0">
            <a:spAutoFit/>
          </a:bodyPr>
          <a:lstStyle/>
          <a:p>
            <a:pPr algn="ctr">
              <a:lnSpc>
                <a:spcPts val="4800"/>
              </a:lnSpc>
            </a:pPr>
            <a:r>
              <a:rPr lang="en-US" altLang="zh-CN" sz="2800" b="1" dirty="0" smtClean="0">
                <a:solidFill>
                  <a:srgbClr val="FF0000"/>
                </a:solidFill>
              </a:rPr>
              <a:t>2. </a:t>
            </a:r>
            <a:r>
              <a:rPr lang="zh-CN" altLang="en-US" sz="2800" b="1" dirty="0" smtClean="0">
                <a:solidFill>
                  <a:srgbClr val="FF0000"/>
                </a:solidFill>
              </a:rPr>
              <a:t>命题要体现考试方向</a:t>
            </a:r>
            <a:endParaRPr lang="en-US" altLang="zh-CN" sz="2800" b="1" dirty="0" smtClean="0">
              <a:solidFill>
                <a:srgbClr val="FF0000"/>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001257" y="1628800"/>
            <a:ext cx="10513168"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ts val="4100"/>
              </a:lnSpc>
            </a:pPr>
            <a:r>
              <a:rPr lang="en-US" altLang="zh-CN" sz="2400" dirty="0">
                <a:latin typeface="华文仿宋" panose="02010600040101010101" pitchFamily="2" charset="-122"/>
                <a:ea typeface="华文仿宋" panose="02010600040101010101" pitchFamily="2" charset="-122"/>
              </a:rPr>
              <a:t>       2017</a:t>
            </a:r>
            <a:r>
              <a:rPr lang="zh-CN" altLang="en-US" sz="2400" dirty="0">
                <a:latin typeface="华文仿宋" panose="02010600040101010101" pitchFamily="2" charset="-122"/>
                <a:ea typeface="华文仿宋" panose="02010600040101010101" pitchFamily="2" charset="-122"/>
              </a:rPr>
              <a:t>年</a:t>
            </a:r>
            <a:r>
              <a:rPr lang="en-US" altLang="zh-CN" sz="2400" dirty="0">
                <a:latin typeface="华文仿宋" panose="02010600040101010101" pitchFamily="2" charset="-122"/>
                <a:ea typeface="华文仿宋" panose="02010600040101010101" pitchFamily="2" charset="-122"/>
              </a:rPr>
              <a:t>6</a:t>
            </a:r>
            <a:r>
              <a:rPr lang="zh-CN" altLang="en-US" sz="2400" dirty="0">
                <a:latin typeface="华文仿宋" panose="02010600040101010101" pitchFamily="2" charset="-122"/>
                <a:ea typeface="华文仿宋" panose="02010600040101010101" pitchFamily="2" charset="-122"/>
              </a:rPr>
              <a:t>月</a:t>
            </a:r>
            <a:r>
              <a:rPr lang="en-US" altLang="zh-CN" sz="2400" dirty="0">
                <a:latin typeface="华文仿宋" panose="02010600040101010101" pitchFamily="2" charset="-122"/>
                <a:ea typeface="华文仿宋" panose="02010600040101010101" pitchFamily="2" charset="-122"/>
              </a:rPr>
              <a:t>26</a:t>
            </a:r>
            <a:r>
              <a:rPr lang="zh-CN" altLang="en-US" sz="2400" dirty="0">
                <a:latin typeface="华文仿宋" panose="02010600040101010101" pitchFamily="2" charset="-122"/>
                <a:ea typeface="华文仿宋" panose="02010600040101010101" pitchFamily="2" charset="-122"/>
              </a:rPr>
              <a:t>日，</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中国教师</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刊登</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人民日报</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记者对教育部考试中心主任姜钢的专访，话题是：今年的高考试题命制有哪些亮点和特色？如何多渠道落实立德树人根本任务？如何全方位弘扬中华优秀传统文化？高考是如何承载为国选人育人的重大使命的？</a:t>
            </a:r>
            <a:r>
              <a:rPr lang="zh-CN" altLang="en-US" sz="2400" b="1" dirty="0">
                <a:solidFill>
                  <a:srgbClr val="FF0000"/>
                </a:solidFill>
                <a:latin typeface="华文仿宋" panose="02010600040101010101" pitchFamily="2" charset="-122"/>
                <a:ea typeface="华文仿宋" panose="02010600040101010101" pitchFamily="2" charset="-122"/>
              </a:rPr>
              <a:t>（如何体现一体四层四翼）</a:t>
            </a:r>
          </a:p>
          <a:p>
            <a:pPr>
              <a:lnSpc>
                <a:spcPts val="4100"/>
              </a:lnSpc>
            </a:pPr>
            <a:r>
              <a:rPr lang="zh-CN" altLang="en-US" sz="2400" dirty="0">
                <a:latin typeface="华文仿宋" panose="02010600040101010101" pitchFamily="2" charset="-122"/>
                <a:ea typeface="华文仿宋" panose="02010600040101010101" pitchFamily="2" charset="-122"/>
              </a:rPr>
              <a:t>       专访中，我们可以看到</a:t>
            </a:r>
            <a:r>
              <a:rPr lang="zh-CN" altLang="en-US" sz="2400" b="1" dirty="0">
                <a:solidFill>
                  <a:srgbClr val="FF0000"/>
                </a:solidFill>
                <a:latin typeface="华文仿宋" panose="02010600040101010101" pitchFamily="2" charset="-122"/>
                <a:ea typeface="华文仿宋" panose="02010600040101010101" pitchFamily="2" charset="-122"/>
              </a:rPr>
              <a:t>考试中心对今年</a:t>
            </a:r>
            <a:r>
              <a:rPr lang="zh-CN" altLang="en-US" sz="2400" b="1" dirty="0" smtClean="0">
                <a:solidFill>
                  <a:srgbClr val="FF0000"/>
                </a:solidFill>
                <a:latin typeface="华文仿宋" panose="02010600040101010101" pitchFamily="2" charset="-122"/>
                <a:ea typeface="华文仿宋" panose="02010600040101010101" pitchFamily="2" charset="-122"/>
              </a:rPr>
              <a:t>的高</a:t>
            </a:r>
            <a:r>
              <a:rPr lang="zh-CN" altLang="en-US" sz="2400" b="1" dirty="0">
                <a:solidFill>
                  <a:srgbClr val="FF0000"/>
                </a:solidFill>
                <a:latin typeface="华文仿宋" panose="02010600040101010101" pitchFamily="2" charset="-122"/>
                <a:ea typeface="华文仿宋" panose="02010600040101010101" pitchFamily="2" charset="-122"/>
              </a:rPr>
              <a:t>考试题评价颇高</a:t>
            </a:r>
            <a:r>
              <a:rPr lang="zh-CN" altLang="en-US" sz="2400" dirty="0">
                <a:latin typeface="华文仿宋" panose="02010600040101010101" pitchFamily="2" charset="-122"/>
                <a:ea typeface="华文仿宋" panose="02010600040101010101" pitchFamily="2" charset="-122"/>
              </a:rPr>
              <a:t>。这些评价就是导向，说明这样的命题思路是符合为国选人育人要求的，是会坚持下去的。这对</a:t>
            </a:r>
            <a:r>
              <a:rPr lang="en-US" altLang="zh-CN" sz="2400" dirty="0">
                <a:latin typeface="华文仿宋" panose="02010600040101010101" pitchFamily="2" charset="-122"/>
                <a:ea typeface="华文仿宋" panose="02010600040101010101" pitchFamily="2" charset="-122"/>
              </a:rPr>
              <a:t>2018</a:t>
            </a:r>
            <a:r>
              <a:rPr lang="zh-CN" altLang="en-US" sz="2400" dirty="0">
                <a:latin typeface="华文仿宋" panose="02010600040101010101" pitchFamily="2" charset="-122"/>
                <a:ea typeface="华文仿宋" panose="02010600040101010101" pitchFamily="2" charset="-122"/>
              </a:rPr>
              <a:t>年乃至今后的高考复习备考，具有重要的导向作用！</a:t>
            </a:r>
            <a:endParaRPr lang="zh-CN" altLang="zh-CN" sz="2400" dirty="0">
              <a:solidFill>
                <a:srgbClr val="FF0000"/>
              </a:solidFill>
              <a:latin typeface="华文仿宋" panose="02010600040101010101" pitchFamily="2" charset="-122"/>
              <a:ea typeface="华文仿宋" panose="02010600040101010101" pitchFamily="2"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2000885" y="1985010"/>
            <a:ext cx="9455785" cy="109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en-US" sz="2400" dirty="0" smtClean="0">
                <a:solidFill>
                  <a:srgbClr val="FF0000"/>
                </a:solidFill>
                <a:latin typeface="华文仿宋" panose="02010600040101010101" pitchFamily="2" charset="-122"/>
                <a:ea typeface="华文仿宋" panose="02010600040101010101" pitchFamily="2" charset="-122"/>
              </a:rPr>
              <a:t>四</a:t>
            </a:r>
            <a:r>
              <a:rPr lang="zh-CN" altLang="en-US" sz="2400" dirty="0">
                <a:solidFill>
                  <a:srgbClr val="FF0000"/>
                </a:solidFill>
                <a:latin typeface="华文仿宋" panose="02010600040101010101" pitchFamily="2" charset="-122"/>
                <a:ea typeface="华文仿宋" panose="02010600040101010101" pitchFamily="2" charset="-122"/>
              </a:rPr>
              <a:t>翼</a:t>
            </a:r>
            <a:r>
              <a:rPr lang="zh-CN" altLang="en-US" sz="2400" dirty="0" smtClean="0">
                <a:solidFill>
                  <a:srgbClr val="FF0000"/>
                </a:solidFill>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回答了“怎么考”的</a:t>
            </a:r>
            <a:r>
              <a:rPr lang="zh-CN" altLang="en-US" sz="2400" dirty="0" smtClean="0">
                <a:latin typeface="华文仿宋" panose="02010600040101010101" pitchFamily="2" charset="-122"/>
                <a:ea typeface="华文仿宋" panose="02010600040101010101" pitchFamily="2" charset="-122"/>
              </a:rPr>
              <a:t>问题。</a:t>
            </a:r>
            <a:endParaRPr lang="zh-CN" altLang="zh-CN" sz="2400" dirty="0">
              <a:solidFill>
                <a:srgbClr val="000000"/>
              </a:solidFill>
              <a:latin typeface="华文仿宋" panose="02010600040101010101" pitchFamily="2" charset="-122"/>
              <a:ea typeface="华文仿宋" panose="02010600040101010101" pitchFamily="2" charset="-122"/>
            </a:endParaRPr>
          </a:p>
          <a:p>
            <a:pPr>
              <a:lnSpc>
                <a:spcPct val="125000"/>
              </a:lnSpc>
              <a:buFontTx/>
              <a:buNone/>
            </a:pPr>
            <a:r>
              <a:rPr lang="zh-CN" altLang="en-US" sz="2400" dirty="0" smtClean="0">
                <a:latin typeface="华文仿宋" panose="02010600040101010101" pitchFamily="2" charset="-122"/>
                <a:ea typeface="华文仿宋" panose="02010600040101010101" pitchFamily="2" charset="-122"/>
              </a:rPr>
              <a:t>            </a:t>
            </a:r>
            <a:r>
              <a:rPr lang="zh-CN" altLang="en-US" sz="2800" b="1" dirty="0" smtClean="0">
                <a:solidFill>
                  <a:srgbClr val="FF0000"/>
                </a:solidFill>
                <a:latin typeface="华文仿宋" panose="02010600040101010101" pitchFamily="2" charset="-122"/>
                <a:ea typeface="华文仿宋" panose="02010600040101010101" pitchFamily="2" charset="-122"/>
              </a:rPr>
              <a:t>基础性</a:t>
            </a:r>
            <a:r>
              <a:rPr lang="zh-CN" altLang="en-US" sz="2800" b="1" dirty="0">
                <a:solidFill>
                  <a:srgbClr val="FF0000"/>
                </a:solidFill>
                <a:latin typeface="华文仿宋" panose="02010600040101010101" pitchFamily="2" charset="-122"/>
                <a:ea typeface="华文仿宋" panose="02010600040101010101" pitchFamily="2" charset="-122"/>
              </a:rPr>
              <a:t>、综合性、应用性、创新性</a:t>
            </a:r>
            <a:r>
              <a:rPr lang="zh-CN" altLang="en-US" sz="2400" dirty="0">
                <a:latin typeface="华文仿宋" panose="02010600040101010101" pitchFamily="2" charset="-122"/>
                <a:ea typeface="华文仿宋" panose="02010600040101010101" pitchFamily="2" charset="-122"/>
              </a:rPr>
              <a:t>四个方面的考查</a:t>
            </a:r>
            <a:r>
              <a:rPr lang="zh-CN" altLang="en-US" sz="2400" dirty="0" smtClean="0">
                <a:latin typeface="华文仿宋" panose="02010600040101010101" pitchFamily="2" charset="-122"/>
                <a:ea typeface="华文仿宋" panose="02010600040101010101" pitchFamily="2" charset="-122"/>
              </a:rPr>
              <a:t>要求</a:t>
            </a:r>
            <a:r>
              <a:rPr lang="zh-CN" altLang="en-US" sz="2400" dirty="0">
                <a:latin typeface="华文仿宋" panose="02010600040101010101" pitchFamily="2" charset="-122"/>
                <a:ea typeface="华文仿宋" panose="02010600040101010101" pitchFamily="2" charset="-122"/>
              </a:rPr>
              <a:t>。</a:t>
            </a:r>
            <a:endParaRPr lang="zh-CN" altLang="zh-CN" sz="2400" dirty="0">
              <a:solidFill>
                <a:srgbClr val="000000"/>
              </a:solidFill>
              <a:latin typeface="华文仿宋" panose="02010600040101010101" pitchFamily="2" charset="-122"/>
              <a:ea typeface="华文仿宋" panose="02010600040101010101" pitchFamily="2" charset="-122"/>
            </a:endParaRPr>
          </a:p>
        </p:txBody>
      </p:sp>
      <p:sp>
        <p:nvSpPr>
          <p:cNvPr id="5" name="TextBox 4"/>
          <p:cNvSpPr txBox="1"/>
          <p:nvPr/>
        </p:nvSpPr>
        <p:spPr>
          <a:xfrm>
            <a:off x="914475" y="1131037"/>
            <a:ext cx="10225136" cy="641779"/>
          </a:xfrm>
          <a:prstGeom prst="rect">
            <a:avLst/>
          </a:prstGeom>
          <a:noFill/>
        </p:spPr>
        <p:txBody>
          <a:bodyPr wrap="square" rtlCol="0">
            <a:spAutoFit/>
          </a:bodyPr>
          <a:lstStyle/>
          <a:p>
            <a:pPr algn="ctr">
              <a:lnSpc>
                <a:spcPts val="4800"/>
              </a:lnSpc>
            </a:pPr>
            <a:r>
              <a:rPr lang="en-US" altLang="zh-CN" sz="2800" b="1" dirty="0" smtClean="0">
                <a:solidFill>
                  <a:srgbClr val="FF0000"/>
                </a:solidFill>
              </a:rPr>
              <a:t>2. </a:t>
            </a:r>
            <a:r>
              <a:rPr lang="zh-CN" altLang="en-US" sz="2800" b="1" dirty="0" smtClean="0">
                <a:solidFill>
                  <a:srgbClr val="FF0000"/>
                </a:solidFill>
              </a:rPr>
              <a:t>命题要体现考试方向</a:t>
            </a:r>
            <a:endParaRPr lang="en-US" altLang="zh-CN" sz="2800" b="1" dirty="0" smtClean="0">
              <a:solidFill>
                <a:srgbClr val="FF0000"/>
              </a:solidFill>
            </a:endParaRPr>
          </a:p>
        </p:txBody>
      </p:sp>
      <p:sp>
        <p:nvSpPr>
          <p:cNvPr id="6" name="Text Box 7"/>
          <p:cNvSpPr txBox="1">
            <a:spLocks noChangeArrowheads="1"/>
          </p:cNvSpPr>
          <p:nvPr/>
        </p:nvSpPr>
        <p:spPr bwMode="auto">
          <a:xfrm>
            <a:off x="2023888" y="3212976"/>
            <a:ext cx="87849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en-US" sz="2400" dirty="0" smtClean="0">
                <a:latin typeface="华文仿宋" panose="02010600040101010101" pitchFamily="2" charset="-122"/>
                <a:ea typeface="华文仿宋" panose="02010600040101010101" pitchFamily="2" charset="-122"/>
              </a:rPr>
              <a:t>江苏物理试卷能力立意的要求很好地体现了“四性”的要求。</a:t>
            </a:r>
            <a:endParaRPr lang="zh-CN" altLang="zh-CN" sz="2400" dirty="0">
              <a:solidFill>
                <a:srgbClr val="000000"/>
              </a:solidFill>
              <a:latin typeface="华文仿宋" panose="02010600040101010101" pitchFamily="2" charset="-122"/>
              <a:ea typeface="华文仿宋" panose="02010600040101010101" pitchFamily="2" charset="-122"/>
            </a:endParaRPr>
          </a:p>
        </p:txBody>
      </p:sp>
      <p:sp>
        <p:nvSpPr>
          <p:cNvPr id="8" name="Text Box 7"/>
          <p:cNvSpPr txBox="1">
            <a:spLocks noChangeArrowheads="1"/>
          </p:cNvSpPr>
          <p:nvPr/>
        </p:nvSpPr>
        <p:spPr bwMode="auto">
          <a:xfrm>
            <a:off x="2135560" y="4005064"/>
            <a:ext cx="617413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en-US" altLang="zh-CN" sz="2400" b="1" dirty="0" smtClean="0">
                <a:latin typeface="华文仿宋" panose="02010600040101010101" pitchFamily="2" charset="-122"/>
                <a:ea typeface="华文仿宋" panose="02010600040101010101" pitchFamily="2" charset="-122"/>
              </a:rPr>
              <a:t>2017</a:t>
            </a:r>
            <a:r>
              <a:rPr lang="zh-CN" altLang="en-US" sz="2400" b="1" dirty="0" smtClean="0">
                <a:latin typeface="华文仿宋" panose="02010600040101010101" pitchFamily="2" charset="-122"/>
                <a:ea typeface="华文仿宋" panose="02010600040101010101" pitchFamily="2" charset="-122"/>
              </a:rPr>
              <a:t>年，高考命题的总方向：</a:t>
            </a:r>
            <a:r>
              <a:rPr lang="zh-CN" altLang="en-US" sz="2400" b="1" dirty="0" smtClean="0">
                <a:solidFill>
                  <a:srgbClr val="FF0000"/>
                </a:solidFill>
                <a:latin typeface="华文仿宋" panose="02010600040101010101" pitchFamily="2" charset="-122"/>
                <a:ea typeface="华文仿宋" panose="02010600040101010101" pitchFamily="2" charset="-122"/>
              </a:rPr>
              <a:t>稳中有进</a:t>
            </a:r>
          </a:p>
        </p:txBody>
      </p:sp>
      <p:sp>
        <p:nvSpPr>
          <p:cNvPr id="9" name="Text Box 7"/>
          <p:cNvSpPr txBox="1">
            <a:spLocks noChangeArrowheads="1"/>
          </p:cNvSpPr>
          <p:nvPr/>
        </p:nvSpPr>
        <p:spPr bwMode="auto">
          <a:xfrm>
            <a:off x="2023888" y="4797152"/>
            <a:ext cx="8406383" cy="52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5000"/>
              </a:lnSpc>
            </a:pPr>
            <a:r>
              <a:rPr lang="zh-CN" altLang="en-US" sz="2400" b="1" dirty="0" smtClean="0">
                <a:solidFill>
                  <a:srgbClr val="0901AF"/>
                </a:solidFill>
                <a:latin typeface="华文仿宋" panose="02010600040101010101" pitchFamily="2" charset="-122"/>
                <a:ea typeface="华文仿宋" panose="02010600040101010101" pitchFamily="2" charset="-122"/>
              </a:rPr>
              <a:t>稳得扎实，进得鲜明！</a:t>
            </a:r>
            <a:endParaRPr lang="en-US" altLang="zh-CN" sz="2400" b="1" dirty="0" smtClean="0">
              <a:solidFill>
                <a:srgbClr val="0901AF"/>
              </a:solidFill>
              <a:latin typeface="华文仿宋" panose="02010600040101010101" pitchFamily="2" charset="-122"/>
              <a:ea typeface="华文仿宋" panose="02010600040101010101" pitchFamily="2"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75" y="1052736"/>
            <a:ext cx="10225136" cy="641779"/>
          </a:xfrm>
          <a:prstGeom prst="rect">
            <a:avLst/>
          </a:prstGeom>
          <a:noFill/>
        </p:spPr>
        <p:txBody>
          <a:bodyPr wrap="square" rtlCol="0">
            <a:spAutoFit/>
          </a:bodyPr>
          <a:lstStyle/>
          <a:p>
            <a:pPr algn="ctr">
              <a:lnSpc>
                <a:spcPts val="4800"/>
              </a:lnSpc>
            </a:pPr>
            <a:r>
              <a:rPr lang="en-US" altLang="zh-CN" sz="2800" b="1" dirty="0" smtClean="0">
                <a:solidFill>
                  <a:srgbClr val="FF0000"/>
                </a:solidFill>
              </a:rPr>
              <a:t>2. </a:t>
            </a:r>
            <a:r>
              <a:rPr lang="zh-CN" altLang="en-US" sz="2800" b="1" dirty="0" smtClean="0">
                <a:solidFill>
                  <a:srgbClr val="FF0000"/>
                </a:solidFill>
              </a:rPr>
              <a:t>命题要体现考试方向</a:t>
            </a:r>
            <a:endParaRPr lang="en-US" altLang="zh-CN" sz="2800" b="1" dirty="0" smtClean="0">
              <a:solidFill>
                <a:srgbClr val="FF0000"/>
              </a:solidFill>
            </a:endParaRPr>
          </a:p>
        </p:txBody>
      </p:sp>
      <p:sp>
        <p:nvSpPr>
          <p:cNvPr id="6" name="Text Box 7"/>
          <p:cNvSpPr txBox="1">
            <a:spLocks noChangeArrowheads="1"/>
          </p:cNvSpPr>
          <p:nvPr/>
        </p:nvSpPr>
        <p:spPr bwMode="auto">
          <a:xfrm>
            <a:off x="554355" y="1336040"/>
            <a:ext cx="4592320" cy="124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en-US" sz="2800" b="1" dirty="0" smtClean="0">
                <a:solidFill>
                  <a:srgbClr val="000000"/>
                </a:solidFill>
                <a:latin typeface="华文仿宋" panose="02010600040101010101" pitchFamily="2" charset="-122"/>
                <a:ea typeface="华文仿宋" panose="02010600040101010101" pitchFamily="2" charset="-122"/>
              </a:rPr>
              <a:t>怎样命制基础性试题</a:t>
            </a:r>
            <a:r>
              <a:rPr lang="zh-CN" altLang="en-US" sz="6000" b="1" dirty="0" smtClean="0">
                <a:solidFill>
                  <a:srgbClr val="000000"/>
                </a:solidFill>
                <a:latin typeface="华文仿宋" panose="02010600040101010101" pitchFamily="2" charset="-122"/>
                <a:ea typeface="华文仿宋" panose="02010600040101010101" pitchFamily="2" charset="-122"/>
              </a:rPr>
              <a:t>？</a:t>
            </a:r>
            <a:endParaRPr lang="zh-CN" altLang="zh-CN" sz="6000" b="1" dirty="0">
              <a:solidFill>
                <a:srgbClr val="000000"/>
              </a:solidFill>
              <a:latin typeface="华文仿宋" panose="02010600040101010101" pitchFamily="2" charset="-122"/>
              <a:ea typeface="华文仿宋" panose="02010600040101010101" pitchFamily="2" charset="-122"/>
            </a:endParaRPr>
          </a:p>
        </p:txBody>
      </p:sp>
      <p:sp>
        <p:nvSpPr>
          <p:cNvPr id="2" name="Text Box 7"/>
          <p:cNvSpPr txBox="1">
            <a:spLocks noChangeArrowheads="1"/>
          </p:cNvSpPr>
          <p:nvPr/>
        </p:nvSpPr>
        <p:spPr bwMode="auto">
          <a:xfrm>
            <a:off x="5375910" y="1887220"/>
            <a:ext cx="290258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zh-CN" sz="2400" b="1" dirty="0">
                <a:solidFill>
                  <a:srgbClr val="FF0000"/>
                </a:solidFill>
                <a:latin typeface="华文仿宋" panose="02010600040101010101" pitchFamily="2" charset="-122"/>
                <a:ea typeface="华文仿宋" panose="02010600040101010101" pitchFamily="2" charset="-122"/>
              </a:rPr>
              <a:t>简单又不失灵活。</a:t>
            </a:r>
          </a:p>
        </p:txBody>
      </p:sp>
      <p:sp>
        <p:nvSpPr>
          <p:cNvPr id="168963" name="Text Box 3"/>
          <p:cNvSpPr txBox="1">
            <a:spLocks noChangeArrowheads="1"/>
          </p:cNvSpPr>
          <p:nvPr/>
        </p:nvSpPr>
        <p:spPr bwMode="auto">
          <a:xfrm>
            <a:off x="554567" y="2439988"/>
            <a:ext cx="10945283"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dirty="0" smtClean="0">
                <a:solidFill>
                  <a:srgbClr val="0000FF"/>
                </a:solidFill>
              </a:rPr>
              <a:t>201</a:t>
            </a:r>
            <a:r>
              <a:rPr lang="en-US" sz="2400" b="1" dirty="0" smtClean="0">
                <a:solidFill>
                  <a:srgbClr val="0000FF"/>
                </a:solidFill>
              </a:rPr>
              <a:t>7</a:t>
            </a:r>
            <a:r>
              <a:rPr lang="zh-CN" altLang="en-US" sz="2400" b="1" dirty="0" smtClean="0">
                <a:solidFill>
                  <a:srgbClr val="0000FF"/>
                </a:solidFill>
              </a:rPr>
              <a:t>高考</a:t>
            </a:r>
            <a:r>
              <a:rPr lang="en-US" altLang="zh-CN" sz="2400" b="1" dirty="0">
                <a:solidFill>
                  <a:srgbClr val="0000FF"/>
                </a:solidFill>
              </a:rPr>
              <a:t>:</a:t>
            </a:r>
            <a:endParaRPr lang="zh-CN" altLang="en-US" sz="2400" b="1" dirty="0">
              <a:solidFill>
                <a:srgbClr val="0000FF"/>
              </a:solidFill>
            </a:endParaRPr>
          </a:p>
          <a:p>
            <a:endParaRPr lang="en-US" altLang="zh-CN" b="1" dirty="0"/>
          </a:p>
          <a:p>
            <a:pPr>
              <a:lnSpc>
                <a:spcPct val="120000"/>
              </a:lnSpc>
            </a:pPr>
            <a:r>
              <a:rPr lang="en-US" altLang="zh-CN" dirty="0"/>
              <a:t>   </a:t>
            </a:r>
            <a:r>
              <a:rPr lang="en-US" altLang="zh-CN" sz="2000" dirty="0"/>
              <a:t> </a:t>
            </a:r>
            <a:r>
              <a:rPr lang="en-US" altLang="zh-CN" sz="2400" dirty="0"/>
              <a:t>  </a:t>
            </a:r>
            <a:r>
              <a:rPr lang="en-US" altLang="zh-CN" sz="2400" dirty="0">
                <a:latin typeface="Times New Roman" panose="02020603050405020304" pitchFamily="18" charset="0"/>
              </a:rPr>
              <a:t>1．如图所示，两个单匝线圈</a:t>
            </a:r>
            <a:r>
              <a:rPr lang="en-US" altLang="zh-CN" sz="2400" i="1" dirty="0">
                <a:latin typeface="Times New Roman" panose="02020603050405020304" pitchFamily="18" charset="0"/>
              </a:rPr>
              <a:t>a</a:t>
            </a:r>
            <a:r>
              <a:rPr lang="en-US" altLang="zh-CN" sz="2400" dirty="0">
                <a:latin typeface="Times New Roman" panose="02020603050405020304" pitchFamily="18" charset="0"/>
              </a:rPr>
              <a:t>、</a:t>
            </a:r>
            <a:r>
              <a:rPr lang="en-US" altLang="zh-CN" sz="2400" i="1" dirty="0">
                <a:latin typeface="Times New Roman" panose="02020603050405020304" pitchFamily="18" charset="0"/>
              </a:rPr>
              <a:t>b</a:t>
            </a:r>
            <a:r>
              <a:rPr lang="en-US" altLang="zh-CN" sz="2400" dirty="0">
                <a:latin typeface="Times New Roman" panose="02020603050405020304" pitchFamily="18" charset="0"/>
              </a:rPr>
              <a:t>的半径分别为</a:t>
            </a:r>
            <a:r>
              <a:rPr lang="en-US" altLang="zh-CN" sz="2400" i="1" dirty="0">
                <a:latin typeface="Times New Roman" panose="02020603050405020304" pitchFamily="18" charset="0"/>
              </a:rPr>
              <a:t>r</a:t>
            </a:r>
            <a:r>
              <a:rPr lang="en-US" altLang="zh-CN" sz="2400" dirty="0">
                <a:latin typeface="Times New Roman" panose="02020603050405020304" pitchFamily="18" charset="0"/>
              </a:rPr>
              <a:t>和2</a:t>
            </a:r>
            <a:r>
              <a:rPr lang="en-US" altLang="zh-CN" sz="2400" i="1" dirty="0">
                <a:latin typeface="Times New Roman" panose="02020603050405020304" pitchFamily="18" charset="0"/>
              </a:rPr>
              <a:t>r</a:t>
            </a:r>
            <a:r>
              <a:rPr lang="en-US" altLang="zh-CN" sz="2400" dirty="0">
                <a:latin typeface="Times New Roman" panose="02020603050405020304" pitchFamily="18" charset="0"/>
              </a:rPr>
              <a:t>．圆形匀强磁场B的边缘恰好与</a:t>
            </a:r>
            <a:r>
              <a:rPr lang="en-US" altLang="zh-CN" sz="2400" i="1" dirty="0">
                <a:latin typeface="Times New Roman" panose="02020603050405020304" pitchFamily="18" charset="0"/>
              </a:rPr>
              <a:t>a</a:t>
            </a:r>
            <a:r>
              <a:rPr lang="en-US" altLang="zh-CN" sz="2400" dirty="0">
                <a:latin typeface="Times New Roman" panose="02020603050405020304" pitchFamily="18" charset="0"/>
              </a:rPr>
              <a:t>线圈重合，则穿过</a:t>
            </a:r>
            <a:r>
              <a:rPr lang="en-US" altLang="zh-CN" sz="2400" i="1" dirty="0">
                <a:latin typeface="Times New Roman" panose="02020603050405020304" pitchFamily="18" charset="0"/>
              </a:rPr>
              <a:t>a</a:t>
            </a:r>
            <a:r>
              <a:rPr lang="en-US" altLang="zh-CN" sz="2400" dirty="0">
                <a:latin typeface="Times New Roman" panose="02020603050405020304" pitchFamily="18" charset="0"/>
              </a:rPr>
              <a:t>、</a:t>
            </a:r>
            <a:r>
              <a:rPr lang="en-US" altLang="zh-CN" sz="2400" i="1" dirty="0">
                <a:latin typeface="Times New Roman" panose="02020603050405020304" pitchFamily="18" charset="0"/>
              </a:rPr>
              <a:t>b</a:t>
            </a:r>
            <a:r>
              <a:rPr lang="en-US" altLang="zh-CN" sz="2400" dirty="0">
                <a:latin typeface="Times New Roman" panose="02020603050405020304" pitchFamily="18" charset="0"/>
              </a:rPr>
              <a:t>两线圈的磁通量之比为</a:t>
            </a:r>
          </a:p>
          <a:p>
            <a:pPr>
              <a:lnSpc>
                <a:spcPct val="120000"/>
              </a:lnSpc>
            </a:pPr>
            <a:r>
              <a:rPr lang="zh-CN" altLang="en-US" sz="2400" b="1" dirty="0">
                <a:latin typeface="Times New Roman" panose="02020603050405020304" pitchFamily="18" charset="0"/>
              </a:rPr>
              <a:t>（A）1 ：1      （B）1 ：2       （C）1 ：4       （D）4 ：1</a:t>
            </a:r>
          </a:p>
        </p:txBody>
      </p:sp>
      <p:pic>
        <p:nvPicPr>
          <p:cNvPr id="1073743125" name="图片 1073743124" descr="wl-1"/>
          <p:cNvPicPr>
            <a:picLocks noChangeAspect="1"/>
          </p:cNvPicPr>
          <p:nvPr/>
        </p:nvPicPr>
        <p:blipFill>
          <a:blip r:embed="rId2"/>
          <a:stretch>
            <a:fillRect/>
          </a:stretch>
        </p:blipFill>
        <p:spPr>
          <a:xfrm>
            <a:off x="9178925" y="3921760"/>
            <a:ext cx="2094230" cy="2082165"/>
          </a:xfrm>
          <a:prstGeom prst="rect">
            <a:avLst/>
          </a:prstGeom>
          <a:noFill/>
          <a:ln w="9525">
            <a:noFill/>
          </a:ln>
        </p:spPr>
      </p:pic>
      <p:sp>
        <p:nvSpPr>
          <p:cNvPr id="3" name="文本框 2"/>
          <p:cNvSpPr txBox="1"/>
          <p:nvPr/>
        </p:nvSpPr>
        <p:spPr>
          <a:xfrm>
            <a:off x="441960" y="5047615"/>
            <a:ext cx="8615045" cy="398780"/>
          </a:xfrm>
          <a:prstGeom prst="rect">
            <a:avLst/>
          </a:prstGeom>
          <a:noFill/>
        </p:spPr>
        <p:txBody>
          <a:bodyPr wrap="square" rtlCol="0">
            <a:spAutoFit/>
          </a:bodyPr>
          <a:lstStyle/>
          <a:p>
            <a:r>
              <a:rPr lang="zh-CN" altLang="en-US" sz="2000" b="1" dirty="0">
                <a:solidFill>
                  <a:srgbClr val="FF0000"/>
                </a:solidFill>
              </a:rPr>
              <a:t>难度把控上颇具心思，立足基础又体现灵活，起点低又</a:t>
            </a:r>
            <a:r>
              <a:rPr lang="zh-CN" altLang="en-US" sz="2000" b="1" dirty="0" smtClean="0">
                <a:solidFill>
                  <a:srgbClr val="FF0000"/>
                </a:solidFill>
              </a:rPr>
              <a:t>不落俗套。</a:t>
            </a:r>
            <a:endParaRPr lang="zh-CN" altLang="en-US" sz="20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68963"/>
                                        </p:tgtEl>
                                        <p:attrNameLst>
                                          <p:attrName>style.visibility</p:attrName>
                                        </p:attrNameLst>
                                      </p:cBhvr>
                                      <p:to>
                                        <p:strVal val="visible"/>
                                      </p:to>
                                    </p:set>
                                    <p:animEffect transition="in" filter="blinds(vertical)">
                                      <p:cBhvr>
                                        <p:cTn id="7" dur="500"/>
                                        <p:tgtEl>
                                          <p:spTgt spid="168963"/>
                                        </p:tgtEl>
                                      </p:cBhvr>
                                    </p:animEffect>
                                  </p:childTnLst>
                                </p:cTn>
                              </p:par>
                              <p:par>
                                <p:cTn id="8" presetID="3" presetClass="entr" presetSubtype="5" fill="hold" nodeType="withEffect">
                                  <p:stCondLst>
                                    <p:cond delay="0"/>
                                  </p:stCondLst>
                                  <p:childTnLst>
                                    <p:set>
                                      <p:cBhvr>
                                        <p:cTn id="9" dur="1" fill="hold">
                                          <p:stCondLst>
                                            <p:cond delay="0"/>
                                          </p:stCondLst>
                                        </p:cTn>
                                        <p:tgtEl>
                                          <p:spTgt spid="1073743125"/>
                                        </p:tgtEl>
                                        <p:attrNameLst>
                                          <p:attrName>style.visibility</p:attrName>
                                        </p:attrNameLst>
                                      </p:cBhvr>
                                      <p:to>
                                        <p:strVal val="visible"/>
                                      </p:to>
                                    </p:set>
                                    <p:animEffect transition="in" filter="blinds(vertical)">
                                      <p:cBhvr>
                                        <p:cTn id="10" dur="500"/>
                                        <p:tgtEl>
                                          <p:spTgt spid="107374312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nimBg="1"/>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30"/>
          <p:cNvGraphicFramePr>
            <a:graphicFrameLocks noGrp="1" noChangeAspect="1"/>
          </p:cNvGraphicFramePr>
          <p:nvPr>
            <p:ph idx="4294967295"/>
          </p:nvPr>
        </p:nvGraphicFramePr>
        <p:xfrm>
          <a:off x="0" y="1"/>
          <a:ext cx="12192000" cy="1497013"/>
        </p:xfrm>
        <a:graphic>
          <a:graphicData uri="http://schemas.openxmlformats.org/presentationml/2006/ole">
            <mc:AlternateContent xmlns:mc="http://schemas.openxmlformats.org/markup-compatibility/2006">
              <mc:Choice xmlns:v="urn:schemas-microsoft-com:vml" Requires="v">
                <p:oleObj spid="_x0000_s23560" r:id="rId3" imgW="12179300" imgH="1993900" progId="">
                  <p:embed/>
                </p:oleObj>
              </mc:Choice>
              <mc:Fallback>
                <p:oleObj r:id="rId3" imgW="12179300" imgH="19939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8" name="内容占位符 3"/>
          <p:cNvGraphicFramePr/>
          <p:nvPr>
            <p:extLst>
              <p:ext uri="{D42A27DB-BD31-4B8C-83A1-F6EECF244321}">
                <p14:modId xmlns:p14="http://schemas.microsoft.com/office/powerpoint/2010/main" val="4052395754"/>
              </p:ext>
            </p:extLst>
          </p:nvPr>
        </p:nvGraphicFramePr>
        <p:xfrm>
          <a:off x="452080" y="72008"/>
          <a:ext cx="11449272" cy="6741368"/>
        </p:xfrm>
        <a:graphic>
          <a:graphicData uri="http://schemas.openxmlformats.org/drawingml/2006/table">
            <a:tbl>
              <a:tblPr/>
              <a:tblGrid>
                <a:gridCol w="1950689"/>
                <a:gridCol w="9498583"/>
              </a:tblGrid>
              <a:tr h="467729">
                <a:tc>
                  <a:txBody>
                    <a:bodyPr/>
                    <a:lstStyle/>
                    <a:p>
                      <a:pPr algn="ctr" latinLnBrk="0"/>
                      <a:r>
                        <a:rPr lang="zh-CN" altLang="en-US" sz="2600" b="1" dirty="0">
                          <a:solidFill>
                            <a:srgbClr val="FF0000"/>
                          </a:solidFill>
                          <a:effectLst/>
                          <a:latin typeface="宋体" panose="02010600030101010101" pitchFamily="2" charset="-122"/>
                          <a:ea typeface="宋体" panose="02010600030101010101" pitchFamily="2" charset="-122"/>
                        </a:rPr>
                        <a:t>学科</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381000" latinLnBrk="0"/>
                      <a:r>
                        <a:rPr lang="zh-CN" altLang="en-US" sz="2600" b="1" dirty="0" smtClean="0">
                          <a:solidFill>
                            <a:srgbClr val="FF0000"/>
                          </a:solidFill>
                          <a:effectLst/>
                          <a:latin typeface="宋体" panose="02010600030101010101" pitchFamily="2" charset="-122"/>
                          <a:ea typeface="宋体" panose="02010600030101010101" pitchFamily="2" charset="-122"/>
                        </a:rPr>
                        <a:t>                     核心</a:t>
                      </a:r>
                      <a:r>
                        <a:rPr lang="zh-CN" altLang="en-US" sz="2600" b="1" dirty="0">
                          <a:solidFill>
                            <a:srgbClr val="FF0000"/>
                          </a:solidFill>
                          <a:effectLst/>
                          <a:latin typeface="宋体" panose="02010600030101010101" pitchFamily="2" charset="-122"/>
                          <a:ea typeface="宋体" panose="02010600030101010101" pitchFamily="2" charset="-122"/>
                        </a:rPr>
                        <a:t>素养</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28547">
                <a:tc>
                  <a:txBody>
                    <a:bodyPr/>
                    <a:lstStyle/>
                    <a:p>
                      <a:pPr algn="ctr" latinLnBrk="0"/>
                      <a:r>
                        <a:rPr lang="zh-CN" altLang="en-US" sz="2200" dirty="0">
                          <a:effectLst/>
                          <a:latin typeface="宋体" panose="02010600030101010101" pitchFamily="2" charset="-122"/>
                          <a:ea typeface="宋体" panose="02010600030101010101" pitchFamily="2" charset="-122"/>
                        </a:rPr>
                        <a:t>语文</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381000" latinLnBrk="0"/>
                      <a:r>
                        <a:rPr lang="zh-CN" altLang="en-US" sz="2200" dirty="0">
                          <a:effectLst/>
                          <a:latin typeface="宋体" panose="02010600030101010101" pitchFamily="2" charset="-122"/>
                          <a:ea typeface="宋体" panose="02010600030101010101" pitchFamily="2" charset="-122"/>
                        </a:rPr>
                        <a:t>语言建构与运用、思维发展与提升，审美鉴赏与创造，文化传承与理解</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63245">
                <a:tc>
                  <a:txBody>
                    <a:bodyPr/>
                    <a:lstStyle/>
                    <a:p>
                      <a:pPr algn="ctr" latinLnBrk="0"/>
                      <a:r>
                        <a:rPr lang="zh-CN" altLang="en-US" sz="2200" dirty="0">
                          <a:effectLst/>
                          <a:latin typeface="宋体" panose="02010600030101010101" pitchFamily="2" charset="-122"/>
                          <a:ea typeface="宋体" panose="02010600030101010101" pitchFamily="2" charset="-122"/>
                        </a:rPr>
                        <a:t>数学</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381000" latinLnBrk="0"/>
                      <a:r>
                        <a:rPr lang="zh-CN" altLang="en-US" sz="2200" b="0" dirty="0">
                          <a:solidFill>
                            <a:schemeClr val="tx1"/>
                          </a:solidFill>
                          <a:effectLst/>
                          <a:latin typeface="宋体" panose="02010600030101010101" pitchFamily="2" charset="-122"/>
                          <a:ea typeface="宋体" panose="02010600030101010101" pitchFamily="2" charset="-122"/>
                        </a:rPr>
                        <a:t>数学抽象，逻辑推理，数学建模，数学运算，直观想像，数据分析</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7729">
                <a:tc>
                  <a:txBody>
                    <a:bodyPr/>
                    <a:lstStyle/>
                    <a:p>
                      <a:pPr algn="ctr" latinLnBrk="0"/>
                      <a:r>
                        <a:rPr lang="zh-CN" altLang="en-US" sz="2200" dirty="0">
                          <a:effectLst/>
                          <a:latin typeface="宋体" panose="02010600030101010101" pitchFamily="2" charset="-122"/>
                          <a:ea typeface="宋体" panose="02010600030101010101" pitchFamily="2" charset="-122"/>
                        </a:rPr>
                        <a:t>英语</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381000" latinLnBrk="0"/>
                      <a:r>
                        <a:rPr lang="zh-CN" altLang="en-US" sz="2200" b="0" dirty="0">
                          <a:solidFill>
                            <a:schemeClr val="tx1"/>
                          </a:solidFill>
                          <a:effectLst/>
                          <a:latin typeface="宋体" panose="02010600030101010101" pitchFamily="2" charset="-122"/>
                          <a:ea typeface="宋体" panose="02010600030101010101" pitchFamily="2" charset="-122"/>
                        </a:rPr>
                        <a:t>语言能力，文化意识，思维品质，学习能力</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7729">
                <a:tc>
                  <a:txBody>
                    <a:bodyPr/>
                    <a:lstStyle/>
                    <a:p>
                      <a:pPr algn="ctr" latinLnBrk="0"/>
                      <a:r>
                        <a:rPr lang="zh-CN" altLang="en-US" sz="2200" dirty="0">
                          <a:effectLst/>
                          <a:latin typeface="宋体" panose="02010600030101010101" pitchFamily="2" charset="-122"/>
                          <a:ea typeface="宋体" panose="02010600030101010101" pitchFamily="2" charset="-122"/>
                        </a:rPr>
                        <a:t>政治</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381000" latinLnBrk="0"/>
                      <a:r>
                        <a:rPr lang="zh-CN" altLang="en-US" sz="2200" b="0" dirty="0">
                          <a:solidFill>
                            <a:schemeClr val="tx1"/>
                          </a:solidFill>
                          <a:effectLst/>
                          <a:latin typeface="宋体" panose="02010600030101010101" pitchFamily="2" charset="-122"/>
                          <a:ea typeface="宋体" panose="02010600030101010101" pitchFamily="2" charset="-122"/>
                        </a:rPr>
                        <a:t>政治认同，理性精神，法治意识，公共参与</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1627">
                <a:tc>
                  <a:txBody>
                    <a:bodyPr/>
                    <a:lstStyle/>
                    <a:p>
                      <a:pPr algn="ctr" latinLnBrk="0"/>
                      <a:r>
                        <a:rPr lang="zh-CN" altLang="en-US" sz="2200" dirty="0">
                          <a:effectLst/>
                          <a:latin typeface="宋体" panose="02010600030101010101" pitchFamily="2" charset="-122"/>
                          <a:ea typeface="宋体" panose="02010600030101010101" pitchFamily="2" charset="-122"/>
                        </a:rPr>
                        <a:t>历史</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381000" latinLnBrk="0"/>
                      <a:r>
                        <a:rPr lang="zh-CN" altLang="en-US" sz="2200" b="0" dirty="0">
                          <a:solidFill>
                            <a:schemeClr val="tx1"/>
                          </a:solidFill>
                          <a:effectLst/>
                          <a:latin typeface="宋体" panose="02010600030101010101" pitchFamily="2" charset="-122"/>
                          <a:ea typeface="宋体" panose="02010600030101010101" pitchFamily="2" charset="-122"/>
                        </a:rPr>
                        <a:t>历史时空观，史料佐证，历史理解，历史解释，历史价值观</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7729">
                <a:tc>
                  <a:txBody>
                    <a:bodyPr/>
                    <a:lstStyle/>
                    <a:p>
                      <a:pPr algn="ctr" latinLnBrk="0"/>
                      <a:r>
                        <a:rPr lang="zh-CN" altLang="en-US" sz="2200" dirty="0">
                          <a:effectLst/>
                          <a:latin typeface="宋体" panose="02010600030101010101" pitchFamily="2" charset="-122"/>
                          <a:ea typeface="宋体" panose="02010600030101010101" pitchFamily="2" charset="-122"/>
                        </a:rPr>
                        <a:t>地理</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381000" latinLnBrk="0"/>
                      <a:r>
                        <a:rPr lang="zh-CN" altLang="en-US" sz="2200" b="0" dirty="0">
                          <a:solidFill>
                            <a:schemeClr val="tx1"/>
                          </a:solidFill>
                          <a:effectLst/>
                          <a:latin typeface="宋体" panose="02010600030101010101" pitchFamily="2" charset="-122"/>
                          <a:ea typeface="宋体" panose="02010600030101010101" pitchFamily="2" charset="-122"/>
                        </a:rPr>
                        <a:t>人地观念，综合思维，区域认知，地理实践力</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3462">
                <a:tc>
                  <a:txBody>
                    <a:bodyPr/>
                    <a:lstStyle/>
                    <a:p>
                      <a:pPr algn="ctr" latinLnBrk="0"/>
                      <a:r>
                        <a:rPr lang="zh-CN" altLang="en-US" sz="2200" b="1" dirty="0">
                          <a:solidFill>
                            <a:srgbClr val="FF0000"/>
                          </a:solidFill>
                          <a:effectLst/>
                          <a:latin typeface="宋体" panose="02010600030101010101" pitchFamily="2" charset="-122"/>
                          <a:ea typeface="宋体" panose="02010600030101010101" pitchFamily="2" charset="-122"/>
                        </a:rPr>
                        <a:t>物理</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381000" latinLnBrk="0"/>
                      <a:r>
                        <a:rPr lang="zh-CN" altLang="en-US" sz="2200" b="1" dirty="0">
                          <a:solidFill>
                            <a:srgbClr val="FF0000"/>
                          </a:solidFill>
                          <a:effectLst/>
                          <a:latin typeface="宋体" panose="02010600030101010101" pitchFamily="2" charset="-122"/>
                          <a:ea typeface="宋体" panose="02010600030101010101" pitchFamily="2" charset="-122"/>
                        </a:rPr>
                        <a:t>物理观念，科学思维，实验探究，科学态度与责任</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63245">
                <a:tc>
                  <a:txBody>
                    <a:bodyPr/>
                    <a:lstStyle/>
                    <a:p>
                      <a:pPr algn="ctr" latinLnBrk="0"/>
                      <a:r>
                        <a:rPr lang="zh-CN" altLang="en-US" sz="2200" dirty="0">
                          <a:effectLst/>
                          <a:latin typeface="宋体" panose="02010600030101010101" pitchFamily="2" charset="-122"/>
                          <a:ea typeface="宋体" panose="02010600030101010101" pitchFamily="2" charset="-122"/>
                        </a:rPr>
                        <a:t>化学</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381000" latinLnBrk="0"/>
                      <a:r>
                        <a:rPr lang="zh-CN" altLang="en-US" sz="2200" dirty="0">
                          <a:effectLst/>
                          <a:latin typeface="宋体" panose="02010600030101010101" pitchFamily="2" charset="-122"/>
                          <a:ea typeface="宋体" panose="02010600030101010101" pitchFamily="2" charset="-122"/>
                        </a:rPr>
                        <a:t>宏微结合，分类表征，变化守恒，模型认可，实验探究，绿色运用</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7729">
                <a:tc>
                  <a:txBody>
                    <a:bodyPr/>
                    <a:lstStyle/>
                    <a:p>
                      <a:pPr algn="ctr" latinLnBrk="0"/>
                      <a:r>
                        <a:rPr lang="zh-CN" altLang="en-US" sz="2200" dirty="0">
                          <a:effectLst/>
                          <a:latin typeface="宋体" panose="02010600030101010101" pitchFamily="2" charset="-122"/>
                          <a:ea typeface="宋体" panose="02010600030101010101" pitchFamily="2" charset="-122"/>
                        </a:rPr>
                        <a:t>生物</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381000" latinLnBrk="0"/>
                      <a:r>
                        <a:rPr lang="zh-CN" altLang="en-US" sz="2200" dirty="0">
                          <a:effectLst/>
                          <a:latin typeface="宋体" panose="02010600030101010101" pitchFamily="2" charset="-122"/>
                          <a:ea typeface="宋体" panose="02010600030101010101" pitchFamily="2" charset="-122"/>
                        </a:rPr>
                        <a:t>生命观念，理性思维，科学探究，珍爱生命</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6110">
                <a:tc>
                  <a:txBody>
                    <a:bodyPr/>
                    <a:lstStyle/>
                    <a:p>
                      <a:pPr algn="ctr" latinLnBrk="0"/>
                      <a:r>
                        <a:rPr lang="zh-CN" altLang="en-US" sz="2200" dirty="0">
                          <a:effectLst/>
                          <a:latin typeface="宋体" panose="02010600030101010101" pitchFamily="2" charset="-122"/>
                          <a:ea typeface="宋体" panose="02010600030101010101" pitchFamily="2" charset="-122"/>
                        </a:rPr>
                        <a:t>信息技术</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381000" latinLnBrk="0"/>
                      <a:r>
                        <a:rPr lang="zh-CN" altLang="en-US" sz="2200" dirty="0">
                          <a:effectLst/>
                          <a:latin typeface="宋体" panose="02010600030101010101" pitchFamily="2" charset="-122"/>
                          <a:ea typeface="宋体" panose="02010600030101010101" pitchFamily="2" charset="-122"/>
                        </a:rPr>
                        <a:t>信息意识，计算思维，数字化学习，信息社会责任</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75892">
                <a:tc>
                  <a:txBody>
                    <a:bodyPr/>
                    <a:lstStyle/>
                    <a:p>
                      <a:pPr algn="ctr" latinLnBrk="0"/>
                      <a:r>
                        <a:rPr lang="zh-CN" altLang="en-US" sz="2200" dirty="0">
                          <a:effectLst/>
                          <a:latin typeface="宋体" panose="02010600030101010101" pitchFamily="2" charset="-122"/>
                          <a:ea typeface="宋体" panose="02010600030101010101" pitchFamily="2" charset="-122"/>
                        </a:rPr>
                        <a:t>通用技术</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381000" latinLnBrk="0"/>
                      <a:r>
                        <a:rPr lang="zh-CN" altLang="en-US" sz="2200" dirty="0">
                          <a:effectLst/>
                          <a:latin typeface="宋体" panose="02010600030101010101" pitchFamily="2" charset="-122"/>
                          <a:ea typeface="宋体" panose="02010600030101010101" pitchFamily="2" charset="-122"/>
                        </a:rPr>
                        <a:t>技术意识，工程思维，创新设计，图样表达，物化能力</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0595">
                <a:tc>
                  <a:txBody>
                    <a:bodyPr/>
                    <a:lstStyle/>
                    <a:p>
                      <a:pPr algn="ctr" latinLnBrk="0"/>
                      <a:r>
                        <a:rPr lang="zh-CN" altLang="en-US" sz="2200" dirty="0">
                          <a:effectLst/>
                          <a:latin typeface="宋体" panose="02010600030101010101" pitchFamily="2" charset="-122"/>
                          <a:ea typeface="宋体" panose="02010600030101010101" pitchFamily="2" charset="-122"/>
                        </a:rPr>
                        <a:t>体育与健康</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381000" latinLnBrk="0"/>
                      <a:r>
                        <a:rPr lang="zh-CN" altLang="en-US" sz="2200" dirty="0">
                          <a:effectLst/>
                          <a:latin typeface="宋体" panose="02010600030101010101" pitchFamily="2" charset="-122"/>
                          <a:ea typeface="宋体" panose="02010600030101010101" pitchFamily="2" charset="-122"/>
                        </a:rPr>
                        <a:t>运动能力，健康行为，体育品德</a:t>
                      </a:r>
                    </a:p>
                  </a:txBody>
                  <a:tcPr marL="66000" marR="6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4253311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75" y="1052736"/>
            <a:ext cx="10225136" cy="641779"/>
          </a:xfrm>
          <a:prstGeom prst="rect">
            <a:avLst/>
          </a:prstGeom>
          <a:noFill/>
        </p:spPr>
        <p:txBody>
          <a:bodyPr wrap="square" rtlCol="0">
            <a:spAutoFit/>
          </a:bodyPr>
          <a:lstStyle/>
          <a:p>
            <a:pPr algn="ctr">
              <a:lnSpc>
                <a:spcPts val="4800"/>
              </a:lnSpc>
            </a:pPr>
            <a:r>
              <a:rPr lang="en-US" altLang="zh-CN" sz="2800" b="1" dirty="0" smtClean="0">
                <a:solidFill>
                  <a:srgbClr val="FF0000"/>
                </a:solidFill>
              </a:rPr>
              <a:t>2. </a:t>
            </a:r>
            <a:r>
              <a:rPr lang="zh-CN" altLang="en-US" sz="2800" b="1" dirty="0" smtClean="0">
                <a:solidFill>
                  <a:srgbClr val="FF0000"/>
                </a:solidFill>
              </a:rPr>
              <a:t>命题要体现考试方向</a:t>
            </a:r>
            <a:endParaRPr lang="en-US" altLang="zh-CN" sz="2800" b="1" dirty="0" smtClean="0">
              <a:solidFill>
                <a:srgbClr val="FF0000"/>
              </a:solidFill>
            </a:endParaRPr>
          </a:p>
        </p:txBody>
      </p:sp>
      <p:sp>
        <p:nvSpPr>
          <p:cNvPr id="2" name="Text Box 7"/>
          <p:cNvSpPr txBox="1">
            <a:spLocks noChangeArrowheads="1"/>
          </p:cNvSpPr>
          <p:nvPr/>
        </p:nvSpPr>
        <p:spPr bwMode="auto">
          <a:xfrm>
            <a:off x="8767445" y="1694815"/>
            <a:ext cx="290258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zh-CN" sz="2400" b="1" dirty="0">
                <a:solidFill>
                  <a:srgbClr val="FF0000"/>
                </a:solidFill>
                <a:latin typeface="华文仿宋" panose="02010600040101010101" pitchFamily="2" charset="-122"/>
                <a:ea typeface="华文仿宋" panose="02010600040101010101" pitchFamily="2" charset="-122"/>
              </a:rPr>
              <a:t>简单又不失灵活。</a:t>
            </a:r>
          </a:p>
        </p:txBody>
      </p:sp>
      <p:sp>
        <p:nvSpPr>
          <p:cNvPr id="168963" name="Text Box 3"/>
          <p:cNvSpPr txBox="1">
            <a:spLocks noChangeArrowheads="1"/>
          </p:cNvSpPr>
          <p:nvPr/>
        </p:nvSpPr>
        <p:spPr bwMode="auto">
          <a:xfrm>
            <a:off x="554567" y="2247583"/>
            <a:ext cx="10945283"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dirty="0" smtClean="0">
                <a:solidFill>
                  <a:srgbClr val="0000FF"/>
                </a:solidFill>
              </a:rPr>
              <a:t>201</a:t>
            </a:r>
            <a:r>
              <a:rPr lang="en-US" sz="2400" b="1" dirty="0" smtClean="0">
                <a:solidFill>
                  <a:srgbClr val="0000FF"/>
                </a:solidFill>
              </a:rPr>
              <a:t>7</a:t>
            </a:r>
            <a:r>
              <a:rPr lang="zh-CN" altLang="en-US" sz="2400" b="1" dirty="0" smtClean="0">
                <a:solidFill>
                  <a:srgbClr val="0000FF"/>
                </a:solidFill>
              </a:rPr>
              <a:t>高考</a:t>
            </a:r>
            <a:r>
              <a:rPr lang="en-US" altLang="zh-CN" sz="2400" b="1" dirty="0">
                <a:solidFill>
                  <a:srgbClr val="0000FF"/>
                </a:solidFill>
              </a:rPr>
              <a:t>:</a:t>
            </a:r>
            <a:endParaRPr lang="zh-CN" altLang="en-US" sz="2400" b="1" dirty="0">
              <a:solidFill>
                <a:srgbClr val="0000FF"/>
              </a:solidFill>
            </a:endParaRPr>
          </a:p>
          <a:p>
            <a:endParaRPr lang="en-US" altLang="zh-CN" b="1" dirty="0"/>
          </a:p>
          <a:p>
            <a:pPr>
              <a:lnSpc>
                <a:spcPct val="120000"/>
              </a:lnSpc>
            </a:pPr>
            <a:r>
              <a:rPr lang="en-US" altLang="zh-CN" dirty="0"/>
              <a:t>   </a:t>
            </a:r>
            <a:r>
              <a:rPr lang="en-US" altLang="zh-CN" sz="2000" dirty="0"/>
              <a:t> </a:t>
            </a:r>
            <a:r>
              <a:rPr lang="en-US" altLang="zh-CN" sz="2400" dirty="0"/>
              <a:t>  </a:t>
            </a:r>
            <a:r>
              <a:rPr lang="en-US" altLang="zh-CN" sz="2400" dirty="0">
                <a:latin typeface="Times New Roman" panose="02020603050405020304" pitchFamily="18" charset="0"/>
              </a:rPr>
              <a:t>2． 如图所示，</a:t>
            </a:r>
            <a:r>
              <a:rPr lang="en-US" altLang="zh-CN" sz="2400" i="1" dirty="0">
                <a:latin typeface="Times New Roman" panose="02020603050405020304" pitchFamily="18" charset="0"/>
              </a:rPr>
              <a:t>A</a:t>
            </a:r>
            <a:r>
              <a:rPr lang="en-US" altLang="zh-CN" sz="2400" dirty="0">
                <a:latin typeface="Times New Roman" panose="02020603050405020304" pitchFamily="18" charset="0"/>
              </a:rPr>
              <a:t>、</a:t>
            </a:r>
            <a:r>
              <a:rPr lang="en-US" altLang="zh-CN" sz="2400" i="1" dirty="0">
                <a:latin typeface="Times New Roman" panose="02020603050405020304" pitchFamily="18" charset="0"/>
              </a:rPr>
              <a:t>B</a:t>
            </a:r>
            <a:r>
              <a:rPr lang="en-US" altLang="zh-CN" sz="2400" dirty="0">
                <a:latin typeface="Times New Roman" panose="02020603050405020304" pitchFamily="18" charset="0"/>
              </a:rPr>
              <a:t>两小球从相同高度同时水平抛出，经过时间</a:t>
            </a:r>
            <a:r>
              <a:rPr lang="en-US" altLang="zh-CN" sz="2400" i="1" dirty="0">
                <a:latin typeface="Times New Roman" panose="02020603050405020304" pitchFamily="18" charset="0"/>
              </a:rPr>
              <a:t>t</a:t>
            </a:r>
            <a:r>
              <a:rPr lang="en-US" altLang="zh-CN" sz="2400" dirty="0">
                <a:latin typeface="Times New Roman" panose="02020603050405020304" pitchFamily="18" charset="0"/>
              </a:rPr>
              <a:t>在空中相遇．若两球的抛出速度都变为原来的2倍，则两球从抛出到相遇经过的时间为</a:t>
            </a:r>
          </a:p>
          <a:p>
            <a:pPr>
              <a:lnSpc>
                <a:spcPct val="120000"/>
              </a:lnSpc>
            </a:pPr>
            <a:r>
              <a:rPr lang="en-US" altLang="zh-CN" sz="2400" dirty="0">
                <a:latin typeface="Times New Roman" panose="02020603050405020304" pitchFamily="18" charset="0"/>
              </a:rPr>
              <a:t>（A）</a:t>
            </a:r>
            <a:r>
              <a:rPr lang="en-US" altLang="zh-CN" sz="2400" i="1" dirty="0">
                <a:latin typeface="Times New Roman" panose="02020603050405020304" pitchFamily="18" charset="0"/>
              </a:rPr>
              <a:t>t</a:t>
            </a:r>
            <a:r>
              <a:rPr lang="en-US" altLang="zh-CN" sz="2400" dirty="0">
                <a:latin typeface="Times New Roman" panose="02020603050405020304" pitchFamily="18" charset="0"/>
              </a:rPr>
              <a:t>	（B                 （C）         （D）</a:t>
            </a:r>
          </a:p>
        </p:txBody>
      </p:sp>
      <p:sp>
        <p:nvSpPr>
          <p:cNvPr id="3" name="文本框 2"/>
          <p:cNvSpPr txBox="1"/>
          <p:nvPr/>
        </p:nvSpPr>
        <p:spPr>
          <a:xfrm>
            <a:off x="603250" y="4925060"/>
            <a:ext cx="8615045" cy="706755"/>
          </a:xfrm>
          <a:prstGeom prst="rect">
            <a:avLst/>
          </a:prstGeom>
          <a:noFill/>
        </p:spPr>
        <p:txBody>
          <a:bodyPr wrap="square" rtlCol="0">
            <a:spAutoFit/>
          </a:bodyPr>
          <a:lstStyle/>
          <a:p>
            <a:r>
              <a:rPr lang="zh-CN" altLang="en-US" sz="2000" b="1" dirty="0">
                <a:solidFill>
                  <a:srgbClr val="FF0000"/>
                </a:solidFill>
              </a:rPr>
              <a:t>创设简单的平抛运动的情境，引导考生利用“化曲为直”的物理思想解决实际问题</a:t>
            </a:r>
            <a:r>
              <a:rPr lang="zh-CN" altLang="en-US" sz="2000" b="1" dirty="0" smtClean="0">
                <a:solidFill>
                  <a:srgbClr val="FF0000"/>
                </a:solidFill>
              </a:rPr>
              <a:t>。</a:t>
            </a:r>
            <a:endParaRPr lang="zh-CN" altLang="en-US" sz="2000" b="1" dirty="0">
              <a:solidFill>
                <a:srgbClr val="FF0000"/>
              </a:solidFill>
            </a:endParaRPr>
          </a:p>
        </p:txBody>
      </p:sp>
      <p:pic>
        <p:nvPicPr>
          <p:cNvPr id="1073743126" name="图片 1073743125" descr="WL-3"/>
          <p:cNvPicPr>
            <a:picLocks noChangeAspect="1"/>
          </p:cNvPicPr>
          <p:nvPr/>
        </p:nvPicPr>
        <p:blipFill>
          <a:blip r:embed="rId3"/>
          <a:stretch>
            <a:fillRect/>
          </a:stretch>
        </p:blipFill>
        <p:spPr>
          <a:xfrm>
            <a:off x="9218295" y="4191635"/>
            <a:ext cx="2451735" cy="1440180"/>
          </a:xfrm>
          <a:prstGeom prst="rect">
            <a:avLst/>
          </a:prstGeom>
          <a:noFill/>
          <a:ln w="9525">
            <a:noFill/>
          </a:ln>
        </p:spPr>
      </p:pic>
      <p:graphicFrame>
        <p:nvGraphicFramePr>
          <p:cNvPr id="4" name="对象 4"/>
          <p:cNvGraphicFramePr>
            <a:graphicFrameLocks noChangeAspect="1"/>
          </p:cNvGraphicFramePr>
          <p:nvPr/>
        </p:nvGraphicFramePr>
        <p:xfrm>
          <a:off x="3155315" y="3784600"/>
          <a:ext cx="629285" cy="822960"/>
        </p:xfrm>
        <a:graphic>
          <a:graphicData uri="http://schemas.openxmlformats.org/presentationml/2006/ole">
            <mc:AlternateContent xmlns:mc="http://schemas.openxmlformats.org/markup-compatibility/2006">
              <mc:Choice xmlns:v="urn:schemas-microsoft-com:vml" Requires="v">
                <p:oleObj spid="_x0000_s3173" r:id="rId4" imgW="330200" imgH="431800" progId="Equation.DSMT4">
                  <p:embed/>
                </p:oleObj>
              </mc:Choice>
              <mc:Fallback>
                <p:oleObj r:id="rId4" imgW="330200" imgH="431800" progId="Equation.DSMT4">
                  <p:embed/>
                  <p:pic>
                    <p:nvPicPr>
                      <p:cNvPr id="0" name="图片 3075"/>
                      <p:cNvPicPr/>
                      <p:nvPr/>
                    </p:nvPicPr>
                    <p:blipFill>
                      <a:blip r:embed="rId5"/>
                      <a:stretch>
                        <a:fillRect/>
                      </a:stretch>
                    </p:blipFill>
                    <p:spPr>
                      <a:xfrm>
                        <a:off x="3155315" y="3784600"/>
                        <a:ext cx="629285" cy="822960"/>
                      </a:xfrm>
                      <a:prstGeom prst="rect">
                        <a:avLst/>
                      </a:prstGeom>
                      <a:noFill/>
                      <a:ln w="38100">
                        <a:noFill/>
                        <a:miter/>
                      </a:ln>
                    </p:spPr>
                  </p:pic>
                </p:oleObj>
              </mc:Fallback>
            </mc:AlternateContent>
          </a:graphicData>
        </a:graphic>
      </p:graphicFrame>
      <p:graphicFrame>
        <p:nvGraphicFramePr>
          <p:cNvPr id="7" name="对象 5"/>
          <p:cNvGraphicFramePr>
            <a:graphicFrameLocks noChangeAspect="1"/>
          </p:cNvGraphicFramePr>
          <p:nvPr/>
        </p:nvGraphicFramePr>
        <p:xfrm>
          <a:off x="5067300" y="3784600"/>
          <a:ext cx="287655" cy="742950"/>
        </p:xfrm>
        <a:graphic>
          <a:graphicData uri="http://schemas.openxmlformats.org/presentationml/2006/ole">
            <mc:AlternateContent xmlns:mc="http://schemas.openxmlformats.org/markup-compatibility/2006">
              <mc:Choice xmlns:v="urn:schemas-microsoft-com:vml" Requires="v">
                <p:oleObj spid="_x0000_s3174" r:id="rId6" imgW="152400" imgH="393065" progId="Equation.DSMT4">
                  <p:embed/>
                </p:oleObj>
              </mc:Choice>
              <mc:Fallback>
                <p:oleObj r:id="rId6" imgW="152400" imgH="393065" progId="Equation.DSMT4">
                  <p:embed/>
                  <p:pic>
                    <p:nvPicPr>
                      <p:cNvPr id="0" name="图片 3"/>
                      <p:cNvPicPr/>
                      <p:nvPr/>
                    </p:nvPicPr>
                    <p:blipFill>
                      <a:blip r:embed="rId7"/>
                      <a:stretch>
                        <a:fillRect/>
                      </a:stretch>
                    </p:blipFill>
                    <p:spPr>
                      <a:xfrm>
                        <a:off x="5067300" y="3784600"/>
                        <a:ext cx="287655" cy="742950"/>
                      </a:xfrm>
                      <a:prstGeom prst="rect">
                        <a:avLst/>
                      </a:prstGeom>
                      <a:noFill/>
                      <a:ln w="38100">
                        <a:noFill/>
                        <a:miter/>
                      </a:ln>
                    </p:spPr>
                  </p:pic>
                </p:oleObj>
              </mc:Fallback>
            </mc:AlternateContent>
          </a:graphicData>
        </a:graphic>
      </p:graphicFrame>
      <p:graphicFrame>
        <p:nvGraphicFramePr>
          <p:cNvPr id="9" name="对象 6"/>
          <p:cNvGraphicFramePr>
            <a:graphicFrameLocks noChangeAspect="1"/>
          </p:cNvGraphicFramePr>
          <p:nvPr/>
        </p:nvGraphicFramePr>
        <p:xfrm>
          <a:off x="6557010" y="3784600"/>
          <a:ext cx="314325" cy="812165"/>
        </p:xfrm>
        <a:graphic>
          <a:graphicData uri="http://schemas.openxmlformats.org/presentationml/2006/ole">
            <mc:AlternateContent xmlns:mc="http://schemas.openxmlformats.org/markup-compatibility/2006">
              <mc:Choice xmlns:v="urn:schemas-microsoft-com:vml" Requires="v">
                <p:oleObj spid="_x0000_s3175" r:id="rId8" imgW="152400" imgH="393065" progId="Equation.DSMT4">
                  <p:embed/>
                </p:oleObj>
              </mc:Choice>
              <mc:Fallback>
                <p:oleObj r:id="rId8" imgW="152400" imgH="393065" progId="Equation.DSMT4">
                  <p:embed/>
                  <p:pic>
                    <p:nvPicPr>
                      <p:cNvPr id="0" name="图片 6"/>
                      <p:cNvPicPr/>
                      <p:nvPr/>
                    </p:nvPicPr>
                    <p:blipFill>
                      <a:blip r:embed="rId9"/>
                      <a:stretch>
                        <a:fillRect/>
                      </a:stretch>
                    </p:blipFill>
                    <p:spPr>
                      <a:xfrm>
                        <a:off x="6557010" y="3784600"/>
                        <a:ext cx="314325" cy="81216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75" y="1052736"/>
            <a:ext cx="10225136" cy="641779"/>
          </a:xfrm>
          <a:prstGeom prst="rect">
            <a:avLst/>
          </a:prstGeom>
          <a:noFill/>
        </p:spPr>
        <p:txBody>
          <a:bodyPr wrap="square" rtlCol="0">
            <a:spAutoFit/>
          </a:bodyPr>
          <a:lstStyle/>
          <a:p>
            <a:pPr algn="ctr">
              <a:lnSpc>
                <a:spcPts val="4800"/>
              </a:lnSpc>
            </a:pPr>
            <a:r>
              <a:rPr lang="en-US" altLang="zh-CN" sz="2800" b="1" dirty="0" smtClean="0">
                <a:solidFill>
                  <a:srgbClr val="FF0000"/>
                </a:solidFill>
              </a:rPr>
              <a:t>2. </a:t>
            </a:r>
            <a:r>
              <a:rPr lang="zh-CN" altLang="en-US" sz="2800" b="1" dirty="0" smtClean="0">
                <a:solidFill>
                  <a:srgbClr val="FF0000"/>
                </a:solidFill>
              </a:rPr>
              <a:t>命题要体现考试方向</a:t>
            </a:r>
            <a:endParaRPr lang="en-US" altLang="zh-CN" sz="2800" b="1" dirty="0" smtClean="0">
              <a:solidFill>
                <a:srgbClr val="FF0000"/>
              </a:solidFill>
            </a:endParaRPr>
          </a:p>
        </p:txBody>
      </p:sp>
      <p:sp>
        <p:nvSpPr>
          <p:cNvPr id="2" name="Text Box 7"/>
          <p:cNvSpPr txBox="1">
            <a:spLocks noChangeArrowheads="1"/>
          </p:cNvSpPr>
          <p:nvPr/>
        </p:nvSpPr>
        <p:spPr bwMode="auto">
          <a:xfrm>
            <a:off x="8759190" y="1694815"/>
            <a:ext cx="290258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zh-CN" sz="2400" b="1" dirty="0">
                <a:solidFill>
                  <a:srgbClr val="FF0000"/>
                </a:solidFill>
                <a:latin typeface="华文仿宋" panose="02010600040101010101" pitchFamily="2" charset="-122"/>
                <a:ea typeface="华文仿宋" panose="02010600040101010101" pitchFamily="2" charset="-122"/>
              </a:rPr>
              <a:t>简单又不失灵活。</a:t>
            </a:r>
          </a:p>
        </p:txBody>
      </p:sp>
      <p:sp>
        <p:nvSpPr>
          <p:cNvPr id="168963" name="Text Box 3"/>
          <p:cNvSpPr txBox="1">
            <a:spLocks noChangeArrowheads="1"/>
          </p:cNvSpPr>
          <p:nvPr/>
        </p:nvSpPr>
        <p:spPr bwMode="auto">
          <a:xfrm>
            <a:off x="623782" y="1480503"/>
            <a:ext cx="10945283" cy="482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pPr>
            <a:r>
              <a:rPr lang="en-US" altLang="zh-CN" sz="2200" b="1" dirty="0" smtClean="0">
                <a:solidFill>
                  <a:srgbClr val="0000FF"/>
                </a:solidFill>
              </a:rPr>
              <a:t>201</a:t>
            </a:r>
            <a:r>
              <a:rPr lang="en-US" sz="2200" b="1" dirty="0" smtClean="0">
                <a:solidFill>
                  <a:srgbClr val="0000FF"/>
                </a:solidFill>
              </a:rPr>
              <a:t>7</a:t>
            </a:r>
            <a:r>
              <a:rPr lang="zh-CN" altLang="en-US" sz="2200" b="1" dirty="0" smtClean="0">
                <a:solidFill>
                  <a:srgbClr val="0000FF"/>
                </a:solidFill>
              </a:rPr>
              <a:t>高考</a:t>
            </a:r>
            <a:r>
              <a:rPr lang="en-US" altLang="zh-CN" sz="2200" b="1" dirty="0">
                <a:solidFill>
                  <a:srgbClr val="0000FF"/>
                </a:solidFill>
              </a:rPr>
              <a:t>:</a:t>
            </a:r>
            <a:endParaRPr lang="zh-CN" altLang="en-US" sz="2200" b="1" dirty="0">
              <a:solidFill>
                <a:srgbClr val="0000FF"/>
              </a:solidFill>
            </a:endParaRPr>
          </a:p>
          <a:p>
            <a:pPr>
              <a:lnSpc>
                <a:spcPct val="140000"/>
              </a:lnSpc>
            </a:pPr>
            <a:endParaRPr lang="en-US" altLang="zh-CN" sz="2200" b="1" dirty="0"/>
          </a:p>
          <a:p>
            <a:pPr>
              <a:lnSpc>
                <a:spcPct val="140000"/>
              </a:lnSpc>
            </a:pPr>
            <a:r>
              <a:rPr lang="en-US" altLang="zh-CN" sz="2200" dirty="0"/>
              <a:t>      </a:t>
            </a:r>
            <a:r>
              <a:rPr lang="en-US" altLang="zh-CN" sz="2200" dirty="0">
                <a:latin typeface="Times New Roman" panose="02020603050405020304" pitchFamily="18" charset="0"/>
              </a:rPr>
              <a:t>13．（15分）如图所示，两条相距d的平行金属导轨位于同一水平面内，其右端接一阻值为R的电阻．质量为</a:t>
            </a:r>
            <a:r>
              <a:rPr lang="en-US" altLang="zh-CN" sz="2200" i="1" dirty="0">
                <a:latin typeface="Times New Roman" panose="02020603050405020304" pitchFamily="18" charset="0"/>
              </a:rPr>
              <a:t>m</a:t>
            </a:r>
            <a:r>
              <a:rPr lang="en-US" altLang="zh-CN" sz="2200" dirty="0">
                <a:latin typeface="Times New Roman" panose="02020603050405020304" pitchFamily="18" charset="0"/>
              </a:rPr>
              <a:t>的金属杆静置在导轨上，其左侧的矩形匀强磁场区域</a:t>
            </a:r>
            <a:r>
              <a:rPr lang="en-US" altLang="zh-CN" sz="2200" i="1" dirty="0">
                <a:latin typeface="Times New Roman" panose="02020603050405020304" pitchFamily="18" charset="0"/>
              </a:rPr>
              <a:t>MNPQ</a:t>
            </a:r>
            <a:r>
              <a:rPr lang="en-US" altLang="zh-CN" sz="2200" dirty="0">
                <a:latin typeface="Times New Roman" panose="02020603050405020304" pitchFamily="18" charset="0"/>
              </a:rPr>
              <a:t>的磁感应强度大小为</a:t>
            </a:r>
            <a:r>
              <a:rPr lang="en-US" altLang="zh-CN" sz="2200" i="1" dirty="0">
                <a:latin typeface="Times New Roman" panose="02020603050405020304" pitchFamily="18" charset="0"/>
              </a:rPr>
              <a:t>B</a:t>
            </a:r>
            <a:r>
              <a:rPr lang="en-US" altLang="zh-CN" sz="2200" dirty="0">
                <a:latin typeface="Times New Roman" panose="02020603050405020304" pitchFamily="18" charset="0"/>
              </a:rPr>
              <a:t>、方向竖直向下．当该磁场区域以速度</a:t>
            </a:r>
            <a:r>
              <a:rPr lang="en-US" altLang="zh-CN" sz="2200" i="1" dirty="0">
                <a:latin typeface="Times New Roman" panose="02020603050405020304" pitchFamily="18" charset="0"/>
              </a:rPr>
              <a:t>v</a:t>
            </a:r>
            <a:r>
              <a:rPr lang="en-US" altLang="zh-CN" sz="2200" baseline="-25000" dirty="0">
                <a:latin typeface="Times New Roman" panose="02020603050405020304" pitchFamily="18" charset="0"/>
              </a:rPr>
              <a:t>0</a:t>
            </a:r>
            <a:r>
              <a:rPr lang="en-US" altLang="zh-CN" sz="2200" dirty="0">
                <a:latin typeface="Times New Roman" panose="02020603050405020304" pitchFamily="18" charset="0"/>
              </a:rPr>
              <a:t>匀速地向右扫过金属杆后，金属杆的速度变为</a:t>
            </a:r>
            <a:r>
              <a:rPr lang="en-US" altLang="zh-CN" sz="2200" i="1" dirty="0">
                <a:latin typeface="Times New Roman" panose="02020603050405020304" pitchFamily="18" charset="0"/>
              </a:rPr>
              <a:t>v</a:t>
            </a:r>
            <a:r>
              <a:rPr lang="en-US" altLang="zh-CN" sz="2200" dirty="0">
                <a:latin typeface="Times New Roman" panose="02020603050405020304" pitchFamily="18" charset="0"/>
              </a:rPr>
              <a:t>．导轨和金属杆的电阻不计，导轨光滑且足够长，杆在运动过程中始终与导轨垂直且两端与导轨保持良好接触．求：</a:t>
            </a:r>
          </a:p>
          <a:p>
            <a:pPr>
              <a:lnSpc>
                <a:spcPct val="140000"/>
              </a:lnSpc>
            </a:pPr>
            <a:r>
              <a:rPr lang="en-US" altLang="zh-CN" sz="2200" dirty="0">
                <a:latin typeface="Times New Roman" panose="02020603050405020304" pitchFamily="18" charset="0"/>
              </a:rPr>
              <a:t>（1）</a:t>
            </a:r>
            <a:r>
              <a:rPr lang="en-US" altLang="zh-CN" sz="2200" i="1" dirty="0">
                <a:latin typeface="Times New Roman" panose="02020603050405020304" pitchFamily="18" charset="0"/>
              </a:rPr>
              <a:t>MN</a:t>
            </a:r>
            <a:r>
              <a:rPr lang="en-US" altLang="zh-CN" sz="2200" dirty="0">
                <a:latin typeface="Times New Roman" panose="02020603050405020304" pitchFamily="18" charset="0"/>
              </a:rPr>
              <a:t>刚扫过金属杆时，杆中感应电流的大小</a:t>
            </a:r>
            <a:r>
              <a:rPr lang="en-US" altLang="zh-CN" sz="2200" i="1" dirty="0">
                <a:latin typeface="Times New Roman" panose="02020603050405020304" pitchFamily="18" charset="0"/>
              </a:rPr>
              <a:t>I</a:t>
            </a:r>
            <a:r>
              <a:rPr lang="en-US" altLang="zh-CN" sz="2200" dirty="0">
                <a:latin typeface="Times New Roman" panose="02020603050405020304" pitchFamily="18" charset="0"/>
              </a:rPr>
              <a:t>；</a:t>
            </a:r>
          </a:p>
          <a:p>
            <a:pPr>
              <a:lnSpc>
                <a:spcPct val="140000"/>
              </a:lnSpc>
            </a:pPr>
            <a:r>
              <a:rPr lang="en-US" altLang="zh-CN" sz="2200" dirty="0">
                <a:latin typeface="Times New Roman" panose="02020603050405020304" pitchFamily="18" charset="0"/>
              </a:rPr>
              <a:t>（2）</a:t>
            </a:r>
            <a:r>
              <a:rPr lang="en-US" altLang="zh-CN" sz="2200" i="1" dirty="0">
                <a:latin typeface="Times New Roman" panose="02020603050405020304" pitchFamily="18" charset="0"/>
              </a:rPr>
              <a:t>MN</a:t>
            </a:r>
            <a:r>
              <a:rPr lang="en-US" altLang="zh-CN" sz="2200" dirty="0">
                <a:latin typeface="Times New Roman" panose="02020603050405020304" pitchFamily="18" charset="0"/>
              </a:rPr>
              <a:t>刚扫过金属杆时，杆的加速度大小</a:t>
            </a:r>
            <a:r>
              <a:rPr lang="en-US" altLang="zh-CN" sz="2200" i="1" dirty="0">
                <a:latin typeface="Times New Roman" panose="02020603050405020304" pitchFamily="18" charset="0"/>
              </a:rPr>
              <a:t>a</a:t>
            </a:r>
            <a:r>
              <a:rPr lang="en-US" altLang="zh-CN" sz="2200" dirty="0">
                <a:latin typeface="Times New Roman" panose="02020603050405020304" pitchFamily="18" charset="0"/>
              </a:rPr>
              <a:t>；</a:t>
            </a:r>
          </a:p>
          <a:p>
            <a:pPr>
              <a:lnSpc>
                <a:spcPct val="140000"/>
              </a:lnSpc>
            </a:pPr>
            <a:r>
              <a:rPr lang="en-US" altLang="zh-CN" sz="2200" dirty="0">
                <a:latin typeface="Times New Roman" panose="02020603050405020304" pitchFamily="18" charset="0"/>
              </a:rPr>
              <a:t>（3）</a:t>
            </a:r>
            <a:r>
              <a:rPr lang="en-US" altLang="zh-CN" sz="2200" i="1" dirty="0">
                <a:latin typeface="Times New Roman" panose="02020603050405020304" pitchFamily="18" charset="0"/>
              </a:rPr>
              <a:t>PQ</a:t>
            </a:r>
            <a:r>
              <a:rPr lang="en-US" altLang="zh-CN" sz="2200" dirty="0">
                <a:latin typeface="Times New Roman" panose="02020603050405020304" pitchFamily="18" charset="0"/>
              </a:rPr>
              <a:t>刚要离开金属杆时，感应电流的功率</a:t>
            </a:r>
            <a:r>
              <a:rPr lang="en-US" altLang="zh-CN" sz="2200" i="1" dirty="0">
                <a:latin typeface="Times New Roman" panose="02020603050405020304" pitchFamily="18" charset="0"/>
              </a:rPr>
              <a:t>P</a:t>
            </a:r>
            <a:r>
              <a:rPr lang="en-US" altLang="zh-CN" sz="2200" dirty="0">
                <a:latin typeface="Times New Roman" panose="02020603050405020304" pitchFamily="18" charset="0"/>
              </a:rPr>
              <a:t>．</a:t>
            </a:r>
          </a:p>
        </p:txBody>
      </p:sp>
      <p:pic>
        <p:nvPicPr>
          <p:cNvPr id="3" name="图片 -2147482507" descr="WL-13"/>
          <p:cNvPicPr>
            <a:picLocks noChangeAspect="1"/>
          </p:cNvPicPr>
          <p:nvPr/>
        </p:nvPicPr>
        <p:blipFill>
          <a:blip r:embed="rId2"/>
          <a:stretch>
            <a:fillRect/>
          </a:stretch>
        </p:blipFill>
        <p:spPr>
          <a:xfrm>
            <a:off x="7270750" y="4448175"/>
            <a:ext cx="4197985" cy="1765935"/>
          </a:xfrm>
          <a:prstGeom prst="rect">
            <a:avLst/>
          </a:prstGeom>
          <a:noFill/>
          <a:ln w="9525">
            <a:noFill/>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p:cNvPicPr>
          <p:nvPr/>
        </p:nvPicPr>
        <p:blipFill>
          <a:blip r:embed="rId3"/>
          <a:stretch>
            <a:fillRect/>
          </a:stretch>
        </p:blipFill>
        <p:spPr>
          <a:xfrm>
            <a:off x="2207568" y="4221088"/>
            <a:ext cx="7596187" cy="1893888"/>
          </a:xfrm>
          <a:prstGeom prst="rect">
            <a:avLst/>
          </a:prstGeom>
          <a:noFill/>
          <a:ln w="9525">
            <a:noFill/>
          </a:ln>
        </p:spPr>
      </p:pic>
      <p:pic>
        <p:nvPicPr>
          <p:cNvPr id="39939" name="Picture 3"/>
          <p:cNvPicPr>
            <a:picLocks noChangeAspect="1"/>
          </p:cNvPicPr>
          <p:nvPr/>
        </p:nvPicPr>
        <p:blipFill>
          <a:blip r:embed="rId4"/>
          <a:stretch>
            <a:fillRect/>
          </a:stretch>
        </p:blipFill>
        <p:spPr>
          <a:xfrm>
            <a:off x="3664892" y="1700808"/>
            <a:ext cx="4681537" cy="1952625"/>
          </a:xfrm>
          <a:prstGeom prst="rect">
            <a:avLst/>
          </a:prstGeom>
          <a:noFill/>
          <a:ln w="9525">
            <a:noFill/>
          </a:ln>
        </p:spPr>
      </p:pic>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75" y="1052736"/>
            <a:ext cx="10225136" cy="641779"/>
          </a:xfrm>
          <a:prstGeom prst="rect">
            <a:avLst/>
          </a:prstGeom>
          <a:noFill/>
        </p:spPr>
        <p:txBody>
          <a:bodyPr wrap="square" rtlCol="0">
            <a:spAutoFit/>
          </a:bodyPr>
          <a:lstStyle/>
          <a:p>
            <a:pPr algn="ctr">
              <a:lnSpc>
                <a:spcPts val="4800"/>
              </a:lnSpc>
            </a:pPr>
            <a:r>
              <a:rPr lang="en-US" altLang="zh-CN" sz="2800" b="1" dirty="0" smtClean="0">
                <a:solidFill>
                  <a:srgbClr val="FF0000"/>
                </a:solidFill>
              </a:rPr>
              <a:t>2. </a:t>
            </a:r>
            <a:r>
              <a:rPr lang="zh-CN" altLang="en-US" sz="2800" b="1" dirty="0" smtClean="0">
                <a:solidFill>
                  <a:srgbClr val="FF0000"/>
                </a:solidFill>
              </a:rPr>
              <a:t>命题要体现考试方向</a:t>
            </a:r>
            <a:endParaRPr lang="en-US" altLang="zh-CN" sz="2800" b="1" dirty="0" smtClean="0">
              <a:solidFill>
                <a:srgbClr val="FF0000"/>
              </a:solidFill>
            </a:endParaRPr>
          </a:p>
        </p:txBody>
      </p:sp>
      <p:sp>
        <p:nvSpPr>
          <p:cNvPr id="6" name="Text Box 7"/>
          <p:cNvSpPr txBox="1">
            <a:spLocks noChangeArrowheads="1"/>
          </p:cNvSpPr>
          <p:nvPr/>
        </p:nvSpPr>
        <p:spPr bwMode="auto">
          <a:xfrm>
            <a:off x="827727" y="1407495"/>
            <a:ext cx="3816425" cy="112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en-US" sz="2800" b="1" dirty="0" smtClean="0">
                <a:solidFill>
                  <a:srgbClr val="000000"/>
                </a:solidFill>
                <a:latin typeface="华文仿宋" panose="02010600040101010101" pitchFamily="2" charset="-122"/>
                <a:ea typeface="华文仿宋" panose="02010600040101010101" pitchFamily="2" charset="-122"/>
              </a:rPr>
              <a:t>怎样命制综合性试题</a:t>
            </a:r>
            <a:r>
              <a:rPr lang="zh-CN" altLang="en-US" sz="5400" b="1" dirty="0" smtClean="0">
                <a:solidFill>
                  <a:srgbClr val="000000"/>
                </a:solidFill>
                <a:latin typeface="华文仿宋" panose="02010600040101010101" pitchFamily="2" charset="-122"/>
                <a:ea typeface="华文仿宋" panose="02010600040101010101" pitchFamily="2" charset="-122"/>
              </a:rPr>
              <a:t>？</a:t>
            </a:r>
          </a:p>
        </p:txBody>
      </p:sp>
      <p:sp>
        <p:nvSpPr>
          <p:cNvPr id="2" name="Text Box 7"/>
          <p:cNvSpPr txBox="1">
            <a:spLocks noChangeArrowheads="1"/>
          </p:cNvSpPr>
          <p:nvPr/>
        </p:nvSpPr>
        <p:spPr bwMode="auto">
          <a:xfrm>
            <a:off x="5188585" y="1887220"/>
            <a:ext cx="420878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zh-CN" sz="2400" b="1" dirty="0">
                <a:solidFill>
                  <a:srgbClr val="FF0000"/>
                </a:solidFill>
                <a:latin typeface="华文仿宋" panose="02010600040101010101" pitchFamily="2" charset="-122"/>
                <a:ea typeface="华文仿宋" panose="02010600040101010101" pitchFamily="2" charset="-122"/>
              </a:rPr>
              <a:t>情境中蕴含丰富</a:t>
            </a:r>
            <a:r>
              <a:rPr lang="zh-CN" altLang="en-US" sz="2400" b="1" dirty="0">
                <a:solidFill>
                  <a:srgbClr val="FF0000"/>
                </a:solidFill>
                <a:latin typeface="华文仿宋" panose="02010600040101010101" pitchFamily="2" charset="-122"/>
                <a:ea typeface="华文仿宋" panose="02010600040101010101" pitchFamily="2" charset="-122"/>
              </a:rPr>
              <a:t>过程</a:t>
            </a:r>
            <a:r>
              <a:rPr lang="zh-CN" altLang="zh-CN" sz="2400" b="1" dirty="0">
                <a:solidFill>
                  <a:srgbClr val="FF0000"/>
                </a:solidFill>
                <a:latin typeface="华文仿宋" panose="02010600040101010101" pitchFamily="2" charset="-122"/>
                <a:ea typeface="华文仿宋" panose="02010600040101010101" pitchFamily="2" charset="-122"/>
              </a:rPr>
              <a:t>。</a:t>
            </a:r>
          </a:p>
        </p:txBody>
      </p:sp>
      <p:sp>
        <p:nvSpPr>
          <p:cNvPr id="168963" name="Text Box 3"/>
          <p:cNvSpPr txBox="1">
            <a:spLocks noChangeArrowheads="1"/>
          </p:cNvSpPr>
          <p:nvPr/>
        </p:nvSpPr>
        <p:spPr bwMode="auto">
          <a:xfrm>
            <a:off x="500380" y="2440305"/>
            <a:ext cx="9462770" cy="435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000" b="1" dirty="0" smtClean="0">
                <a:solidFill>
                  <a:srgbClr val="0000FF"/>
                </a:solidFill>
              </a:rPr>
              <a:t>201</a:t>
            </a:r>
            <a:r>
              <a:rPr lang="en-US" sz="2000" b="1" dirty="0" smtClean="0">
                <a:solidFill>
                  <a:srgbClr val="0000FF"/>
                </a:solidFill>
              </a:rPr>
              <a:t>7</a:t>
            </a:r>
            <a:r>
              <a:rPr lang="zh-CN" altLang="en-US" sz="2000" b="1" dirty="0" smtClean="0">
                <a:solidFill>
                  <a:srgbClr val="0000FF"/>
                </a:solidFill>
              </a:rPr>
              <a:t>高考</a:t>
            </a:r>
            <a:r>
              <a:rPr lang="en-US" altLang="zh-CN" sz="2000" b="1" dirty="0">
                <a:solidFill>
                  <a:srgbClr val="0000FF"/>
                </a:solidFill>
              </a:rPr>
              <a:t>:</a:t>
            </a:r>
            <a:endParaRPr lang="zh-CN" altLang="en-US" sz="2000" b="1" dirty="0">
              <a:solidFill>
                <a:srgbClr val="0000FF"/>
              </a:solidFill>
            </a:endParaRPr>
          </a:p>
          <a:p>
            <a:endParaRPr lang="en-US" altLang="zh-CN" sz="2000" b="1" dirty="0"/>
          </a:p>
          <a:p>
            <a:pPr>
              <a:lnSpc>
                <a:spcPct val="120000"/>
              </a:lnSpc>
            </a:pPr>
            <a:r>
              <a:rPr lang="en-US" altLang="zh-CN" sz="2000" dirty="0"/>
              <a:t>   </a:t>
            </a:r>
            <a:r>
              <a:rPr lang="en-US" altLang="zh-CN" sz="2200" dirty="0"/>
              <a:t>  </a:t>
            </a:r>
            <a:r>
              <a:rPr lang="en-US" altLang="zh-CN" sz="2200" dirty="0">
                <a:latin typeface="Times New Roman" panose="02020603050405020304" pitchFamily="18" charset="0"/>
              </a:rPr>
              <a:t>5．如图所示，一小物块被夹子夹紧，夹子通过轻绳悬挂在小环上，小环套在水平光滑细杆上．物块质量为</a:t>
            </a:r>
            <a:r>
              <a:rPr lang="en-US" altLang="zh-CN" sz="2200" i="1" dirty="0">
                <a:latin typeface="Times New Roman" panose="02020603050405020304" pitchFamily="18" charset="0"/>
              </a:rPr>
              <a:t>M</a:t>
            </a:r>
            <a:r>
              <a:rPr lang="en-US" altLang="zh-CN" sz="2200" dirty="0">
                <a:latin typeface="Times New Roman" panose="02020603050405020304" pitchFamily="18" charset="0"/>
              </a:rPr>
              <a:t>，到小环的距离为</a:t>
            </a:r>
            <a:r>
              <a:rPr lang="en-US" altLang="zh-CN" sz="2200" i="1" dirty="0">
                <a:latin typeface="Times New Roman" panose="02020603050405020304" pitchFamily="18" charset="0"/>
              </a:rPr>
              <a:t>L</a:t>
            </a:r>
            <a:r>
              <a:rPr lang="en-US" altLang="zh-CN" sz="2200" dirty="0">
                <a:latin typeface="Times New Roman" panose="02020603050405020304" pitchFamily="18" charset="0"/>
              </a:rPr>
              <a:t>，其两侧面与夹子间的最大静摩擦力均为</a:t>
            </a:r>
            <a:r>
              <a:rPr lang="en-US" altLang="zh-CN" sz="2200" i="1" dirty="0">
                <a:latin typeface="Times New Roman" panose="02020603050405020304" pitchFamily="18" charset="0"/>
              </a:rPr>
              <a:t>F</a:t>
            </a:r>
            <a:r>
              <a:rPr lang="en-US" altLang="zh-CN" sz="2200" dirty="0">
                <a:latin typeface="Times New Roman" panose="02020603050405020304" pitchFamily="18" charset="0"/>
              </a:rPr>
              <a:t>．小环和物块以速度</a:t>
            </a:r>
            <a:r>
              <a:rPr lang="en-US" altLang="zh-CN" sz="2200" i="1" dirty="0">
                <a:latin typeface="Times New Roman" panose="02020603050405020304" pitchFamily="18" charset="0"/>
              </a:rPr>
              <a:t>v</a:t>
            </a:r>
            <a:r>
              <a:rPr lang="en-US" altLang="zh-CN" sz="2200" dirty="0">
                <a:latin typeface="Times New Roman" panose="02020603050405020304" pitchFamily="18" charset="0"/>
              </a:rPr>
              <a:t>向右匀速运动，小环碰到杆上的钉子</a:t>
            </a:r>
            <a:r>
              <a:rPr lang="en-US" altLang="zh-CN" sz="2200" i="1" dirty="0">
                <a:latin typeface="Times New Roman" panose="02020603050405020304" pitchFamily="18" charset="0"/>
              </a:rPr>
              <a:t>P</a:t>
            </a:r>
            <a:r>
              <a:rPr lang="en-US" altLang="zh-CN" sz="2200" dirty="0">
                <a:latin typeface="Times New Roman" panose="02020603050405020304" pitchFamily="18" charset="0"/>
              </a:rPr>
              <a:t>后立刻停止，物块向上摆动．整个过程中，物块在夹子中没有滑动．小环和夹子的质量均不计，重力加速度为</a:t>
            </a:r>
            <a:r>
              <a:rPr lang="en-US" altLang="zh-CN" sz="2200" i="1" dirty="0">
                <a:latin typeface="Times New Roman" panose="02020603050405020304" pitchFamily="18" charset="0"/>
              </a:rPr>
              <a:t>g</a:t>
            </a:r>
            <a:r>
              <a:rPr lang="en-US" altLang="zh-CN" sz="2200" dirty="0">
                <a:latin typeface="Times New Roman" panose="02020603050405020304" pitchFamily="18" charset="0"/>
              </a:rPr>
              <a:t>．下列说法正确的是</a:t>
            </a:r>
          </a:p>
          <a:p>
            <a:pPr>
              <a:lnSpc>
                <a:spcPct val="120000"/>
              </a:lnSpc>
            </a:pPr>
            <a:r>
              <a:rPr lang="en-US" altLang="zh-CN" sz="2200" dirty="0">
                <a:latin typeface="Times New Roman" panose="02020603050405020304" pitchFamily="18" charset="0"/>
              </a:rPr>
              <a:t>（A）物块向右匀速运动时，绳中的张力等于2</a:t>
            </a:r>
            <a:r>
              <a:rPr lang="en-US" altLang="zh-CN" sz="2200" i="1" dirty="0">
                <a:latin typeface="Times New Roman" panose="02020603050405020304" pitchFamily="18" charset="0"/>
              </a:rPr>
              <a:t>F</a:t>
            </a:r>
          </a:p>
          <a:p>
            <a:pPr>
              <a:lnSpc>
                <a:spcPct val="120000"/>
              </a:lnSpc>
            </a:pPr>
            <a:r>
              <a:rPr lang="en-US" altLang="zh-CN" sz="2200" dirty="0">
                <a:latin typeface="Times New Roman" panose="02020603050405020304" pitchFamily="18" charset="0"/>
              </a:rPr>
              <a:t>（B）小环碰到钉子</a:t>
            </a:r>
            <a:r>
              <a:rPr lang="en-US" altLang="zh-CN" sz="2200" i="1" dirty="0">
                <a:latin typeface="Times New Roman" panose="02020603050405020304" pitchFamily="18" charset="0"/>
              </a:rPr>
              <a:t>P</a:t>
            </a:r>
            <a:r>
              <a:rPr lang="en-US" altLang="zh-CN" sz="2200" dirty="0">
                <a:latin typeface="Times New Roman" panose="02020603050405020304" pitchFamily="18" charset="0"/>
              </a:rPr>
              <a:t>时，绳中的张力大于2</a:t>
            </a:r>
            <a:r>
              <a:rPr lang="en-US" altLang="zh-CN" sz="2200" i="1" dirty="0">
                <a:latin typeface="Times New Roman" panose="02020603050405020304" pitchFamily="18" charset="0"/>
              </a:rPr>
              <a:t>F</a:t>
            </a:r>
          </a:p>
          <a:p>
            <a:pPr>
              <a:lnSpc>
                <a:spcPct val="120000"/>
              </a:lnSpc>
            </a:pPr>
            <a:r>
              <a:rPr lang="en-US" altLang="zh-CN" sz="2200" dirty="0">
                <a:latin typeface="Times New Roman" panose="02020603050405020304" pitchFamily="18" charset="0"/>
              </a:rPr>
              <a:t>（C）物块上升的最大高度为</a:t>
            </a:r>
          </a:p>
          <a:p>
            <a:pPr>
              <a:lnSpc>
                <a:spcPct val="120000"/>
              </a:lnSpc>
            </a:pPr>
            <a:r>
              <a:rPr lang="en-US" altLang="zh-CN" sz="2200" dirty="0">
                <a:latin typeface="Times New Roman" panose="02020603050405020304" pitchFamily="18" charset="0"/>
              </a:rPr>
              <a:t>（D）速度</a:t>
            </a:r>
            <a:r>
              <a:rPr lang="en-US" altLang="zh-CN" sz="2200" i="1" dirty="0">
                <a:latin typeface="Times New Roman" panose="02020603050405020304" pitchFamily="18" charset="0"/>
              </a:rPr>
              <a:t>v</a:t>
            </a:r>
            <a:r>
              <a:rPr lang="en-US" altLang="zh-CN" sz="2200" dirty="0">
                <a:latin typeface="Times New Roman" panose="02020603050405020304" pitchFamily="18" charset="0"/>
              </a:rPr>
              <a:t>不能超过</a:t>
            </a:r>
          </a:p>
        </p:txBody>
      </p:sp>
      <p:pic>
        <p:nvPicPr>
          <p:cNvPr id="1073743128" name="图片 1073743127" descr="wl-7"/>
          <p:cNvPicPr>
            <a:picLocks noChangeAspect="1"/>
          </p:cNvPicPr>
          <p:nvPr/>
        </p:nvPicPr>
        <p:blipFill>
          <a:blip r:embed="rId3"/>
          <a:stretch>
            <a:fillRect/>
          </a:stretch>
        </p:blipFill>
        <p:spPr>
          <a:xfrm>
            <a:off x="9963150" y="2674620"/>
            <a:ext cx="2078355" cy="2784475"/>
          </a:xfrm>
          <a:prstGeom prst="rect">
            <a:avLst/>
          </a:prstGeom>
          <a:noFill/>
          <a:ln w="9525">
            <a:noFill/>
          </a:ln>
        </p:spPr>
      </p:pic>
      <p:graphicFrame>
        <p:nvGraphicFramePr>
          <p:cNvPr id="3" name="对象 18"/>
          <p:cNvGraphicFramePr>
            <a:graphicFrameLocks noChangeAspect="1"/>
          </p:cNvGraphicFramePr>
          <p:nvPr/>
        </p:nvGraphicFramePr>
        <p:xfrm>
          <a:off x="4404995" y="5792470"/>
          <a:ext cx="469265" cy="714375"/>
        </p:xfrm>
        <a:graphic>
          <a:graphicData uri="http://schemas.openxmlformats.org/presentationml/2006/ole">
            <mc:AlternateContent xmlns:mc="http://schemas.openxmlformats.org/markup-compatibility/2006">
              <mc:Choice xmlns:v="urn:schemas-microsoft-com:vml" Requires="v">
                <p:oleObj spid="_x0000_s6209" r:id="rId4" imgW="292100" imgH="444500" progId="Equation.DSMT4">
                  <p:embed/>
                </p:oleObj>
              </mc:Choice>
              <mc:Fallback>
                <p:oleObj r:id="rId4" imgW="292100" imgH="444500" progId="Equation.DSMT4">
                  <p:embed/>
                  <p:pic>
                    <p:nvPicPr>
                      <p:cNvPr id="0" name="图片 3075"/>
                      <p:cNvPicPr/>
                      <p:nvPr/>
                    </p:nvPicPr>
                    <p:blipFill>
                      <a:blip r:embed="rId5"/>
                      <a:stretch>
                        <a:fillRect/>
                      </a:stretch>
                    </p:blipFill>
                    <p:spPr>
                      <a:xfrm>
                        <a:off x="4404995" y="5792470"/>
                        <a:ext cx="469265" cy="714375"/>
                      </a:xfrm>
                      <a:prstGeom prst="rect">
                        <a:avLst/>
                      </a:prstGeom>
                      <a:noFill/>
                      <a:ln w="38100">
                        <a:noFill/>
                        <a:miter/>
                      </a:ln>
                    </p:spPr>
                  </p:pic>
                </p:oleObj>
              </mc:Fallback>
            </mc:AlternateContent>
          </a:graphicData>
        </a:graphic>
      </p:graphicFrame>
      <p:graphicFrame>
        <p:nvGraphicFramePr>
          <p:cNvPr id="4" name="对象 19"/>
          <p:cNvGraphicFramePr>
            <a:graphicFrameLocks noChangeAspect="1"/>
          </p:cNvGraphicFramePr>
          <p:nvPr/>
        </p:nvGraphicFramePr>
        <p:xfrm>
          <a:off x="3212465" y="6292850"/>
          <a:ext cx="1192530" cy="579755"/>
        </p:xfrm>
        <a:graphic>
          <a:graphicData uri="http://schemas.openxmlformats.org/presentationml/2006/ole">
            <mc:AlternateContent xmlns:mc="http://schemas.openxmlformats.org/markup-compatibility/2006">
              <mc:Choice xmlns:v="urn:schemas-microsoft-com:vml" Requires="v">
                <p:oleObj spid="_x0000_s6210" r:id="rId6" imgW="913765" imgH="444500" progId="Equation.DSMT4">
                  <p:embed/>
                </p:oleObj>
              </mc:Choice>
              <mc:Fallback>
                <p:oleObj r:id="rId6" imgW="913765" imgH="444500" progId="Equation.DSMT4">
                  <p:embed/>
                  <p:pic>
                    <p:nvPicPr>
                      <p:cNvPr id="0" name="图片 3"/>
                      <p:cNvPicPr/>
                      <p:nvPr/>
                    </p:nvPicPr>
                    <p:blipFill>
                      <a:blip r:embed="rId7"/>
                      <a:stretch>
                        <a:fillRect/>
                      </a:stretch>
                    </p:blipFill>
                    <p:spPr>
                      <a:xfrm>
                        <a:off x="3212465" y="6292850"/>
                        <a:ext cx="1192530" cy="57975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689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73743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nimBg="1"/>
      <p:bldP spid="168963" grpId="1" animBg="1"/>
      <p:bldP spid="168963" grpId="2"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75" y="1052736"/>
            <a:ext cx="10225136" cy="641779"/>
          </a:xfrm>
          <a:prstGeom prst="rect">
            <a:avLst/>
          </a:prstGeom>
          <a:noFill/>
        </p:spPr>
        <p:txBody>
          <a:bodyPr wrap="square" rtlCol="0">
            <a:spAutoFit/>
          </a:bodyPr>
          <a:lstStyle/>
          <a:p>
            <a:pPr algn="ctr">
              <a:lnSpc>
                <a:spcPts val="4800"/>
              </a:lnSpc>
            </a:pPr>
            <a:r>
              <a:rPr lang="en-US" altLang="zh-CN" sz="2800" b="1" dirty="0" smtClean="0">
                <a:solidFill>
                  <a:srgbClr val="FF0000"/>
                </a:solidFill>
              </a:rPr>
              <a:t>2. </a:t>
            </a:r>
            <a:r>
              <a:rPr lang="zh-CN" altLang="en-US" sz="2800" b="1" dirty="0" smtClean="0">
                <a:solidFill>
                  <a:srgbClr val="FF0000"/>
                </a:solidFill>
              </a:rPr>
              <a:t>命题要体现考试方向</a:t>
            </a:r>
            <a:endParaRPr lang="en-US" altLang="zh-CN" sz="2800" b="1" dirty="0" smtClean="0">
              <a:solidFill>
                <a:srgbClr val="FF0000"/>
              </a:solidFill>
            </a:endParaRPr>
          </a:p>
        </p:txBody>
      </p:sp>
      <p:sp>
        <p:nvSpPr>
          <p:cNvPr id="6" name="Text Box 7"/>
          <p:cNvSpPr txBox="1">
            <a:spLocks noChangeArrowheads="1"/>
          </p:cNvSpPr>
          <p:nvPr/>
        </p:nvSpPr>
        <p:spPr bwMode="auto">
          <a:xfrm>
            <a:off x="827727" y="1694515"/>
            <a:ext cx="3816425"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en-US" sz="2800" b="1" dirty="0" smtClean="0">
                <a:solidFill>
                  <a:srgbClr val="000000"/>
                </a:solidFill>
                <a:latin typeface="华文仿宋" panose="02010600040101010101" pitchFamily="2" charset="-122"/>
                <a:ea typeface="华文仿宋" panose="02010600040101010101" pitchFamily="2" charset="-122"/>
              </a:rPr>
              <a:t>怎样命制综合性试题？</a:t>
            </a:r>
            <a:endParaRPr lang="zh-CN" altLang="zh-CN" sz="2800" b="1" dirty="0">
              <a:solidFill>
                <a:srgbClr val="000000"/>
              </a:solidFill>
              <a:latin typeface="华文仿宋" panose="02010600040101010101" pitchFamily="2" charset="-122"/>
              <a:ea typeface="华文仿宋" panose="02010600040101010101" pitchFamily="2" charset="-122"/>
            </a:endParaRPr>
          </a:p>
        </p:txBody>
      </p:sp>
      <p:sp>
        <p:nvSpPr>
          <p:cNvPr id="2" name="Text Box 7"/>
          <p:cNvSpPr txBox="1">
            <a:spLocks noChangeArrowheads="1"/>
          </p:cNvSpPr>
          <p:nvPr/>
        </p:nvSpPr>
        <p:spPr bwMode="auto">
          <a:xfrm>
            <a:off x="5188585" y="1771650"/>
            <a:ext cx="420878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zh-CN" sz="2400" b="1" dirty="0">
                <a:solidFill>
                  <a:srgbClr val="FF0000"/>
                </a:solidFill>
                <a:latin typeface="华文仿宋" panose="02010600040101010101" pitchFamily="2" charset="-122"/>
                <a:ea typeface="华文仿宋" panose="02010600040101010101" pitchFamily="2" charset="-122"/>
              </a:rPr>
              <a:t>情境中蕴含丰富</a:t>
            </a:r>
            <a:r>
              <a:rPr lang="zh-CN" altLang="en-US" sz="2400" b="1" dirty="0">
                <a:solidFill>
                  <a:srgbClr val="FF0000"/>
                </a:solidFill>
                <a:latin typeface="华文仿宋" panose="02010600040101010101" pitchFamily="2" charset="-122"/>
                <a:ea typeface="华文仿宋" panose="02010600040101010101" pitchFamily="2" charset="-122"/>
              </a:rPr>
              <a:t>过程</a:t>
            </a:r>
            <a:r>
              <a:rPr lang="zh-CN" altLang="zh-CN" sz="2400" b="1" dirty="0">
                <a:solidFill>
                  <a:srgbClr val="FF0000"/>
                </a:solidFill>
                <a:latin typeface="华文仿宋" panose="02010600040101010101" pitchFamily="2" charset="-122"/>
                <a:ea typeface="华文仿宋" panose="02010600040101010101" pitchFamily="2" charset="-122"/>
              </a:rPr>
              <a:t>。</a:t>
            </a:r>
          </a:p>
        </p:txBody>
      </p:sp>
      <p:sp>
        <p:nvSpPr>
          <p:cNvPr id="168963" name="Text Box 3"/>
          <p:cNvSpPr txBox="1">
            <a:spLocks noChangeArrowheads="1"/>
          </p:cNvSpPr>
          <p:nvPr/>
        </p:nvSpPr>
        <p:spPr bwMode="auto">
          <a:xfrm>
            <a:off x="745490" y="2562860"/>
            <a:ext cx="8496300" cy="260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b="1" dirty="0" smtClean="0">
                <a:solidFill>
                  <a:srgbClr val="0000FF"/>
                </a:solidFill>
              </a:rPr>
              <a:t>201</a:t>
            </a:r>
            <a:r>
              <a:rPr lang="en-US" sz="2400" b="1" dirty="0" smtClean="0">
                <a:solidFill>
                  <a:srgbClr val="0000FF"/>
                </a:solidFill>
              </a:rPr>
              <a:t>7</a:t>
            </a:r>
            <a:r>
              <a:rPr lang="zh-CN" altLang="en-US" sz="2400" b="1" dirty="0" smtClean="0">
                <a:solidFill>
                  <a:srgbClr val="0000FF"/>
                </a:solidFill>
              </a:rPr>
              <a:t>高考</a:t>
            </a:r>
            <a:r>
              <a:rPr lang="en-US" altLang="zh-CN" sz="2400" b="1" dirty="0">
                <a:solidFill>
                  <a:srgbClr val="0000FF"/>
                </a:solidFill>
              </a:rPr>
              <a:t>:</a:t>
            </a:r>
            <a:endParaRPr lang="zh-CN" altLang="en-US" sz="2400" b="1" dirty="0">
              <a:solidFill>
                <a:srgbClr val="0000FF"/>
              </a:solidFill>
            </a:endParaRPr>
          </a:p>
          <a:p>
            <a:endParaRPr lang="en-US" altLang="zh-CN" sz="2400" b="1" dirty="0"/>
          </a:p>
          <a:p>
            <a:pPr>
              <a:lnSpc>
                <a:spcPct val="120000"/>
              </a:lnSpc>
            </a:pPr>
            <a:r>
              <a:rPr lang="en-US" altLang="zh-CN" sz="2400" dirty="0">
                <a:latin typeface="Times New Roman" panose="02020603050405020304" pitchFamily="18" charset="0"/>
              </a:rPr>
              <a:t>（A）物块向右匀速运动时，绳中的张力等于2</a:t>
            </a:r>
            <a:r>
              <a:rPr lang="en-US" altLang="zh-CN" sz="2400" i="1" dirty="0">
                <a:latin typeface="Times New Roman" panose="02020603050405020304" pitchFamily="18" charset="0"/>
              </a:rPr>
              <a:t>F</a:t>
            </a:r>
          </a:p>
          <a:p>
            <a:pPr>
              <a:lnSpc>
                <a:spcPct val="120000"/>
              </a:lnSpc>
            </a:pPr>
            <a:r>
              <a:rPr lang="en-US" altLang="zh-CN" sz="2400" dirty="0">
                <a:latin typeface="Times New Roman" panose="02020603050405020304" pitchFamily="18" charset="0"/>
              </a:rPr>
              <a:t>（B）小环碰到钉子</a:t>
            </a:r>
            <a:r>
              <a:rPr lang="en-US" altLang="zh-CN" sz="2400" i="1" dirty="0">
                <a:latin typeface="Times New Roman" panose="02020603050405020304" pitchFamily="18" charset="0"/>
              </a:rPr>
              <a:t>P</a:t>
            </a:r>
            <a:r>
              <a:rPr lang="en-US" altLang="zh-CN" sz="2400" dirty="0">
                <a:latin typeface="Times New Roman" panose="02020603050405020304" pitchFamily="18" charset="0"/>
              </a:rPr>
              <a:t>时，绳中的张力大于2</a:t>
            </a:r>
            <a:r>
              <a:rPr lang="en-US" altLang="zh-CN" sz="2400" i="1" dirty="0">
                <a:latin typeface="Times New Roman" panose="02020603050405020304" pitchFamily="18" charset="0"/>
              </a:rPr>
              <a:t>F</a:t>
            </a:r>
          </a:p>
          <a:p>
            <a:pPr>
              <a:lnSpc>
                <a:spcPct val="120000"/>
              </a:lnSpc>
            </a:pPr>
            <a:r>
              <a:rPr lang="en-US" altLang="zh-CN" sz="2400" dirty="0">
                <a:latin typeface="Times New Roman" panose="02020603050405020304" pitchFamily="18" charset="0"/>
              </a:rPr>
              <a:t>（C）物块上升的最大高度为</a:t>
            </a:r>
          </a:p>
          <a:p>
            <a:pPr>
              <a:lnSpc>
                <a:spcPct val="120000"/>
              </a:lnSpc>
            </a:pPr>
            <a:r>
              <a:rPr lang="en-US" altLang="zh-CN" sz="2400" dirty="0">
                <a:latin typeface="Times New Roman" panose="02020603050405020304" pitchFamily="18" charset="0"/>
              </a:rPr>
              <a:t>（D）速度</a:t>
            </a:r>
            <a:r>
              <a:rPr lang="en-US" altLang="zh-CN" sz="2400" i="1" dirty="0">
                <a:latin typeface="Times New Roman" panose="02020603050405020304" pitchFamily="18" charset="0"/>
              </a:rPr>
              <a:t>v</a:t>
            </a:r>
            <a:r>
              <a:rPr lang="en-US" altLang="zh-CN" sz="2400" dirty="0">
                <a:latin typeface="Times New Roman" panose="02020603050405020304" pitchFamily="18" charset="0"/>
              </a:rPr>
              <a:t>不能超过</a:t>
            </a:r>
          </a:p>
        </p:txBody>
      </p:sp>
      <p:pic>
        <p:nvPicPr>
          <p:cNvPr id="1073743128" name="图片 1073743127" descr="wl-7"/>
          <p:cNvPicPr>
            <a:picLocks noChangeAspect="1"/>
          </p:cNvPicPr>
          <p:nvPr/>
        </p:nvPicPr>
        <p:blipFill>
          <a:blip r:embed="rId3"/>
          <a:stretch>
            <a:fillRect/>
          </a:stretch>
        </p:blipFill>
        <p:spPr>
          <a:xfrm>
            <a:off x="8190230" y="2324735"/>
            <a:ext cx="2078355" cy="2784475"/>
          </a:xfrm>
          <a:prstGeom prst="rect">
            <a:avLst/>
          </a:prstGeom>
          <a:noFill/>
          <a:ln w="9525">
            <a:noFill/>
          </a:ln>
        </p:spPr>
      </p:pic>
      <p:graphicFrame>
        <p:nvGraphicFramePr>
          <p:cNvPr id="3" name="对象 18"/>
          <p:cNvGraphicFramePr>
            <a:graphicFrameLocks noChangeAspect="1"/>
          </p:cNvGraphicFramePr>
          <p:nvPr/>
        </p:nvGraphicFramePr>
        <p:xfrm>
          <a:off x="4792980" y="4168775"/>
          <a:ext cx="483235" cy="735330"/>
        </p:xfrm>
        <a:graphic>
          <a:graphicData uri="http://schemas.openxmlformats.org/presentationml/2006/ole">
            <mc:AlternateContent xmlns:mc="http://schemas.openxmlformats.org/markup-compatibility/2006">
              <mc:Choice xmlns:v="urn:schemas-microsoft-com:vml" Requires="v">
                <p:oleObj spid="_x0000_s7233" r:id="rId4" imgW="292100" imgH="444500" progId="Equation.DSMT4">
                  <p:embed/>
                </p:oleObj>
              </mc:Choice>
              <mc:Fallback>
                <p:oleObj r:id="rId4" imgW="292100" imgH="444500" progId="Equation.DSMT4">
                  <p:embed/>
                  <p:pic>
                    <p:nvPicPr>
                      <p:cNvPr id="0" name="图片 3075"/>
                      <p:cNvPicPr/>
                      <p:nvPr/>
                    </p:nvPicPr>
                    <p:blipFill>
                      <a:blip r:embed="rId5"/>
                      <a:stretch>
                        <a:fillRect/>
                      </a:stretch>
                    </p:blipFill>
                    <p:spPr>
                      <a:xfrm>
                        <a:off x="4792980" y="4168775"/>
                        <a:ext cx="483235" cy="735330"/>
                      </a:xfrm>
                      <a:prstGeom prst="rect">
                        <a:avLst/>
                      </a:prstGeom>
                      <a:noFill/>
                      <a:ln w="38100">
                        <a:noFill/>
                        <a:miter/>
                      </a:ln>
                    </p:spPr>
                  </p:pic>
                </p:oleObj>
              </mc:Fallback>
            </mc:AlternateContent>
          </a:graphicData>
        </a:graphic>
      </p:graphicFrame>
      <p:graphicFrame>
        <p:nvGraphicFramePr>
          <p:cNvPr id="4" name="对象 19"/>
          <p:cNvGraphicFramePr>
            <a:graphicFrameLocks noChangeAspect="1"/>
          </p:cNvGraphicFramePr>
          <p:nvPr/>
        </p:nvGraphicFramePr>
        <p:xfrm>
          <a:off x="3595370" y="4672965"/>
          <a:ext cx="1330960" cy="647065"/>
        </p:xfrm>
        <a:graphic>
          <a:graphicData uri="http://schemas.openxmlformats.org/presentationml/2006/ole">
            <mc:AlternateContent xmlns:mc="http://schemas.openxmlformats.org/markup-compatibility/2006">
              <mc:Choice xmlns:v="urn:schemas-microsoft-com:vml" Requires="v">
                <p:oleObj spid="_x0000_s7234" r:id="rId6" imgW="913765" imgH="444500" progId="Equation.DSMT4">
                  <p:embed/>
                </p:oleObj>
              </mc:Choice>
              <mc:Fallback>
                <p:oleObj r:id="rId6" imgW="913765" imgH="444500" progId="Equation.DSMT4">
                  <p:embed/>
                  <p:pic>
                    <p:nvPicPr>
                      <p:cNvPr id="0" name="图片 3"/>
                      <p:cNvPicPr/>
                      <p:nvPr/>
                    </p:nvPicPr>
                    <p:blipFill>
                      <a:blip r:embed="rId7"/>
                      <a:stretch>
                        <a:fillRect/>
                      </a:stretch>
                    </p:blipFill>
                    <p:spPr>
                      <a:xfrm>
                        <a:off x="3595370" y="4672965"/>
                        <a:ext cx="1330960" cy="647065"/>
                      </a:xfrm>
                      <a:prstGeom prst="rect">
                        <a:avLst/>
                      </a:prstGeom>
                      <a:noFill/>
                      <a:ln w="38100">
                        <a:noFill/>
                        <a:miter/>
                      </a:ln>
                    </p:spPr>
                  </p:pic>
                </p:oleObj>
              </mc:Fallback>
            </mc:AlternateContent>
          </a:graphicData>
        </a:graphic>
      </p:graphicFrame>
      <p:sp>
        <p:nvSpPr>
          <p:cNvPr id="8" name="文本框 7"/>
          <p:cNvSpPr txBox="1"/>
          <p:nvPr/>
        </p:nvSpPr>
        <p:spPr>
          <a:xfrm>
            <a:off x="836295" y="5442585"/>
            <a:ext cx="11187430" cy="829945"/>
          </a:xfrm>
          <a:prstGeom prst="rect">
            <a:avLst/>
          </a:prstGeom>
          <a:noFill/>
        </p:spPr>
        <p:txBody>
          <a:bodyPr wrap="square" rtlCol="0">
            <a:spAutoFit/>
          </a:bodyPr>
          <a:lstStyle/>
          <a:p>
            <a:r>
              <a:rPr lang="zh-CN" altLang="en-US" sz="2400" b="1" dirty="0">
                <a:solidFill>
                  <a:srgbClr val="FF0000"/>
                </a:solidFill>
              </a:rPr>
              <a:t>试题将匀速运动和圆周运动衔接在一起，用最大静摩擦力约束运动过程的受力条件和最大速度，将重力、静摩擦力和向心力等基本概念串接在一起</a:t>
            </a:r>
            <a:r>
              <a:rPr lang="zh-CN" altLang="en-US" sz="2400" b="1" dirty="0" smtClean="0">
                <a:solidFill>
                  <a:srgbClr val="FF0000"/>
                </a:solidFill>
              </a:rPr>
              <a:t>。</a:t>
            </a:r>
            <a:endParaRPr lang="zh-CN" altLang="en-US" sz="2400" b="1" dirty="0">
              <a:solidFill>
                <a:srgbClr val="0070C0"/>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8"/>
          <p:cNvGrpSpPr/>
          <p:nvPr/>
        </p:nvGrpSpPr>
        <p:grpSpPr>
          <a:xfrm>
            <a:off x="772795" y="1235710"/>
            <a:ext cx="10264775" cy="4375150"/>
            <a:chOff x="144" y="864"/>
            <a:chExt cx="6466" cy="2756"/>
          </a:xfrm>
        </p:grpSpPr>
        <p:sp>
          <p:nvSpPr>
            <p:cNvPr id="55300" name="Rectangle 4"/>
            <p:cNvSpPr/>
            <p:nvPr/>
          </p:nvSpPr>
          <p:spPr>
            <a:xfrm>
              <a:off x="144" y="864"/>
              <a:ext cx="6466" cy="2662"/>
            </a:xfrm>
            <a:prstGeom prst="rect">
              <a:avLst/>
            </a:prstGeom>
            <a:noFill/>
            <a:ln w="9525">
              <a:noFill/>
            </a:ln>
          </p:spPr>
          <p:txBody>
            <a:bodyPr wrap="square">
              <a:spAutoFit/>
            </a:bodyPr>
            <a:lstStyle/>
            <a:p>
              <a:pPr>
                <a:lnSpc>
                  <a:spcPct val="140000"/>
                </a:lnSpc>
              </a:pPr>
              <a:r>
                <a:rPr lang="en-US" altLang="zh-CN" sz="2400" b="1" dirty="0">
                  <a:solidFill>
                    <a:srgbClr val="FF0000"/>
                  </a:solidFill>
                  <a:latin typeface="Times New Roman" panose="02020603050405020304" pitchFamily="18" charset="0"/>
                </a:rPr>
                <a:t>2016</a:t>
              </a:r>
              <a:r>
                <a:rPr lang="zh-CN" altLang="en-US" sz="2400" b="1" dirty="0">
                  <a:solidFill>
                    <a:srgbClr val="FF0000"/>
                  </a:solidFill>
                  <a:latin typeface="Times New Roman" panose="02020603050405020304" pitchFamily="18" charset="0"/>
                </a:rPr>
                <a:t>江苏卷</a:t>
              </a:r>
            </a:p>
            <a:p>
              <a:pPr>
                <a:lnSpc>
                  <a:spcPct val="140000"/>
                </a:lnSpc>
              </a:pPr>
              <a:r>
                <a:rPr lang="en-US" altLang="zh-CN" sz="2400" dirty="0">
                  <a:solidFill>
                    <a:schemeClr val="tx1"/>
                  </a:solidFill>
                  <a:latin typeface="Times New Roman" panose="02020603050405020304" pitchFamily="18" charset="0"/>
                </a:rPr>
                <a:t>6. </a:t>
              </a:r>
              <a:r>
                <a:rPr lang="zh-CN" altLang="en-US" sz="2400" dirty="0">
                  <a:solidFill>
                    <a:schemeClr val="tx1"/>
                  </a:solidFill>
                  <a:latin typeface="Times New Roman" panose="02020603050405020304" pitchFamily="18" charset="0"/>
                </a:rPr>
                <a:t>电吉他中电拾音器的基本结构如图所示，磁体附近的金属弦</a:t>
              </a:r>
              <a:r>
                <a:rPr lang="zh-CN" altLang="en-US" sz="2400" dirty="0">
                  <a:solidFill>
                    <a:srgbClr val="FF0000"/>
                  </a:solidFill>
                  <a:latin typeface="Times New Roman" panose="02020603050405020304" pitchFamily="18" charset="0"/>
                </a:rPr>
                <a:t>被磁化，</a:t>
              </a:r>
              <a:r>
                <a:rPr lang="zh-CN" altLang="en-US" sz="2400" dirty="0">
                  <a:solidFill>
                    <a:schemeClr val="tx1"/>
                  </a:solidFill>
                  <a:latin typeface="Times New Roman" panose="02020603050405020304" pitchFamily="18" charset="0"/>
                </a:rPr>
                <a:t>因此弦振动时，在线圈中产生</a:t>
              </a:r>
              <a:r>
                <a:rPr lang="zh-CN" altLang="en-US" sz="2400" dirty="0">
                  <a:solidFill>
                    <a:srgbClr val="FF0000"/>
                  </a:solidFill>
                  <a:latin typeface="Times New Roman" panose="02020603050405020304" pitchFamily="18" charset="0"/>
                </a:rPr>
                <a:t>感应电流，</a:t>
              </a:r>
              <a:r>
                <a:rPr lang="zh-CN" altLang="en-US" sz="2400" dirty="0">
                  <a:solidFill>
                    <a:schemeClr val="tx1"/>
                  </a:solidFill>
                  <a:latin typeface="Times New Roman" panose="02020603050405020304" pitchFamily="18" charset="0"/>
                </a:rPr>
                <a:t>电流经电路</a:t>
              </a:r>
              <a:r>
                <a:rPr lang="zh-CN" altLang="en-US" sz="2400" dirty="0">
                  <a:solidFill>
                    <a:srgbClr val="FF0000"/>
                  </a:solidFill>
                  <a:latin typeface="Times New Roman" panose="02020603050405020304" pitchFamily="18" charset="0"/>
                </a:rPr>
                <a:t>放大后</a:t>
              </a:r>
              <a:r>
                <a:rPr lang="zh-CN" altLang="en-US" sz="2400" dirty="0">
                  <a:solidFill>
                    <a:schemeClr val="tx1"/>
                  </a:solidFill>
                  <a:latin typeface="Times New Roman" panose="02020603050405020304" pitchFamily="18" charset="0"/>
                </a:rPr>
                <a:t>传送到音箱</a:t>
              </a:r>
              <a:r>
                <a:rPr lang="zh-CN" altLang="en-US" sz="2400" dirty="0">
                  <a:solidFill>
                    <a:srgbClr val="FF0000"/>
                  </a:solidFill>
                  <a:latin typeface="Times New Roman" panose="02020603050405020304" pitchFamily="18" charset="0"/>
                </a:rPr>
                <a:t>发出声音</a:t>
              </a:r>
              <a:r>
                <a:rPr lang="en-US" altLang="zh-CN" sz="2400" dirty="0">
                  <a:solidFill>
                    <a:schemeClr val="tx1"/>
                  </a:solidFill>
                  <a:latin typeface="Times New Roman" panose="02020603050405020304" pitchFamily="18" charset="0"/>
                </a:rPr>
                <a:t>. </a:t>
              </a:r>
              <a:r>
                <a:rPr lang="zh-CN" altLang="en-US" sz="2400" dirty="0">
                  <a:solidFill>
                    <a:schemeClr val="tx1"/>
                  </a:solidFill>
                  <a:latin typeface="Times New Roman" panose="02020603050405020304" pitchFamily="18" charset="0"/>
                </a:rPr>
                <a:t>下列说法正确的有</a:t>
              </a:r>
            </a:p>
            <a:p>
              <a:pPr>
                <a:lnSpc>
                  <a:spcPct val="140000"/>
                </a:lnSpc>
              </a:pPr>
              <a:r>
                <a:rPr lang="en-US" altLang="zh-CN" sz="2400" dirty="0">
                  <a:solidFill>
                    <a:schemeClr val="tx1"/>
                  </a:solidFill>
                  <a:latin typeface="Times New Roman" panose="02020603050405020304" pitchFamily="18" charset="0"/>
                </a:rPr>
                <a:t>(A)</a:t>
              </a:r>
              <a:r>
                <a:rPr lang="zh-CN" altLang="en-US" sz="2400" dirty="0">
                  <a:solidFill>
                    <a:schemeClr val="tx1"/>
                  </a:solidFill>
                  <a:latin typeface="Times New Roman" panose="02020603050405020304" pitchFamily="18" charset="0"/>
                </a:rPr>
                <a:t>选用铜质弦，电吉他仍能正常工作</a:t>
              </a:r>
            </a:p>
            <a:p>
              <a:pPr>
                <a:lnSpc>
                  <a:spcPct val="140000"/>
                </a:lnSpc>
              </a:pPr>
              <a:r>
                <a:rPr lang="en-US" altLang="zh-CN" sz="2400" dirty="0">
                  <a:solidFill>
                    <a:schemeClr val="tx1"/>
                  </a:solidFill>
                  <a:latin typeface="Times New Roman" panose="02020603050405020304" pitchFamily="18" charset="0"/>
                </a:rPr>
                <a:t>(B)</a:t>
              </a:r>
              <a:r>
                <a:rPr lang="zh-CN" altLang="en-US" sz="2400" dirty="0">
                  <a:solidFill>
                    <a:schemeClr val="tx1"/>
                  </a:solidFill>
                  <a:latin typeface="Times New Roman" panose="02020603050405020304" pitchFamily="18" charset="0"/>
                </a:rPr>
                <a:t>取走磁体，电吉他将不能正常工作</a:t>
              </a:r>
            </a:p>
            <a:p>
              <a:pPr>
                <a:lnSpc>
                  <a:spcPct val="140000"/>
                </a:lnSpc>
              </a:pPr>
              <a:r>
                <a:rPr lang="en-US" altLang="zh-CN" sz="2400" dirty="0">
                  <a:solidFill>
                    <a:schemeClr val="tx1"/>
                  </a:solidFill>
                  <a:latin typeface="Times New Roman" panose="02020603050405020304" pitchFamily="18" charset="0"/>
                </a:rPr>
                <a:t>(C)</a:t>
              </a:r>
              <a:r>
                <a:rPr lang="zh-CN" altLang="en-US" sz="2400" dirty="0">
                  <a:solidFill>
                    <a:schemeClr val="tx1"/>
                  </a:solidFill>
                  <a:latin typeface="Times New Roman" panose="02020603050405020304" pitchFamily="18" charset="0"/>
                </a:rPr>
                <a:t>增加线圈匝数可以增大线圈中的感应电动势</a:t>
              </a:r>
            </a:p>
            <a:p>
              <a:pPr>
                <a:lnSpc>
                  <a:spcPct val="140000"/>
                </a:lnSpc>
              </a:pPr>
              <a:r>
                <a:rPr lang="en-US" altLang="zh-CN" sz="2400" dirty="0">
                  <a:solidFill>
                    <a:schemeClr val="tx1"/>
                  </a:solidFill>
                  <a:latin typeface="Times New Roman" panose="02020603050405020304" pitchFamily="18" charset="0"/>
                </a:rPr>
                <a:t>(D)</a:t>
              </a:r>
              <a:r>
                <a:rPr lang="zh-CN" altLang="en-US" sz="2400" dirty="0">
                  <a:solidFill>
                    <a:schemeClr val="tx1"/>
                  </a:solidFill>
                  <a:latin typeface="Times New Roman" panose="02020603050405020304" pitchFamily="18" charset="0"/>
                </a:rPr>
                <a:t>弦振动过程中，线圈中的电流方向不断变化</a:t>
              </a:r>
            </a:p>
          </p:txBody>
        </p:sp>
        <p:pic>
          <p:nvPicPr>
            <p:cNvPr id="55301" name="Picture 5"/>
            <p:cNvPicPr>
              <a:picLocks noChangeAspect="1"/>
            </p:cNvPicPr>
            <p:nvPr/>
          </p:nvPicPr>
          <p:blipFill>
            <a:blip r:embed="rId2"/>
            <a:stretch>
              <a:fillRect/>
            </a:stretch>
          </p:blipFill>
          <p:spPr>
            <a:xfrm>
              <a:off x="4594" y="2034"/>
              <a:ext cx="1920" cy="1586"/>
            </a:xfrm>
            <a:prstGeom prst="rect">
              <a:avLst/>
            </a:prstGeom>
            <a:noFill/>
            <a:ln w="9525">
              <a:noFill/>
            </a:ln>
          </p:spPr>
        </p:pic>
      </p:gr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3"/>
          <p:cNvSpPr txBox="1"/>
          <p:nvPr/>
        </p:nvSpPr>
        <p:spPr>
          <a:xfrm>
            <a:off x="215265" y="1168400"/>
            <a:ext cx="11323320" cy="4521835"/>
          </a:xfrm>
          <a:prstGeom prst="rect">
            <a:avLst/>
          </a:prstGeom>
          <a:noFill/>
          <a:ln w="9525">
            <a:noFill/>
          </a:ln>
        </p:spPr>
        <p:txBody>
          <a:bodyPr wrap="square">
            <a:spAutoFit/>
          </a:bodyPr>
          <a:lstStyle/>
          <a:p>
            <a:pPr>
              <a:lnSpc>
                <a:spcPct val="120000"/>
              </a:lnSpc>
            </a:pPr>
            <a:r>
              <a:rPr lang="en-US" altLang="zh-CN" sz="2400" b="1" dirty="0">
                <a:solidFill>
                  <a:srgbClr val="FF0000"/>
                </a:solidFill>
                <a:latin typeface="Times New Roman" panose="02020603050405020304" pitchFamily="18" charset="0"/>
              </a:rPr>
              <a:t>2015</a:t>
            </a:r>
            <a:r>
              <a:rPr lang="zh-CN" altLang="en-US" sz="2400" b="1" dirty="0">
                <a:solidFill>
                  <a:srgbClr val="FF0000"/>
                </a:solidFill>
                <a:latin typeface="Times New Roman" panose="02020603050405020304" pitchFamily="18" charset="0"/>
              </a:rPr>
              <a:t>南通三模 </a:t>
            </a:r>
          </a:p>
          <a:p>
            <a:pPr>
              <a:lnSpc>
                <a:spcPct val="120000"/>
              </a:lnSpc>
            </a:pPr>
            <a:r>
              <a:rPr lang="en-US" altLang="en-US" sz="2400" dirty="0">
                <a:solidFill>
                  <a:schemeClr val="tx1"/>
                </a:solidFill>
                <a:latin typeface="Times New Roman" panose="02020603050405020304" pitchFamily="18" charset="0"/>
              </a:rPr>
              <a:t>8</a:t>
            </a:r>
            <a:r>
              <a:rPr lang="zh-CN" altLang="en-US" sz="2400" dirty="0">
                <a:solidFill>
                  <a:schemeClr val="tx1"/>
                </a:solidFill>
                <a:latin typeface="Times New Roman" panose="02020603050405020304" pitchFamily="18" charset="0"/>
              </a:rPr>
              <a:t>．电子眼通过路面下埋设的感应线来感知汽车的压力．感应线是一个</a:t>
            </a:r>
            <a:r>
              <a:rPr lang="zh-CN" altLang="en-US" sz="2400" dirty="0">
                <a:solidFill>
                  <a:srgbClr val="FF0000"/>
                </a:solidFill>
                <a:latin typeface="Times New Roman" panose="02020603050405020304" pitchFamily="18" charset="0"/>
              </a:rPr>
              <a:t>压电薄膜传感器，</a:t>
            </a:r>
            <a:r>
              <a:rPr lang="zh-CN" altLang="en-US" sz="2400" dirty="0">
                <a:solidFill>
                  <a:schemeClr val="tx1"/>
                </a:solidFill>
                <a:latin typeface="Times New Roman" panose="02020603050405020304" pitchFamily="18" charset="0"/>
              </a:rPr>
              <a:t>压电薄膜在受压时两端产生电压，压力越大电压越大，压电薄膜与电容器</a:t>
            </a:r>
            <a:r>
              <a:rPr lang="en-US" altLang="en-US" sz="2400" i="1" dirty="0">
                <a:solidFill>
                  <a:schemeClr val="tx1"/>
                </a:solidFill>
                <a:latin typeface="Times New Roman" panose="02020603050405020304" pitchFamily="18" charset="0"/>
              </a:rPr>
              <a:t>C</a:t>
            </a:r>
            <a:r>
              <a:rPr lang="zh-CN" altLang="en-US" sz="2400" dirty="0">
                <a:solidFill>
                  <a:schemeClr val="tx1"/>
                </a:solidFill>
                <a:latin typeface="Times New Roman" panose="02020603050405020304" pitchFamily="18" charset="0"/>
              </a:rPr>
              <a:t>和大电阻</a:t>
            </a:r>
            <a:r>
              <a:rPr lang="en-US" altLang="en-US" sz="2400" i="1" dirty="0">
                <a:solidFill>
                  <a:schemeClr val="tx1"/>
                </a:solidFill>
                <a:latin typeface="Times New Roman" panose="02020603050405020304" pitchFamily="18" charset="0"/>
              </a:rPr>
              <a:t>R</a:t>
            </a:r>
            <a:r>
              <a:rPr lang="zh-CN" altLang="en-US" sz="2400" dirty="0">
                <a:solidFill>
                  <a:schemeClr val="tx1"/>
                </a:solidFill>
                <a:latin typeface="Times New Roman" panose="02020603050405020304" pitchFamily="18" charset="0"/>
              </a:rPr>
              <a:t>组成回路．在一个红灯周期内，如果汽车的前后轮先后经过感应线，</a:t>
            </a:r>
            <a:r>
              <a:rPr lang="zh-CN" altLang="en-US" sz="2400" dirty="0">
                <a:solidFill>
                  <a:srgbClr val="FF0000"/>
                </a:solidFill>
                <a:latin typeface="Times New Roman" panose="02020603050405020304" pitchFamily="18" charset="0"/>
              </a:rPr>
              <a:t>电阻</a:t>
            </a:r>
            <a:r>
              <a:rPr lang="en-US" altLang="en-US" sz="2400" i="1" dirty="0">
                <a:solidFill>
                  <a:srgbClr val="FF0000"/>
                </a:solidFill>
                <a:latin typeface="Times New Roman" panose="02020603050405020304" pitchFamily="18" charset="0"/>
              </a:rPr>
              <a:t>R</a:t>
            </a:r>
            <a:r>
              <a:rPr lang="zh-CN" altLang="en-US" sz="2400" dirty="0">
                <a:solidFill>
                  <a:srgbClr val="FF0000"/>
                </a:solidFill>
                <a:latin typeface="Times New Roman" panose="02020603050405020304" pitchFamily="18" charset="0"/>
              </a:rPr>
              <a:t>上</a:t>
            </a:r>
            <a:r>
              <a:rPr lang="zh-CN" altLang="en-US" sz="2400" dirty="0">
                <a:solidFill>
                  <a:schemeClr val="tx1"/>
                </a:solidFill>
                <a:latin typeface="Times New Roman" panose="02020603050405020304" pitchFamily="18" charset="0"/>
              </a:rPr>
              <a:t>的电压</a:t>
            </a:r>
            <a:r>
              <a:rPr lang="en-US" altLang="en-US" sz="2400" i="1" dirty="0">
                <a:solidFill>
                  <a:srgbClr val="FF0000"/>
                </a:solidFill>
                <a:latin typeface="Times New Roman" panose="02020603050405020304" pitchFamily="18" charset="0"/>
              </a:rPr>
              <a:t>U</a:t>
            </a:r>
            <a:r>
              <a:rPr lang="zh-CN" altLang="en-US" sz="2400" dirty="0">
                <a:solidFill>
                  <a:srgbClr val="FF0000"/>
                </a:solidFill>
                <a:latin typeface="Times New Roman" panose="02020603050405020304" pitchFamily="18" charset="0"/>
              </a:rPr>
              <a:t>随时间</a:t>
            </a:r>
            <a:r>
              <a:rPr lang="en-US" altLang="en-US" sz="2400" i="1" dirty="0">
                <a:solidFill>
                  <a:srgbClr val="FF0000"/>
                </a:solidFill>
                <a:latin typeface="Times New Roman" panose="02020603050405020304" pitchFamily="18" charset="0"/>
              </a:rPr>
              <a:t>t</a:t>
            </a:r>
            <a:r>
              <a:rPr lang="zh-CN" altLang="en-US" sz="2400" dirty="0">
                <a:solidFill>
                  <a:srgbClr val="FF0000"/>
                </a:solidFill>
                <a:latin typeface="Times New Roman" panose="02020603050405020304" pitchFamily="18" charset="0"/>
              </a:rPr>
              <a:t>变化的图象</a:t>
            </a:r>
            <a:r>
              <a:rPr lang="zh-CN" altLang="en-US" sz="2400" dirty="0">
                <a:solidFill>
                  <a:schemeClr val="tx1"/>
                </a:solidFill>
                <a:latin typeface="Times New Roman" panose="02020603050405020304" pitchFamily="18" charset="0"/>
              </a:rPr>
              <a:t>上就产生两个脉冲信号，即视为“闯红灯”被电子眼拍照．下列说法正确的是</a:t>
            </a:r>
          </a:p>
          <a:p>
            <a:pPr>
              <a:lnSpc>
                <a:spcPct val="120000"/>
              </a:lnSpc>
            </a:pPr>
            <a:r>
              <a:rPr lang="en-US" altLang="en-US" sz="2400" dirty="0">
                <a:solidFill>
                  <a:schemeClr val="tx1"/>
                </a:solidFill>
                <a:latin typeface="Times New Roman" panose="02020603050405020304" pitchFamily="18" charset="0"/>
              </a:rPr>
              <a:t>A</a:t>
            </a:r>
            <a:r>
              <a:rPr lang="zh-CN" altLang="en-US" sz="2400" dirty="0">
                <a:solidFill>
                  <a:schemeClr val="tx1"/>
                </a:solidFill>
                <a:latin typeface="Times New Roman" panose="02020603050405020304" pitchFamily="18" charset="0"/>
              </a:rPr>
              <a:t>．某车轮经过感应线的过程中，电容器先充电后放电</a:t>
            </a:r>
          </a:p>
          <a:p>
            <a:pPr>
              <a:lnSpc>
                <a:spcPct val="120000"/>
              </a:lnSpc>
            </a:pPr>
            <a:r>
              <a:rPr lang="en-US" altLang="en-US" sz="2400" dirty="0">
                <a:solidFill>
                  <a:schemeClr val="tx1"/>
                </a:solidFill>
                <a:latin typeface="Times New Roman" panose="02020603050405020304" pitchFamily="18" charset="0"/>
              </a:rPr>
              <a:t>B</a:t>
            </a:r>
            <a:r>
              <a:rPr lang="zh-CN" altLang="en-US" sz="2400" dirty="0">
                <a:solidFill>
                  <a:schemeClr val="tx1"/>
                </a:solidFill>
                <a:latin typeface="Times New Roman" panose="02020603050405020304" pitchFamily="18" charset="0"/>
              </a:rPr>
              <a:t>．某车轮经过感应线的过程中，电阻</a:t>
            </a:r>
            <a:r>
              <a:rPr lang="en-US" altLang="en-US" sz="2400" i="1" dirty="0">
                <a:solidFill>
                  <a:schemeClr val="tx1"/>
                </a:solidFill>
                <a:latin typeface="Times New Roman" panose="02020603050405020304" pitchFamily="18" charset="0"/>
              </a:rPr>
              <a:t>R</a:t>
            </a:r>
            <a:r>
              <a:rPr lang="zh-CN" altLang="en-US" sz="2400" dirty="0">
                <a:solidFill>
                  <a:schemeClr val="tx1"/>
                </a:solidFill>
                <a:latin typeface="Times New Roman" panose="02020603050405020304" pitchFamily="18" charset="0"/>
              </a:rPr>
              <a:t>上的电流先增加后减小</a:t>
            </a:r>
          </a:p>
          <a:p>
            <a:pPr>
              <a:lnSpc>
                <a:spcPct val="120000"/>
              </a:lnSpc>
            </a:pPr>
            <a:r>
              <a:rPr lang="en-US" altLang="en-US" sz="2400" dirty="0">
                <a:solidFill>
                  <a:schemeClr val="tx1"/>
                </a:solidFill>
                <a:latin typeface="Times New Roman" panose="02020603050405020304" pitchFamily="18" charset="0"/>
              </a:rPr>
              <a:t>C</a:t>
            </a:r>
            <a:r>
              <a:rPr lang="zh-CN" altLang="en-US" sz="2400" dirty="0">
                <a:solidFill>
                  <a:schemeClr val="tx1"/>
                </a:solidFill>
                <a:latin typeface="Times New Roman" panose="02020603050405020304" pitchFamily="18" charset="0"/>
              </a:rPr>
              <a:t>．车轮停在感应线上时，电阻</a:t>
            </a:r>
            <a:r>
              <a:rPr lang="en-US" altLang="en-US" sz="2400" i="1" dirty="0">
                <a:solidFill>
                  <a:schemeClr val="tx1"/>
                </a:solidFill>
                <a:latin typeface="Times New Roman" panose="02020603050405020304" pitchFamily="18" charset="0"/>
              </a:rPr>
              <a:t>R</a:t>
            </a:r>
            <a:r>
              <a:rPr lang="zh-CN" altLang="en-US" sz="2400" dirty="0">
                <a:solidFill>
                  <a:schemeClr val="tx1"/>
                </a:solidFill>
                <a:latin typeface="Times New Roman" panose="02020603050405020304" pitchFamily="18" charset="0"/>
              </a:rPr>
              <a:t>上有恒定的电流 </a:t>
            </a:r>
          </a:p>
          <a:p>
            <a:pPr>
              <a:lnSpc>
                <a:spcPct val="120000"/>
              </a:lnSpc>
            </a:pPr>
            <a:r>
              <a:rPr lang="en-US" altLang="en-US" sz="2400" dirty="0">
                <a:solidFill>
                  <a:schemeClr val="tx1"/>
                </a:solidFill>
                <a:latin typeface="Times New Roman" panose="02020603050405020304" pitchFamily="18" charset="0"/>
              </a:rPr>
              <a:t>D</a:t>
            </a:r>
            <a:r>
              <a:rPr lang="zh-CN" altLang="en-US" sz="2400" dirty="0">
                <a:solidFill>
                  <a:schemeClr val="tx1"/>
                </a:solidFill>
                <a:latin typeface="Times New Roman" panose="02020603050405020304" pitchFamily="18" charset="0"/>
              </a:rPr>
              <a:t>．汽车前轮越过感应线了，又倒回到线内，仍会被电子眼拍照</a:t>
            </a:r>
          </a:p>
        </p:txBody>
      </p:sp>
      <p:pic>
        <p:nvPicPr>
          <p:cNvPr id="68611" name="Picture 2"/>
          <p:cNvPicPr>
            <a:picLocks noChangeAspect="1"/>
          </p:cNvPicPr>
          <p:nvPr/>
        </p:nvPicPr>
        <p:blipFill>
          <a:blip r:embed="rId2"/>
          <a:stretch>
            <a:fillRect/>
          </a:stretch>
        </p:blipFill>
        <p:spPr>
          <a:xfrm>
            <a:off x="8691880" y="3409315"/>
            <a:ext cx="3461385" cy="2052955"/>
          </a:xfrm>
          <a:prstGeom prst="rect">
            <a:avLst/>
          </a:prstGeom>
          <a:noFill/>
          <a:ln w="9525">
            <a:noFill/>
          </a:ln>
        </p:spPr>
      </p:pic>
      <p:sp>
        <p:nvSpPr>
          <p:cNvPr id="68613" name="矩形 4"/>
          <p:cNvSpPr/>
          <p:nvPr/>
        </p:nvSpPr>
        <p:spPr>
          <a:xfrm>
            <a:off x="4373880" y="5789613"/>
            <a:ext cx="2514600" cy="583565"/>
          </a:xfrm>
          <a:prstGeom prst="rect">
            <a:avLst/>
          </a:prstGeom>
          <a:noFill/>
          <a:ln w="9525">
            <a:noFill/>
          </a:ln>
        </p:spPr>
        <p:txBody>
          <a:bodyPr>
            <a:spAutoFit/>
          </a:bodyPr>
          <a:lstStyle/>
          <a:p>
            <a:r>
              <a:rPr lang="zh-CN" altLang="en-US" sz="3200" dirty="0">
                <a:solidFill>
                  <a:srgbClr val="FF0000"/>
                </a:solidFill>
                <a:latin typeface="Times New Roman" panose="02020603050405020304" pitchFamily="18" charset="0"/>
              </a:rPr>
              <a:t>闯红灯抓拍</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Text Box 2"/>
          <p:cNvSpPr txBox="1">
            <a:spLocks noChangeArrowheads="1"/>
          </p:cNvSpPr>
          <p:nvPr/>
        </p:nvSpPr>
        <p:spPr bwMode="auto">
          <a:xfrm>
            <a:off x="1034838" y="2533754"/>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b="1" dirty="0">
                <a:solidFill>
                  <a:srgbClr val="FF0000"/>
                </a:solidFill>
              </a:rPr>
              <a:t>南通市</a:t>
            </a:r>
            <a:r>
              <a:rPr lang="en-US" altLang="zh-CN" sz="2400" b="1" dirty="0">
                <a:solidFill>
                  <a:srgbClr val="FF0000"/>
                </a:solidFill>
              </a:rPr>
              <a:t>2012</a:t>
            </a:r>
            <a:r>
              <a:rPr lang="zh-CN" altLang="en-US" sz="2400" b="1" dirty="0">
                <a:solidFill>
                  <a:srgbClr val="FF0000"/>
                </a:solidFill>
              </a:rPr>
              <a:t>届高三第三次调研考试</a:t>
            </a:r>
          </a:p>
        </p:txBody>
      </p:sp>
      <p:grpSp>
        <p:nvGrpSpPr>
          <p:cNvPr id="80898" name="Group 3"/>
          <p:cNvGrpSpPr/>
          <p:nvPr/>
        </p:nvGrpSpPr>
        <p:grpSpPr bwMode="auto">
          <a:xfrm>
            <a:off x="8446771" y="3035301"/>
            <a:ext cx="2952036" cy="1389063"/>
            <a:chOff x="7252" y="14013"/>
            <a:chExt cx="3290" cy="1692"/>
          </a:xfrm>
        </p:grpSpPr>
        <p:sp>
          <p:nvSpPr>
            <p:cNvPr id="80899" name="Text Box 4"/>
            <p:cNvSpPr txBox="1">
              <a:spLocks noChangeArrowheads="1"/>
            </p:cNvSpPr>
            <p:nvPr/>
          </p:nvSpPr>
          <p:spPr bwMode="auto">
            <a:xfrm>
              <a:off x="8648" y="15453"/>
              <a:ext cx="8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zh-CN" altLang="en-US" sz="1400">
                  <a:latin typeface="Times New Roman" panose="02020603050405020304" pitchFamily="18" charset="0"/>
                </a:rPr>
                <a:t>第</a:t>
              </a:r>
              <a:r>
                <a:rPr lang="en-US" altLang="zh-CN" sz="1400">
                  <a:latin typeface="Times New Roman" panose="02020603050405020304" pitchFamily="18" charset="0"/>
                </a:rPr>
                <a:t>5</a:t>
              </a:r>
              <a:r>
                <a:rPr lang="zh-CN" altLang="en-US" sz="1400">
                  <a:latin typeface="Times New Roman" panose="02020603050405020304" pitchFamily="18" charset="0"/>
                </a:rPr>
                <a:t>题图</a:t>
              </a:r>
              <a:endParaRPr lang="zh-CN" altLang="en-US" sz="1400" b="1"/>
            </a:p>
          </p:txBody>
        </p:sp>
        <p:sp>
          <p:nvSpPr>
            <p:cNvPr id="80900" name="Line 5"/>
            <p:cNvSpPr>
              <a:spLocks noChangeShapeType="1"/>
            </p:cNvSpPr>
            <p:nvPr/>
          </p:nvSpPr>
          <p:spPr bwMode="auto">
            <a:xfrm>
              <a:off x="7430" y="14781"/>
              <a:ext cx="292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01" name="Arc 6"/>
            <p:cNvSpPr>
              <a:spLocks noChangeArrowheads="1"/>
            </p:cNvSpPr>
            <p:nvPr/>
          </p:nvSpPr>
          <p:spPr bwMode="auto">
            <a:xfrm>
              <a:off x="8306" y="14224"/>
              <a:ext cx="560" cy="1119"/>
            </a:xfrm>
            <a:custGeom>
              <a:avLst/>
              <a:gdLst>
                <a:gd name="T0" fmla="*/ 21291 w 21600"/>
                <a:gd name="T1" fmla="*/ 43192 h 43193"/>
                <a:gd name="T2" fmla="*/ 0 w 21600"/>
                <a:gd name="T3" fmla="*/ 21595 h 43193"/>
                <a:gd name="T4" fmla="*/ 21136 w 21600"/>
                <a:gd name="T5" fmla="*/ -1 h 43193"/>
                <a:gd name="T6" fmla="*/ 21291 w 21600"/>
                <a:gd name="T7" fmla="*/ 43192 h 43193"/>
                <a:gd name="T8" fmla="*/ 0 w 21600"/>
                <a:gd name="T9" fmla="*/ 21595 h 43193"/>
                <a:gd name="T10" fmla="*/ 21136 w 21600"/>
                <a:gd name="T11" fmla="*/ -1 h 43193"/>
                <a:gd name="T12" fmla="*/ 21600 w 21600"/>
                <a:gd name="T13" fmla="*/ 21595 h 43193"/>
                <a:gd name="T14" fmla="*/ 21291 w 21600"/>
                <a:gd name="T15" fmla="*/ 43192 h 43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43193" fill="none">
                  <a:moveTo>
                    <a:pt x="21291" y="43192"/>
                  </a:moveTo>
                  <a:cubicBezTo>
                    <a:pt x="9483" y="43023"/>
                    <a:pt x="0" y="33403"/>
                    <a:pt x="0" y="21595"/>
                  </a:cubicBezTo>
                  <a:cubicBezTo>
                    <a:pt x="0" y="9846"/>
                    <a:pt x="9390" y="251"/>
                    <a:pt x="21136" y="-1"/>
                  </a:cubicBezTo>
                </a:path>
                <a:path w="21600" h="43193" stroke="0">
                  <a:moveTo>
                    <a:pt x="21291" y="43192"/>
                  </a:moveTo>
                  <a:cubicBezTo>
                    <a:pt x="9483" y="43023"/>
                    <a:pt x="0" y="33403"/>
                    <a:pt x="0" y="21595"/>
                  </a:cubicBezTo>
                  <a:cubicBezTo>
                    <a:pt x="0" y="9846"/>
                    <a:pt x="9390" y="251"/>
                    <a:pt x="21136" y="-1"/>
                  </a:cubicBezTo>
                  <a:lnTo>
                    <a:pt x="21600" y="21595"/>
                  </a:lnTo>
                  <a:lnTo>
                    <a:pt x="21291" y="43192"/>
                  </a:ln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902" name="Text Box 7"/>
            <p:cNvSpPr txBox="1">
              <a:spLocks noChangeArrowheads="1"/>
            </p:cNvSpPr>
            <p:nvPr/>
          </p:nvSpPr>
          <p:spPr bwMode="auto">
            <a:xfrm>
              <a:off x="8756" y="14013"/>
              <a:ext cx="120"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03" name="Text Box 8"/>
            <p:cNvSpPr txBox="1">
              <a:spLocks noChangeArrowheads="1"/>
            </p:cNvSpPr>
            <p:nvPr/>
          </p:nvSpPr>
          <p:spPr bwMode="auto">
            <a:xfrm>
              <a:off x="8480" y="14100"/>
              <a:ext cx="120"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04" name="Text Box 9"/>
            <p:cNvSpPr txBox="1">
              <a:spLocks noChangeArrowheads="1"/>
            </p:cNvSpPr>
            <p:nvPr/>
          </p:nvSpPr>
          <p:spPr bwMode="auto">
            <a:xfrm>
              <a:off x="8284" y="14298"/>
              <a:ext cx="120"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05" name="Text Box 10"/>
            <p:cNvSpPr txBox="1">
              <a:spLocks noChangeArrowheads="1"/>
            </p:cNvSpPr>
            <p:nvPr/>
          </p:nvSpPr>
          <p:spPr bwMode="auto">
            <a:xfrm>
              <a:off x="8208" y="14559"/>
              <a:ext cx="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06" name="Text Box 11"/>
            <p:cNvSpPr txBox="1">
              <a:spLocks noChangeArrowheads="1"/>
            </p:cNvSpPr>
            <p:nvPr/>
          </p:nvSpPr>
          <p:spPr bwMode="auto">
            <a:xfrm>
              <a:off x="8230" y="14883"/>
              <a:ext cx="120"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07" name="Text Box 12"/>
            <p:cNvSpPr txBox="1">
              <a:spLocks noChangeArrowheads="1"/>
            </p:cNvSpPr>
            <p:nvPr/>
          </p:nvSpPr>
          <p:spPr bwMode="auto">
            <a:xfrm>
              <a:off x="8380" y="15123"/>
              <a:ext cx="120"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08" name="Text Box 13"/>
            <p:cNvSpPr txBox="1">
              <a:spLocks noChangeArrowheads="1"/>
            </p:cNvSpPr>
            <p:nvPr/>
          </p:nvSpPr>
          <p:spPr bwMode="auto">
            <a:xfrm>
              <a:off x="8742" y="15255"/>
              <a:ext cx="120"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09" name="Text Box 14"/>
            <p:cNvSpPr txBox="1">
              <a:spLocks noChangeArrowheads="1"/>
            </p:cNvSpPr>
            <p:nvPr/>
          </p:nvSpPr>
          <p:spPr bwMode="auto">
            <a:xfrm>
              <a:off x="8858" y="14733"/>
              <a:ext cx="2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O</a:t>
              </a:r>
              <a:endParaRPr lang="en-US" altLang="zh-CN" sz="1400" b="1"/>
            </a:p>
          </p:txBody>
        </p:sp>
        <p:sp>
          <p:nvSpPr>
            <p:cNvPr id="80910" name="Text Box 15"/>
            <p:cNvSpPr txBox="1">
              <a:spLocks noChangeArrowheads="1"/>
            </p:cNvSpPr>
            <p:nvPr/>
          </p:nvSpPr>
          <p:spPr bwMode="auto">
            <a:xfrm>
              <a:off x="7610" y="14745"/>
              <a:ext cx="2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M</a:t>
              </a:r>
              <a:endParaRPr lang="en-US" altLang="zh-CN" sz="1400" b="1"/>
            </a:p>
          </p:txBody>
        </p:sp>
        <p:sp>
          <p:nvSpPr>
            <p:cNvPr id="80911" name="Text Box 16"/>
            <p:cNvSpPr txBox="1">
              <a:spLocks noChangeArrowheads="1"/>
            </p:cNvSpPr>
            <p:nvPr/>
          </p:nvSpPr>
          <p:spPr bwMode="auto">
            <a:xfrm>
              <a:off x="9916" y="14763"/>
              <a:ext cx="2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N</a:t>
              </a:r>
              <a:endParaRPr lang="en-US" altLang="zh-CN" sz="1400" b="1"/>
            </a:p>
          </p:txBody>
        </p:sp>
        <p:sp>
          <p:nvSpPr>
            <p:cNvPr id="80912" name="Text Box 17"/>
            <p:cNvSpPr txBox="1">
              <a:spLocks noChangeArrowheads="1"/>
            </p:cNvSpPr>
            <p:nvPr/>
          </p:nvSpPr>
          <p:spPr bwMode="auto">
            <a:xfrm>
              <a:off x="7252" y="14718"/>
              <a:ext cx="2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C</a:t>
              </a:r>
              <a:endParaRPr lang="en-US" altLang="zh-CN" sz="1400" b="1"/>
            </a:p>
          </p:txBody>
        </p:sp>
        <p:sp>
          <p:nvSpPr>
            <p:cNvPr id="80913" name="Text Box 18"/>
            <p:cNvSpPr txBox="1">
              <a:spLocks noChangeArrowheads="1"/>
            </p:cNvSpPr>
            <p:nvPr/>
          </p:nvSpPr>
          <p:spPr bwMode="auto">
            <a:xfrm>
              <a:off x="10322" y="14733"/>
              <a:ext cx="2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D</a:t>
              </a:r>
              <a:endParaRPr lang="en-US" altLang="zh-CN" sz="1400" b="1"/>
            </a:p>
          </p:txBody>
        </p:sp>
        <p:sp>
          <p:nvSpPr>
            <p:cNvPr id="80914" name="Line 19"/>
            <p:cNvSpPr>
              <a:spLocks noChangeShapeType="1"/>
            </p:cNvSpPr>
            <p:nvPr/>
          </p:nvSpPr>
          <p:spPr bwMode="auto">
            <a:xfrm>
              <a:off x="8842" y="14784"/>
              <a:ext cx="0"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15" name="Line 20"/>
            <p:cNvSpPr>
              <a:spLocks noChangeShapeType="1"/>
            </p:cNvSpPr>
            <p:nvPr/>
          </p:nvSpPr>
          <p:spPr bwMode="auto">
            <a:xfrm flipH="1" flipV="1">
              <a:off x="8479" y="14370"/>
              <a:ext cx="376" cy="411"/>
            </a:xfrm>
            <a:prstGeom prst="line">
              <a:avLst/>
            </a:prstGeom>
            <a:noFill/>
            <a:ln w="9525">
              <a:solidFill>
                <a:srgbClr val="000000"/>
              </a:solidFill>
              <a:round/>
              <a:tailEnd type="triangle" w="sm" len="me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16" name="Text Box 21"/>
            <p:cNvSpPr txBox="1">
              <a:spLocks noChangeArrowheads="1"/>
            </p:cNvSpPr>
            <p:nvPr/>
          </p:nvSpPr>
          <p:spPr bwMode="auto">
            <a:xfrm>
              <a:off x="8512" y="14484"/>
              <a:ext cx="2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R</a:t>
              </a:r>
              <a:endParaRPr lang="en-US" altLang="zh-CN" sz="1400" b="1"/>
            </a:p>
          </p:txBody>
        </p:sp>
        <p:sp>
          <p:nvSpPr>
            <p:cNvPr id="80917" name="Oval 22"/>
            <p:cNvSpPr>
              <a:spLocks noChangeArrowheads="1"/>
            </p:cNvSpPr>
            <p:nvPr/>
          </p:nvSpPr>
          <p:spPr bwMode="auto">
            <a:xfrm>
              <a:off x="7666" y="14754"/>
              <a:ext cx="52" cy="52"/>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sp>
          <p:nvSpPr>
            <p:cNvPr id="80918" name="Oval 23"/>
            <p:cNvSpPr>
              <a:spLocks noChangeArrowheads="1"/>
            </p:cNvSpPr>
            <p:nvPr/>
          </p:nvSpPr>
          <p:spPr bwMode="auto">
            <a:xfrm>
              <a:off x="8838" y="14756"/>
              <a:ext cx="52" cy="52"/>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sp>
          <p:nvSpPr>
            <p:cNvPr id="80919" name="Oval 24"/>
            <p:cNvSpPr>
              <a:spLocks noChangeArrowheads="1"/>
            </p:cNvSpPr>
            <p:nvPr/>
          </p:nvSpPr>
          <p:spPr bwMode="auto">
            <a:xfrm>
              <a:off x="9976" y="14756"/>
              <a:ext cx="52" cy="52"/>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grpSp>
      <p:sp>
        <p:nvSpPr>
          <p:cNvPr id="80920" name="Text Box 25"/>
          <p:cNvSpPr txBox="1">
            <a:spLocks noChangeArrowheads="1"/>
          </p:cNvSpPr>
          <p:nvPr/>
        </p:nvSpPr>
        <p:spPr bwMode="auto">
          <a:xfrm>
            <a:off x="771525" y="2990850"/>
            <a:ext cx="7675245" cy="30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a:latin typeface="Times New Roman" panose="02020603050405020304" pitchFamily="18" charset="0"/>
              </a:rPr>
              <a:t>5</a:t>
            </a:r>
            <a:r>
              <a:rPr lang="zh-CN" altLang="en-US" sz="2400" b="1" dirty="0">
                <a:latin typeface="Times New Roman" panose="02020603050405020304" pitchFamily="18" charset="0"/>
              </a:rPr>
              <a:t>．如图所示，在半球面</a:t>
            </a:r>
            <a:r>
              <a:rPr lang="en-US" altLang="zh-CN" sz="2400" b="1" i="1" dirty="0">
                <a:latin typeface="Times New Roman" panose="02020603050405020304" pitchFamily="18" charset="0"/>
              </a:rPr>
              <a:t>AB</a:t>
            </a:r>
            <a:r>
              <a:rPr lang="zh-CN" altLang="en-US" sz="2400" b="1" dirty="0">
                <a:latin typeface="Times New Roman" panose="02020603050405020304" pitchFamily="18" charset="0"/>
              </a:rPr>
              <a:t>上均匀分布正电荷，总电荷量为</a:t>
            </a:r>
            <a:r>
              <a:rPr lang="en-US" altLang="zh-CN" sz="2400" b="1" i="1" dirty="0">
                <a:latin typeface="Times New Roman" panose="02020603050405020304" pitchFamily="18" charset="0"/>
              </a:rPr>
              <a:t>q</a:t>
            </a:r>
            <a:r>
              <a:rPr lang="zh-CN" altLang="en-US" sz="2400" b="1" dirty="0">
                <a:latin typeface="Times New Roman" panose="02020603050405020304" pitchFamily="18" charset="0"/>
              </a:rPr>
              <a:t>，球面半径为</a:t>
            </a:r>
            <a:r>
              <a:rPr lang="en-US" altLang="zh-CN" sz="2400" b="1" i="1" dirty="0">
                <a:latin typeface="Times New Roman" panose="02020603050405020304" pitchFamily="18" charset="0"/>
              </a:rPr>
              <a:t>R</a:t>
            </a:r>
            <a:r>
              <a:rPr lang="zh-CN" altLang="en-US" sz="2400" b="1" dirty="0">
                <a:latin typeface="Times New Roman" panose="02020603050405020304" pitchFamily="18" charset="0"/>
              </a:rPr>
              <a:t>，</a:t>
            </a:r>
            <a:r>
              <a:rPr lang="en-US" altLang="zh-CN" sz="2400" b="1" i="1" dirty="0">
                <a:latin typeface="Times New Roman" panose="02020603050405020304" pitchFamily="18" charset="0"/>
              </a:rPr>
              <a:t>CD</a:t>
            </a:r>
            <a:r>
              <a:rPr lang="zh-CN" altLang="en-US" sz="2400" b="1" dirty="0">
                <a:latin typeface="Times New Roman" panose="02020603050405020304" pitchFamily="18" charset="0"/>
              </a:rPr>
              <a:t>为通过半球顶点与球心</a:t>
            </a:r>
            <a:r>
              <a:rPr lang="en-US" altLang="zh-CN" sz="2400" b="1" i="1" dirty="0">
                <a:latin typeface="Times New Roman" panose="02020603050405020304" pitchFamily="18" charset="0"/>
              </a:rPr>
              <a:t>O</a:t>
            </a:r>
            <a:r>
              <a:rPr lang="zh-CN" altLang="en-US" sz="2400" b="1" dirty="0">
                <a:latin typeface="Times New Roman" panose="02020603050405020304" pitchFamily="18" charset="0"/>
              </a:rPr>
              <a:t>的轴线，在轴线上有</a:t>
            </a:r>
            <a:r>
              <a:rPr lang="en-US" altLang="zh-CN" sz="2400" b="1" i="1" dirty="0">
                <a:latin typeface="Times New Roman" panose="02020603050405020304" pitchFamily="18" charset="0"/>
              </a:rPr>
              <a:t>M</a:t>
            </a:r>
            <a:r>
              <a:rPr lang="zh-CN" altLang="en-US" sz="2400" b="1" dirty="0">
                <a:latin typeface="Times New Roman" panose="02020603050405020304" pitchFamily="18" charset="0"/>
              </a:rPr>
              <a:t>、</a:t>
            </a:r>
            <a:r>
              <a:rPr lang="en-US" altLang="zh-CN" sz="2400" b="1" i="1" dirty="0">
                <a:latin typeface="Times New Roman" panose="02020603050405020304" pitchFamily="18" charset="0"/>
              </a:rPr>
              <a:t>N</a:t>
            </a:r>
            <a:r>
              <a:rPr lang="zh-CN" altLang="en-US" sz="2400" b="1" dirty="0">
                <a:latin typeface="Times New Roman" panose="02020603050405020304" pitchFamily="18" charset="0"/>
              </a:rPr>
              <a:t>两点，</a:t>
            </a:r>
            <a:r>
              <a:rPr lang="en-US" altLang="zh-CN" sz="2400" b="1" i="1" dirty="0">
                <a:latin typeface="Times New Roman" panose="02020603050405020304" pitchFamily="18" charset="0"/>
              </a:rPr>
              <a:t>OM</a:t>
            </a:r>
            <a:r>
              <a:rPr lang="en-US" altLang="zh-CN" sz="2400" b="1" dirty="0">
                <a:latin typeface="Times New Roman" panose="02020603050405020304" pitchFamily="18" charset="0"/>
              </a:rPr>
              <a:t>=</a:t>
            </a:r>
            <a:r>
              <a:rPr lang="en-US" altLang="zh-CN" sz="2400" b="1" i="1" dirty="0">
                <a:latin typeface="Times New Roman" panose="02020603050405020304" pitchFamily="18" charset="0"/>
              </a:rPr>
              <a:t>ON=</a:t>
            </a:r>
            <a:r>
              <a:rPr lang="en-US" altLang="zh-CN" sz="2400" b="1" dirty="0">
                <a:latin typeface="Times New Roman" panose="02020603050405020304" pitchFamily="18" charset="0"/>
              </a:rPr>
              <a:t>2</a:t>
            </a:r>
            <a:r>
              <a:rPr lang="en-US" altLang="zh-CN" sz="2400" b="1" i="1" dirty="0">
                <a:latin typeface="Times New Roman" panose="02020603050405020304" pitchFamily="18" charset="0"/>
              </a:rPr>
              <a:t>R</a:t>
            </a:r>
            <a:r>
              <a:rPr lang="zh-CN" altLang="en-US" sz="2400" b="1" dirty="0">
                <a:latin typeface="Times New Roman" panose="02020603050405020304" pitchFamily="18" charset="0"/>
              </a:rPr>
              <a:t>。已知</a:t>
            </a:r>
            <a:r>
              <a:rPr lang="en-US" altLang="zh-CN" sz="2400" b="1" i="1" dirty="0">
                <a:latin typeface="Times New Roman" panose="02020603050405020304" pitchFamily="18" charset="0"/>
              </a:rPr>
              <a:t>M</a:t>
            </a:r>
            <a:r>
              <a:rPr lang="zh-CN" altLang="en-US" sz="2400" b="1" dirty="0">
                <a:latin typeface="Times New Roman" panose="02020603050405020304" pitchFamily="18" charset="0"/>
              </a:rPr>
              <a:t>点的场强大小为</a:t>
            </a:r>
            <a:r>
              <a:rPr lang="en-US" altLang="zh-CN" sz="2400" b="1" i="1" dirty="0">
                <a:latin typeface="Times New Roman" panose="02020603050405020304" pitchFamily="18" charset="0"/>
              </a:rPr>
              <a:t>E</a:t>
            </a:r>
            <a:r>
              <a:rPr lang="zh-CN" altLang="en-US" sz="2400" b="1" dirty="0">
                <a:latin typeface="Times New Roman" panose="02020603050405020304" pitchFamily="18" charset="0"/>
              </a:rPr>
              <a:t>，则</a:t>
            </a:r>
            <a:r>
              <a:rPr lang="en-US" altLang="zh-CN" sz="2400" b="1" i="1" dirty="0">
                <a:latin typeface="Times New Roman" panose="02020603050405020304" pitchFamily="18" charset="0"/>
              </a:rPr>
              <a:t>N</a:t>
            </a:r>
            <a:r>
              <a:rPr lang="zh-CN" altLang="en-US" sz="2400" b="1" dirty="0">
                <a:latin typeface="Times New Roman" panose="02020603050405020304" pitchFamily="18" charset="0"/>
              </a:rPr>
              <a:t>点的场强大小为</a:t>
            </a:r>
          </a:p>
          <a:p>
            <a:endParaRPr lang="en-US" altLang="zh-CN" sz="2400" b="1" dirty="0">
              <a:solidFill>
                <a:srgbClr val="FF0000"/>
              </a:solidFill>
              <a:latin typeface="Times New Roman" panose="02020603050405020304" pitchFamily="18" charset="0"/>
            </a:endParaRPr>
          </a:p>
          <a:p>
            <a:r>
              <a:rPr lang="en-US" altLang="zh-CN" sz="2400" b="1" dirty="0">
                <a:solidFill>
                  <a:srgbClr val="FF0000"/>
                </a:solidFill>
                <a:latin typeface="Times New Roman" panose="02020603050405020304" pitchFamily="18" charset="0"/>
              </a:rPr>
              <a:t>A</a:t>
            </a:r>
            <a:r>
              <a:rPr lang="zh-CN" altLang="en-US" sz="2400" b="1" dirty="0">
                <a:latin typeface="Times New Roman" panose="02020603050405020304" pitchFamily="18" charset="0"/>
              </a:rPr>
              <a:t>．</a:t>
            </a:r>
            <a:r>
              <a:rPr lang="zh-CN" altLang="en-US" sz="2400" b="1" i="1" dirty="0">
                <a:latin typeface="Times New Roman" panose="02020603050405020304" pitchFamily="18" charset="0"/>
              </a:rPr>
              <a:t>  	 	                    </a:t>
            </a:r>
            <a:r>
              <a:rPr lang="en-US" altLang="zh-CN" sz="2400" b="1" dirty="0">
                <a:latin typeface="Times New Roman" panose="02020603050405020304" pitchFamily="18" charset="0"/>
              </a:rPr>
              <a:t>B</a:t>
            </a:r>
            <a:r>
              <a:rPr lang="zh-CN" altLang="en-US" sz="2400" b="1" dirty="0">
                <a:latin typeface="Times New Roman" panose="02020603050405020304" pitchFamily="18" charset="0"/>
              </a:rPr>
              <a:t>．</a:t>
            </a:r>
          </a:p>
          <a:p>
            <a:r>
              <a:rPr lang="zh-CN" altLang="en-US" sz="2400" b="1" dirty="0">
                <a:latin typeface="Times New Roman" panose="02020603050405020304" pitchFamily="18" charset="0"/>
              </a:rPr>
              <a:t>		</a:t>
            </a:r>
            <a:endParaRPr lang="zh-CN" altLang="en-US" sz="2400" dirty="0">
              <a:latin typeface="Times New Roman" panose="02020603050405020304" pitchFamily="18" charset="0"/>
            </a:endParaRPr>
          </a:p>
          <a:p>
            <a:r>
              <a:rPr lang="en-US" altLang="zh-CN" sz="2400" b="1" dirty="0">
                <a:latin typeface="Times New Roman" panose="02020603050405020304" pitchFamily="18" charset="0"/>
              </a:rPr>
              <a:t>C</a:t>
            </a:r>
            <a:r>
              <a:rPr lang="zh-CN" altLang="en-US" sz="2400" b="1" dirty="0">
                <a:latin typeface="Times New Roman" panose="02020603050405020304" pitchFamily="18" charset="0"/>
              </a:rPr>
              <a:t>．	 		        </a:t>
            </a:r>
            <a:r>
              <a:rPr lang="en-US" altLang="zh-CN" sz="2400" b="1" dirty="0">
                <a:latin typeface="Times New Roman" panose="02020603050405020304" pitchFamily="18" charset="0"/>
              </a:rPr>
              <a:t>D</a:t>
            </a:r>
            <a:r>
              <a:rPr lang="zh-CN" altLang="en-US" sz="2400" b="1" dirty="0">
                <a:latin typeface="Times New Roman" panose="02020603050405020304" pitchFamily="18" charset="0"/>
              </a:rPr>
              <a:t>．</a:t>
            </a:r>
          </a:p>
        </p:txBody>
      </p:sp>
      <p:sp>
        <p:nvSpPr>
          <p:cNvPr id="80921" name="Rectangle 2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graphicFrame>
        <p:nvGraphicFramePr>
          <p:cNvPr id="80922" name="Object 27"/>
          <p:cNvGraphicFramePr>
            <a:graphicFrameLocks noChangeAspect="1"/>
          </p:cNvGraphicFramePr>
          <p:nvPr/>
        </p:nvGraphicFramePr>
        <p:xfrm>
          <a:off x="1386136" y="4702048"/>
          <a:ext cx="1384300" cy="698500"/>
        </p:xfrm>
        <a:graphic>
          <a:graphicData uri="http://schemas.openxmlformats.org/presentationml/2006/ole">
            <mc:AlternateContent xmlns:mc="http://schemas.openxmlformats.org/markup-compatibility/2006">
              <mc:Choice xmlns:v="urn:schemas-microsoft-com:vml" Requires="v">
                <p:oleObj spid="_x0000_s8319" r:id="rId3" imgW="584835" imgH="394335" progId="Equation.DSMT4">
                  <p:embed/>
                </p:oleObj>
              </mc:Choice>
              <mc:Fallback>
                <p:oleObj r:id="rId3" imgW="584835" imgH="394335" progId="Equation.DSMT4">
                  <p:embed/>
                  <p:pic>
                    <p:nvPicPr>
                      <p:cNvPr id="0" name="图片 51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6136" y="4702048"/>
                        <a:ext cx="13843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80923" name="Rectangle 28"/>
          <p:cNvSpPr>
            <a:spLocks noChangeArrowheads="1"/>
          </p:cNvSpPr>
          <p:nvPr/>
        </p:nvSpPr>
        <p:spPr bwMode="auto">
          <a:xfrm>
            <a:off x="0" y="30490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graphicFrame>
        <p:nvGraphicFramePr>
          <p:cNvPr id="80924" name="Object 29"/>
          <p:cNvGraphicFramePr>
            <a:graphicFrameLocks noChangeAspect="1"/>
          </p:cNvGraphicFramePr>
          <p:nvPr/>
        </p:nvGraphicFramePr>
        <p:xfrm>
          <a:off x="4644410" y="4719836"/>
          <a:ext cx="717551" cy="669925"/>
        </p:xfrm>
        <a:graphic>
          <a:graphicData uri="http://schemas.openxmlformats.org/presentationml/2006/ole">
            <mc:AlternateContent xmlns:mc="http://schemas.openxmlformats.org/markup-compatibility/2006">
              <mc:Choice xmlns:v="urn:schemas-microsoft-com:vml" Requires="v">
                <p:oleObj spid="_x0000_s8320" r:id="rId5" imgW="318135" imgH="394970" progId="Equation.DSMT4">
                  <p:embed/>
                </p:oleObj>
              </mc:Choice>
              <mc:Fallback>
                <p:oleObj r:id="rId5" imgW="318135" imgH="394970" progId="Equation.DSMT4">
                  <p:embed/>
                  <p:pic>
                    <p:nvPicPr>
                      <p:cNvPr id="0" name="图片 51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410" y="4719836"/>
                        <a:ext cx="717551"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80925" name="Rectangle 30"/>
          <p:cNvSpPr>
            <a:spLocks noChangeArrowheads="1"/>
          </p:cNvSpPr>
          <p:nvPr/>
        </p:nvSpPr>
        <p:spPr bwMode="auto">
          <a:xfrm>
            <a:off x="0" y="30490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graphicFrame>
        <p:nvGraphicFramePr>
          <p:cNvPr id="80926" name="Object 31"/>
          <p:cNvGraphicFramePr>
            <a:graphicFrameLocks noChangeAspect="1"/>
          </p:cNvGraphicFramePr>
          <p:nvPr/>
        </p:nvGraphicFramePr>
        <p:xfrm>
          <a:off x="1348036" y="5421607"/>
          <a:ext cx="1422400" cy="741363"/>
        </p:xfrm>
        <a:graphic>
          <a:graphicData uri="http://schemas.openxmlformats.org/presentationml/2006/ole">
            <mc:AlternateContent xmlns:mc="http://schemas.openxmlformats.org/markup-compatibility/2006">
              <mc:Choice xmlns:v="urn:schemas-microsoft-com:vml" Requires="v">
                <p:oleObj spid="_x0000_s8321" r:id="rId7" imgW="560070" imgH="394335" progId="Equation.DSMT4">
                  <p:embed/>
                </p:oleObj>
              </mc:Choice>
              <mc:Fallback>
                <p:oleObj r:id="rId7" imgW="560070" imgH="394335" progId="Equation.DSMT4">
                  <p:embed/>
                  <p:pic>
                    <p:nvPicPr>
                      <p:cNvPr id="0" name="图片 51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8036" y="5421607"/>
                        <a:ext cx="14224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80927" name="Rectangle 32"/>
          <p:cNvSpPr>
            <a:spLocks noChangeArrowheads="1"/>
          </p:cNvSpPr>
          <p:nvPr/>
        </p:nvSpPr>
        <p:spPr bwMode="auto">
          <a:xfrm>
            <a:off x="0" y="33887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CN" altLang="en-US"/>
          </a:p>
        </p:txBody>
      </p:sp>
      <p:graphicFrame>
        <p:nvGraphicFramePr>
          <p:cNvPr id="80928" name="Object 33"/>
          <p:cNvGraphicFramePr>
            <a:graphicFrameLocks noChangeAspect="1"/>
          </p:cNvGraphicFramePr>
          <p:nvPr/>
        </p:nvGraphicFramePr>
        <p:xfrm>
          <a:off x="4649490" y="5443531"/>
          <a:ext cx="1394884" cy="727075"/>
        </p:xfrm>
        <a:graphic>
          <a:graphicData uri="http://schemas.openxmlformats.org/presentationml/2006/ole">
            <mc:AlternateContent xmlns:mc="http://schemas.openxmlformats.org/markup-compatibility/2006">
              <mc:Choice xmlns:v="urn:schemas-microsoft-com:vml" Requires="v">
                <p:oleObj spid="_x0000_s8322" r:id="rId9" imgW="560070" imgH="394335" progId="Equation.DSMT4">
                  <p:embed/>
                </p:oleObj>
              </mc:Choice>
              <mc:Fallback>
                <p:oleObj r:id="rId9" imgW="560070" imgH="394335" progId="Equation.DSMT4">
                  <p:embed/>
                  <p:pic>
                    <p:nvPicPr>
                      <p:cNvPr id="0" name="图片 517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9490" y="5443531"/>
                        <a:ext cx="1394884"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577570" name="Text Box 34"/>
          <p:cNvSpPr txBox="1">
            <a:spLocks noChangeArrowheads="1"/>
          </p:cNvSpPr>
          <p:nvPr/>
        </p:nvSpPr>
        <p:spPr bwMode="auto">
          <a:xfrm>
            <a:off x="1869440" y="6293485"/>
            <a:ext cx="434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400" b="1" dirty="0" smtClean="0">
                <a:solidFill>
                  <a:srgbClr val="0000FF"/>
                </a:solidFill>
              </a:rPr>
              <a:t>原始问题转化为熟悉模型</a:t>
            </a:r>
          </a:p>
        </p:txBody>
      </p:sp>
      <p:grpSp>
        <p:nvGrpSpPr>
          <p:cNvPr id="577571" name="Group 35"/>
          <p:cNvGrpSpPr/>
          <p:nvPr/>
        </p:nvGrpSpPr>
        <p:grpSpPr bwMode="auto">
          <a:xfrm>
            <a:off x="8578954" y="4418013"/>
            <a:ext cx="2682529" cy="1219200"/>
            <a:chOff x="3788" y="3013"/>
            <a:chExt cx="1509" cy="768"/>
          </a:xfrm>
        </p:grpSpPr>
        <p:sp>
          <p:nvSpPr>
            <p:cNvPr id="80931" name="Oval 36"/>
            <p:cNvSpPr>
              <a:spLocks noChangeArrowheads="1"/>
            </p:cNvSpPr>
            <p:nvPr/>
          </p:nvSpPr>
          <p:spPr bwMode="auto">
            <a:xfrm>
              <a:off x="3910" y="3400"/>
              <a:ext cx="27" cy="27"/>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grpSp>
          <p:nvGrpSpPr>
            <p:cNvPr id="80932" name="Group 37"/>
            <p:cNvGrpSpPr/>
            <p:nvPr/>
          </p:nvGrpSpPr>
          <p:grpSpPr bwMode="auto">
            <a:xfrm flipH="1">
              <a:off x="3788" y="3013"/>
              <a:ext cx="1509" cy="768"/>
              <a:chOff x="3788" y="3013"/>
              <a:chExt cx="1509" cy="768"/>
            </a:xfrm>
          </p:grpSpPr>
          <p:sp>
            <p:nvSpPr>
              <p:cNvPr id="80933" name="Line 38"/>
              <p:cNvSpPr>
                <a:spLocks noChangeShapeType="1"/>
              </p:cNvSpPr>
              <p:nvPr/>
            </p:nvSpPr>
            <p:spPr bwMode="auto">
              <a:xfrm>
                <a:off x="3788" y="3410"/>
                <a:ext cx="1509"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34" name="Arc 39"/>
              <p:cNvSpPr>
                <a:spLocks noChangeArrowheads="1"/>
              </p:cNvSpPr>
              <p:nvPr/>
            </p:nvSpPr>
            <p:spPr bwMode="auto">
              <a:xfrm>
                <a:off x="4241" y="3122"/>
                <a:ext cx="289" cy="579"/>
              </a:xfrm>
              <a:custGeom>
                <a:avLst/>
                <a:gdLst>
                  <a:gd name="T0" fmla="*/ 21291 w 21600"/>
                  <a:gd name="T1" fmla="*/ 43192 h 43193"/>
                  <a:gd name="T2" fmla="*/ 0 w 21600"/>
                  <a:gd name="T3" fmla="*/ 21595 h 43193"/>
                  <a:gd name="T4" fmla="*/ 21136 w 21600"/>
                  <a:gd name="T5" fmla="*/ -1 h 43193"/>
                  <a:gd name="T6" fmla="*/ 21291 w 21600"/>
                  <a:gd name="T7" fmla="*/ 43192 h 43193"/>
                  <a:gd name="T8" fmla="*/ 0 w 21600"/>
                  <a:gd name="T9" fmla="*/ 21595 h 43193"/>
                  <a:gd name="T10" fmla="*/ 21136 w 21600"/>
                  <a:gd name="T11" fmla="*/ -1 h 43193"/>
                  <a:gd name="T12" fmla="*/ 21600 w 21600"/>
                  <a:gd name="T13" fmla="*/ 21595 h 43193"/>
                  <a:gd name="T14" fmla="*/ 21291 w 21600"/>
                  <a:gd name="T15" fmla="*/ 43192 h 43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43193" fill="none">
                    <a:moveTo>
                      <a:pt x="21291" y="43192"/>
                    </a:moveTo>
                    <a:cubicBezTo>
                      <a:pt x="9483" y="43023"/>
                      <a:pt x="0" y="33403"/>
                      <a:pt x="0" y="21595"/>
                    </a:cubicBezTo>
                    <a:cubicBezTo>
                      <a:pt x="0" y="9846"/>
                      <a:pt x="9390" y="251"/>
                      <a:pt x="21136" y="-1"/>
                    </a:cubicBezTo>
                  </a:path>
                  <a:path w="21600" h="43193" stroke="0">
                    <a:moveTo>
                      <a:pt x="21291" y="43192"/>
                    </a:moveTo>
                    <a:cubicBezTo>
                      <a:pt x="9483" y="43023"/>
                      <a:pt x="0" y="33403"/>
                      <a:pt x="0" y="21595"/>
                    </a:cubicBezTo>
                    <a:cubicBezTo>
                      <a:pt x="0" y="9846"/>
                      <a:pt x="9390" y="251"/>
                      <a:pt x="21136" y="-1"/>
                    </a:cubicBezTo>
                    <a:lnTo>
                      <a:pt x="21600" y="21595"/>
                    </a:lnTo>
                    <a:lnTo>
                      <a:pt x="21291" y="43192"/>
                    </a:ln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935" name="Text Box 40"/>
              <p:cNvSpPr txBox="1">
                <a:spLocks noChangeArrowheads="1"/>
              </p:cNvSpPr>
              <p:nvPr/>
            </p:nvSpPr>
            <p:spPr bwMode="auto">
              <a:xfrm>
                <a:off x="4473" y="3013"/>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36" name="Text Box 41"/>
              <p:cNvSpPr txBox="1">
                <a:spLocks noChangeArrowheads="1"/>
              </p:cNvSpPr>
              <p:nvPr/>
            </p:nvSpPr>
            <p:spPr bwMode="auto">
              <a:xfrm>
                <a:off x="4331" y="3058"/>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37" name="Text Box 42"/>
              <p:cNvSpPr txBox="1">
                <a:spLocks noChangeArrowheads="1"/>
              </p:cNvSpPr>
              <p:nvPr/>
            </p:nvSpPr>
            <p:spPr bwMode="auto">
              <a:xfrm>
                <a:off x="4229" y="3160"/>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38" name="Text Box 43"/>
              <p:cNvSpPr txBox="1">
                <a:spLocks noChangeArrowheads="1"/>
              </p:cNvSpPr>
              <p:nvPr/>
            </p:nvSpPr>
            <p:spPr bwMode="auto">
              <a:xfrm>
                <a:off x="4190" y="3295"/>
                <a:ext cx="4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39" name="Text Box 44"/>
              <p:cNvSpPr txBox="1">
                <a:spLocks noChangeArrowheads="1"/>
              </p:cNvSpPr>
              <p:nvPr/>
            </p:nvSpPr>
            <p:spPr bwMode="auto">
              <a:xfrm>
                <a:off x="4201" y="3463"/>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40" name="Text Box 45"/>
              <p:cNvSpPr txBox="1">
                <a:spLocks noChangeArrowheads="1"/>
              </p:cNvSpPr>
              <p:nvPr/>
            </p:nvSpPr>
            <p:spPr bwMode="auto">
              <a:xfrm>
                <a:off x="4279" y="3587"/>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41" name="Text Box 46"/>
              <p:cNvSpPr txBox="1">
                <a:spLocks noChangeArrowheads="1"/>
              </p:cNvSpPr>
              <p:nvPr/>
            </p:nvSpPr>
            <p:spPr bwMode="auto">
              <a:xfrm>
                <a:off x="4466" y="3655"/>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42" name="Line 47"/>
              <p:cNvSpPr>
                <a:spLocks noChangeShapeType="1"/>
              </p:cNvSpPr>
              <p:nvPr/>
            </p:nvSpPr>
            <p:spPr bwMode="auto">
              <a:xfrm>
                <a:off x="4518" y="3412"/>
                <a:ext cx="0"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43" name="Line 48"/>
              <p:cNvSpPr>
                <a:spLocks noChangeShapeType="1"/>
              </p:cNvSpPr>
              <p:nvPr/>
            </p:nvSpPr>
            <p:spPr bwMode="auto">
              <a:xfrm flipH="1" flipV="1">
                <a:off x="4330" y="3198"/>
                <a:ext cx="194" cy="212"/>
              </a:xfrm>
              <a:prstGeom prst="line">
                <a:avLst/>
              </a:prstGeom>
              <a:noFill/>
              <a:ln w="9525">
                <a:solidFill>
                  <a:srgbClr val="000000"/>
                </a:solidFill>
                <a:round/>
                <a:tailEnd type="triangle" w="sm" len="me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44" name="Oval 49"/>
              <p:cNvSpPr>
                <a:spLocks noChangeArrowheads="1"/>
              </p:cNvSpPr>
              <p:nvPr/>
            </p:nvSpPr>
            <p:spPr bwMode="auto">
              <a:xfrm>
                <a:off x="4516" y="3397"/>
                <a:ext cx="26" cy="27"/>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grpSp>
        <p:sp>
          <p:nvSpPr>
            <p:cNvPr id="80945" name="Oval 50"/>
            <p:cNvSpPr>
              <a:spLocks noChangeArrowheads="1"/>
            </p:cNvSpPr>
            <p:nvPr/>
          </p:nvSpPr>
          <p:spPr bwMode="auto">
            <a:xfrm>
              <a:off x="5104" y="3400"/>
              <a:ext cx="26" cy="27"/>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grpSp>
      <p:grpSp>
        <p:nvGrpSpPr>
          <p:cNvPr id="577587" name="Group 51"/>
          <p:cNvGrpSpPr/>
          <p:nvPr/>
        </p:nvGrpSpPr>
        <p:grpSpPr bwMode="auto">
          <a:xfrm>
            <a:off x="8539845" y="5512278"/>
            <a:ext cx="2910803" cy="1219200"/>
            <a:chOff x="3732" y="3456"/>
            <a:chExt cx="1700" cy="768"/>
          </a:xfrm>
        </p:grpSpPr>
        <p:grpSp>
          <p:nvGrpSpPr>
            <p:cNvPr id="80947" name="Group 52"/>
            <p:cNvGrpSpPr/>
            <p:nvPr/>
          </p:nvGrpSpPr>
          <p:grpSpPr bwMode="auto">
            <a:xfrm flipH="1">
              <a:off x="3792" y="3456"/>
              <a:ext cx="1509" cy="768"/>
              <a:chOff x="3788" y="3013"/>
              <a:chExt cx="1509" cy="768"/>
            </a:xfrm>
          </p:grpSpPr>
          <p:sp>
            <p:nvSpPr>
              <p:cNvPr id="80948" name="Line 53"/>
              <p:cNvSpPr>
                <a:spLocks noChangeShapeType="1"/>
              </p:cNvSpPr>
              <p:nvPr/>
            </p:nvSpPr>
            <p:spPr bwMode="auto">
              <a:xfrm>
                <a:off x="3788" y="3410"/>
                <a:ext cx="1509"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49" name="Arc 54"/>
              <p:cNvSpPr>
                <a:spLocks noChangeArrowheads="1"/>
              </p:cNvSpPr>
              <p:nvPr/>
            </p:nvSpPr>
            <p:spPr bwMode="auto">
              <a:xfrm>
                <a:off x="4241" y="3122"/>
                <a:ext cx="289" cy="579"/>
              </a:xfrm>
              <a:custGeom>
                <a:avLst/>
                <a:gdLst>
                  <a:gd name="T0" fmla="*/ 21291 w 21600"/>
                  <a:gd name="T1" fmla="*/ 43192 h 43193"/>
                  <a:gd name="T2" fmla="*/ 0 w 21600"/>
                  <a:gd name="T3" fmla="*/ 21595 h 43193"/>
                  <a:gd name="T4" fmla="*/ 21136 w 21600"/>
                  <a:gd name="T5" fmla="*/ -1 h 43193"/>
                  <a:gd name="T6" fmla="*/ 21291 w 21600"/>
                  <a:gd name="T7" fmla="*/ 43192 h 43193"/>
                  <a:gd name="T8" fmla="*/ 0 w 21600"/>
                  <a:gd name="T9" fmla="*/ 21595 h 43193"/>
                  <a:gd name="T10" fmla="*/ 21136 w 21600"/>
                  <a:gd name="T11" fmla="*/ -1 h 43193"/>
                  <a:gd name="T12" fmla="*/ 21600 w 21600"/>
                  <a:gd name="T13" fmla="*/ 21595 h 43193"/>
                  <a:gd name="T14" fmla="*/ 21291 w 21600"/>
                  <a:gd name="T15" fmla="*/ 43192 h 43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43193" fill="none">
                    <a:moveTo>
                      <a:pt x="21291" y="43192"/>
                    </a:moveTo>
                    <a:cubicBezTo>
                      <a:pt x="9483" y="43023"/>
                      <a:pt x="0" y="33403"/>
                      <a:pt x="0" y="21595"/>
                    </a:cubicBezTo>
                    <a:cubicBezTo>
                      <a:pt x="0" y="9846"/>
                      <a:pt x="9390" y="251"/>
                      <a:pt x="21136" y="-1"/>
                    </a:cubicBezTo>
                  </a:path>
                  <a:path w="21600" h="43193" stroke="0">
                    <a:moveTo>
                      <a:pt x="21291" y="43192"/>
                    </a:moveTo>
                    <a:cubicBezTo>
                      <a:pt x="9483" y="43023"/>
                      <a:pt x="0" y="33403"/>
                      <a:pt x="0" y="21595"/>
                    </a:cubicBezTo>
                    <a:cubicBezTo>
                      <a:pt x="0" y="9846"/>
                      <a:pt x="9390" y="251"/>
                      <a:pt x="21136" y="-1"/>
                    </a:cubicBezTo>
                    <a:lnTo>
                      <a:pt x="21600" y="21595"/>
                    </a:lnTo>
                    <a:lnTo>
                      <a:pt x="21291" y="43192"/>
                    </a:ln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950" name="Text Box 55"/>
              <p:cNvSpPr txBox="1">
                <a:spLocks noChangeArrowheads="1"/>
              </p:cNvSpPr>
              <p:nvPr/>
            </p:nvSpPr>
            <p:spPr bwMode="auto">
              <a:xfrm>
                <a:off x="4473" y="3013"/>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51" name="Text Box 56"/>
              <p:cNvSpPr txBox="1">
                <a:spLocks noChangeArrowheads="1"/>
              </p:cNvSpPr>
              <p:nvPr/>
            </p:nvSpPr>
            <p:spPr bwMode="auto">
              <a:xfrm>
                <a:off x="4331" y="3058"/>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52" name="Text Box 57"/>
              <p:cNvSpPr txBox="1">
                <a:spLocks noChangeArrowheads="1"/>
              </p:cNvSpPr>
              <p:nvPr/>
            </p:nvSpPr>
            <p:spPr bwMode="auto">
              <a:xfrm>
                <a:off x="4229" y="3160"/>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53" name="Text Box 58"/>
              <p:cNvSpPr txBox="1">
                <a:spLocks noChangeArrowheads="1"/>
              </p:cNvSpPr>
              <p:nvPr/>
            </p:nvSpPr>
            <p:spPr bwMode="auto">
              <a:xfrm>
                <a:off x="4190" y="3295"/>
                <a:ext cx="4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54" name="Text Box 59"/>
              <p:cNvSpPr txBox="1">
                <a:spLocks noChangeArrowheads="1"/>
              </p:cNvSpPr>
              <p:nvPr/>
            </p:nvSpPr>
            <p:spPr bwMode="auto">
              <a:xfrm>
                <a:off x="4201" y="3463"/>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55" name="Text Box 60"/>
              <p:cNvSpPr txBox="1">
                <a:spLocks noChangeArrowheads="1"/>
              </p:cNvSpPr>
              <p:nvPr/>
            </p:nvSpPr>
            <p:spPr bwMode="auto">
              <a:xfrm>
                <a:off x="4279" y="3587"/>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56" name="Text Box 61"/>
              <p:cNvSpPr txBox="1">
                <a:spLocks noChangeArrowheads="1"/>
              </p:cNvSpPr>
              <p:nvPr/>
            </p:nvSpPr>
            <p:spPr bwMode="auto">
              <a:xfrm>
                <a:off x="4466" y="3655"/>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57" name="Line 62"/>
              <p:cNvSpPr>
                <a:spLocks noChangeShapeType="1"/>
              </p:cNvSpPr>
              <p:nvPr/>
            </p:nvSpPr>
            <p:spPr bwMode="auto">
              <a:xfrm>
                <a:off x="4518" y="3412"/>
                <a:ext cx="0"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58" name="Line 63"/>
              <p:cNvSpPr>
                <a:spLocks noChangeShapeType="1"/>
              </p:cNvSpPr>
              <p:nvPr/>
            </p:nvSpPr>
            <p:spPr bwMode="auto">
              <a:xfrm flipH="1" flipV="1">
                <a:off x="4330" y="3198"/>
                <a:ext cx="194" cy="212"/>
              </a:xfrm>
              <a:prstGeom prst="line">
                <a:avLst/>
              </a:prstGeom>
              <a:noFill/>
              <a:ln w="9525">
                <a:solidFill>
                  <a:srgbClr val="000000"/>
                </a:solidFill>
                <a:round/>
                <a:tailEnd type="triangle" w="sm" len="me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59" name="Oval 64"/>
              <p:cNvSpPr>
                <a:spLocks noChangeArrowheads="1"/>
              </p:cNvSpPr>
              <p:nvPr/>
            </p:nvSpPr>
            <p:spPr bwMode="auto">
              <a:xfrm>
                <a:off x="4516" y="3397"/>
                <a:ext cx="26" cy="27"/>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grpSp>
        <p:grpSp>
          <p:nvGrpSpPr>
            <p:cNvPr id="80960" name="Group 65"/>
            <p:cNvGrpSpPr/>
            <p:nvPr/>
          </p:nvGrpSpPr>
          <p:grpSpPr bwMode="auto">
            <a:xfrm>
              <a:off x="3732" y="3456"/>
              <a:ext cx="1700" cy="768"/>
              <a:chOff x="1968" y="3312"/>
              <a:chExt cx="1700" cy="768"/>
            </a:xfrm>
          </p:grpSpPr>
          <p:sp>
            <p:nvSpPr>
              <p:cNvPr id="80961" name="Line 66"/>
              <p:cNvSpPr>
                <a:spLocks noChangeShapeType="1"/>
              </p:cNvSpPr>
              <p:nvPr/>
            </p:nvSpPr>
            <p:spPr bwMode="auto">
              <a:xfrm>
                <a:off x="2060" y="3709"/>
                <a:ext cx="1509"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62" name="Arc 67"/>
              <p:cNvSpPr>
                <a:spLocks noChangeArrowheads="1"/>
              </p:cNvSpPr>
              <p:nvPr/>
            </p:nvSpPr>
            <p:spPr bwMode="auto">
              <a:xfrm>
                <a:off x="2513" y="3421"/>
                <a:ext cx="289" cy="579"/>
              </a:xfrm>
              <a:custGeom>
                <a:avLst/>
                <a:gdLst>
                  <a:gd name="T0" fmla="*/ 21291 w 21600"/>
                  <a:gd name="T1" fmla="*/ 43192 h 43193"/>
                  <a:gd name="T2" fmla="*/ 0 w 21600"/>
                  <a:gd name="T3" fmla="*/ 21595 h 43193"/>
                  <a:gd name="T4" fmla="*/ 21136 w 21600"/>
                  <a:gd name="T5" fmla="*/ -1 h 43193"/>
                  <a:gd name="T6" fmla="*/ 21291 w 21600"/>
                  <a:gd name="T7" fmla="*/ 43192 h 43193"/>
                  <a:gd name="T8" fmla="*/ 0 w 21600"/>
                  <a:gd name="T9" fmla="*/ 21595 h 43193"/>
                  <a:gd name="T10" fmla="*/ 21136 w 21600"/>
                  <a:gd name="T11" fmla="*/ -1 h 43193"/>
                  <a:gd name="T12" fmla="*/ 21600 w 21600"/>
                  <a:gd name="T13" fmla="*/ 21595 h 43193"/>
                  <a:gd name="T14" fmla="*/ 21291 w 21600"/>
                  <a:gd name="T15" fmla="*/ 43192 h 43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43193" fill="none">
                    <a:moveTo>
                      <a:pt x="21291" y="43192"/>
                    </a:moveTo>
                    <a:cubicBezTo>
                      <a:pt x="9483" y="43023"/>
                      <a:pt x="0" y="33403"/>
                      <a:pt x="0" y="21595"/>
                    </a:cubicBezTo>
                    <a:cubicBezTo>
                      <a:pt x="0" y="9846"/>
                      <a:pt x="9390" y="251"/>
                      <a:pt x="21136" y="-1"/>
                    </a:cubicBezTo>
                  </a:path>
                  <a:path w="21600" h="43193" stroke="0">
                    <a:moveTo>
                      <a:pt x="21291" y="43192"/>
                    </a:moveTo>
                    <a:cubicBezTo>
                      <a:pt x="9483" y="43023"/>
                      <a:pt x="0" y="33403"/>
                      <a:pt x="0" y="21595"/>
                    </a:cubicBezTo>
                    <a:cubicBezTo>
                      <a:pt x="0" y="9846"/>
                      <a:pt x="9390" y="251"/>
                      <a:pt x="21136" y="-1"/>
                    </a:cubicBezTo>
                    <a:lnTo>
                      <a:pt x="21600" y="21595"/>
                    </a:lnTo>
                    <a:lnTo>
                      <a:pt x="21291" y="43192"/>
                    </a:ln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963" name="Text Box 68"/>
              <p:cNvSpPr txBox="1">
                <a:spLocks noChangeArrowheads="1"/>
              </p:cNvSpPr>
              <p:nvPr/>
            </p:nvSpPr>
            <p:spPr bwMode="auto">
              <a:xfrm>
                <a:off x="2745" y="3312"/>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64" name="Text Box 69"/>
              <p:cNvSpPr txBox="1">
                <a:spLocks noChangeArrowheads="1"/>
              </p:cNvSpPr>
              <p:nvPr/>
            </p:nvSpPr>
            <p:spPr bwMode="auto">
              <a:xfrm>
                <a:off x="2603" y="3357"/>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65" name="Text Box 70"/>
              <p:cNvSpPr txBox="1">
                <a:spLocks noChangeArrowheads="1"/>
              </p:cNvSpPr>
              <p:nvPr/>
            </p:nvSpPr>
            <p:spPr bwMode="auto">
              <a:xfrm>
                <a:off x="2501" y="3459"/>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66" name="Text Box 71"/>
              <p:cNvSpPr txBox="1">
                <a:spLocks noChangeArrowheads="1"/>
              </p:cNvSpPr>
              <p:nvPr/>
            </p:nvSpPr>
            <p:spPr bwMode="auto">
              <a:xfrm>
                <a:off x="2462" y="3594"/>
                <a:ext cx="4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67" name="Text Box 72"/>
              <p:cNvSpPr txBox="1">
                <a:spLocks noChangeArrowheads="1"/>
              </p:cNvSpPr>
              <p:nvPr/>
            </p:nvSpPr>
            <p:spPr bwMode="auto">
              <a:xfrm>
                <a:off x="2473" y="3762"/>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68" name="Text Box 73"/>
              <p:cNvSpPr txBox="1">
                <a:spLocks noChangeArrowheads="1"/>
              </p:cNvSpPr>
              <p:nvPr/>
            </p:nvSpPr>
            <p:spPr bwMode="auto">
              <a:xfrm>
                <a:off x="2551" y="3886"/>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69" name="Text Box 74"/>
              <p:cNvSpPr txBox="1">
                <a:spLocks noChangeArrowheads="1"/>
              </p:cNvSpPr>
              <p:nvPr/>
            </p:nvSpPr>
            <p:spPr bwMode="auto">
              <a:xfrm>
                <a:off x="2738" y="3954"/>
                <a:ext cx="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700">
                    <a:latin typeface="Times New Roman" panose="02020603050405020304" pitchFamily="18" charset="0"/>
                  </a:rPr>
                  <a:t>+</a:t>
                </a:r>
                <a:endParaRPr lang="en-US" altLang="zh-CN" sz="1600" b="1"/>
              </a:p>
            </p:txBody>
          </p:sp>
          <p:sp>
            <p:nvSpPr>
              <p:cNvPr id="80970" name="Text Box 75"/>
              <p:cNvSpPr txBox="1">
                <a:spLocks noChangeArrowheads="1"/>
              </p:cNvSpPr>
              <p:nvPr/>
            </p:nvSpPr>
            <p:spPr bwMode="auto">
              <a:xfrm>
                <a:off x="2798" y="3684"/>
                <a:ext cx="11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O</a:t>
                </a:r>
                <a:endParaRPr lang="en-US" altLang="zh-CN" sz="1400" b="1"/>
              </a:p>
            </p:txBody>
          </p:sp>
          <p:sp>
            <p:nvSpPr>
              <p:cNvPr id="80971" name="Text Box 76"/>
              <p:cNvSpPr txBox="1">
                <a:spLocks noChangeArrowheads="1"/>
              </p:cNvSpPr>
              <p:nvPr/>
            </p:nvSpPr>
            <p:spPr bwMode="auto">
              <a:xfrm>
                <a:off x="2153" y="3691"/>
                <a:ext cx="11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M</a:t>
                </a:r>
                <a:endParaRPr lang="en-US" altLang="zh-CN" sz="1400" b="1"/>
              </a:p>
            </p:txBody>
          </p:sp>
          <p:sp>
            <p:nvSpPr>
              <p:cNvPr id="80972" name="Text Box 77"/>
              <p:cNvSpPr txBox="1">
                <a:spLocks noChangeArrowheads="1"/>
              </p:cNvSpPr>
              <p:nvPr/>
            </p:nvSpPr>
            <p:spPr bwMode="auto">
              <a:xfrm>
                <a:off x="3345" y="3700"/>
                <a:ext cx="11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N</a:t>
                </a:r>
                <a:endParaRPr lang="en-US" altLang="zh-CN" sz="1400" b="1"/>
              </a:p>
            </p:txBody>
          </p:sp>
          <p:sp>
            <p:nvSpPr>
              <p:cNvPr id="80973" name="Text Box 78"/>
              <p:cNvSpPr txBox="1">
                <a:spLocks noChangeArrowheads="1"/>
              </p:cNvSpPr>
              <p:nvPr/>
            </p:nvSpPr>
            <p:spPr bwMode="auto">
              <a:xfrm>
                <a:off x="1968" y="3677"/>
                <a:ext cx="11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C</a:t>
                </a:r>
                <a:endParaRPr lang="en-US" altLang="zh-CN" sz="1400" b="1"/>
              </a:p>
            </p:txBody>
          </p:sp>
          <p:sp>
            <p:nvSpPr>
              <p:cNvPr id="80974" name="Text Box 79"/>
              <p:cNvSpPr txBox="1">
                <a:spLocks noChangeArrowheads="1"/>
              </p:cNvSpPr>
              <p:nvPr/>
            </p:nvSpPr>
            <p:spPr bwMode="auto">
              <a:xfrm>
                <a:off x="3554" y="3684"/>
                <a:ext cx="11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D</a:t>
                </a:r>
                <a:endParaRPr lang="en-US" altLang="zh-CN" sz="1400" b="1"/>
              </a:p>
            </p:txBody>
          </p:sp>
          <p:sp>
            <p:nvSpPr>
              <p:cNvPr id="80975" name="Line 80"/>
              <p:cNvSpPr>
                <a:spLocks noChangeShapeType="1"/>
              </p:cNvSpPr>
              <p:nvPr/>
            </p:nvSpPr>
            <p:spPr bwMode="auto">
              <a:xfrm>
                <a:off x="2790" y="3711"/>
                <a:ext cx="0"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76" name="Line 81"/>
              <p:cNvSpPr>
                <a:spLocks noChangeShapeType="1"/>
              </p:cNvSpPr>
              <p:nvPr/>
            </p:nvSpPr>
            <p:spPr bwMode="auto">
              <a:xfrm flipH="1" flipV="1">
                <a:off x="2602" y="3497"/>
                <a:ext cx="194" cy="212"/>
              </a:xfrm>
              <a:prstGeom prst="line">
                <a:avLst/>
              </a:prstGeom>
              <a:noFill/>
              <a:ln w="9525">
                <a:solidFill>
                  <a:srgbClr val="000000"/>
                </a:solidFill>
                <a:round/>
                <a:tailEnd type="triangle" w="sm" len="med"/>
              </a:ln>
              <a:extLst>
                <a:ext uri="{909E8E84-426E-40DD-AFC4-6F175D3DCCD1}">
                  <a14:hiddenFill xmlns:a14="http://schemas.microsoft.com/office/drawing/2010/main">
                    <a:noFill/>
                  </a14:hiddenFill>
                </a:ext>
              </a:extLst>
            </p:spPr>
            <p:txBody>
              <a:bodyPr/>
              <a:lstStyle/>
              <a:p>
                <a:pPr eaLnBrk="0" hangingPunct="0"/>
                <a:endParaRPr lang="zh-CN" altLang="en-US"/>
              </a:p>
            </p:txBody>
          </p:sp>
          <p:sp>
            <p:nvSpPr>
              <p:cNvPr id="80977" name="Text Box 82"/>
              <p:cNvSpPr txBox="1">
                <a:spLocks noChangeArrowheads="1"/>
              </p:cNvSpPr>
              <p:nvPr/>
            </p:nvSpPr>
            <p:spPr bwMode="auto">
              <a:xfrm>
                <a:off x="2619" y="3556"/>
                <a:ext cx="11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1400" i="1">
                    <a:latin typeface="Times New Roman" panose="02020603050405020304" pitchFamily="18" charset="0"/>
                  </a:rPr>
                  <a:t>R</a:t>
                </a:r>
                <a:endParaRPr lang="en-US" altLang="zh-CN" sz="1400" b="1"/>
              </a:p>
            </p:txBody>
          </p:sp>
          <p:sp>
            <p:nvSpPr>
              <p:cNvPr id="80978" name="Oval 83"/>
              <p:cNvSpPr>
                <a:spLocks noChangeArrowheads="1"/>
              </p:cNvSpPr>
              <p:nvPr/>
            </p:nvSpPr>
            <p:spPr bwMode="auto">
              <a:xfrm>
                <a:off x="2182" y="3695"/>
                <a:ext cx="27" cy="27"/>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sp>
            <p:nvSpPr>
              <p:cNvPr id="80979" name="Oval 84"/>
              <p:cNvSpPr>
                <a:spLocks noChangeArrowheads="1"/>
              </p:cNvSpPr>
              <p:nvPr/>
            </p:nvSpPr>
            <p:spPr bwMode="auto">
              <a:xfrm>
                <a:off x="2788" y="3696"/>
                <a:ext cx="26" cy="27"/>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sp>
            <p:nvSpPr>
              <p:cNvPr id="80980" name="Oval 85"/>
              <p:cNvSpPr>
                <a:spLocks noChangeArrowheads="1"/>
              </p:cNvSpPr>
              <p:nvPr/>
            </p:nvSpPr>
            <p:spPr bwMode="auto">
              <a:xfrm>
                <a:off x="3376" y="3696"/>
                <a:ext cx="26" cy="27"/>
              </a:xfrm>
              <a:prstGeom prst="ellipse">
                <a:avLst/>
              </a:prstGeom>
              <a:solidFill>
                <a:srgbClr val="000000"/>
              </a:solidFill>
              <a:ln w="9525">
                <a:solidFill>
                  <a:srgbClr val="000000"/>
                </a:solidFill>
                <a:round/>
              </a:ln>
            </p:spPr>
            <p:txBody>
              <a:bodyPr lIns="0" tIns="0" rIns="0" bIns="0"/>
              <a:lstStyle/>
              <a:p>
                <a:pPr eaLnBrk="0" hangingPunct="0"/>
                <a:endParaRPr lang="zh-CN" altLang="en-US"/>
              </a:p>
            </p:txBody>
          </p:sp>
        </p:grpSp>
      </p:grpSp>
      <p:sp>
        <p:nvSpPr>
          <p:cNvPr id="5" name="TextBox 4"/>
          <p:cNvSpPr txBox="1"/>
          <p:nvPr/>
        </p:nvSpPr>
        <p:spPr>
          <a:xfrm>
            <a:off x="914475" y="1052736"/>
            <a:ext cx="10225136" cy="641779"/>
          </a:xfrm>
          <a:prstGeom prst="rect">
            <a:avLst/>
          </a:prstGeom>
          <a:noFill/>
        </p:spPr>
        <p:txBody>
          <a:bodyPr wrap="square" rtlCol="0">
            <a:spAutoFit/>
          </a:bodyPr>
          <a:lstStyle/>
          <a:p>
            <a:pPr algn="ctr">
              <a:lnSpc>
                <a:spcPts val="4800"/>
              </a:lnSpc>
            </a:pPr>
            <a:r>
              <a:rPr lang="en-US" altLang="zh-CN" sz="2800" b="1" dirty="0" smtClean="0">
                <a:solidFill>
                  <a:srgbClr val="FF0000"/>
                </a:solidFill>
              </a:rPr>
              <a:t>2. </a:t>
            </a:r>
            <a:r>
              <a:rPr lang="zh-CN" altLang="en-US" sz="2800" b="1" dirty="0" smtClean="0">
                <a:solidFill>
                  <a:srgbClr val="FF0000"/>
                </a:solidFill>
              </a:rPr>
              <a:t>命题要体现考试方向</a:t>
            </a:r>
            <a:endParaRPr lang="en-US" altLang="zh-CN" sz="2800" b="1" dirty="0" smtClean="0">
              <a:solidFill>
                <a:srgbClr val="FF0000"/>
              </a:solidFill>
            </a:endParaRPr>
          </a:p>
        </p:txBody>
      </p:sp>
      <p:sp>
        <p:nvSpPr>
          <p:cNvPr id="6" name="Text Box 7"/>
          <p:cNvSpPr txBox="1">
            <a:spLocks noChangeArrowheads="1"/>
          </p:cNvSpPr>
          <p:nvPr/>
        </p:nvSpPr>
        <p:spPr bwMode="auto">
          <a:xfrm>
            <a:off x="827727" y="1407495"/>
            <a:ext cx="3816425" cy="112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en-US" sz="2800" b="1" dirty="0" smtClean="0">
                <a:solidFill>
                  <a:srgbClr val="000000"/>
                </a:solidFill>
                <a:latin typeface="华文仿宋" panose="02010600040101010101" pitchFamily="2" charset="-122"/>
                <a:ea typeface="华文仿宋" panose="02010600040101010101" pitchFamily="2" charset="-122"/>
              </a:rPr>
              <a:t>怎样命制应用性试题</a:t>
            </a:r>
            <a:r>
              <a:rPr lang="zh-CN" altLang="en-US" sz="5400" b="1" dirty="0" smtClean="0">
                <a:solidFill>
                  <a:srgbClr val="000000"/>
                </a:solidFill>
                <a:latin typeface="华文仿宋" panose="02010600040101010101" pitchFamily="2" charset="-122"/>
                <a:ea typeface="华文仿宋" panose="02010600040101010101" pitchFamily="2" charset="-122"/>
              </a:rPr>
              <a:t>？</a:t>
            </a:r>
          </a:p>
        </p:txBody>
      </p:sp>
      <p:sp>
        <p:nvSpPr>
          <p:cNvPr id="2" name="Text Box 7"/>
          <p:cNvSpPr txBox="1">
            <a:spLocks noChangeArrowheads="1"/>
          </p:cNvSpPr>
          <p:nvPr/>
        </p:nvSpPr>
        <p:spPr bwMode="auto">
          <a:xfrm>
            <a:off x="6837045" y="1771650"/>
            <a:ext cx="371030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en-US" sz="2400" b="1" dirty="0">
                <a:solidFill>
                  <a:srgbClr val="FF0000"/>
                </a:solidFill>
                <a:latin typeface="华文仿宋" panose="02010600040101010101" pitchFamily="2" charset="-122"/>
                <a:ea typeface="华文仿宋" panose="02010600040101010101" pitchFamily="2" charset="-122"/>
              </a:rPr>
              <a:t>物理原始问题的建模</a:t>
            </a:r>
            <a:r>
              <a:rPr lang="zh-CN" altLang="zh-CN" sz="2400" b="1" dirty="0">
                <a:solidFill>
                  <a:srgbClr val="FF0000"/>
                </a:solidFill>
                <a:latin typeface="华文仿宋" panose="02010600040101010101" pitchFamily="2" charset="-122"/>
                <a:ea typeface="华文仿宋" panose="02010600040101010101" pitchFamily="2"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897"/>
                                        </p:tgtEl>
                                        <p:attrNameLst>
                                          <p:attrName>style.visibility</p:attrName>
                                        </p:attrNameLst>
                                      </p:cBhvr>
                                      <p:to>
                                        <p:strVal val="visible"/>
                                      </p:to>
                                    </p:set>
                                    <p:animEffect transition="in" filter="blinds(horizontal)">
                                      <p:cBhvr>
                                        <p:cTn id="7" dur="500"/>
                                        <p:tgtEl>
                                          <p:spTgt spid="8089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0920"/>
                                        </p:tgtEl>
                                        <p:attrNameLst>
                                          <p:attrName>style.visibility</p:attrName>
                                        </p:attrNameLst>
                                      </p:cBhvr>
                                      <p:to>
                                        <p:strVal val="visible"/>
                                      </p:to>
                                    </p:set>
                                    <p:animEffect transition="in" filter="blinds(horizontal)">
                                      <p:cBhvr>
                                        <p:cTn id="10" dur="500"/>
                                        <p:tgtEl>
                                          <p:spTgt spid="80920"/>
                                        </p:tgtEl>
                                      </p:cBhvr>
                                    </p:animEffect>
                                  </p:childTnLst>
                                </p:cTn>
                              </p:par>
                              <p:par>
                                <p:cTn id="11" presetID="3" presetClass="entr" presetSubtype="10" fill="hold" nodeType="withEffect">
                                  <p:stCondLst>
                                    <p:cond delay="0"/>
                                  </p:stCondLst>
                                  <p:childTnLst>
                                    <p:set>
                                      <p:cBhvr>
                                        <p:cTn id="12" dur="1" fill="hold">
                                          <p:stCondLst>
                                            <p:cond delay="0"/>
                                          </p:stCondLst>
                                        </p:cTn>
                                        <p:tgtEl>
                                          <p:spTgt spid="80922"/>
                                        </p:tgtEl>
                                        <p:attrNameLst>
                                          <p:attrName>style.visibility</p:attrName>
                                        </p:attrNameLst>
                                      </p:cBhvr>
                                      <p:to>
                                        <p:strVal val="visible"/>
                                      </p:to>
                                    </p:set>
                                    <p:animEffect transition="in" filter="blinds(horizontal)">
                                      <p:cBhvr>
                                        <p:cTn id="13" dur="500"/>
                                        <p:tgtEl>
                                          <p:spTgt spid="80922"/>
                                        </p:tgtEl>
                                      </p:cBhvr>
                                    </p:animEffect>
                                  </p:childTnLst>
                                </p:cTn>
                              </p:par>
                              <p:par>
                                <p:cTn id="14" presetID="3" presetClass="entr" presetSubtype="10" fill="hold" nodeType="withEffect">
                                  <p:stCondLst>
                                    <p:cond delay="0"/>
                                  </p:stCondLst>
                                  <p:childTnLst>
                                    <p:set>
                                      <p:cBhvr>
                                        <p:cTn id="15" dur="1" fill="hold">
                                          <p:stCondLst>
                                            <p:cond delay="0"/>
                                          </p:stCondLst>
                                        </p:cTn>
                                        <p:tgtEl>
                                          <p:spTgt spid="80926"/>
                                        </p:tgtEl>
                                        <p:attrNameLst>
                                          <p:attrName>style.visibility</p:attrName>
                                        </p:attrNameLst>
                                      </p:cBhvr>
                                      <p:to>
                                        <p:strVal val="visible"/>
                                      </p:to>
                                    </p:set>
                                    <p:animEffect transition="in" filter="blinds(horizontal)">
                                      <p:cBhvr>
                                        <p:cTn id="16" dur="500"/>
                                        <p:tgtEl>
                                          <p:spTgt spid="80926"/>
                                        </p:tgtEl>
                                      </p:cBhvr>
                                    </p:animEffect>
                                  </p:childTnLst>
                                </p:cTn>
                              </p:par>
                              <p:par>
                                <p:cTn id="17" presetID="3" presetClass="entr" presetSubtype="10" fill="hold" nodeType="withEffect">
                                  <p:stCondLst>
                                    <p:cond delay="0"/>
                                  </p:stCondLst>
                                  <p:childTnLst>
                                    <p:set>
                                      <p:cBhvr>
                                        <p:cTn id="18" dur="1" fill="hold">
                                          <p:stCondLst>
                                            <p:cond delay="0"/>
                                          </p:stCondLst>
                                        </p:cTn>
                                        <p:tgtEl>
                                          <p:spTgt spid="80928"/>
                                        </p:tgtEl>
                                        <p:attrNameLst>
                                          <p:attrName>style.visibility</p:attrName>
                                        </p:attrNameLst>
                                      </p:cBhvr>
                                      <p:to>
                                        <p:strVal val="visible"/>
                                      </p:to>
                                    </p:set>
                                    <p:animEffect transition="in" filter="blinds(horizontal)">
                                      <p:cBhvr>
                                        <p:cTn id="19" dur="500"/>
                                        <p:tgtEl>
                                          <p:spTgt spid="80928"/>
                                        </p:tgtEl>
                                      </p:cBhvr>
                                    </p:animEffect>
                                  </p:childTnLst>
                                </p:cTn>
                              </p:par>
                              <p:par>
                                <p:cTn id="20" presetID="3" presetClass="entr" presetSubtype="10" fill="hold" nodeType="withEffect">
                                  <p:stCondLst>
                                    <p:cond delay="0"/>
                                  </p:stCondLst>
                                  <p:childTnLst>
                                    <p:set>
                                      <p:cBhvr>
                                        <p:cTn id="21" dur="1" fill="hold">
                                          <p:stCondLst>
                                            <p:cond delay="0"/>
                                          </p:stCondLst>
                                        </p:cTn>
                                        <p:tgtEl>
                                          <p:spTgt spid="80924"/>
                                        </p:tgtEl>
                                        <p:attrNameLst>
                                          <p:attrName>style.visibility</p:attrName>
                                        </p:attrNameLst>
                                      </p:cBhvr>
                                      <p:to>
                                        <p:strVal val="visible"/>
                                      </p:to>
                                    </p:set>
                                    <p:animEffect transition="in" filter="blinds(horizontal)">
                                      <p:cBhvr>
                                        <p:cTn id="22" dur="500"/>
                                        <p:tgtEl>
                                          <p:spTgt spid="80924"/>
                                        </p:tgtEl>
                                      </p:cBhvr>
                                    </p:animEffect>
                                  </p:childTnLst>
                                </p:cTn>
                              </p:par>
                              <p:par>
                                <p:cTn id="23" presetID="3" presetClass="entr" presetSubtype="10" fill="hold" nodeType="withEffect">
                                  <p:stCondLst>
                                    <p:cond delay="0"/>
                                  </p:stCondLst>
                                  <p:childTnLst>
                                    <p:set>
                                      <p:cBhvr>
                                        <p:cTn id="24" dur="1" fill="hold">
                                          <p:stCondLst>
                                            <p:cond delay="0"/>
                                          </p:stCondLst>
                                        </p:cTn>
                                        <p:tgtEl>
                                          <p:spTgt spid="80898"/>
                                        </p:tgtEl>
                                        <p:attrNameLst>
                                          <p:attrName>style.visibility</p:attrName>
                                        </p:attrNameLst>
                                      </p:cBhvr>
                                      <p:to>
                                        <p:strVal val="visible"/>
                                      </p:to>
                                    </p:set>
                                    <p:animEffect transition="in" filter="blinds(horizontal)">
                                      <p:cBhvr>
                                        <p:cTn id="25" dur="500"/>
                                        <p:tgtEl>
                                          <p:spTgt spid="8089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77571"/>
                                        </p:tgtEl>
                                        <p:attrNameLst>
                                          <p:attrName>style.visibility</p:attrName>
                                        </p:attrNameLst>
                                      </p:cBhvr>
                                      <p:to>
                                        <p:strVal val="visible"/>
                                      </p:to>
                                    </p:set>
                                    <p:animEffect transition="in" filter="blinds(horizontal)">
                                      <p:cBhvr>
                                        <p:cTn id="30" dur="500"/>
                                        <p:tgtEl>
                                          <p:spTgt spid="577571"/>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577587"/>
                                        </p:tgtEl>
                                        <p:attrNameLst>
                                          <p:attrName>style.visibility</p:attrName>
                                        </p:attrNameLst>
                                      </p:cBhvr>
                                      <p:to>
                                        <p:strVal val="visible"/>
                                      </p:to>
                                    </p:set>
                                    <p:animEffect transition="in" filter="diamond(in)">
                                      <p:cBhvr>
                                        <p:cTn id="35" dur="500"/>
                                        <p:tgtEl>
                                          <p:spTgt spid="57758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77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7" grpId="0"/>
      <p:bldP spid="80920" grpId="0"/>
      <p:bldP spid="57757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7"/>
          <p:cNvSpPr txBox="1"/>
          <p:nvPr/>
        </p:nvSpPr>
        <p:spPr>
          <a:xfrm>
            <a:off x="561340" y="1841500"/>
            <a:ext cx="11201400" cy="3338195"/>
          </a:xfrm>
          <a:prstGeom prst="rect">
            <a:avLst/>
          </a:prstGeom>
          <a:noFill/>
          <a:ln w="9525">
            <a:noFill/>
          </a:ln>
        </p:spPr>
        <p:txBody>
          <a:bodyPr wrap="square">
            <a:spAutoFit/>
          </a:bodyPr>
          <a:lstStyle/>
          <a:p>
            <a:pPr>
              <a:lnSpc>
                <a:spcPct val="110000"/>
              </a:lnSpc>
            </a:pPr>
            <a:r>
              <a:rPr lang="zh-CN" altLang="en-US" sz="2400" dirty="0">
                <a:solidFill>
                  <a:schemeClr val="tx1"/>
                </a:solidFill>
                <a:latin typeface="Times New Roman" panose="02020603050405020304" pitchFamily="18" charset="0"/>
              </a:rPr>
              <a:t>（</a:t>
            </a:r>
            <a:r>
              <a:rPr lang="en-US" altLang="zh-CN" sz="2400" dirty="0">
                <a:solidFill>
                  <a:schemeClr val="tx1"/>
                </a:solidFill>
                <a:latin typeface="Times New Roman" panose="02020603050405020304" pitchFamily="18" charset="0"/>
              </a:rPr>
              <a:t>2012 </a:t>
            </a:r>
            <a:r>
              <a:rPr lang="zh-CN" altLang="en-US" sz="2400" dirty="0">
                <a:solidFill>
                  <a:schemeClr val="tx1"/>
                </a:solidFill>
                <a:latin typeface="Times New Roman" panose="02020603050405020304" pitchFamily="18" charset="0"/>
              </a:rPr>
              <a:t>江苏）</a:t>
            </a:r>
            <a:r>
              <a:rPr lang="en-US" altLang="zh-CN" sz="2400" dirty="0">
                <a:solidFill>
                  <a:schemeClr val="tx1"/>
                </a:solidFill>
                <a:latin typeface="Times New Roman" panose="02020603050405020304" pitchFamily="18" charset="0"/>
              </a:rPr>
              <a:t>14</a:t>
            </a:r>
            <a:r>
              <a:rPr lang="zh-CN" altLang="en-US" sz="2400" dirty="0">
                <a:solidFill>
                  <a:schemeClr val="tx1"/>
                </a:solidFill>
                <a:latin typeface="Times New Roman" panose="02020603050405020304" pitchFamily="18" charset="0"/>
              </a:rPr>
              <a:t>．（</a:t>
            </a:r>
            <a:r>
              <a:rPr lang="en-US" altLang="zh-CN" sz="2400" dirty="0">
                <a:solidFill>
                  <a:schemeClr val="tx1"/>
                </a:solidFill>
                <a:latin typeface="Times New Roman" panose="02020603050405020304" pitchFamily="18" charset="0"/>
              </a:rPr>
              <a:t>16</a:t>
            </a:r>
            <a:r>
              <a:rPr lang="zh-CN" altLang="en-US" sz="2400" dirty="0">
                <a:solidFill>
                  <a:schemeClr val="tx1"/>
                </a:solidFill>
                <a:latin typeface="Times New Roman" panose="02020603050405020304" pitchFamily="18" charset="0"/>
              </a:rPr>
              <a:t>分）某缓冲装置的理想模型如图所示，</a:t>
            </a:r>
            <a:r>
              <a:rPr lang="zh-CN" altLang="en-US" sz="2400" dirty="0">
                <a:solidFill>
                  <a:srgbClr val="FF0000"/>
                </a:solidFill>
                <a:latin typeface="Times New Roman" panose="02020603050405020304" pitchFamily="18" charset="0"/>
              </a:rPr>
              <a:t>劲度系数足够大</a:t>
            </a:r>
            <a:r>
              <a:rPr lang="zh-CN" altLang="en-US" sz="2400" dirty="0">
                <a:solidFill>
                  <a:schemeClr val="tx1"/>
                </a:solidFill>
                <a:latin typeface="Times New Roman" panose="02020603050405020304" pitchFamily="18" charset="0"/>
              </a:rPr>
              <a:t>的轻质弹簧与</a:t>
            </a:r>
            <a:r>
              <a:rPr lang="zh-CN" altLang="en-US" sz="2400" dirty="0">
                <a:solidFill>
                  <a:srgbClr val="FF0000"/>
                </a:solidFill>
                <a:latin typeface="Times New Roman" panose="02020603050405020304" pitchFamily="18" charset="0"/>
              </a:rPr>
              <a:t>轻杆</a:t>
            </a:r>
            <a:r>
              <a:rPr lang="zh-CN" altLang="en-US" sz="2400" dirty="0">
                <a:solidFill>
                  <a:schemeClr val="tx1"/>
                </a:solidFill>
                <a:latin typeface="Times New Roman" panose="02020603050405020304" pitchFamily="18" charset="0"/>
              </a:rPr>
              <a:t>相连，轻杆可在固定的槽内移动，与槽间的滑动摩擦力恒为</a:t>
            </a:r>
            <a:r>
              <a:rPr lang="en-US" altLang="zh-CN" sz="2400" i="1" dirty="0">
                <a:solidFill>
                  <a:schemeClr val="tx1"/>
                </a:solidFill>
                <a:latin typeface="Times New Roman" panose="02020603050405020304" pitchFamily="18" charset="0"/>
              </a:rPr>
              <a:t>f</a:t>
            </a:r>
            <a:r>
              <a:rPr lang="zh-CN" altLang="en-US" sz="2400" dirty="0">
                <a:solidFill>
                  <a:schemeClr val="tx1"/>
                </a:solidFill>
                <a:latin typeface="Times New Roman" panose="02020603050405020304" pitchFamily="18" charset="0"/>
              </a:rPr>
              <a:t>，轻杆向右移动不超过</a:t>
            </a:r>
            <a:r>
              <a:rPr lang="en-US" altLang="zh-CN" sz="2400" i="1" dirty="0">
                <a:solidFill>
                  <a:schemeClr val="tx1"/>
                </a:solidFill>
                <a:latin typeface="Times New Roman" panose="02020603050405020304" pitchFamily="18" charset="0"/>
              </a:rPr>
              <a:t>l</a:t>
            </a:r>
            <a:r>
              <a:rPr lang="zh-CN" altLang="en-US" sz="2400" dirty="0">
                <a:solidFill>
                  <a:schemeClr val="tx1"/>
                </a:solidFill>
                <a:latin typeface="Times New Roman" panose="02020603050405020304" pitchFamily="18" charset="0"/>
              </a:rPr>
              <a:t>时，装置可安全工作，一质量为</a:t>
            </a:r>
            <a:r>
              <a:rPr lang="en-US" altLang="zh-CN" sz="2400" i="1" dirty="0">
                <a:solidFill>
                  <a:schemeClr val="tx1"/>
                </a:solidFill>
                <a:latin typeface="Times New Roman" panose="02020603050405020304" pitchFamily="18" charset="0"/>
              </a:rPr>
              <a:t>m</a:t>
            </a:r>
            <a:r>
              <a:rPr lang="zh-CN" altLang="en-US" sz="2400" dirty="0">
                <a:solidFill>
                  <a:schemeClr val="tx1"/>
                </a:solidFill>
                <a:latin typeface="Times New Roman" panose="02020603050405020304" pitchFamily="18" charset="0"/>
              </a:rPr>
              <a:t>的小车若以速度</a:t>
            </a:r>
            <a:r>
              <a:rPr lang="en-US" altLang="zh-CN" sz="2400" i="1" dirty="0">
                <a:solidFill>
                  <a:schemeClr val="tx1"/>
                </a:solidFill>
                <a:latin typeface="Times New Roman" panose="02020603050405020304" pitchFamily="18" charset="0"/>
              </a:rPr>
              <a:t>v</a:t>
            </a:r>
            <a:r>
              <a:rPr lang="en-US" altLang="zh-CN" sz="2400" baseline="-25000" dirty="0">
                <a:solidFill>
                  <a:schemeClr val="tx1"/>
                </a:solidFill>
                <a:latin typeface="Times New Roman" panose="02020603050405020304" pitchFamily="18" charset="0"/>
              </a:rPr>
              <a:t>0</a:t>
            </a:r>
            <a:r>
              <a:rPr lang="zh-CN" altLang="en-US" sz="2400" dirty="0">
                <a:solidFill>
                  <a:schemeClr val="tx1"/>
                </a:solidFill>
                <a:latin typeface="Times New Roman" panose="02020603050405020304" pitchFamily="18" charset="0"/>
              </a:rPr>
              <a:t>撞击弹簧，将导致轻杆向右移动</a:t>
            </a:r>
            <a:r>
              <a:rPr lang="en-US" altLang="zh-CN" sz="2400" i="1" dirty="0">
                <a:solidFill>
                  <a:schemeClr val="tx1"/>
                </a:solidFill>
                <a:latin typeface="Times New Roman" panose="02020603050405020304" pitchFamily="18" charset="0"/>
              </a:rPr>
              <a:t>l</a:t>
            </a:r>
            <a:r>
              <a:rPr lang="en-US" altLang="zh-CN" sz="2400" dirty="0">
                <a:solidFill>
                  <a:schemeClr val="tx1"/>
                </a:solidFill>
                <a:latin typeface="Times New Roman" panose="02020603050405020304" pitchFamily="18" charset="0"/>
              </a:rPr>
              <a:t>/4</a:t>
            </a:r>
            <a:r>
              <a:rPr lang="zh-CN" altLang="en-US" sz="2400" dirty="0">
                <a:solidFill>
                  <a:schemeClr val="tx1"/>
                </a:solidFill>
                <a:latin typeface="Times New Roman" panose="02020603050405020304" pitchFamily="18" charset="0"/>
              </a:rPr>
              <a:t>，轻杆与槽间最大静摩擦力等于滑动摩擦力，且不计小车与地面的摩擦。</a:t>
            </a:r>
          </a:p>
          <a:p>
            <a:pPr>
              <a:lnSpc>
                <a:spcPct val="110000"/>
              </a:lnSpc>
            </a:pPr>
            <a:r>
              <a:rPr lang="zh-CN" altLang="en-US" sz="2400" dirty="0">
                <a:solidFill>
                  <a:schemeClr val="tx1"/>
                </a:solidFill>
                <a:latin typeface="Times New Roman" panose="02020603050405020304" pitchFamily="18" charset="0"/>
              </a:rPr>
              <a:t>（</a:t>
            </a:r>
            <a:r>
              <a:rPr lang="en-US" altLang="zh-CN" sz="2400" dirty="0">
                <a:solidFill>
                  <a:schemeClr val="tx1"/>
                </a:solidFill>
                <a:latin typeface="Times New Roman" panose="02020603050405020304" pitchFamily="18" charset="0"/>
              </a:rPr>
              <a:t>1</a:t>
            </a:r>
            <a:r>
              <a:rPr lang="zh-CN" altLang="en-US" sz="2400" dirty="0">
                <a:solidFill>
                  <a:schemeClr val="tx1"/>
                </a:solidFill>
                <a:latin typeface="Times New Roman" panose="02020603050405020304" pitchFamily="18" charset="0"/>
              </a:rPr>
              <a:t>）若弹簧的劲度系数为</a:t>
            </a:r>
            <a:r>
              <a:rPr lang="en-US" altLang="zh-CN" sz="2400" i="1" dirty="0">
                <a:solidFill>
                  <a:schemeClr val="tx1"/>
                </a:solidFill>
                <a:latin typeface="Times New Roman" panose="02020603050405020304" pitchFamily="18" charset="0"/>
              </a:rPr>
              <a:t>k</a:t>
            </a:r>
            <a:r>
              <a:rPr lang="zh-CN" altLang="en-US" sz="2400" dirty="0">
                <a:solidFill>
                  <a:schemeClr val="tx1"/>
                </a:solidFill>
                <a:latin typeface="Times New Roman" panose="02020603050405020304" pitchFamily="18" charset="0"/>
              </a:rPr>
              <a:t>，求轻杆开始移动时，弹簧的压缩量</a:t>
            </a:r>
            <a:r>
              <a:rPr lang="en-US" altLang="zh-CN" sz="2400" i="1" dirty="0">
                <a:solidFill>
                  <a:schemeClr val="tx1"/>
                </a:solidFill>
                <a:latin typeface="Times New Roman" panose="02020603050405020304" pitchFamily="18" charset="0"/>
              </a:rPr>
              <a:t>x</a:t>
            </a:r>
            <a:r>
              <a:rPr lang="zh-CN" altLang="en-US" sz="2400" dirty="0">
                <a:solidFill>
                  <a:schemeClr val="tx1"/>
                </a:solidFill>
                <a:latin typeface="Times New Roman" panose="02020603050405020304" pitchFamily="18" charset="0"/>
              </a:rPr>
              <a:t>；</a:t>
            </a:r>
          </a:p>
          <a:p>
            <a:pPr>
              <a:lnSpc>
                <a:spcPct val="110000"/>
              </a:lnSpc>
            </a:pPr>
            <a:r>
              <a:rPr lang="zh-CN" altLang="en-US" sz="2400" dirty="0">
                <a:solidFill>
                  <a:schemeClr val="tx1"/>
                </a:solidFill>
                <a:latin typeface="Times New Roman" panose="02020603050405020304" pitchFamily="18" charset="0"/>
              </a:rPr>
              <a:t>（</a:t>
            </a:r>
            <a:r>
              <a:rPr lang="en-US" altLang="zh-CN" sz="2400" dirty="0">
                <a:solidFill>
                  <a:schemeClr val="tx1"/>
                </a:solidFill>
                <a:latin typeface="Times New Roman" panose="02020603050405020304" pitchFamily="18" charset="0"/>
              </a:rPr>
              <a:t>2</a:t>
            </a:r>
            <a:r>
              <a:rPr lang="zh-CN" altLang="en-US" sz="2400" dirty="0">
                <a:solidFill>
                  <a:schemeClr val="tx1"/>
                </a:solidFill>
                <a:latin typeface="Times New Roman" panose="02020603050405020304" pitchFamily="18" charset="0"/>
              </a:rPr>
              <a:t>）为这使装置安全工作，允许该小车撞击的最大速度</a:t>
            </a:r>
            <a:r>
              <a:rPr lang="en-US" altLang="zh-CN" sz="2400" i="1" dirty="0">
                <a:solidFill>
                  <a:schemeClr val="tx1"/>
                </a:solidFill>
                <a:latin typeface="Times New Roman" panose="02020603050405020304" pitchFamily="18" charset="0"/>
              </a:rPr>
              <a:t>v</a:t>
            </a:r>
            <a:r>
              <a:rPr lang="en-US" altLang="zh-CN" sz="2400" baseline="-25000" dirty="0">
                <a:solidFill>
                  <a:schemeClr val="tx1"/>
                </a:solidFill>
                <a:latin typeface="Times New Roman" panose="02020603050405020304" pitchFamily="18" charset="0"/>
              </a:rPr>
              <a:t>m</a:t>
            </a:r>
          </a:p>
          <a:p>
            <a:pPr>
              <a:lnSpc>
                <a:spcPct val="110000"/>
              </a:lnSpc>
            </a:pPr>
            <a:r>
              <a:rPr lang="zh-CN" altLang="en-US" sz="2400" dirty="0">
                <a:solidFill>
                  <a:schemeClr val="tx1"/>
                </a:solidFill>
                <a:latin typeface="Times New Roman" panose="02020603050405020304" pitchFamily="18" charset="0"/>
              </a:rPr>
              <a:t>（</a:t>
            </a:r>
            <a:r>
              <a:rPr lang="en-US" altLang="zh-CN" sz="2400" dirty="0">
                <a:solidFill>
                  <a:schemeClr val="tx1"/>
                </a:solidFill>
                <a:latin typeface="Times New Roman" panose="02020603050405020304" pitchFamily="18" charset="0"/>
              </a:rPr>
              <a:t>3</a:t>
            </a:r>
            <a:r>
              <a:rPr lang="zh-CN" altLang="en-US" sz="2400" dirty="0">
                <a:solidFill>
                  <a:schemeClr val="tx1"/>
                </a:solidFill>
                <a:latin typeface="Times New Roman" panose="02020603050405020304" pitchFamily="18" charset="0"/>
              </a:rPr>
              <a:t>）讨论在装置安全工作时，该小车弹回速度</a:t>
            </a:r>
            <a:r>
              <a:rPr lang="en-US" altLang="zh-CN" sz="2400" i="1" dirty="0">
                <a:solidFill>
                  <a:schemeClr val="tx1"/>
                </a:solidFill>
                <a:latin typeface="Times New Roman" panose="02020603050405020304" pitchFamily="18" charset="0"/>
              </a:rPr>
              <a:t>v</a:t>
            </a:r>
            <a:r>
              <a:rPr lang="en-US" altLang="zh-CN" sz="2400" dirty="0">
                <a:solidFill>
                  <a:schemeClr val="tx1"/>
                </a:solidFill>
                <a:latin typeface="Times New Roman" panose="02020603050405020304" pitchFamily="18" charset="0"/>
              </a:rPr>
              <a:t>ˊ</a:t>
            </a:r>
            <a:r>
              <a:rPr lang="zh-CN" altLang="en-US" sz="2400" dirty="0">
                <a:solidFill>
                  <a:schemeClr val="tx1"/>
                </a:solidFill>
                <a:latin typeface="Times New Roman" panose="02020603050405020304" pitchFamily="18" charset="0"/>
              </a:rPr>
              <a:t>与撞击速度</a:t>
            </a:r>
            <a:r>
              <a:rPr lang="en-US" altLang="zh-CN" sz="2400" i="1" dirty="0">
                <a:solidFill>
                  <a:schemeClr val="tx1"/>
                </a:solidFill>
                <a:latin typeface="Times New Roman" panose="02020603050405020304" pitchFamily="18" charset="0"/>
              </a:rPr>
              <a:t>v</a:t>
            </a:r>
            <a:r>
              <a:rPr lang="zh-CN" altLang="en-US" sz="2400" dirty="0">
                <a:solidFill>
                  <a:schemeClr val="tx1"/>
                </a:solidFill>
                <a:latin typeface="Times New Roman" panose="02020603050405020304" pitchFamily="18" charset="0"/>
              </a:rPr>
              <a:t>的关系。</a:t>
            </a:r>
          </a:p>
        </p:txBody>
      </p:sp>
      <p:grpSp>
        <p:nvGrpSpPr>
          <p:cNvPr id="115716" name="Group 8" descr="学科网(www.zxxk.com)--教育资源门户，提供试卷、教案、课件、论文、素材及各类教学资源下载，还有大量而丰富的教学相关资讯！"/>
          <p:cNvGrpSpPr/>
          <p:nvPr/>
        </p:nvGrpSpPr>
        <p:grpSpPr>
          <a:xfrm>
            <a:off x="4327525" y="5150485"/>
            <a:ext cx="4343400" cy="1295400"/>
            <a:chOff x="0" y="0"/>
            <a:chExt cx="3949" cy="1106"/>
          </a:xfrm>
        </p:grpSpPr>
        <p:grpSp>
          <p:nvGrpSpPr>
            <p:cNvPr id="115718" name="Group 9"/>
            <p:cNvGrpSpPr/>
            <p:nvPr/>
          </p:nvGrpSpPr>
          <p:grpSpPr>
            <a:xfrm>
              <a:off x="0" y="188"/>
              <a:ext cx="3452" cy="918"/>
              <a:chOff x="0" y="0"/>
              <a:chExt cx="3452" cy="918"/>
            </a:xfrm>
          </p:grpSpPr>
          <p:cxnSp>
            <p:nvCxnSpPr>
              <p:cNvPr id="115727" name="AutoShape 10"/>
              <p:cNvCxnSpPr/>
              <p:nvPr/>
            </p:nvCxnSpPr>
            <p:spPr>
              <a:xfrm>
                <a:off x="0" y="918"/>
                <a:ext cx="3452" cy="0"/>
              </a:xfrm>
              <a:prstGeom prst="straightConnector1">
                <a:avLst/>
              </a:prstGeom>
              <a:ln w="9525" cap="flat" cmpd="sng">
                <a:solidFill>
                  <a:srgbClr val="000000"/>
                </a:solidFill>
                <a:prstDash val="solid"/>
                <a:headEnd type="none" w="med" len="med"/>
                <a:tailEnd type="none" w="med" len="med"/>
              </a:ln>
            </p:spPr>
          </p:cxnSp>
          <p:sp>
            <p:nvSpPr>
              <p:cNvPr id="115728" name="Rectangle 11"/>
              <p:cNvSpPr/>
              <p:nvPr/>
            </p:nvSpPr>
            <p:spPr>
              <a:xfrm>
                <a:off x="143" y="243"/>
                <a:ext cx="973" cy="553"/>
              </a:xfrm>
              <a:prstGeom prst="rect">
                <a:avLst/>
              </a:prstGeom>
              <a:solidFill>
                <a:srgbClr val="FFFFFF"/>
              </a:solidFill>
              <a:ln w="9525" cap="flat" cmpd="sng">
                <a:solidFill>
                  <a:srgbClr val="000000"/>
                </a:solidFill>
                <a:prstDash val="solid"/>
                <a:miter/>
                <a:headEnd type="none" w="med" len="med"/>
                <a:tailEnd type="none" w="med" len="med"/>
              </a:ln>
            </p:spPr>
            <p:txBody>
              <a:bodyPr/>
              <a:lstStyle/>
              <a:p>
                <a:endParaRPr lang="zh-CN" altLang="en-US" dirty="0">
                  <a:latin typeface="Arial" panose="020B0604020202020204" pitchFamily="34" charset="0"/>
                </a:endParaRPr>
              </a:p>
            </p:txBody>
          </p:sp>
          <p:sp>
            <p:nvSpPr>
              <p:cNvPr id="115729" name="Oval 12"/>
              <p:cNvSpPr/>
              <p:nvPr/>
            </p:nvSpPr>
            <p:spPr>
              <a:xfrm>
                <a:off x="197" y="716"/>
                <a:ext cx="200" cy="200"/>
              </a:xfrm>
              <a:prstGeom prst="ellipse">
                <a:avLst/>
              </a:prstGeom>
              <a:solidFill>
                <a:srgbClr val="FFFFFF"/>
              </a:solidFill>
              <a:ln w="9525" cap="flat" cmpd="sng">
                <a:solidFill>
                  <a:srgbClr val="000000"/>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115730" name="Oval 13"/>
              <p:cNvSpPr/>
              <p:nvPr/>
            </p:nvSpPr>
            <p:spPr>
              <a:xfrm>
                <a:off x="817" y="718"/>
                <a:ext cx="200" cy="200"/>
              </a:xfrm>
              <a:prstGeom prst="ellipse">
                <a:avLst/>
              </a:prstGeom>
              <a:solidFill>
                <a:srgbClr val="FFFFFF"/>
              </a:solidFill>
              <a:ln w="9525" cap="flat" cmpd="sng">
                <a:solidFill>
                  <a:srgbClr val="000000"/>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115731" name="Rectangle 14"/>
              <p:cNvSpPr/>
              <p:nvPr/>
            </p:nvSpPr>
            <p:spPr>
              <a:xfrm>
                <a:off x="2651" y="0"/>
                <a:ext cx="572" cy="916"/>
              </a:xfrm>
              <a:prstGeom prst="rect">
                <a:avLst/>
              </a:prstGeom>
              <a:solidFill>
                <a:srgbClr val="FFFFFF"/>
              </a:solidFill>
              <a:ln w="9525" cap="flat" cmpd="sng">
                <a:solidFill>
                  <a:srgbClr val="000000"/>
                </a:solidFill>
                <a:prstDash val="solid"/>
                <a:miter/>
                <a:headEnd type="none" w="med" len="med"/>
                <a:tailEnd type="none" w="med" len="med"/>
              </a:ln>
            </p:spPr>
            <p:txBody>
              <a:bodyPr/>
              <a:lstStyle/>
              <a:p>
                <a:endParaRPr lang="zh-CN" altLang="en-US" dirty="0">
                  <a:latin typeface="Arial" panose="020B0604020202020204" pitchFamily="34" charset="0"/>
                </a:endParaRPr>
              </a:p>
            </p:txBody>
          </p:sp>
          <p:sp>
            <p:nvSpPr>
              <p:cNvPr id="115732" name="Rectangle 15"/>
              <p:cNvSpPr/>
              <p:nvPr/>
            </p:nvSpPr>
            <p:spPr>
              <a:xfrm>
                <a:off x="2004" y="470"/>
                <a:ext cx="1249" cy="162"/>
              </a:xfrm>
              <a:prstGeom prst="rect">
                <a:avLst/>
              </a:prstGeom>
              <a:solidFill>
                <a:srgbClr val="FFFFFF"/>
              </a:solidFill>
              <a:ln w="9525" cap="flat" cmpd="sng">
                <a:solidFill>
                  <a:srgbClr val="000000"/>
                </a:solidFill>
                <a:prstDash val="solid"/>
                <a:miter/>
                <a:headEnd type="none" w="med" len="med"/>
                <a:tailEnd type="none" w="med" len="med"/>
              </a:ln>
            </p:spPr>
            <p:txBody>
              <a:bodyPr/>
              <a:lstStyle/>
              <a:p>
                <a:endParaRPr lang="zh-CN" altLang="en-US" dirty="0">
                  <a:latin typeface="Arial" panose="020B0604020202020204" pitchFamily="34" charset="0"/>
                </a:endParaRPr>
              </a:p>
            </p:txBody>
          </p:sp>
          <p:grpSp>
            <p:nvGrpSpPr>
              <p:cNvPr id="115733" name="Group 16"/>
              <p:cNvGrpSpPr/>
              <p:nvPr/>
            </p:nvGrpSpPr>
            <p:grpSpPr>
              <a:xfrm>
                <a:off x="1713" y="454"/>
                <a:ext cx="291" cy="178"/>
                <a:chOff x="0" y="0"/>
                <a:chExt cx="774" cy="178"/>
              </a:xfrm>
            </p:grpSpPr>
            <p:grpSp>
              <p:nvGrpSpPr>
                <p:cNvPr id="115734" name="Group 17"/>
                <p:cNvGrpSpPr/>
                <p:nvPr/>
              </p:nvGrpSpPr>
              <p:grpSpPr>
                <a:xfrm>
                  <a:off x="0" y="0"/>
                  <a:ext cx="387" cy="178"/>
                  <a:chOff x="0" y="0"/>
                  <a:chExt cx="387" cy="178"/>
                </a:xfrm>
              </p:grpSpPr>
              <p:grpSp>
                <p:nvGrpSpPr>
                  <p:cNvPr id="115742" name="Group 18"/>
                  <p:cNvGrpSpPr/>
                  <p:nvPr/>
                </p:nvGrpSpPr>
                <p:grpSpPr>
                  <a:xfrm>
                    <a:off x="0" y="0"/>
                    <a:ext cx="194" cy="178"/>
                    <a:chOff x="0" y="0"/>
                    <a:chExt cx="194" cy="178"/>
                  </a:xfrm>
                </p:grpSpPr>
                <p:sp>
                  <p:nvSpPr>
                    <p:cNvPr id="115746" name="未知"/>
                    <p:cNvSpPr/>
                    <p:nvPr/>
                  </p:nvSpPr>
                  <p:spPr>
                    <a:xfrm>
                      <a:off x="0" y="0"/>
                      <a:ext cx="96" cy="178"/>
                    </a:xfrm>
                    <a:custGeom>
                      <a:avLst/>
                      <a:gdLst>
                        <a:gd name="txL" fmla="*/ 0 w 668"/>
                        <a:gd name="txT" fmla="*/ 0 h 969"/>
                        <a:gd name="txR" fmla="*/ 668 w 668"/>
                        <a:gd name="txB" fmla="*/ 969 h 969"/>
                      </a:gdLst>
                      <a:ahLst/>
                      <a:cxnLst>
                        <a:cxn ang="0">
                          <a:pos x="0" y="0"/>
                        </a:cxn>
                        <a:cxn ang="0">
                          <a:pos x="0" y="0"/>
                        </a:cxn>
                        <a:cxn ang="0">
                          <a:pos x="0" y="0"/>
                        </a:cxn>
                        <a:cxn ang="0">
                          <a:pos x="0" y="0"/>
                        </a:cxn>
                      </a:cxnLst>
                      <a:rect l="txL" t="txT" r="txR" b="txB"/>
                      <a:pathLst>
                        <a:path w="668" h="969">
                          <a:moveTo>
                            <a:pt x="0" y="521"/>
                          </a:moveTo>
                          <a:cubicBezTo>
                            <a:pt x="29" y="260"/>
                            <a:pt x="59" y="0"/>
                            <a:pt x="143" y="64"/>
                          </a:cubicBezTo>
                          <a:cubicBezTo>
                            <a:pt x="227" y="128"/>
                            <a:pt x="419" y="837"/>
                            <a:pt x="506" y="903"/>
                          </a:cubicBezTo>
                          <a:cubicBezTo>
                            <a:pt x="593" y="969"/>
                            <a:pt x="630" y="715"/>
                            <a:pt x="668" y="462"/>
                          </a:cubicBezTo>
                        </a:path>
                      </a:pathLst>
                    </a:custGeom>
                    <a:noFill/>
                    <a:ln w="9525" cap="flat" cmpd="sng">
                      <a:solidFill>
                        <a:srgbClr val="000000"/>
                      </a:solidFill>
                      <a:prstDash val="solid"/>
                      <a:round/>
                      <a:headEnd type="none" w="med" len="med"/>
                      <a:tailEnd type="none" w="med" len="med"/>
                    </a:ln>
                  </p:spPr>
                  <p:txBody>
                    <a:bodyPr/>
                    <a:lstStyle/>
                    <a:p>
                      <a:endParaRPr lang="zh-CN" altLang="en-US" dirty="0">
                        <a:latin typeface="Arial" panose="020B0604020202020204" pitchFamily="34" charset="0"/>
                      </a:endParaRPr>
                    </a:p>
                  </p:txBody>
                </p:sp>
                <p:sp>
                  <p:nvSpPr>
                    <p:cNvPr id="115747" name="未知"/>
                    <p:cNvSpPr/>
                    <p:nvPr/>
                  </p:nvSpPr>
                  <p:spPr>
                    <a:xfrm>
                      <a:off x="98" y="0"/>
                      <a:ext cx="96" cy="178"/>
                    </a:xfrm>
                    <a:custGeom>
                      <a:avLst/>
                      <a:gdLst>
                        <a:gd name="txL" fmla="*/ 0 w 668"/>
                        <a:gd name="txT" fmla="*/ 0 h 969"/>
                        <a:gd name="txR" fmla="*/ 668 w 668"/>
                        <a:gd name="txB" fmla="*/ 969 h 969"/>
                      </a:gdLst>
                      <a:ahLst/>
                      <a:cxnLst>
                        <a:cxn ang="0">
                          <a:pos x="0" y="0"/>
                        </a:cxn>
                        <a:cxn ang="0">
                          <a:pos x="0" y="0"/>
                        </a:cxn>
                        <a:cxn ang="0">
                          <a:pos x="0" y="0"/>
                        </a:cxn>
                        <a:cxn ang="0">
                          <a:pos x="0" y="0"/>
                        </a:cxn>
                      </a:cxnLst>
                      <a:rect l="txL" t="txT" r="txR" b="txB"/>
                      <a:pathLst>
                        <a:path w="668" h="969">
                          <a:moveTo>
                            <a:pt x="0" y="521"/>
                          </a:moveTo>
                          <a:cubicBezTo>
                            <a:pt x="29" y="260"/>
                            <a:pt x="59" y="0"/>
                            <a:pt x="143" y="64"/>
                          </a:cubicBezTo>
                          <a:cubicBezTo>
                            <a:pt x="227" y="128"/>
                            <a:pt x="419" y="837"/>
                            <a:pt x="506" y="903"/>
                          </a:cubicBezTo>
                          <a:cubicBezTo>
                            <a:pt x="593" y="969"/>
                            <a:pt x="630" y="715"/>
                            <a:pt x="668" y="462"/>
                          </a:cubicBezTo>
                        </a:path>
                      </a:pathLst>
                    </a:custGeom>
                    <a:noFill/>
                    <a:ln w="9525" cap="flat" cmpd="sng">
                      <a:solidFill>
                        <a:srgbClr val="000000"/>
                      </a:solidFill>
                      <a:prstDash val="solid"/>
                      <a:round/>
                      <a:headEnd type="none" w="med" len="med"/>
                      <a:tailEnd type="none" w="med" len="med"/>
                    </a:ln>
                  </p:spPr>
                  <p:txBody>
                    <a:bodyPr/>
                    <a:lstStyle/>
                    <a:p>
                      <a:endParaRPr lang="zh-CN" altLang="en-US" dirty="0">
                        <a:latin typeface="Arial" panose="020B0604020202020204" pitchFamily="34" charset="0"/>
                      </a:endParaRPr>
                    </a:p>
                  </p:txBody>
                </p:sp>
              </p:grpSp>
              <p:grpSp>
                <p:nvGrpSpPr>
                  <p:cNvPr id="115743" name="Group 21"/>
                  <p:cNvGrpSpPr/>
                  <p:nvPr/>
                </p:nvGrpSpPr>
                <p:grpSpPr>
                  <a:xfrm>
                    <a:off x="193" y="0"/>
                    <a:ext cx="194" cy="178"/>
                    <a:chOff x="0" y="0"/>
                    <a:chExt cx="194" cy="178"/>
                  </a:xfrm>
                </p:grpSpPr>
                <p:sp>
                  <p:nvSpPr>
                    <p:cNvPr id="115744" name="未知"/>
                    <p:cNvSpPr/>
                    <p:nvPr/>
                  </p:nvSpPr>
                  <p:spPr>
                    <a:xfrm>
                      <a:off x="0" y="0"/>
                      <a:ext cx="96" cy="178"/>
                    </a:xfrm>
                    <a:custGeom>
                      <a:avLst/>
                      <a:gdLst>
                        <a:gd name="txL" fmla="*/ 0 w 668"/>
                        <a:gd name="txT" fmla="*/ 0 h 969"/>
                        <a:gd name="txR" fmla="*/ 668 w 668"/>
                        <a:gd name="txB" fmla="*/ 969 h 969"/>
                      </a:gdLst>
                      <a:ahLst/>
                      <a:cxnLst>
                        <a:cxn ang="0">
                          <a:pos x="0" y="0"/>
                        </a:cxn>
                        <a:cxn ang="0">
                          <a:pos x="0" y="0"/>
                        </a:cxn>
                        <a:cxn ang="0">
                          <a:pos x="0" y="0"/>
                        </a:cxn>
                        <a:cxn ang="0">
                          <a:pos x="0" y="0"/>
                        </a:cxn>
                      </a:cxnLst>
                      <a:rect l="txL" t="txT" r="txR" b="txB"/>
                      <a:pathLst>
                        <a:path w="668" h="969">
                          <a:moveTo>
                            <a:pt x="0" y="521"/>
                          </a:moveTo>
                          <a:cubicBezTo>
                            <a:pt x="29" y="260"/>
                            <a:pt x="59" y="0"/>
                            <a:pt x="143" y="64"/>
                          </a:cubicBezTo>
                          <a:cubicBezTo>
                            <a:pt x="227" y="128"/>
                            <a:pt x="419" y="837"/>
                            <a:pt x="506" y="903"/>
                          </a:cubicBezTo>
                          <a:cubicBezTo>
                            <a:pt x="593" y="969"/>
                            <a:pt x="630" y="715"/>
                            <a:pt x="668" y="462"/>
                          </a:cubicBezTo>
                        </a:path>
                      </a:pathLst>
                    </a:custGeom>
                    <a:noFill/>
                    <a:ln w="9525" cap="flat" cmpd="sng">
                      <a:solidFill>
                        <a:srgbClr val="000000"/>
                      </a:solidFill>
                      <a:prstDash val="solid"/>
                      <a:round/>
                      <a:headEnd type="none" w="med" len="med"/>
                      <a:tailEnd type="none" w="med" len="med"/>
                    </a:ln>
                  </p:spPr>
                  <p:txBody>
                    <a:bodyPr/>
                    <a:lstStyle/>
                    <a:p>
                      <a:endParaRPr lang="zh-CN" altLang="en-US" dirty="0">
                        <a:latin typeface="Arial" panose="020B0604020202020204" pitchFamily="34" charset="0"/>
                      </a:endParaRPr>
                    </a:p>
                  </p:txBody>
                </p:sp>
                <p:sp>
                  <p:nvSpPr>
                    <p:cNvPr id="115745" name="未知"/>
                    <p:cNvSpPr/>
                    <p:nvPr/>
                  </p:nvSpPr>
                  <p:spPr>
                    <a:xfrm>
                      <a:off x="98" y="0"/>
                      <a:ext cx="96" cy="178"/>
                    </a:xfrm>
                    <a:custGeom>
                      <a:avLst/>
                      <a:gdLst>
                        <a:gd name="txL" fmla="*/ 0 w 668"/>
                        <a:gd name="txT" fmla="*/ 0 h 969"/>
                        <a:gd name="txR" fmla="*/ 668 w 668"/>
                        <a:gd name="txB" fmla="*/ 969 h 969"/>
                      </a:gdLst>
                      <a:ahLst/>
                      <a:cxnLst>
                        <a:cxn ang="0">
                          <a:pos x="0" y="0"/>
                        </a:cxn>
                        <a:cxn ang="0">
                          <a:pos x="0" y="0"/>
                        </a:cxn>
                        <a:cxn ang="0">
                          <a:pos x="0" y="0"/>
                        </a:cxn>
                        <a:cxn ang="0">
                          <a:pos x="0" y="0"/>
                        </a:cxn>
                      </a:cxnLst>
                      <a:rect l="txL" t="txT" r="txR" b="txB"/>
                      <a:pathLst>
                        <a:path w="668" h="969">
                          <a:moveTo>
                            <a:pt x="0" y="521"/>
                          </a:moveTo>
                          <a:cubicBezTo>
                            <a:pt x="29" y="260"/>
                            <a:pt x="59" y="0"/>
                            <a:pt x="143" y="64"/>
                          </a:cubicBezTo>
                          <a:cubicBezTo>
                            <a:pt x="227" y="128"/>
                            <a:pt x="419" y="837"/>
                            <a:pt x="506" y="903"/>
                          </a:cubicBezTo>
                          <a:cubicBezTo>
                            <a:pt x="593" y="969"/>
                            <a:pt x="630" y="715"/>
                            <a:pt x="668" y="462"/>
                          </a:cubicBezTo>
                        </a:path>
                      </a:pathLst>
                    </a:custGeom>
                    <a:noFill/>
                    <a:ln w="9525" cap="flat" cmpd="sng">
                      <a:solidFill>
                        <a:srgbClr val="000000"/>
                      </a:solidFill>
                      <a:prstDash val="solid"/>
                      <a:round/>
                      <a:headEnd type="none" w="med" len="med"/>
                      <a:tailEnd type="none" w="med" len="med"/>
                    </a:ln>
                  </p:spPr>
                  <p:txBody>
                    <a:bodyPr/>
                    <a:lstStyle/>
                    <a:p>
                      <a:endParaRPr lang="zh-CN" altLang="en-US" dirty="0">
                        <a:latin typeface="Arial" panose="020B0604020202020204" pitchFamily="34" charset="0"/>
                      </a:endParaRPr>
                    </a:p>
                  </p:txBody>
                </p:sp>
              </p:grpSp>
            </p:grpSp>
            <p:grpSp>
              <p:nvGrpSpPr>
                <p:cNvPr id="115735" name="Group 24"/>
                <p:cNvGrpSpPr/>
                <p:nvPr/>
              </p:nvGrpSpPr>
              <p:grpSpPr>
                <a:xfrm>
                  <a:off x="387" y="0"/>
                  <a:ext cx="387" cy="178"/>
                  <a:chOff x="0" y="0"/>
                  <a:chExt cx="387" cy="178"/>
                </a:xfrm>
              </p:grpSpPr>
              <p:grpSp>
                <p:nvGrpSpPr>
                  <p:cNvPr id="115736" name="Group 25"/>
                  <p:cNvGrpSpPr/>
                  <p:nvPr/>
                </p:nvGrpSpPr>
                <p:grpSpPr>
                  <a:xfrm>
                    <a:off x="0" y="0"/>
                    <a:ext cx="194" cy="178"/>
                    <a:chOff x="0" y="0"/>
                    <a:chExt cx="194" cy="178"/>
                  </a:xfrm>
                </p:grpSpPr>
                <p:sp>
                  <p:nvSpPr>
                    <p:cNvPr id="115740" name="未知"/>
                    <p:cNvSpPr/>
                    <p:nvPr/>
                  </p:nvSpPr>
                  <p:spPr>
                    <a:xfrm>
                      <a:off x="0" y="0"/>
                      <a:ext cx="96" cy="178"/>
                    </a:xfrm>
                    <a:custGeom>
                      <a:avLst/>
                      <a:gdLst>
                        <a:gd name="txL" fmla="*/ 0 w 668"/>
                        <a:gd name="txT" fmla="*/ 0 h 969"/>
                        <a:gd name="txR" fmla="*/ 668 w 668"/>
                        <a:gd name="txB" fmla="*/ 969 h 969"/>
                      </a:gdLst>
                      <a:ahLst/>
                      <a:cxnLst>
                        <a:cxn ang="0">
                          <a:pos x="0" y="0"/>
                        </a:cxn>
                        <a:cxn ang="0">
                          <a:pos x="0" y="0"/>
                        </a:cxn>
                        <a:cxn ang="0">
                          <a:pos x="0" y="0"/>
                        </a:cxn>
                        <a:cxn ang="0">
                          <a:pos x="0" y="0"/>
                        </a:cxn>
                      </a:cxnLst>
                      <a:rect l="txL" t="txT" r="txR" b="txB"/>
                      <a:pathLst>
                        <a:path w="668" h="969">
                          <a:moveTo>
                            <a:pt x="0" y="521"/>
                          </a:moveTo>
                          <a:cubicBezTo>
                            <a:pt x="29" y="260"/>
                            <a:pt x="59" y="0"/>
                            <a:pt x="143" y="64"/>
                          </a:cubicBezTo>
                          <a:cubicBezTo>
                            <a:pt x="227" y="128"/>
                            <a:pt x="419" y="837"/>
                            <a:pt x="506" y="903"/>
                          </a:cubicBezTo>
                          <a:cubicBezTo>
                            <a:pt x="593" y="969"/>
                            <a:pt x="630" y="715"/>
                            <a:pt x="668" y="462"/>
                          </a:cubicBezTo>
                        </a:path>
                      </a:pathLst>
                    </a:custGeom>
                    <a:noFill/>
                    <a:ln w="9525" cap="flat" cmpd="sng">
                      <a:solidFill>
                        <a:srgbClr val="000000"/>
                      </a:solidFill>
                      <a:prstDash val="solid"/>
                      <a:round/>
                      <a:headEnd type="none" w="med" len="med"/>
                      <a:tailEnd type="none" w="med" len="med"/>
                    </a:ln>
                  </p:spPr>
                  <p:txBody>
                    <a:bodyPr/>
                    <a:lstStyle/>
                    <a:p>
                      <a:endParaRPr lang="zh-CN" altLang="en-US" dirty="0">
                        <a:latin typeface="Arial" panose="020B0604020202020204" pitchFamily="34" charset="0"/>
                      </a:endParaRPr>
                    </a:p>
                  </p:txBody>
                </p:sp>
                <p:sp>
                  <p:nvSpPr>
                    <p:cNvPr id="115741" name="未知"/>
                    <p:cNvSpPr/>
                    <p:nvPr/>
                  </p:nvSpPr>
                  <p:spPr>
                    <a:xfrm>
                      <a:off x="98" y="0"/>
                      <a:ext cx="96" cy="178"/>
                    </a:xfrm>
                    <a:custGeom>
                      <a:avLst/>
                      <a:gdLst>
                        <a:gd name="txL" fmla="*/ 0 w 668"/>
                        <a:gd name="txT" fmla="*/ 0 h 969"/>
                        <a:gd name="txR" fmla="*/ 668 w 668"/>
                        <a:gd name="txB" fmla="*/ 969 h 969"/>
                      </a:gdLst>
                      <a:ahLst/>
                      <a:cxnLst>
                        <a:cxn ang="0">
                          <a:pos x="0" y="0"/>
                        </a:cxn>
                        <a:cxn ang="0">
                          <a:pos x="0" y="0"/>
                        </a:cxn>
                        <a:cxn ang="0">
                          <a:pos x="0" y="0"/>
                        </a:cxn>
                        <a:cxn ang="0">
                          <a:pos x="0" y="0"/>
                        </a:cxn>
                      </a:cxnLst>
                      <a:rect l="txL" t="txT" r="txR" b="txB"/>
                      <a:pathLst>
                        <a:path w="668" h="969">
                          <a:moveTo>
                            <a:pt x="0" y="521"/>
                          </a:moveTo>
                          <a:cubicBezTo>
                            <a:pt x="29" y="260"/>
                            <a:pt x="59" y="0"/>
                            <a:pt x="143" y="64"/>
                          </a:cubicBezTo>
                          <a:cubicBezTo>
                            <a:pt x="227" y="128"/>
                            <a:pt x="419" y="837"/>
                            <a:pt x="506" y="903"/>
                          </a:cubicBezTo>
                          <a:cubicBezTo>
                            <a:pt x="593" y="969"/>
                            <a:pt x="630" y="715"/>
                            <a:pt x="668" y="462"/>
                          </a:cubicBezTo>
                        </a:path>
                      </a:pathLst>
                    </a:custGeom>
                    <a:noFill/>
                    <a:ln w="9525" cap="flat" cmpd="sng">
                      <a:solidFill>
                        <a:srgbClr val="000000"/>
                      </a:solidFill>
                      <a:prstDash val="solid"/>
                      <a:round/>
                      <a:headEnd type="none" w="med" len="med"/>
                      <a:tailEnd type="none" w="med" len="med"/>
                    </a:ln>
                  </p:spPr>
                  <p:txBody>
                    <a:bodyPr/>
                    <a:lstStyle/>
                    <a:p>
                      <a:endParaRPr lang="zh-CN" altLang="en-US" dirty="0">
                        <a:latin typeface="Arial" panose="020B0604020202020204" pitchFamily="34" charset="0"/>
                      </a:endParaRPr>
                    </a:p>
                  </p:txBody>
                </p:sp>
              </p:grpSp>
              <p:grpSp>
                <p:nvGrpSpPr>
                  <p:cNvPr id="115737" name="Group 28"/>
                  <p:cNvGrpSpPr/>
                  <p:nvPr/>
                </p:nvGrpSpPr>
                <p:grpSpPr>
                  <a:xfrm>
                    <a:off x="193" y="0"/>
                    <a:ext cx="194" cy="178"/>
                    <a:chOff x="0" y="0"/>
                    <a:chExt cx="194" cy="178"/>
                  </a:xfrm>
                </p:grpSpPr>
                <p:sp>
                  <p:nvSpPr>
                    <p:cNvPr id="115738" name="未知"/>
                    <p:cNvSpPr/>
                    <p:nvPr/>
                  </p:nvSpPr>
                  <p:spPr>
                    <a:xfrm>
                      <a:off x="0" y="0"/>
                      <a:ext cx="96" cy="178"/>
                    </a:xfrm>
                    <a:custGeom>
                      <a:avLst/>
                      <a:gdLst>
                        <a:gd name="txL" fmla="*/ 0 w 668"/>
                        <a:gd name="txT" fmla="*/ 0 h 969"/>
                        <a:gd name="txR" fmla="*/ 668 w 668"/>
                        <a:gd name="txB" fmla="*/ 969 h 969"/>
                      </a:gdLst>
                      <a:ahLst/>
                      <a:cxnLst>
                        <a:cxn ang="0">
                          <a:pos x="0" y="0"/>
                        </a:cxn>
                        <a:cxn ang="0">
                          <a:pos x="0" y="0"/>
                        </a:cxn>
                        <a:cxn ang="0">
                          <a:pos x="0" y="0"/>
                        </a:cxn>
                        <a:cxn ang="0">
                          <a:pos x="0" y="0"/>
                        </a:cxn>
                      </a:cxnLst>
                      <a:rect l="txL" t="txT" r="txR" b="txB"/>
                      <a:pathLst>
                        <a:path w="668" h="969">
                          <a:moveTo>
                            <a:pt x="0" y="521"/>
                          </a:moveTo>
                          <a:cubicBezTo>
                            <a:pt x="29" y="260"/>
                            <a:pt x="59" y="0"/>
                            <a:pt x="143" y="64"/>
                          </a:cubicBezTo>
                          <a:cubicBezTo>
                            <a:pt x="227" y="128"/>
                            <a:pt x="419" y="837"/>
                            <a:pt x="506" y="903"/>
                          </a:cubicBezTo>
                          <a:cubicBezTo>
                            <a:pt x="593" y="969"/>
                            <a:pt x="630" y="715"/>
                            <a:pt x="668" y="462"/>
                          </a:cubicBezTo>
                        </a:path>
                      </a:pathLst>
                    </a:custGeom>
                    <a:noFill/>
                    <a:ln w="9525" cap="flat" cmpd="sng">
                      <a:solidFill>
                        <a:srgbClr val="000000"/>
                      </a:solidFill>
                      <a:prstDash val="solid"/>
                      <a:round/>
                      <a:headEnd type="none" w="med" len="med"/>
                      <a:tailEnd type="none" w="med" len="med"/>
                    </a:ln>
                  </p:spPr>
                  <p:txBody>
                    <a:bodyPr/>
                    <a:lstStyle/>
                    <a:p>
                      <a:endParaRPr lang="zh-CN" altLang="en-US" dirty="0">
                        <a:latin typeface="Arial" panose="020B0604020202020204" pitchFamily="34" charset="0"/>
                      </a:endParaRPr>
                    </a:p>
                  </p:txBody>
                </p:sp>
                <p:sp>
                  <p:nvSpPr>
                    <p:cNvPr id="115739" name="未知"/>
                    <p:cNvSpPr/>
                    <p:nvPr/>
                  </p:nvSpPr>
                  <p:spPr>
                    <a:xfrm>
                      <a:off x="98" y="0"/>
                      <a:ext cx="96" cy="178"/>
                    </a:xfrm>
                    <a:custGeom>
                      <a:avLst/>
                      <a:gdLst>
                        <a:gd name="txL" fmla="*/ 0 w 668"/>
                        <a:gd name="txT" fmla="*/ 0 h 969"/>
                        <a:gd name="txR" fmla="*/ 668 w 668"/>
                        <a:gd name="txB" fmla="*/ 969 h 969"/>
                      </a:gdLst>
                      <a:ahLst/>
                      <a:cxnLst>
                        <a:cxn ang="0">
                          <a:pos x="0" y="0"/>
                        </a:cxn>
                        <a:cxn ang="0">
                          <a:pos x="0" y="0"/>
                        </a:cxn>
                        <a:cxn ang="0">
                          <a:pos x="0" y="0"/>
                        </a:cxn>
                        <a:cxn ang="0">
                          <a:pos x="0" y="0"/>
                        </a:cxn>
                      </a:cxnLst>
                      <a:rect l="txL" t="txT" r="txR" b="txB"/>
                      <a:pathLst>
                        <a:path w="668" h="969">
                          <a:moveTo>
                            <a:pt x="0" y="521"/>
                          </a:moveTo>
                          <a:cubicBezTo>
                            <a:pt x="29" y="260"/>
                            <a:pt x="59" y="0"/>
                            <a:pt x="143" y="64"/>
                          </a:cubicBezTo>
                          <a:cubicBezTo>
                            <a:pt x="227" y="128"/>
                            <a:pt x="419" y="837"/>
                            <a:pt x="506" y="903"/>
                          </a:cubicBezTo>
                          <a:cubicBezTo>
                            <a:pt x="593" y="969"/>
                            <a:pt x="630" y="715"/>
                            <a:pt x="668" y="462"/>
                          </a:cubicBezTo>
                        </a:path>
                      </a:pathLst>
                    </a:custGeom>
                    <a:noFill/>
                    <a:ln w="9525" cap="flat" cmpd="sng">
                      <a:solidFill>
                        <a:srgbClr val="000000"/>
                      </a:solidFill>
                      <a:prstDash val="solid"/>
                      <a:round/>
                      <a:headEnd type="none" w="med" len="med"/>
                      <a:tailEnd type="none" w="med" len="med"/>
                    </a:ln>
                  </p:spPr>
                  <p:txBody>
                    <a:bodyPr/>
                    <a:lstStyle/>
                    <a:p>
                      <a:endParaRPr lang="zh-CN" altLang="en-US" dirty="0">
                        <a:latin typeface="Arial" panose="020B0604020202020204" pitchFamily="34" charset="0"/>
                      </a:endParaRPr>
                    </a:p>
                  </p:txBody>
                </p:sp>
              </p:grpSp>
            </p:grpSp>
          </p:grpSp>
        </p:grpSp>
        <p:sp>
          <p:nvSpPr>
            <p:cNvPr id="115719" name="Text Box 31"/>
            <p:cNvSpPr txBox="1"/>
            <p:nvPr/>
          </p:nvSpPr>
          <p:spPr>
            <a:xfrm>
              <a:off x="194" y="84"/>
              <a:ext cx="562" cy="467"/>
            </a:xfrm>
            <a:prstGeom prst="rect">
              <a:avLst/>
            </a:prstGeom>
            <a:noFill/>
            <a:ln w="9525">
              <a:noFill/>
            </a:ln>
          </p:spPr>
          <p:txBody>
            <a:bodyPr/>
            <a:lstStyle/>
            <a:p>
              <a:pPr algn="just"/>
              <a:r>
                <a:rPr lang="en-US" altLang="zh-CN" sz="2000" i="1" dirty="0">
                  <a:latin typeface="Times New Roman" panose="02020603050405020304" pitchFamily="18" charset="0"/>
                </a:rPr>
                <a:t>m</a:t>
              </a:r>
              <a:endParaRPr lang="en-US" altLang="zh-CN" sz="2000" i="1" dirty="0">
                <a:latin typeface="Arial" panose="020B0604020202020204" pitchFamily="34" charset="0"/>
              </a:endParaRPr>
            </a:p>
          </p:txBody>
        </p:sp>
        <p:sp>
          <p:nvSpPr>
            <p:cNvPr id="115720" name="Text Box 32"/>
            <p:cNvSpPr txBox="1"/>
            <p:nvPr/>
          </p:nvSpPr>
          <p:spPr>
            <a:xfrm>
              <a:off x="1046" y="0"/>
              <a:ext cx="526" cy="431"/>
            </a:xfrm>
            <a:prstGeom prst="rect">
              <a:avLst/>
            </a:prstGeom>
            <a:noFill/>
            <a:ln w="9525">
              <a:noFill/>
            </a:ln>
          </p:spPr>
          <p:txBody>
            <a:bodyPr/>
            <a:lstStyle/>
            <a:p>
              <a:pPr algn="just"/>
              <a:r>
                <a:rPr lang="en-US" altLang="zh-CN" sz="2000" i="1" dirty="0">
                  <a:latin typeface="Times New Roman" panose="02020603050405020304" pitchFamily="18" charset="0"/>
                </a:rPr>
                <a:t>v</a:t>
              </a:r>
              <a:endParaRPr lang="en-US" altLang="zh-CN" sz="2000" i="1" dirty="0">
                <a:latin typeface="Arial" panose="020B0604020202020204" pitchFamily="34" charset="0"/>
              </a:endParaRPr>
            </a:p>
          </p:txBody>
        </p:sp>
        <p:cxnSp>
          <p:nvCxnSpPr>
            <p:cNvPr id="115721" name="AutoShape 33"/>
            <p:cNvCxnSpPr/>
            <p:nvPr/>
          </p:nvCxnSpPr>
          <p:spPr>
            <a:xfrm>
              <a:off x="1050" y="331"/>
              <a:ext cx="312" cy="0"/>
            </a:xfrm>
            <a:prstGeom prst="straightConnector1">
              <a:avLst/>
            </a:prstGeom>
            <a:ln w="9525" cap="flat" cmpd="sng">
              <a:solidFill>
                <a:srgbClr val="000000"/>
              </a:solidFill>
              <a:prstDash val="solid"/>
              <a:headEnd type="none" w="med" len="med"/>
              <a:tailEnd type="stealth" w="sm" len="lg"/>
            </a:ln>
          </p:spPr>
        </p:cxnSp>
        <p:cxnSp>
          <p:nvCxnSpPr>
            <p:cNvPr id="115722" name="AutoShape 34"/>
            <p:cNvCxnSpPr/>
            <p:nvPr/>
          </p:nvCxnSpPr>
          <p:spPr>
            <a:xfrm flipV="1">
              <a:off x="2004" y="431"/>
              <a:ext cx="0" cy="227"/>
            </a:xfrm>
            <a:prstGeom prst="straightConnector1">
              <a:avLst/>
            </a:prstGeom>
            <a:ln w="9525" cap="flat" cmpd="sng">
              <a:solidFill>
                <a:srgbClr val="000000"/>
              </a:solidFill>
              <a:prstDash val="solid"/>
              <a:headEnd type="none" w="med" len="med"/>
              <a:tailEnd type="none" w="med" len="med"/>
            </a:ln>
          </p:spPr>
        </p:cxnSp>
        <p:cxnSp>
          <p:nvCxnSpPr>
            <p:cNvPr id="115723" name="AutoShape 35"/>
            <p:cNvCxnSpPr/>
            <p:nvPr/>
          </p:nvCxnSpPr>
          <p:spPr>
            <a:xfrm>
              <a:off x="2004" y="511"/>
              <a:ext cx="647" cy="0"/>
            </a:xfrm>
            <a:prstGeom prst="straightConnector1">
              <a:avLst/>
            </a:prstGeom>
            <a:ln w="9525" cap="flat" cmpd="sng">
              <a:solidFill>
                <a:srgbClr val="000000"/>
              </a:solidFill>
              <a:prstDash val="solid"/>
              <a:headEnd type="stealth" w="sm" len="lg"/>
              <a:tailEnd type="stealth" w="sm" len="lg"/>
            </a:ln>
          </p:spPr>
        </p:cxnSp>
        <p:sp>
          <p:nvSpPr>
            <p:cNvPr id="115724" name="Text Box 36"/>
            <p:cNvSpPr txBox="1"/>
            <p:nvPr/>
          </p:nvSpPr>
          <p:spPr>
            <a:xfrm>
              <a:off x="2089" y="175"/>
              <a:ext cx="323" cy="467"/>
            </a:xfrm>
            <a:prstGeom prst="rect">
              <a:avLst/>
            </a:prstGeom>
            <a:noFill/>
            <a:ln w="9525">
              <a:noFill/>
            </a:ln>
          </p:spPr>
          <p:txBody>
            <a:bodyPr/>
            <a:lstStyle/>
            <a:p>
              <a:pPr algn="just"/>
              <a:r>
                <a:rPr lang="en-US" altLang="zh-CN" sz="2000" i="1" dirty="0">
                  <a:latin typeface="Times New Roman" panose="02020603050405020304" pitchFamily="18" charset="0"/>
                </a:rPr>
                <a:t>l</a:t>
              </a:r>
              <a:endParaRPr lang="en-US" altLang="zh-CN" sz="2000" i="1" dirty="0">
                <a:latin typeface="Arial" panose="020B0604020202020204" pitchFamily="34" charset="0"/>
              </a:endParaRPr>
            </a:p>
          </p:txBody>
        </p:sp>
        <p:sp>
          <p:nvSpPr>
            <p:cNvPr id="115725" name="Text Box 37"/>
            <p:cNvSpPr txBox="1"/>
            <p:nvPr/>
          </p:nvSpPr>
          <p:spPr>
            <a:xfrm>
              <a:off x="3333" y="213"/>
              <a:ext cx="616" cy="467"/>
            </a:xfrm>
            <a:prstGeom prst="rect">
              <a:avLst/>
            </a:prstGeom>
            <a:noFill/>
            <a:ln w="9525">
              <a:noFill/>
            </a:ln>
          </p:spPr>
          <p:txBody>
            <a:bodyPr/>
            <a:lstStyle/>
            <a:p>
              <a:pPr algn="just"/>
              <a:r>
                <a:rPr lang="zh-CN" altLang="en-US" sz="2000" dirty="0">
                  <a:latin typeface="Times New Roman" panose="02020603050405020304" pitchFamily="18" charset="0"/>
                </a:rPr>
                <a:t>轻杆</a:t>
              </a:r>
              <a:endParaRPr lang="zh-CN" altLang="en-US" sz="2000" dirty="0">
                <a:latin typeface="Arial" panose="020B0604020202020204" pitchFamily="34" charset="0"/>
              </a:endParaRPr>
            </a:p>
          </p:txBody>
        </p:sp>
        <p:cxnSp>
          <p:nvCxnSpPr>
            <p:cNvPr id="115726" name="AutoShape 38"/>
            <p:cNvCxnSpPr/>
            <p:nvPr/>
          </p:nvCxnSpPr>
          <p:spPr>
            <a:xfrm flipV="1">
              <a:off x="3253" y="511"/>
              <a:ext cx="199" cy="169"/>
            </a:xfrm>
            <a:prstGeom prst="straightConnector1">
              <a:avLst/>
            </a:prstGeom>
            <a:ln w="9525" cap="flat" cmpd="sng">
              <a:solidFill>
                <a:srgbClr val="000000"/>
              </a:solidFill>
              <a:prstDash val="solid"/>
              <a:headEnd type="none" w="med" len="med"/>
              <a:tailEnd type="none" w="med" len="med"/>
            </a:ln>
          </p:spPr>
        </p:cxnSp>
      </p:grpSp>
      <p:sp>
        <p:nvSpPr>
          <p:cNvPr id="866343" name="Text Box 39"/>
          <p:cNvSpPr txBox="1"/>
          <p:nvPr/>
        </p:nvSpPr>
        <p:spPr>
          <a:xfrm>
            <a:off x="2152650" y="5410200"/>
            <a:ext cx="3581400" cy="521970"/>
          </a:xfrm>
          <a:prstGeom prst="rect">
            <a:avLst/>
          </a:prstGeom>
          <a:noFill/>
          <a:ln w="9525">
            <a:noFill/>
          </a:ln>
        </p:spPr>
        <p:txBody>
          <a:bodyPr>
            <a:spAutoFit/>
          </a:bodyPr>
          <a:lstStyle/>
          <a:p>
            <a:pPr>
              <a:spcBef>
                <a:spcPct val="50000"/>
              </a:spcBef>
            </a:pPr>
            <a:r>
              <a:rPr lang="zh-CN" altLang="en-US" sz="2800" dirty="0">
                <a:solidFill>
                  <a:schemeClr val="bg2"/>
                </a:solidFill>
                <a:latin typeface="Arial" panose="020B0604020202020204" pitchFamily="34" charset="0"/>
              </a:rPr>
              <a:t>轻弹簧与轻杆模型</a:t>
            </a:r>
          </a:p>
        </p:txBody>
      </p:sp>
      <p:sp>
        <p:nvSpPr>
          <p:cNvPr id="2" name="Text Box 7"/>
          <p:cNvSpPr txBox="1">
            <a:spLocks noChangeArrowheads="1"/>
          </p:cNvSpPr>
          <p:nvPr/>
        </p:nvSpPr>
        <p:spPr bwMode="auto">
          <a:xfrm>
            <a:off x="4246245" y="1160780"/>
            <a:ext cx="4212590"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en-US" sz="2800" b="1" dirty="0">
                <a:solidFill>
                  <a:srgbClr val="FF0000"/>
                </a:solidFill>
                <a:latin typeface="华文仿宋" panose="02010600040101010101" pitchFamily="2" charset="-122"/>
                <a:ea typeface="华文仿宋" panose="02010600040101010101" pitchFamily="2" charset="-122"/>
              </a:rPr>
              <a:t>物理原始问题的建模</a:t>
            </a:r>
            <a:r>
              <a:rPr lang="zh-CN" altLang="zh-CN" sz="2800" b="1" dirty="0">
                <a:solidFill>
                  <a:srgbClr val="FF0000"/>
                </a:solidFill>
                <a:latin typeface="华文仿宋" panose="02010600040101010101" pitchFamily="2" charset="-122"/>
                <a:ea typeface="华文仿宋" panose="02010600040101010101" pitchFamily="2" charset="-122"/>
              </a:rPr>
              <a:t>。</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Box 2"/>
          <p:cNvSpPr txBox="1"/>
          <p:nvPr/>
        </p:nvSpPr>
        <p:spPr>
          <a:xfrm>
            <a:off x="465455" y="1654175"/>
            <a:ext cx="11219815" cy="4154170"/>
          </a:xfrm>
          <a:prstGeom prst="rect">
            <a:avLst/>
          </a:prstGeom>
          <a:noFill/>
          <a:ln w="9525">
            <a:noFill/>
          </a:ln>
        </p:spPr>
        <p:txBody>
          <a:bodyPr wrap="square">
            <a:spAutoFit/>
          </a:bodyPr>
          <a:lstStyle/>
          <a:p>
            <a:r>
              <a:rPr lang="zh-CN" altLang="en-US" sz="2400" dirty="0">
                <a:solidFill>
                  <a:srgbClr val="FF0000"/>
                </a:solidFill>
                <a:latin typeface="Arial" panose="020B0604020202020204" pitchFamily="34" charset="0"/>
              </a:rPr>
              <a:t>南通市</a:t>
            </a:r>
            <a:r>
              <a:rPr lang="en-US" altLang="zh-CN" sz="2400">
                <a:solidFill>
                  <a:srgbClr val="FF0000"/>
                </a:solidFill>
                <a:latin typeface="Arial" panose="020B0604020202020204" pitchFamily="34" charset="0"/>
              </a:rPr>
              <a:t>2013</a:t>
            </a:r>
            <a:r>
              <a:rPr lang="zh-CN" altLang="en-US" sz="2400" dirty="0">
                <a:solidFill>
                  <a:srgbClr val="FF0000"/>
                </a:solidFill>
                <a:latin typeface="Arial" panose="020B0604020202020204" pitchFamily="34" charset="0"/>
              </a:rPr>
              <a:t>届高三第二次调研测试</a:t>
            </a:r>
          </a:p>
          <a:p>
            <a:r>
              <a:rPr lang="en-US" altLang="zh-CN" sz="2400">
                <a:latin typeface="Times New Roman" panose="02020603050405020304" pitchFamily="18" charset="0"/>
              </a:rPr>
              <a:t>14</a:t>
            </a:r>
            <a:r>
              <a:rPr lang="zh-CN" altLang="en-US" sz="2400" dirty="0">
                <a:latin typeface="Times New Roman" panose="02020603050405020304" pitchFamily="18" charset="0"/>
              </a:rPr>
              <a:t>．（</a:t>
            </a:r>
            <a:r>
              <a:rPr lang="en-US" altLang="zh-CN" sz="2400">
                <a:latin typeface="Times New Roman" panose="02020603050405020304" pitchFamily="18" charset="0"/>
              </a:rPr>
              <a:t>16</a:t>
            </a:r>
            <a:r>
              <a:rPr lang="zh-CN" altLang="en-US" sz="2400" dirty="0">
                <a:latin typeface="Times New Roman" panose="02020603050405020304" pitchFamily="18" charset="0"/>
              </a:rPr>
              <a:t>分）如图所示，一直立的轻质薄空心圆管长为</a:t>
            </a:r>
            <a:r>
              <a:rPr lang="en-US" altLang="zh-CN" sz="2400" i="1">
                <a:latin typeface="Times New Roman" panose="02020603050405020304" pitchFamily="18" charset="0"/>
              </a:rPr>
              <a:t>L</a:t>
            </a:r>
            <a:r>
              <a:rPr lang="zh-CN" altLang="en-US" sz="2400" dirty="0">
                <a:latin typeface="Times New Roman" panose="02020603050405020304" pitchFamily="18" charset="0"/>
              </a:rPr>
              <a:t>，上下端口处各安放有一个质量均为</a:t>
            </a:r>
            <a:r>
              <a:rPr lang="en-US" altLang="zh-CN" sz="2400" i="1">
                <a:latin typeface="Times New Roman" panose="02020603050405020304" pitchFamily="18" charset="0"/>
              </a:rPr>
              <a:t>m</a:t>
            </a:r>
            <a:r>
              <a:rPr lang="zh-CN" altLang="en-US" sz="2400" dirty="0">
                <a:latin typeface="Times New Roman" panose="02020603050405020304" pitchFamily="18" charset="0"/>
              </a:rPr>
              <a:t>的圆柱形物块</a:t>
            </a:r>
            <a:r>
              <a:rPr lang="en-US" altLang="zh-CN" sz="2400" i="1">
                <a:latin typeface="Times New Roman" panose="02020603050405020304" pitchFamily="18" charset="0"/>
              </a:rPr>
              <a:t>A</a:t>
            </a:r>
            <a:r>
              <a:rPr lang="zh-CN" altLang="en-US" sz="2400" i="1" dirty="0">
                <a:latin typeface="Times New Roman" panose="02020603050405020304" pitchFamily="18" charset="0"/>
              </a:rPr>
              <a:t>、</a:t>
            </a:r>
            <a:r>
              <a:rPr lang="en-US" altLang="zh-CN" sz="2400" i="1">
                <a:latin typeface="Times New Roman" panose="02020603050405020304" pitchFamily="18" charset="0"/>
              </a:rPr>
              <a:t>B</a:t>
            </a:r>
            <a:r>
              <a:rPr lang="zh-CN" altLang="en-US" sz="2400" dirty="0">
                <a:latin typeface="Times New Roman" panose="02020603050405020304" pitchFamily="18" charset="0"/>
              </a:rPr>
              <a:t>，</a:t>
            </a:r>
            <a:r>
              <a:rPr lang="en-US" altLang="zh-CN" sz="2400" i="1">
                <a:latin typeface="Times New Roman" panose="02020603050405020304" pitchFamily="18" charset="0"/>
              </a:rPr>
              <a:t>A</a:t>
            </a:r>
            <a:r>
              <a:rPr lang="zh-CN" altLang="en-US" sz="2400" i="1" dirty="0">
                <a:latin typeface="Times New Roman" panose="02020603050405020304" pitchFamily="18" charset="0"/>
              </a:rPr>
              <a:t>、</a:t>
            </a:r>
            <a:r>
              <a:rPr lang="en-US" altLang="zh-CN" sz="2400" i="1">
                <a:latin typeface="Times New Roman" panose="02020603050405020304" pitchFamily="18" charset="0"/>
              </a:rPr>
              <a:t>B</a:t>
            </a:r>
            <a:r>
              <a:rPr lang="zh-CN" altLang="en-US" sz="2400" dirty="0">
                <a:latin typeface="Times New Roman" panose="02020603050405020304" pitchFamily="18" charset="0"/>
              </a:rPr>
              <a:t>紧贴管的内壁，厚度不计．</a:t>
            </a:r>
            <a:r>
              <a:rPr lang="en-US" altLang="zh-CN" sz="2400" i="1">
                <a:latin typeface="Times New Roman" panose="02020603050405020304" pitchFamily="18" charset="0"/>
              </a:rPr>
              <a:t>A</a:t>
            </a:r>
            <a:r>
              <a:rPr lang="zh-CN" altLang="en-US" sz="2400" dirty="0">
                <a:latin typeface="Times New Roman" panose="02020603050405020304" pitchFamily="18" charset="0"/>
              </a:rPr>
              <a:t>、</a:t>
            </a:r>
            <a:r>
              <a:rPr lang="en-US" altLang="zh-CN" sz="2400" i="1">
                <a:latin typeface="Times New Roman" panose="02020603050405020304" pitchFamily="18" charset="0"/>
              </a:rPr>
              <a:t>B</a:t>
            </a:r>
            <a:r>
              <a:rPr lang="zh-CN" altLang="en-US" sz="2400" dirty="0">
                <a:latin typeface="Times New Roman" panose="02020603050405020304" pitchFamily="18" charset="0"/>
              </a:rPr>
              <a:t>与管内壁间的最大静摩擦力分别是</a:t>
            </a:r>
            <a:r>
              <a:rPr lang="en-US" altLang="zh-CN" sz="2400" i="1">
                <a:latin typeface="Times New Roman" panose="02020603050405020304" pitchFamily="18" charset="0"/>
              </a:rPr>
              <a:t>f</a:t>
            </a:r>
            <a:r>
              <a:rPr lang="en-US" altLang="zh-CN" sz="2400" baseline="-25000">
                <a:latin typeface="Times New Roman" panose="02020603050405020304" pitchFamily="18" charset="0"/>
              </a:rPr>
              <a:t>1</a:t>
            </a:r>
            <a:r>
              <a:rPr lang="en-US" altLang="zh-CN" sz="2400">
                <a:latin typeface="Times New Roman" panose="02020603050405020304" pitchFamily="18" charset="0"/>
              </a:rPr>
              <a:t>=</a:t>
            </a:r>
            <a:r>
              <a:rPr lang="en-US" altLang="zh-CN" sz="2400" i="1">
                <a:latin typeface="Times New Roman" panose="02020603050405020304" pitchFamily="18" charset="0"/>
              </a:rPr>
              <a:t>mg</a:t>
            </a:r>
            <a:r>
              <a:rPr lang="zh-CN" altLang="en-US" sz="2400" dirty="0">
                <a:latin typeface="Times New Roman" panose="02020603050405020304" pitchFamily="18" charset="0"/>
              </a:rPr>
              <a:t>、</a:t>
            </a:r>
            <a:r>
              <a:rPr lang="en-US" altLang="zh-CN" sz="2400" i="1">
                <a:latin typeface="Times New Roman" panose="02020603050405020304" pitchFamily="18" charset="0"/>
              </a:rPr>
              <a:t>f</a:t>
            </a:r>
            <a:r>
              <a:rPr lang="en-US" altLang="zh-CN" sz="2400" baseline="-25000">
                <a:latin typeface="Times New Roman" panose="02020603050405020304" pitchFamily="18" charset="0"/>
              </a:rPr>
              <a:t>2</a:t>
            </a:r>
            <a:r>
              <a:rPr lang="en-US" altLang="zh-CN" sz="2400" i="1">
                <a:latin typeface="Times New Roman" panose="02020603050405020304" pitchFamily="18" charset="0"/>
              </a:rPr>
              <a:t>=</a:t>
            </a:r>
            <a:r>
              <a:rPr lang="en-US" altLang="zh-CN" sz="2400" i="1" err="1">
                <a:latin typeface="Times New Roman" panose="02020603050405020304" pitchFamily="18" charset="0"/>
              </a:rPr>
              <a:t>kmg</a:t>
            </a:r>
            <a:r>
              <a:rPr lang="en-US" altLang="zh-CN" sz="2400">
                <a:latin typeface="Times New Roman" panose="02020603050405020304" pitchFamily="18" charset="0"/>
              </a:rPr>
              <a:t> (</a:t>
            </a:r>
            <a:r>
              <a:rPr lang="en-US" altLang="zh-CN" sz="2400" i="1">
                <a:latin typeface="Times New Roman" panose="02020603050405020304" pitchFamily="18" charset="0"/>
              </a:rPr>
              <a:t>k&gt;</a:t>
            </a:r>
            <a:r>
              <a:rPr lang="en-US" altLang="zh-CN" sz="2400">
                <a:latin typeface="Times New Roman" panose="02020603050405020304" pitchFamily="18" charset="0"/>
              </a:rPr>
              <a:t>1)</a:t>
            </a:r>
            <a:r>
              <a:rPr lang="zh-CN" altLang="en-US" sz="2400" dirty="0">
                <a:latin typeface="Times New Roman" panose="02020603050405020304" pitchFamily="18" charset="0"/>
              </a:rPr>
              <a:t>，且滑动摩擦力与最大静摩擦力大小相等．管下方存在这样一个区域：当物块</a:t>
            </a:r>
            <a:r>
              <a:rPr lang="en-US" altLang="zh-CN" sz="2400" i="1">
                <a:latin typeface="Times New Roman" panose="02020603050405020304" pitchFamily="18" charset="0"/>
              </a:rPr>
              <a:t>A</a:t>
            </a:r>
            <a:r>
              <a:rPr lang="zh-CN" altLang="en-US" sz="2400" dirty="0">
                <a:latin typeface="Times New Roman" panose="02020603050405020304" pitchFamily="18" charset="0"/>
              </a:rPr>
              <a:t>进入该区域时受到一个竖直向上的恒力</a:t>
            </a:r>
            <a:r>
              <a:rPr lang="en-US" altLang="zh-CN" sz="2400" i="1">
                <a:latin typeface="Times New Roman" panose="02020603050405020304" pitchFamily="18" charset="0"/>
              </a:rPr>
              <a:t>F</a:t>
            </a:r>
            <a:r>
              <a:rPr lang="zh-CN" altLang="en-US" sz="2400" dirty="0">
                <a:latin typeface="Times New Roman" panose="02020603050405020304" pitchFamily="18" charset="0"/>
              </a:rPr>
              <a:t>，而</a:t>
            </a:r>
            <a:r>
              <a:rPr lang="en-US" altLang="zh-CN" sz="2400" i="1">
                <a:latin typeface="Times New Roman" panose="02020603050405020304" pitchFamily="18" charset="0"/>
              </a:rPr>
              <a:t>B</a:t>
            </a:r>
            <a:r>
              <a:rPr lang="zh-CN" altLang="en-US" sz="2400" dirty="0">
                <a:latin typeface="Times New Roman" panose="02020603050405020304" pitchFamily="18" charset="0"/>
              </a:rPr>
              <a:t>在该区域运动时不受它的作用，</a:t>
            </a:r>
            <a:r>
              <a:rPr lang="en-US" altLang="zh-CN" sz="2400" i="1">
                <a:latin typeface="Times New Roman" panose="02020603050405020304" pitchFamily="18" charset="0"/>
              </a:rPr>
              <a:t>PQ</a:t>
            </a:r>
            <a:r>
              <a:rPr lang="zh-CN" altLang="en-US" sz="2400" dirty="0">
                <a:latin typeface="Times New Roman" panose="02020603050405020304" pitchFamily="18" charset="0"/>
              </a:rPr>
              <a:t>、</a:t>
            </a:r>
            <a:r>
              <a:rPr lang="en-US" altLang="zh-CN" sz="2400" i="1">
                <a:latin typeface="Times New Roman" panose="02020603050405020304" pitchFamily="18" charset="0"/>
              </a:rPr>
              <a:t>MN</a:t>
            </a:r>
            <a:r>
              <a:rPr lang="zh-CN" altLang="en-US" sz="2400" dirty="0">
                <a:latin typeface="Times New Roman" panose="02020603050405020304" pitchFamily="18" charset="0"/>
              </a:rPr>
              <a:t>是该区域上下水平边界，高度差为</a:t>
            </a:r>
            <a:r>
              <a:rPr lang="en-US" altLang="zh-CN" sz="2400" i="1">
                <a:latin typeface="Times New Roman" panose="02020603050405020304" pitchFamily="18" charset="0"/>
              </a:rPr>
              <a:t>H</a:t>
            </a:r>
            <a:r>
              <a:rPr lang="en-US" altLang="zh-CN" sz="2400">
                <a:latin typeface="Times New Roman" panose="02020603050405020304" pitchFamily="18" charset="0"/>
              </a:rPr>
              <a:t>(</a:t>
            </a:r>
            <a:r>
              <a:rPr lang="en-US" altLang="zh-CN" sz="2400" i="1">
                <a:latin typeface="Times New Roman" panose="02020603050405020304" pitchFamily="18" charset="0"/>
              </a:rPr>
              <a:t>H</a:t>
            </a:r>
            <a:r>
              <a:rPr lang="en-US" altLang="zh-CN" sz="2400">
                <a:latin typeface="Times New Roman" panose="02020603050405020304" pitchFamily="18" charset="0"/>
              </a:rPr>
              <a:t>&lt;</a:t>
            </a:r>
            <a:r>
              <a:rPr lang="en-US" altLang="zh-CN" sz="2400" i="1">
                <a:latin typeface="Times New Roman" panose="02020603050405020304" pitchFamily="18" charset="0"/>
              </a:rPr>
              <a:t>L</a:t>
            </a:r>
            <a:r>
              <a:rPr lang="en-US" altLang="zh-CN" sz="2400">
                <a:latin typeface="Times New Roman" panose="02020603050405020304" pitchFamily="18" charset="0"/>
              </a:rPr>
              <a:t>)</a:t>
            </a:r>
            <a:r>
              <a:rPr lang="zh-CN" altLang="en-US" sz="2400" dirty="0">
                <a:latin typeface="Times New Roman" panose="02020603050405020304" pitchFamily="18" charset="0"/>
              </a:rPr>
              <a:t>．现让管的下端从距离上边界</a:t>
            </a:r>
            <a:r>
              <a:rPr lang="en-US" altLang="zh-CN" sz="2400" i="1">
                <a:latin typeface="Times New Roman" panose="02020603050405020304" pitchFamily="18" charset="0"/>
              </a:rPr>
              <a:t>PQ</a:t>
            </a:r>
            <a:r>
              <a:rPr lang="zh-CN" altLang="en-US" sz="2400" dirty="0">
                <a:latin typeface="Times New Roman" panose="02020603050405020304" pitchFamily="18" charset="0"/>
              </a:rPr>
              <a:t>高</a:t>
            </a:r>
            <a:r>
              <a:rPr lang="en-US" altLang="zh-CN" sz="2400" i="1">
                <a:latin typeface="Times New Roman" panose="02020603050405020304" pitchFamily="18" charset="0"/>
              </a:rPr>
              <a:t>H</a:t>
            </a:r>
            <a:r>
              <a:rPr lang="zh-CN" altLang="en-US" sz="2400" dirty="0">
                <a:latin typeface="Times New Roman" panose="02020603050405020304" pitchFamily="18" charset="0"/>
              </a:rPr>
              <a:t>处由静止释放．</a:t>
            </a:r>
          </a:p>
          <a:p>
            <a:r>
              <a:rPr lang="zh-CN" altLang="en-US" sz="2400" dirty="0">
                <a:latin typeface="Times New Roman" panose="02020603050405020304" pitchFamily="18" charset="0"/>
              </a:rPr>
              <a:t>（</a:t>
            </a:r>
            <a:r>
              <a:rPr lang="en-US" altLang="zh-CN" sz="2400">
                <a:latin typeface="Times New Roman" panose="02020603050405020304" pitchFamily="18" charset="0"/>
              </a:rPr>
              <a:t>1</a:t>
            </a:r>
            <a:r>
              <a:rPr lang="zh-CN" altLang="en-US" sz="2400" dirty="0">
                <a:latin typeface="Times New Roman" panose="02020603050405020304" pitchFamily="18" charset="0"/>
              </a:rPr>
              <a:t>）若</a:t>
            </a:r>
            <a:r>
              <a:rPr lang="en-US" altLang="zh-CN" sz="2400" i="1">
                <a:latin typeface="Times New Roman" panose="02020603050405020304" pitchFamily="18" charset="0"/>
              </a:rPr>
              <a:t>F</a:t>
            </a:r>
            <a:r>
              <a:rPr lang="en-US" altLang="zh-CN" sz="2400">
                <a:latin typeface="Times New Roman" panose="02020603050405020304" pitchFamily="18" charset="0"/>
              </a:rPr>
              <a:t>=</a:t>
            </a:r>
            <a:r>
              <a:rPr lang="en-US" altLang="zh-CN" sz="2400" i="1">
                <a:latin typeface="Times New Roman" panose="02020603050405020304" pitchFamily="18" charset="0"/>
              </a:rPr>
              <a:t>mg</a:t>
            </a:r>
            <a:r>
              <a:rPr lang="zh-CN" altLang="en-US" sz="2400" dirty="0">
                <a:latin typeface="Times New Roman" panose="02020603050405020304" pitchFamily="18" charset="0"/>
              </a:rPr>
              <a:t>，求</a:t>
            </a:r>
            <a:r>
              <a:rPr lang="en-US" altLang="zh-CN" sz="2400" i="1">
                <a:latin typeface="Times New Roman" panose="02020603050405020304" pitchFamily="18" charset="0"/>
              </a:rPr>
              <a:t>A</a:t>
            </a:r>
            <a:r>
              <a:rPr lang="zh-CN" altLang="en-US" sz="2400" dirty="0">
                <a:latin typeface="Times New Roman" panose="02020603050405020304" pitchFamily="18" charset="0"/>
              </a:rPr>
              <a:t>到达上边界</a:t>
            </a:r>
            <a:r>
              <a:rPr lang="en-US" altLang="zh-CN" sz="2400" i="1">
                <a:latin typeface="Times New Roman" panose="02020603050405020304" pitchFamily="18" charset="0"/>
              </a:rPr>
              <a:t>PQ</a:t>
            </a:r>
            <a:r>
              <a:rPr lang="zh-CN" altLang="en-US" sz="2400" dirty="0">
                <a:latin typeface="Times New Roman" panose="02020603050405020304" pitchFamily="18" charset="0"/>
              </a:rPr>
              <a:t>时的速度</a:t>
            </a:r>
            <a:r>
              <a:rPr lang="en-US" altLang="zh-CN" sz="2400" i="1" err="1">
                <a:latin typeface="Times New Roman" panose="02020603050405020304" pitchFamily="18" charset="0"/>
              </a:rPr>
              <a:t>v</a:t>
            </a:r>
            <a:r>
              <a:rPr lang="en-US" altLang="zh-CN" sz="2400" i="1" baseline="-25000" err="1">
                <a:latin typeface="Times New Roman" panose="02020603050405020304" pitchFamily="18" charset="0"/>
              </a:rPr>
              <a:t>A</a:t>
            </a:r>
            <a:endParaRPr lang="en-US" altLang="zh-CN" sz="2400" i="1" baseline="-25000">
              <a:latin typeface="Times New Roman" panose="02020603050405020304" pitchFamily="18" charset="0"/>
            </a:endParaRPr>
          </a:p>
          <a:p>
            <a:r>
              <a:rPr lang="zh-CN" altLang="en-US" sz="2400" dirty="0">
                <a:latin typeface="Times New Roman" panose="02020603050405020304" pitchFamily="18" charset="0"/>
              </a:rPr>
              <a:t>          和</a:t>
            </a:r>
            <a:r>
              <a:rPr lang="en-US" altLang="zh-CN" sz="2400" i="1">
                <a:latin typeface="Times New Roman" panose="02020603050405020304" pitchFamily="18" charset="0"/>
              </a:rPr>
              <a:t>B</a:t>
            </a:r>
            <a:r>
              <a:rPr lang="zh-CN" altLang="en-US" sz="2400" dirty="0">
                <a:latin typeface="Times New Roman" panose="02020603050405020304" pitchFamily="18" charset="0"/>
              </a:rPr>
              <a:t>到达下边界</a:t>
            </a:r>
            <a:r>
              <a:rPr lang="en-US" altLang="zh-CN" sz="2400" i="1">
                <a:latin typeface="Times New Roman" panose="02020603050405020304" pitchFamily="18" charset="0"/>
              </a:rPr>
              <a:t>MN</a:t>
            </a:r>
            <a:r>
              <a:rPr lang="zh-CN" altLang="en-US" sz="2400" dirty="0">
                <a:latin typeface="Times New Roman" panose="02020603050405020304" pitchFamily="18" charset="0"/>
              </a:rPr>
              <a:t>时的速度</a:t>
            </a:r>
            <a:r>
              <a:rPr lang="en-US" altLang="zh-CN" sz="2400" i="1" err="1">
                <a:latin typeface="Times New Roman" panose="02020603050405020304" pitchFamily="18" charset="0"/>
              </a:rPr>
              <a:t>v</a:t>
            </a:r>
            <a:r>
              <a:rPr lang="en-US" altLang="zh-CN" sz="2400" i="1" baseline="-25000" err="1">
                <a:latin typeface="Times New Roman" panose="02020603050405020304" pitchFamily="18" charset="0"/>
              </a:rPr>
              <a:t>B</a:t>
            </a:r>
            <a:r>
              <a:rPr lang="zh-CN" altLang="en-US" sz="2400" i="1" dirty="0">
                <a:latin typeface="Times New Roman" panose="02020603050405020304" pitchFamily="18" charset="0"/>
              </a:rPr>
              <a:t>．</a:t>
            </a:r>
            <a:endParaRPr lang="zh-CN" altLang="en-US" sz="2400" dirty="0">
              <a:latin typeface="Times New Roman" panose="02020603050405020304" pitchFamily="18" charset="0"/>
            </a:endParaRPr>
          </a:p>
          <a:p>
            <a:r>
              <a:rPr lang="zh-CN" altLang="en-US" sz="2400" dirty="0">
                <a:latin typeface="Times New Roman" panose="02020603050405020304" pitchFamily="18" charset="0"/>
              </a:rPr>
              <a:t>（</a:t>
            </a:r>
            <a:r>
              <a:rPr lang="en-US" altLang="zh-CN" sz="2400">
                <a:latin typeface="Times New Roman" panose="02020603050405020304" pitchFamily="18" charset="0"/>
              </a:rPr>
              <a:t>2</a:t>
            </a:r>
            <a:r>
              <a:rPr lang="zh-CN" altLang="en-US" sz="2400" dirty="0">
                <a:latin typeface="Times New Roman" panose="02020603050405020304" pitchFamily="18" charset="0"/>
              </a:rPr>
              <a:t>）为使</a:t>
            </a:r>
            <a:r>
              <a:rPr lang="en-US" altLang="zh-CN" sz="2400" i="1">
                <a:latin typeface="Times New Roman" panose="02020603050405020304" pitchFamily="18" charset="0"/>
              </a:rPr>
              <a:t>A</a:t>
            </a:r>
            <a:r>
              <a:rPr lang="zh-CN" altLang="en-US" sz="2400" dirty="0">
                <a:latin typeface="Times New Roman" panose="02020603050405020304" pitchFamily="18" charset="0"/>
              </a:rPr>
              <a:t>、</a:t>
            </a:r>
            <a:r>
              <a:rPr lang="en-US" altLang="zh-CN" sz="2400" i="1">
                <a:latin typeface="Times New Roman" panose="02020603050405020304" pitchFamily="18" charset="0"/>
              </a:rPr>
              <a:t>B</a:t>
            </a:r>
            <a:r>
              <a:rPr lang="zh-CN" altLang="en-US" sz="2400" dirty="0">
                <a:latin typeface="Times New Roman" panose="02020603050405020304" pitchFamily="18" charset="0"/>
              </a:rPr>
              <a:t>间无相对运动，求</a:t>
            </a:r>
            <a:r>
              <a:rPr lang="en-US" altLang="zh-CN" sz="2400" i="1">
                <a:latin typeface="Times New Roman" panose="02020603050405020304" pitchFamily="18" charset="0"/>
              </a:rPr>
              <a:t>F</a:t>
            </a:r>
            <a:r>
              <a:rPr lang="zh-CN" altLang="en-US" sz="2400" dirty="0">
                <a:latin typeface="Times New Roman" panose="02020603050405020304" pitchFamily="18" charset="0"/>
              </a:rPr>
              <a:t>应满足的条件．</a:t>
            </a:r>
          </a:p>
          <a:p>
            <a:r>
              <a:rPr lang="zh-CN" altLang="en-US" sz="2400" dirty="0">
                <a:latin typeface="Times New Roman" panose="02020603050405020304" pitchFamily="18" charset="0"/>
              </a:rPr>
              <a:t>（</a:t>
            </a:r>
            <a:r>
              <a:rPr lang="en-US" altLang="zh-CN" sz="2400">
                <a:latin typeface="Times New Roman" panose="02020603050405020304" pitchFamily="18" charset="0"/>
              </a:rPr>
              <a:t>3</a:t>
            </a:r>
            <a:r>
              <a:rPr lang="zh-CN" altLang="en-US" sz="2400" dirty="0">
                <a:latin typeface="Times New Roman" panose="02020603050405020304" pitchFamily="18" charset="0"/>
              </a:rPr>
              <a:t>）若</a:t>
            </a:r>
            <a:r>
              <a:rPr lang="en-US" altLang="zh-CN" sz="2400" i="1">
                <a:latin typeface="Times New Roman" panose="02020603050405020304" pitchFamily="18" charset="0"/>
              </a:rPr>
              <a:t>F</a:t>
            </a:r>
            <a:r>
              <a:rPr lang="en-US" altLang="zh-CN" sz="2400">
                <a:latin typeface="Times New Roman" panose="02020603050405020304" pitchFamily="18" charset="0"/>
              </a:rPr>
              <a:t>=3</a:t>
            </a:r>
            <a:r>
              <a:rPr lang="en-US" altLang="zh-CN" sz="2400" i="1">
                <a:latin typeface="Times New Roman" panose="02020603050405020304" pitchFamily="18" charset="0"/>
              </a:rPr>
              <a:t>mg</a:t>
            </a:r>
            <a:r>
              <a:rPr lang="zh-CN" altLang="en-US" sz="2400" dirty="0">
                <a:latin typeface="Times New Roman" panose="02020603050405020304" pitchFamily="18" charset="0"/>
              </a:rPr>
              <a:t>，求物块</a:t>
            </a:r>
            <a:r>
              <a:rPr lang="en-US" altLang="zh-CN" sz="2400" i="1">
                <a:latin typeface="Times New Roman" panose="02020603050405020304" pitchFamily="18" charset="0"/>
              </a:rPr>
              <a:t>A</a:t>
            </a:r>
            <a:r>
              <a:rPr lang="zh-CN" altLang="en-US" sz="2400" dirty="0">
                <a:latin typeface="Times New Roman" panose="02020603050405020304" pitchFamily="18" charset="0"/>
              </a:rPr>
              <a:t>到达下边界</a:t>
            </a:r>
            <a:r>
              <a:rPr lang="en-US" altLang="zh-CN" sz="2400" i="1">
                <a:latin typeface="Times New Roman" panose="02020603050405020304" pitchFamily="18" charset="0"/>
              </a:rPr>
              <a:t>MN</a:t>
            </a:r>
            <a:r>
              <a:rPr lang="zh-CN" altLang="en-US" sz="2400" dirty="0">
                <a:latin typeface="Times New Roman" panose="02020603050405020304" pitchFamily="18" charset="0"/>
              </a:rPr>
              <a:t>时</a:t>
            </a:r>
            <a:r>
              <a:rPr lang="en-US" altLang="zh-CN" sz="2400" i="1">
                <a:latin typeface="Times New Roman" panose="02020603050405020304" pitchFamily="18" charset="0"/>
              </a:rPr>
              <a:t>A</a:t>
            </a:r>
            <a:r>
              <a:rPr lang="zh-CN" altLang="en-US" sz="2400" dirty="0">
                <a:latin typeface="Times New Roman" panose="02020603050405020304" pitchFamily="18" charset="0"/>
              </a:rPr>
              <a:t>、</a:t>
            </a:r>
            <a:r>
              <a:rPr lang="en-US" altLang="zh-CN" sz="2400" i="1">
                <a:latin typeface="Times New Roman" panose="02020603050405020304" pitchFamily="18" charset="0"/>
              </a:rPr>
              <a:t>B</a:t>
            </a:r>
            <a:r>
              <a:rPr lang="zh-CN" altLang="en-US" sz="2400" dirty="0">
                <a:latin typeface="Times New Roman" panose="02020603050405020304" pitchFamily="18" charset="0"/>
              </a:rPr>
              <a:t>间距离．</a:t>
            </a:r>
          </a:p>
        </p:txBody>
      </p:sp>
      <p:pic>
        <p:nvPicPr>
          <p:cNvPr id="99330" name="Picture 3"/>
          <p:cNvPicPr>
            <a:picLocks noChangeAspect="1"/>
          </p:cNvPicPr>
          <p:nvPr/>
        </p:nvPicPr>
        <p:blipFill>
          <a:blip r:embed="rId2"/>
          <a:stretch>
            <a:fillRect/>
          </a:stretch>
        </p:blipFill>
        <p:spPr>
          <a:xfrm>
            <a:off x="9519920" y="3873500"/>
            <a:ext cx="2165350" cy="2314575"/>
          </a:xfrm>
          <a:prstGeom prst="rect">
            <a:avLst/>
          </a:prstGeom>
          <a:noFill/>
          <a:ln w="9525">
            <a:noFill/>
          </a:ln>
        </p:spPr>
      </p:pic>
      <p:sp>
        <p:nvSpPr>
          <p:cNvPr id="604164" name="Text Box 4"/>
          <p:cNvSpPr txBox="1"/>
          <p:nvPr/>
        </p:nvSpPr>
        <p:spPr>
          <a:xfrm>
            <a:off x="1703388" y="6188075"/>
            <a:ext cx="8228012" cy="460375"/>
          </a:xfrm>
          <a:prstGeom prst="rect">
            <a:avLst/>
          </a:prstGeom>
          <a:noFill/>
          <a:ln w="9525">
            <a:noFill/>
          </a:ln>
        </p:spPr>
        <p:txBody>
          <a:bodyPr>
            <a:spAutoFit/>
          </a:bodyPr>
          <a:lstStyle/>
          <a:p>
            <a:pPr>
              <a:spcBef>
                <a:spcPct val="50000"/>
              </a:spcBef>
            </a:pPr>
            <a:r>
              <a:rPr lang="zh-CN" altLang="en-US" sz="2400" b="1" dirty="0">
                <a:solidFill>
                  <a:srgbClr val="0000FF"/>
                </a:solidFill>
                <a:latin typeface="Arial" panose="020B0604020202020204" pitchFamily="34" charset="0"/>
              </a:rPr>
              <a:t>◆“两”个物体，相对静止、相对运动，多个物理过程</a:t>
            </a:r>
          </a:p>
        </p:txBody>
      </p:sp>
      <p:sp>
        <p:nvSpPr>
          <p:cNvPr id="2" name="Text Box 7"/>
          <p:cNvSpPr txBox="1">
            <a:spLocks noChangeArrowheads="1"/>
          </p:cNvSpPr>
          <p:nvPr/>
        </p:nvSpPr>
        <p:spPr bwMode="auto">
          <a:xfrm>
            <a:off x="4632960" y="1101090"/>
            <a:ext cx="3710305"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en-US" sz="2800" b="1" dirty="0">
                <a:solidFill>
                  <a:srgbClr val="FF0000"/>
                </a:solidFill>
                <a:latin typeface="华文仿宋" panose="02010600040101010101" pitchFamily="2" charset="-122"/>
                <a:ea typeface="华文仿宋" panose="02010600040101010101" pitchFamily="2" charset="-122"/>
              </a:rPr>
              <a:t>物理原始问题的建模</a:t>
            </a:r>
            <a:r>
              <a:rPr lang="zh-CN" altLang="zh-CN" sz="2800" b="1" dirty="0">
                <a:solidFill>
                  <a:srgbClr val="FF0000"/>
                </a:solidFill>
                <a:latin typeface="华文仿宋" panose="02010600040101010101" pitchFamily="2" charset="-122"/>
                <a:ea typeface="华文仿宋" panose="02010600040101010101" pitchFamily="2"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64"/>
                                        </p:tgtEl>
                                        <p:attrNameLst>
                                          <p:attrName>style.visibility</p:attrName>
                                        </p:attrNameLst>
                                      </p:cBhvr>
                                      <p:to>
                                        <p:strVal val="visible"/>
                                      </p:to>
                                    </p:set>
                                    <p:animEffect transition="in" filter="blinds(horizontal)">
                                      <p:cBhvr>
                                        <p:cTn id="7" dur="500"/>
                                        <p:tgtEl>
                                          <p:spTgt spid="604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18584" y="1556792"/>
            <a:ext cx="10972800" cy="1143000"/>
          </a:xfrm>
        </p:spPr>
        <p:txBody>
          <a:bodyPr/>
          <a:lstStyle/>
          <a:p>
            <a:r>
              <a:rPr lang="zh-CN" altLang="zh-CN" dirty="0" smtClean="0"/>
              <a:t>高中物理核心素养 </a:t>
            </a:r>
          </a:p>
        </p:txBody>
      </p:sp>
      <p:sp>
        <p:nvSpPr>
          <p:cNvPr id="28675" name="AutoShape 3"/>
          <p:cNvSpPr>
            <a:spLocks noChangeArrowheads="1"/>
          </p:cNvSpPr>
          <p:nvPr/>
        </p:nvSpPr>
        <p:spPr bwMode="auto">
          <a:xfrm>
            <a:off x="171451" y="3578200"/>
            <a:ext cx="2927349" cy="1577975"/>
          </a:xfrm>
          <a:prstGeom prst="roundRect">
            <a:avLst>
              <a:gd name="adj" fmla="val 10000"/>
            </a:avLst>
          </a:prstGeom>
          <a:solidFill>
            <a:srgbClr val="FFFFFF"/>
          </a:solidFill>
          <a:ln w="25400">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buClr>
                <a:srgbClr val="000000"/>
              </a:buClr>
              <a:buSzPct val="100000"/>
              <a:buFont typeface="Times New Roman" pitchFamily="18" charset="0"/>
              <a:buNone/>
            </a:pPr>
            <a:endParaRPr lang="zh-CN" altLang="zh-CN"/>
          </a:p>
        </p:txBody>
      </p:sp>
      <p:sp>
        <p:nvSpPr>
          <p:cNvPr id="28676" name="Rectangle 4"/>
          <p:cNvSpPr>
            <a:spLocks noChangeArrowheads="1"/>
          </p:cNvSpPr>
          <p:nvPr/>
        </p:nvSpPr>
        <p:spPr bwMode="auto">
          <a:xfrm>
            <a:off x="241301" y="3352774"/>
            <a:ext cx="2783417" cy="187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nchor="ctr"/>
          <a:lstStyle/>
          <a:p>
            <a:pPr algn="ctr" eaLnBrk="1" hangingPunct="1">
              <a:lnSpc>
                <a:spcPct val="90000"/>
              </a:lnSpc>
              <a:spcAft>
                <a:spcPct val="35000"/>
              </a:spcAft>
              <a:buClr>
                <a:srgbClr val="000000"/>
              </a:buClr>
              <a:buSzPct val="100000"/>
              <a:buFont typeface="Times New Roman" pitchFamily="18" charset="0"/>
              <a:buNone/>
            </a:pPr>
            <a:r>
              <a:rPr lang="zh-CN" altLang="zh-CN" sz="2800">
                <a:solidFill>
                  <a:srgbClr val="FF5050"/>
                </a:solidFill>
                <a:latin typeface="黑体" pitchFamily="49" charset="-122"/>
                <a:ea typeface="黑体" pitchFamily="49" charset="-122"/>
                <a:sym typeface="黑体" pitchFamily="49" charset="-122"/>
              </a:rPr>
              <a:t>物理观念</a:t>
            </a:r>
          </a:p>
          <a:p>
            <a:pPr eaLnBrk="1" hangingPunct="1">
              <a:buClr>
                <a:srgbClr val="000000"/>
              </a:buClr>
              <a:buSzPct val="100000"/>
              <a:buFont typeface="Times New Roman" pitchFamily="18" charset="0"/>
              <a:buNone/>
            </a:pPr>
            <a:r>
              <a:rPr lang="zh-CN" altLang="zh-CN" sz="2000" b="1">
                <a:solidFill>
                  <a:schemeClr val="accent2"/>
                </a:solidFill>
                <a:latin typeface="宋体" pitchFamily="2" charset="-122"/>
                <a:ea typeface="楷体" pitchFamily="49" charset="-122"/>
              </a:rPr>
              <a:t>物质观、运动观、能量观、相互作用观及应用</a:t>
            </a:r>
          </a:p>
        </p:txBody>
      </p:sp>
      <p:sp>
        <p:nvSpPr>
          <p:cNvPr id="28677" name="AutoShape 5"/>
          <p:cNvSpPr>
            <a:spLocks noChangeArrowheads="1"/>
          </p:cNvSpPr>
          <p:nvPr/>
        </p:nvSpPr>
        <p:spPr bwMode="auto">
          <a:xfrm>
            <a:off x="3141134" y="3562324"/>
            <a:ext cx="2933700" cy="1593850"/>
          </a:xfrm>
          <a:prstGeom prst="roundRect">
            <a:avLst>
              <a:gd name="adj" fmla="val 10000"/>
            </a:avLst>
          </a:prstGeom>
          <a:solidFill>
            <a:srgbClr val="FFFFFF"/>
          </a:solidFill>
          <a:ln w="25400">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buClr>
                <a:srgbClr val="000000"/>
              </a:buClr>
              <a:buSzPct val="100000"/>
              <a:buFont typeface="Times New Roman" pitchFamily="18" charset="0"/>
              <a:buNone/>
            </a:pPr>
            <a:endParaRPr lang="zh-CN" altLang="zh-CN"/>
          </a:p>
        </p:txBody>
      </p:sp>
      <p:sp>
        <p:nvSpPr>
          <p:cNvPr id="28678" name="Rectangle 6"/>
          <p:cNvSpPr>
            <a:spLocks noChangeArrowheads="1"/>
          </p:cNvSpPr>
          <p:nvPr/>
        </p:nvSpPr>
        <p:spPr bwMode="auto">
          <a:xfrm>
            <a:off x="3217333" y="3408337"/>
            <a:ext cx="2787651" cy="1820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nchor="ctr"/>
          <a:lstStyle/>
          <a:p>
            <a:pPr algn="ctr" eaLnBrk="1" hangingPunct="1">
              <a:lnSpc>
                <a:spcPct val="90000"/>
              </a:lnSpc>
              <a:spcAft>
                <a:spcPct val="35000"/>
              </a:spcAft>
              <a:buClr>
                <a:srgbClr val="000000"/>
              </a:buClr>
              <a:buSzPct val="100000"/>
              <a:buFont typeface="Times New Roman" pitchFamily="18" charset="0"/>
              <a:buNone/>
            </a:pPr>
            <a:r>
              <a:rPr lang="zh-CN" altLang="zh-CN" sz="2800" dirty="0">
                <a:solidFill>
                  <a:srgbClr val="FF5050"/>
                </a:solidFill>
                <a:latin typeface="黑体" pitchFamily="49" charset="-122"/>
                <a:ea typeface="黑体" pitchFamily="49" charset="-122"/>
                <a:sym typeface="黑体" pitchFamily="49" charset="-122"/>
              </a:rPr>
              <a:t>科学思维</a:t>
            </a:r>
          </a:p>
          <a:p>
            <a:pPr eaLnBrk="1" hangingPunct="1">
              <a:buClr>
                <a:srgbClr val="000000"/>
              </a:buClr>
              <a:buSzPct val="100000"/>
              <a:buFont typeface="Times New Roman" pitchFamily="18" charset="0"/>
              <a:buNone/>
            </a:pPr>
            <a:r>
              <a:rPr lang="zh-CN" altLang="zh-CN" sz="2000" b="1" dirty="0">
                <a:solidFill>
                  <a:schemeClr val="accent2"/>
                </a:solidFill>
                <a:latin typeface="宋体" pitchFamily="2" charset="-122"/>
                <a:ea typeface="楷体" pitchFamily="49" charset="-122"/>
                <a:sym typeface="Arial" charset="0"/>
              </a:rPr>
              <a:t>模型建构、科学推理、科学论证、质疑创新</a:t>
            </a:r>
          </a:p>
        </p:txBody>
      </p:sp>
      <p:sp>
        <p:nvSpPr>
          <p:cNvPr id="28679" name="AutoShape 7"/>
          <p:cNvSpPr>
            <a:spLocks noChangeArrowheads="1"/>
          </p:cNvSpPr>
          <p:nvPr/>
        </p:nvSpPr>
        <p:spPr bwMode="auto">
          <a:xfrm>
            <a:off x="6098117" y="3573438"/>
            <a:ext cx="2944283" cy="1582737"/>
          </a:xfrm>
          <a:prstGeom prst="roundRect">
            <a:avLst>
              <a:gd name="adj" fmla="val 10000"/>
            </a:avLst>
          </a:prstGeom>
          <a:solidFill>
            <a:srgbClr val="FFFFFF"/>
          </a:solidFill>
          <a:ln w="25400">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pPr eaLnBrk="1" hangingPunct="1">
              <a:buClr>
                <a:srgbClr val="000000"/>
              </a:buClr>
              <a:buSzPct val="100000"/>
              <a:buFont typeface="Times New Roman" pitchFamily="18" charset="0"/>
              <a:buNone/>
            </a:pPr>
            <a:endParaRPr lang="zh-CN" altLang="zh-CN"/>
          </a:p>
        </p:txBody>
      </p:sp>
      <p:sp>
        <p:nvSpPr>
          <p:cNvPr id="28680" name="Rectangle 8"/>
          <p:cNvSpPr>
            <a:spLocks noChangeArrowheads="1"/>
          </p:cNvSpPr>
          <p:nvPr/>
        </p:nvSpPr>
        <p:spPr bwMode="auto">
          <a:xfrm>
            <a:off x="6180668" y="3318420"/>
            <a:ext cx="2798233" cy="198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nchor="ctr"/>
          <a:lstStyle/>
          <a:p>
            <a:pPr algn="ctr" eaLnBrk="1" hangingPunct="1">
              <a:lnSpc>
                <a:spcPct val="90000"/>
              </a:lnSpc>
              <a:spcAft>
                <a:spcPct val="35000"/>
              </a:spcAft>
              <a:buClr>
                <a:srgbClr val="000000"/>
              </a:buClr>
              <a:buSzPct val="100000"/>
              <a:buFont typeface="Times New Roman" pitchFamily="18" charset="0"/>
              <a:buNone/>
            </a:pPr>
            <a:r>
              <a:rPr lang="zh-CN" altLang="zh-CN" sz="2800" dirty="0" smtClean="0">
                <a:solidFill>
                  <a:srgbClr val="FF5050"/>
                </a:solidFill>
                <a:latin typeface="黑体" pitchFamily="49" charset="-122"/>
                <a:ea typeface="黑体" pitchFamily="49" charset="-122"/>
                <a:sym typeface="黑体" pitchFamily="49" charset="-122"/>
              </a:rPr>
              <a:t>实验</a:t>
            </a:r>
            <a:r>
              <a:rPr lang="zh-CN" altLang="zh-CN" sz="2800" dirty="0">
                <a:solidFill>
                  <a:srgbClr val="FF5050"/>
                </a:solidFill>
                <a:latin typeface="黑体" pitchFamily="49" charset="-122"/>
                <a:ea typeface="黑体" pitchFamily="49" charset="-122"/>
                <a:sym typeface="黑体" pitchFamily="49" charset="-122"/>
              </a:rPr>
              <a:t>探究</a:t>
            </a:r>
          </a:p>
          <a:p>
            <a:pPr eaLnBrk="1" hangingPunct="1">
              <a:buClr>
                <a:srgbClr val="000000"/>
              </a:buClr>
              <a:buSzPct val="100000"/>
              <a:buFont typeface="Times New Roman" pitchFamily="18" charset="0"/>
              <a:buNone/>
            </a:pPr>
            <a:r>
              <a:rPr lang="zh-CN" altLang="zh-CN" sz="2000" b="1" dirty="0">
                <a:solidFill>
                  <a:schemeClr val="accent2"/>
                </a:solidFill>
                <a:latin typeface="宋体" pitchFamily="2" charset="-122"/>
                <a:ea typeface="楷体" pitchFamily="49" charset="-122"/>
                <a:sym typeface="Arial" charset="0"/>
              </a:rPr>
              <a:t>问题、证据、解释、交流</a:t>
            </a:r>
          </a:p>
        </p:txBody>
      </p:sp>
      <p:sp>
        <p:nvSpPr>
          <p:cNvPr id="28681" name="AutoShape 9"/>
          <p:cNvSpPr>
            <a:spLocks noChangeArrowheads="1"/>
          </p:cNvSpPr>
          <p:nvPr/>
        </p:nvSpPr>
        <p:spPr bwMode="auto">
          <a:xfrm>
            <a:off x="9042401" y="3557562"/>
            <a:ext cx="2944284" cy="1598612"/>
          </a:xfrm>
          <a:prstGeom prst="roundRect">
            <a:avLst>
              <a:gd name="adj" fmla="val 10000"/>
            </a:avLst>
          </a:prstGeom>
          <a:solidFill>
            <a:srgbClr val="FFFFFF"/>
          </a:solidFill>
          <a:ln w="25400">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buClr>
                <a:srgbClr val="000000"/>
              </a:buClr>
              <a:buSzPct val="100000"/>
              <a:buFont typeface="Times New Roman" pitchFamily="18" charset="0"/>
              <a:buNone/>
            </a:pPr>
            <a:endParaRPr lang="zh-CN" altLang="zh-CN"/>
          </a:p>
        </p:txBody>
      </p:sp>
      <p:sp>
        <p:nvSpPr>
          <p:cNvPr id="28682" name="Rectangle 10"/>
          <p:cNvSpPr>
            <a:spLocks noChangeArrowheads="1"/>
          </p:cNvSpPr>
          <p:nvPr/>
        </p:nvSpPr>
        <p:spPr bwMode="auto">
          <a:xfrm>
            <a:off x="9124951" y="3430563"/>
            <a:ext cx="2923116" cy="179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nchor="ctr"/>
          <a:lstStyle/>
          <a:p>
            <a:pPr algn="ctr" eaLnBrk="1" hangingPunct="1">
              <a:lnSpc>
                <a:spcPct val="90000"/>
              </a:lnSpc>
              <a:spcAft>
                <a:spcPct val="35000"/>
              </a:spcAft>
              <a:buClr>
                <a:srgbClr val="000000"/>
              </a:buClr>
              <a:buSzPct val="100000"/>
              <a:buFont typeface="Times New Roman" pitchFamily="18" charset="0"/>
              <a:buNone/>
            </a:pPr>
            <a:r>
              <a:rPr lang="zh-CN" altLang="zh-CN" sz="2400">
                <a:solidFill>
                  <a:srgbClr val="FF5050"/>
                </a:solidFill>
                <a:latin typeface="黑体" pitchFamily="49" charset="-122"/>
                <a:ea typeface="黑体" pitchFamily="49" charset="-122"/>
                <a:sym typeface="黑体" pitchFamily="49" charset="-122"/>
              </a:rPr>
              <a:t>科学态度与责任</a:t>
            </a:r>
          </a:p>
          <a:p>
            <a:pPr eaLnBrk="1" hangingPunct="1">
              <a:lnSpc>
                <a:spcPct val="90000"/>
              </a:lnSpc>
              <a:spcAft>
                <a:spcPct val="35000"/>
              </a:spcAft>
              <a:buClr>
                <a:srgbClr val="000000"/>
              </a:buClr>
              <a:buSzPct val="100000"/>
              <a:buFont typeface="Times New Roman" pitchFamily="18" charset="0"/>
              <a:buNone/>
            </a:pPr>
            <a:r>
              <a:rPr lang="zh-CN" altLang="zh-CN" sz="2000" b="1">
                <a:solidFill>
                  <a:schemeClr val="accent2"/>
                </a:solidFill>
                <a:latin typeface="宋体" pitchFamily="2" charset="-122"/>
                <a:ea typeface="楷体" pitchFamily="49" charset="-122"/>
                <a:sym typeface="Arial" charset="0"/>
              </a:rPr>
              <a:t>科学本质、科学态度、科学伦理、STSE</a:t>
            </a:r>
          </a:p>
        </p:txBody>
      </p:sp>
    </p:spTree>
    <p:extLst>
      <p:ext uri="{BB962C8B-B14F-4D97-AF65-F5344CB8AC3E}">
        <p14:creationId xmlns:p14="http://schemas.microsoft.com/office/powerpoint/2010/main" val="18290319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ipe(down)">
                                      <p:cBhvr>
                                        <p:cTn id="7" dur="500"/>
                                        <p:tgtEl>
                                          <p:spTgt spid="286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676"/>
                                        </p:tgtEl>
                                        <p:attrNameLst>
                                          <p:attrName>style.visibility</p:attrName>
                                        </p:attrNameLst>
                                      </p:cBhvr>
                                      <p:to>
                                        <p:strVal val="visible"/>
                                      </p:to>
                                    </p:set>
                                    <p:animEffect transition="in" filter="wipe(down)">
                                      <p:cBhvr>
                                        <p:cTn id="10" dur="500"/>
                                        <p:tgtEl>
                                          <p:spTgt spid="2867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677"/>
                                        </p:tgtEl>
                                        <p:attrNameLst>
                                          <p:attrName>style.visibility</p:attrName>
                                        </p:attrNameLst>
                                      </p:cBhvr>
                                      <p:to>
                                        <p:strVal val="visible"/>
                                      </p:to>
                                    </p:set>
                                    <p:animEffect transition="in" filter="wipe(down)">
                                      <p:cBhvr>
                                        <p:cTn id="13" dur="500"/>
                                        <p:tgtEl>
                                          <p:spTgt spid="2867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678"/>
                                        </p:tgtEl>
                                        <p:attrNameLst>
                                          <p:attrName>style.visibility</p:attrName>
                                        </p:attrNameLst>
                                      </p:cBhvr>
                                      <p:to>
                                        <p:strVal val="visible"/>
                                      </p:to>
                                    </p:set>
                                    <p:animEffect transition="in" filter="wipe(down)">
                                      <p:cBhvr>
                                        <p:cTn id="16" dur="500"/>
                                        <p:tgtEl>
                                          <p:spTgt spid="2867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8679"/>
                                        </p:tgtEl>
                                        <p:attrNameLst>
                                          <p:attrName>style.visibility</p:attrName>
                                        </p:attrNameLst>
                                      </p:cBhvr>
                                      <p:to>
                                        <p:strVal val="visible"/>
                                      </p:to>
                                    </p:set>
                                    <p:animEffect transition="in" filter="wipe(down)">
                                      <p:cBhvr>
                                        <p:cTn id="19" dur="500"/>
                                        <p:tgtEl>
                                          <p:spTgt spid="2867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8680"/>
                                        </p:tgtEl>
                                        <p:attrNameLst>
                                          <p:attrName>style.visibility</p:attrName>
                                        </p:attrNameLst>
                                      </p:cBhvr>
                                      <p:to>
                                        <p:strVal val="visible"/>
                                      </p:to>
                                    </p:set>
                                    <p:animEffect transition="in" filter="wipe(down)">
                                      <p:cBhvr>
                                        <p:cTn id="22" dur="500"/>
                                        <p:tgtEl>
                                          <p:spTgt spid="2868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8681"/>
                                        </p:tgtEl>
                                        <p:attrNameLst>
                                          <p:attrName>style.visibility</p:attrName>
                                        </p:attrNameLst>
                                      </p:cBhvr>
                                      <p:to>
                                        <p:strVal val="visible"/>
                                      </p:to>
                                    </p:set>
                                    <p:animEffect transition="in" filter="wipe(down)">
                                      <p:cBhvr>
                                        <p:cTn id="25" dur="500"/>
                                        <p:tgtEl>
                                          <p:spTgt spid="2868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8682"/>
                                        </p:tgtEl>
                                        <p:attrNameLst>
                                          <p:attrName>style.visibility</p:attrName>
                                        </p:attrNameLst>
                                      </p:cBhvr>
                                      <p:to>
                                        <p:strVal val="visible"/>
                                      </p:to>
                                    </p:set>
                                    <p:animEffect transition="in" filter="wipe(down)">
                                      <p:cBhvr>
                                        <p:cTn id="28"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6" grpId="0" animBg="1"/>
      <p:bldP spid="28677" grpId="0" animBg="1"/>
      <p:bldP spid="28678" grpId="0" animBg="1"/>
      <p:bldP spid="28679" grpId="0" animBg="1"/>
      <p:bldP spid="28680" grpId="0" animBg="1"/>
      <p:bldP spid="28681" grpId="0" animBg="1"/>
      <p:bldP spid="2868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41" name="图片 219140" descr="QQ截图20151129143306"/>
          <p:cNvPicPr>
            <a:picLocks noChangeAspect="1"/>
          </p:cNvPicPr>
          <p:nvPr/>
        </p:nvPicPr>
        <p:blipFill>
          <a:blip r:embed="rId2"/>
          <a:stretch>
            <a:fillRect/>
          </a:stretch>
        </p:blipFill>
        <p:spPr>
          <a:xfrm>
            <a:off x="3432175" y="0"/>
            <a:ext cx="6286500" cy="7029450"/>
          </a:xfrm>
          <a:prstGeom prst="rect">
            <a:avLst/>
          </a:prstGeom>
          <a:noFill/>
          <a:ln w="9525">
            <a:noFill/>
          </a:ln>
        </p:spPr>
      </p:pic>
      <p:sp>
        <p:nvSpPr>
          <p:cNvPr id="2" name="矩形 1"/>
          <p:cNvSpPr/>
          <p:nvPr/>
        </p:nvSpPr>
        <p:spPr>
          <a:xfrm>
            <a:off x="3719830" y="3429000"/>
            <a:ext cx="3168015" cy="360045"/>
          </a:xfrm>
          <a:prstGeom prst="rect">
            <a:avLst/>
          </a:prstGeom>
          <a:noFill/>
          <a:ln w="28575">
            <a:solidFill>
              <a:schemeClr val="tx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93210" y="4144010"/>
            <a:ext cx="1208405" cy="36004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970905" y="5793105"/>
            <a:ext cx="1798955" cy="36004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986" name="Object 30"/>
          <p:cNvGraphicFramePr>
            <a:graphicFrameLocks noGrp="1" noChangeAspect="1"/>
          </p:cNvGraphicFramePr>
          <p:nvPr>
            <p:ph idx="4294967295"/>
          </p:nvPr>
        </p:nvGraphicFramePr>
        <p:xfrm>
          <a:off x="0" y="1"/>
          <a:ext cx="12192000" cy="1497013"/>
        </p:xfrm>
        <a:graphic>
          <a:graphicData uri="http://schemas.openxmlformats.org/presentationml/2006/ole">
            <mc:AlternateContent xmlns:mc="http://schemas.openxmlformats.org/markup-compatibility/2006">
              <mc:Choice xmlns:v="urn:schemas-microsoft-com:vml" Requires="v">
                <p:oleObj spid="_x0000_s21522" r:id="rId3" imgW="12179300" imgH="1993900" progId="">
                  <p:embed/>
                </p:oleObj>
              </mc:Choice>
              <mc:Fallback>
                <p:oleObj r:id="rId3" imgW="12179300" imgH="1993900" progId="">
                  <p:embed/>
                  <p:pic>
                    <p:nvPicPr>
                      <p:cNvPr id="0" name="图片 215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69987" name="Text Box 3"/>
          <p:cNvSpPr txBox="1">
            <a:spLocks noChangeArrowheads="1"/>
          </p:cNvSpPr>
          <p:nvPr/>
        </p:nvSpPr>
        <p:spPr bwMode="auto">
          <a:xfrm>
            <a:off x="546312" y="1574304"/>
            <a:ext cx="11328400" cy="390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pPr>
            <a:r>
              <a:rPr lang="zh-CN" altLang="en-US" sz="2200" b="1" dirty="0">
                <a:solidFill>
                  <a:srgbClr val="0000FF"/>
                </a:solidFill>
                <a:latin typeface="Times New Roman" panose="02020603050405020304" pitchFamily="18" charset="0"/>
              </a:rPr>
              <a:t>第</a:t>
            </a:r>
            <a:r>
              <a:rPr lang="en-US" altLang="zh-CN" sz="2200" b="1" dirty="0">
                <a:solidFill>
                  <a:srgbClr val="0000FF"/>
                </a:solidFill>
                <a:latin typeface="Times New Roman" panose="02020603050405020304" pitchFamily="18" charset="0"/>
              </a:rPr>
              <a:t>15</a:t>
            </a:r>
            <a:r>
              <a:rPr lang="zh-CN" altLang="en-US" sz="2200" b="1" dirty="0">
                <a:solidFill>
                  <a:srgbClr val="0000FF"/>
                </a:solidFill>
                <a:latin typeface="Times New Roman" panose="02020603050405020304" pitchFamily="18" charset="0"/>
              </a:rPr>
              <a:t>题</a:t>
            </a:r>
            <a:r>
              <a:rPr lang="en-US" altLang="zh-CN" sz="2200" b="1" dirty="0">
                <a:solidFill>
                  <a:srgbClr val="0000FF"/>
                </a:solidFill>
                <a:latin typeface="Times New Roman" panose="02020603050405020304" pitchFamily="18" charset="0"/>
              </a:rPr>
              <a:t>:</a:t>
            </a:r>
            <a:r>
              <a:rPr lang="zh-CN" altLang="en-US" sz="2200" b="1" dirty="0">
                <a:latin typeface="Times New Roman" panose="02020603050405020304" pitchFamily="18" charset="0"/>
              </a:rPr>
              <a:t>打井施工时要将一</a:t>
            </a:r>
            <a:r>
              <a:rPr lang="zh-CN" altLang="en-US" sz="2200" b="1" dirty="0">
                <a:solidFill>
                  <a:srgbClr val="FF0000"/>
                </a:solidFill>
                <a:latin typeface="Times New Roman" panose="02020603050405020304" pitchFamily="18" charset="0"/>
              </a:rPr>
              <a:t>质量可忽略不计的坚硬底座</a:t>
            </a:r>
            <a:r>
              <a:rPr lang="en-US" altLang="zh-CN" sz="2200" b="1" i="1" dirty="0">
                <a:solidFill>
                  <a:srgbClr val="FF0000"/>
                </a:solidFill>
                <a:latin typeface="Times New Roman" panose="02020603050405020304" pitchFamily="18" charset="0"/>
              </a:rPr>
              <a:t>A</a:t>
            </a:r>
            <a:r>
              <a:rPr lang="zh-CN" altLang="en-US" sz="2200" b="1" dirty="0">
                <a:latin typeface="Times New Roman" panose="02020603050405020304" pitchFamily="18" charset="0"/>
              </a:rPr>
              <a:t>送到井底，由于</a:t>
            </a:r>
            <a:r>
              <a:rPr lang="en-US" altLang="zh-CN" sz="2200" b="1" i="1" dirty="0">
                <a:latin typeface="Times New Roman" panose="02020603050405020304" pitchFamily="18" charset="0"/>
              </a:rPr>
              <a:t>A</a:t>
            </a:r>
            <a:r>
              <a:rPr lang="zh-CN" altLang="en-US" sz="2200" b="1" dirty="0">
                <a:latin typeface="Times New Roman" panose="02020603050405020304" pitchFamily="18" charset="0"/>
              </a:rPr>
              <a:t>与井壁间摩擦力很大，工程人员采用了如图所示的装置．图中重锤</a:t>
            </a:r>
            <a:r>
              <a:rPr lang="en-US" altLang="zh-CN" sz="2200" b="1" i="1" dirty="0">
                <a:latin typeface="Times New Roman" panose="02020603050405020304" pitchFamily="18" charset="0"/>
              </a:rPr>
              <a:t>B</a:t>
            </a:r>
            <a:r>
              <a:rPr lang="zh-CN" altLang="en-US" sz="2200" b="1" dirty="0">
                <a:latin typeface="Times New Roman" panose="02020603050405020304" pitchFamily="18" charset="0"/>
              </a:rPr>
              <a:t>质量为</a:t>
            </a:r>
            <a:r>
              <a:rPr lang="en-US" altLang="zh-CN" sz="2200" b="1" i="1" dirty="0">
                <a:latin typeface="Times New Roman" panose="02020603050405020304" pitchFamily="18" charset="0"/>
              </a:rPr>
              <a:t>m</a:t>
            </a:r>
            <a:r>
              <a:rPr lang="zh-CN" altLang="en-US" sz="2200" b="1" dirty="0">
                <a:latin typeface="Times New Roman" panose="02020603050405020304" pitchFamily="18" charset="0"/>
              </a:rPr>
              <a:t>，下端连有一劲度系数</a:t>
            </a:r>
            <a:r>
              <a:rPr lang="en-US" altLang="zh-CN" sz="2200" b="1" i="1" dirty="0">
                <a:latin typeface="Times New Roman" panose="02020603050405020304" pitchFamily="18" charset="0"/>
              </a:rPr>
              <a:t>k</a:t>
            </a:r>
            <a:r>
              <a:rPr lang="zh-CN" altLang="en-US" sz="2200" b="1" dirty="0">
                <a:latin typeface="Times New Roman" panose="02020603050405020304" pitchFamily="18" charset="0"/>
              </a:rPr>
              <a:t>很大的轻质弹簧，工程人员先将</a:t>
            </a:r>
            <a:r>
              <a:rPr lang="en-US" altLang="zh-CN" sz="2200" b="1" i="1" dirty="0">
                <a:latin typeface="Times New Roman" panose="02020603050405020304" pitchFamily="18" charset="0"/>
              </a:rPr>
              <a:t>B</a:t>
            </a:r>
            <a:r>
              <a:rPr lang="zh-CN" altLang="en-US" sz="2200" b="1" dirty="0">
                <a:latin typeface="Times New Roman" panose="02020603050405020304" pitchFamily="18" charset="0"/>
              </a:rPr>
              <a:t>放置在</a:t>
            </a:r>
            <a:r>
              <a:rPr lang="en-US" altLang="zh-CN" sz="2200" b="1" i="1" dirty="0">
                <a:latin typeface="Times New Roman" panose="02020603050405020304" pitchFamily="18" charset="0"/>
              </a:rPr>
              <a:t>A</a:t>
            </a:r>
            <a:r>
              <a:rPr lang="zh-CN" altLang="en-US" sz="2200" b="1" dirty="0">
                <a:latin typeface="Times New Roman" panose="02020603050405020304" pitchFamily="18" charset="0"/>
              </a:rPr>
              <a:t>上，观察到</a:t>
            </a:r>
            <a:r>
              <a:rPr lang="en-US" altLang="zh-CN" sz="2200" b="1" i="1" dirty="0">
                <a:latin typeface="Times New Roman" panose="02020603050405020304" pitchFamily="18" charset="0"/>
              </a:rPr>
              <a:t>A</a:t>
            </a:r>
            <a:r>
              <a:rPr lang="zh-CN" altLang="en-US" sz="2200" b="1" dirty="0">
                <a:latin typeface="Times New Roman" panose="02020603050405020304" pitchFamily="18" charset="0"/>
              </a:rPr>
              <a:t>不动；然后在</a:t>
            </a:r>
            <a:r>
              <a:rPr lang="en-US" altLang="zh-CN" sz="2200" b="1" i="1" dirty="0">
                <a:latin typeface="Times New Roman" panose="02020603050405020304" pitchFamily="18" charset="0"/>
              </a:rPr>
              <a:t>B</a:t>
            </a:r>
            <a:r>
              <a:rPr lang="zh-CN" altLang="en-US" sz="2200" b="1" dirty="0">
                <a:latin typeface="Times New Roman" panose="02020603050405020304" pitchFamily="18" charset="0"/>
              </a:rPr>
              <a:t>上再逐渐叠加压块，当压块质量达到</a:t>
            </a:r>
            <a:r>
              <a:rPr lang="en-US" altLang="zh-CN" sz="2200" b="1" i="1" dirty="0">
                <a:latin typeface="Times New Roman" panose="02020603050405020304" pitchFamily="18" charset="0"/>
              </a:rPr>
              <a:t>m</a:t>
            </a:r>
            <a:r>
              <a:rPr lang="zh-CN" altLang="en-US" sz="2200" b="1" dirty="0">
                <a:latin typeface="Times New Roman" panose="02020603050405020304" pitchFamily="18" charset="0"/>
              </a:rPr>
              <a:t>时，观察到</a:t>
            </a:r>
            <a:r>
              <a:rPr lang="en-US" altLang="zh-CN" sz="2200" b="1" i="1" dirty="0">
                <a:latin typeface="Times New Roman" panose="02020603050405020304" pitchFamily="18" charset="0"/>
              </a:rPr>
              <a:t>A</a:t>
            </a:r>
            <a:r>
              <a:rPr lang="zh-CN" altLang="en-US" sz="2200" b="1" dirty="0">
                <a:latin typeface="Times New Roman" panose="02020603050405020304" pitchFamily="18" charset="0"/>
              </a:rPr>
              <a:t>开始缓慢下沉时移去压块．将</a:t>
            </a:r>
            <a:r>
              <a:rPr lang="en-US" altLang="zh-CN" sz="2200" b="1" i="1" dirty="0">
                <a:latin typeface="Times New Roman" panose="02020603050405020304" pitchFamily="18" charset="0"/>
              </a:rPr>
              <a:t>B</a:t>
            </a:r>
            <a:r>
              <a:rPr lang="zh-CN" altLang="en-US" sz="2200" b="1" dirty="0">
                <a:latin typeface="Times New Roman" panose="02020603050405020304" pitchFamily="18" charset="0"/>
              </a:rPr>
              <a:t>提升至弹簧下端距井口为</a:t>
            </a:r>
            <a:r>
              <a:rPr lang="en-US" altLang="zh-CN" sz="2200" b="1" i="1" dirty="0">
                <a:latin typeface="Times New Roman" panose="02020603050405020304" pitchFamily="18" charset="0"/>
              </a:rPr>
              <a:t>H</a:t>
            </a:r>
            <a:r>
              <a:rPr lang="en-US" altLang="zh-CN" sz="2200" b="1" baseline="-25000" dirty="0">
                <a:latin typeface="Times New Roman" panose="02020603050405020304" pitchFamily="18" charset="0"/>
              </a:rPr>
              <a:t>0</a:t>
            </a:r>
            <a:r>
              <a:rPr lang="zh-CN" altLang="en-US" sz="2200" b="1" dirty="0">
                <a:latin typeface="Times New Roman" panose="02020603050405020304" pitchFamily="18" charset="0"/>
              </a:rPr>
              <a:t>处，自由释放</a:t>
            </a:r>
            <a:r>
              <a:rPr lang="en-US" altLang="zh-CN" sz="2200" b="1" i="1" dirty="0">
                <a:latin typeface="Times New Roman" panose="02020603050405020304" pitchFamily="18" charset="0"/>
              </a:rPr>
              <a:t>B</a:t>
            </a:r>
            <a:r>
              <a:rPr lang="zh-CN" altLang="en-US" sz="2200" b="1" dirty="0">
                <a:latin typeface="Times New Roman" panose="02020603050405020304" pitchFamily="18" charset="0"/>
              </a:rPr>
              <a:t>，</a:t>
            </a:r>
            <a:r>
              <a:rPr lang="en-US" altLang="zh-CN" sz="2200" b="1" i="1" dirty="0">
                <a:latin typeface="Times New Roman" panose="02020603050405020304" pitchFamily="18" charset="0"/>
              </a:rPr>
              <a:t>A</a:t>
            </a:r>
            <a:r>
              <a:rPr lang="zh-CN" altLang="en-US" sz="2200" b="1" dirty="0">
                <a:latin typeface="Times New Roman" panose="02020603050405020304" pitchFamily="18" charset="0"/>
              </a:rPr>
              <a:t>被撞击后下沉的最大距离为</a:t>
            </a:r>
            <a:r>
              <a:rPr lang="en-US" altLang="zh-CN" sz="2200" b="1" i="1" dirty="0">
                <a:latin typeface="Times New Roman" panose="02020603050405020304" pitchFamily="18" charset="0"/>
              </a:rPr>
              <a:t>h</a:t>
            </a:r>
            <a:r>
              <a:rPr lang="en-US" altLang="zh-CN" sz="2200" b="1" baseline="-25000" dirty="0">
                <a:latin typeface="Times New Roman" panose="02020603050405020304" pitchFamily="18" charset="0"/>
              </a:rPr>
              <a:t>1</a:t>
            </a:r>
            <a:r>
              <a:rPr lang="zh-CN" altLang="en-US" sz="2200" b="1" dirty="0">
                <a:latin typeface="Times New Roman" panose="02020603050405020304" pitchFamily="18" charset="0"/>
              </a:rPr>
              <a:t>，以后每次都从距井口</a:t>
            </a:r>
            <a:r>
              <a:rPr lang="en-US" altLang="zh-CN" sz="2200" b="1" i="1" dirty="0">
                <a:latin typeface="Times New Roman" panose="02020603050405020304" pitchFamily="18" charset="0"/>
              </a:rPr>
              <a:t>H</a:t>
            </a:r>
            <a:r>
              <a:rPr lang="en-US" altLang="zh-CN" sz="2200" b="1" baseline="-25000" dirty="0">
                <a:latin typeface="Times New Roman" panose="02020603050405020304" pitchFamily="18" charset="0"/>
              </a:rPr>
              <a:t>0</a:t>
            </a:r>
            <a:r>
              <a:rPr lang="zh-CN" altLang="en-US" sz="2200" b="1" dirty="0">
                <a:latin typeface="Times New Roman" panose="02020603050405020304" pitchFamily="18" charset="0"/>
              </a:rPr>
              <a:t>处自由释放．已知重力加速度为</a:t>
            </a:r>
            <a:r>
              <a:rPr lang="en-US" altLang="zh-CN" sz="2200" b="1" i="1" dirty="0">
                <a:latin typeface="Times New Roman" panose="02020603050405020304" pitchFamily="18" charset="0"/>
              </a:rPr>
              <a:t>g</a:t>
            </a:r>
            <a:r>
              <a:rPr lang="zh-CN" altLang="en-US" sz="2200" b="1" dirty="0">
                <a:latin typeface="Times New Roman" panose="02020603050405020304" pitchFamily="18" charset="0"/>
              </a:rPr>
              <a:t>，不计空气阻力．</a:t>
            </a:r>
          </a:p>
          <a:p>
            <a:pPr>
              <a:lnSpc>
                <a:spcPct val="125000"/>
              </a:lnSpc>
            </a:pPr>
            <a:r>
              <a:rPr lang="zh-CN" altLang="en-US" sz="2200" b="1" dirty="0">
                <a:latin typeface="Times New Roman" panose="02020603050405020304" pitchFamily="18" charset="0"/>
              </a:rPr>
              <a:t>（</a:t>
            </a:r>
            <a:r>
              <a:rPr lang="en-US" altLang="zh-CN" sz="2200" b="1" dirty="0">
                <a:latin typeface="Times New Roman" panose="02020603050405020304" pitchFamily="18" charset="0"/>
              </a:rPr>
              <a:t>1</a:t>
            </a:r>
            <a:r>
              <a:rPr lang="zh-CN" altLang="en-US" sz="2200" b="1" dirty="0">
                <a:latin typeface="Times New Roman" panose="02020603050405020304" pitchFamily="18" charset="0"/>
              </a:rPr>
              <a:t>）求下沉过程中</a:t>
            </a:r>
            <a:r>
              <a:rPr lang="en-US" altLang="zh-CN" sz="2200" b="1" i="1" dirty="0">
                <a:latin typeface="Times New Roman" panose="02020603050405020304" pitchFamily="18" charset="0"/>
              </a:rPr>
              <a:t>A</a:t>
            </a:r>
            <a:r>
              <a:rPr lang="zh-CN" altLang="en-US" sz="2200" b="1" dirty="0">
                <a:latin typeface="Times New Roman" panose="02020603050405020304" pitchFamily="18" charset="0"/>
              </a:rPr>
              <a:t>与井壁间的摩擦力大小</a:t>
            </a:r>
            <a:r>
              <a:rPr lang="en-US" altLang="zh-CN" sz="2200" b="1" i="1" dirty="0">
                <a:latin typeface="Times New Roman" panose="02020603050405020304" pitchFamily="18" charset="0"/>
              </a:rPr>
              <a:t>f</a:t>
            </a:r>
            <a:r>
              <a:rPr lang="zh-CN" altLang="en-US" sz="2200" b="1" dirty="0">
                <a:latin typeface="Times New Roman" panose="02020603050405020304" pitchFamily="18" charset="0"/>
              </a:rPr>
              <a:t>和弹簧的最大形变量</a:t>
            </a:r>
            <a:r>
              <a:rPr lang="en-US" altLang="zh-CN" sz="2200" b="1" dirty="0">
                <a:latin typeface="Times New Roman" panose="02020603050405020304" pitchFamily="18" charset="0"/>
              </a:rPr>
              <a:t>Δ</a:t>
            </a:r>
            <a:r>
              <a:rPr lang="en-US" altLang="zh-CN" sz="2200" b="1" i="1" dirty="0">
                <a:latin typeface="Times New Roman" panose="02020603050405020304" pitchFamily="18" charset="0"/>
              </a:rPr>
              <a:t>L</a:t>
            </a:r>
            <a:r>
              <a:rPr lang="zh-CN" altLang="en-US" sz="2200" b="1" dirty="0">
                <a:latin typeface="Times New Roman" panose="02020603050405020304" pitchFamily="18" charset="0"/>
              </a:rPr>
              <a:t>；</a:t>
            </a:r>
          </a:p>
          <a:p>
            <a:pPr>
              <a:lnSpc>
                <a:spcPct val="125000"/>
              </a:lnSpc>
            </a:pPr>
            <a:r>
              <a:rPr lang="zh-CN" altLang="en-US" sz="2200" b="1" dirty="0">
                <a:latin typeface="Times New Roman" panose="02020603050405020304" pitchFamily="18" charset="0"/>
              </a:rPr>
              <a:t>（</a:t>
            </a:r>
            <a:r>
              <a:rPr lang="en-US" altLang="zh-CN" sz="2200" b="1" dirty="0">
                <a:latin typeface="Times New Roman" panose="02020603050405020304" pitchFamily="18" charset="0"/>
              </a:rPr>
              <a:t>2</a:t>
            </a:r>
            <a:r>
              <a:rPr lang="zh-CN" altLang="en-US" sz="2200" b="1" dirty="0">
                <a:latin typeface="Times New Roman" panose="02020603050405020304" pitchFamily="18" charset="0"/>
              </a:rPr>
              <a:t>）求</a:t>
            </a:r>
            <a:r>
              <a:rPr lang="en-US" altLang="zh-CN" sz="2200" b="1" i="1" dirty="0">
                <a:latin typeface="Times New Roman" panose="02020603050405020304" pitchFamily="18" charset="0"/>
              </a:rPr>
              <a:t>A</a:t>
            </a:r>
            <a:r>
              <a:rPr lang="zh-CN" altLang="en-US" sz="2200" b="1" dirty="0">
                <a:latin typeface="Times New Roman" panose="02020603050405020304" pitchFamily="18" charset="0"/>
              </a:rPr>
              <a:t>下沉时的加速度大小</a:t>
            </a:r>
            <a:r>
              <a:rPr lang="en-US" altLang="zh-CN" sz="2200" b="1" i="1" dirty="0">
                <a:latin typeface="Times New Roman" panose="02020603050405020304" pitchFamily="18" charset="0"/>
              </a:rPr>
              <a:t>a</a:t>
            </a:r>
            <a:r>
              <a:rPr lang="zh-CN" altLang="en-US" sz="2200" b="1" dirty="0">
                <a:latin typeface="Times New Roman" panose="02020603050405020304" pitchFamily="18" charset="0"/>
              </a:rPr>
              <a:t>和该过程中弹簧弹性势能</a:t>
            </a:r>
            <a:r>
              <a:rPr lang="en-US" altLang="zh-CN" sz="2200" b="1" i="1" dirty="0" err="1">
                <a:latin typeface="Times New Roman" panose="02020603050405020304" pitchFamily="18" charset="0"/>
              </a:rPr>
              <a:t>E</a:t>
            </a:r>
            <a:r>
              <a:rPr lang="en-US" altLang="zh-CN" sz="2200" b="1" baseline="-25000" dirty="0" err="1">
                <a:latin typeface="Times New Roman" panose="02020603050405020304" pitchFamily="18" charset="0"/>
              </a:rPr>
              <a:t>p</a:t>
            </a:r>
            <a:r>
              <a:rPr lang="zh-CN" altLang="en-US" sz="2200" b="1" dirty="0">
                <a:latin typeface="Times New Roman" panose="02020603050405020304" pitchFamily="18" charset="0"/>
              </a:rPr>
              <a:t>；</a:t>
            </a:r>
          </a:p>
          <a:p>
            <a:pPr>
              <a:lnSpc>
                <a:spcPct val="125000"/>
              </a:lnSpc>
            </a:pPr>
            <a:r>
              <a:rPr lang="zh-CN" altLang="en-US" sz="2200" b="1" dirty="0">
                <a:latin typeface="Times New Roman" panose="02020603050405020304" pitchFamily="18" charset="0"/>
              </a:rPr>
              <a:t>（</a:t>
            </a:r>
            <a:r>
              <a:rPr lang="en-US" altLang="zh-CN" sz="2200" b="1" dirty="0">
                <a:latin typeface="Times New Roman" panose="02020603050405020304" pitchFamily="18" charset="0"/>
              </a:rPr>
              <a:t>3</a:t>
            </a:r>
            <a:r>
              <a:rPr lang="zh-CN" altLang="en-US" sz="2200" b="1" dirty="0">
                <a:latin typeface="Times New Roman" panose="02020603050405020304" pitchFamily="18" charset="0"/>
              </a:rPr>
              <a:t>）若第</a:t>
            </a:r>
            <a:r>
              <a:rPr lang="en-US" altLang="zh-CN" sz="2200" b="1" i="1" dirty="0">
                <a:latin typeface="Times New Roman" panose="02020603050405020304" pitchFamily="18" charset="0"/>
              </a:rPr>
              <a:t>n</a:t>
            </a:r>
            <a:r>
              <a:rPr lang="zh-CN" altLang="en-US" sz="2200" b="1" dirty="0">
                <a:latin typeface="Times New Roman" panose="02020603050405020304" pitchFamily="18" charset="0"/>
              </a:rPr>
              <a:t>次撞击后，底座</a:t>
            </a:r>
            <a:r>
              <a:rPr lang="en-US" altLang="zh-CN" sz="2200" b="1" i="1" dirty="0">
                <a:latin typeface="Times New Roman" panose="02020603050405020304" pitchFamily="18" charset="0"/>
              </a:rPr>
              <a:t>A</a:t>
            </a:r>
            <a:r>
              <a:rPr lang="zh-CN" altLang="en-US" sz="2200" b="1" dirty="0">
                <a:latin typeface="Times New Roman" panose="02020603050405020304" pitchFamily="18" charset="0"/>
              </a:rPr>
              <a:t>恰能到达井底，求井深</a:t>
            </a:r>
            <a:r>
              <a:rPr lang="en-US" altLang="zh-CN" sz="2200" b="1" i="1" dirty="0">
                <a:latin typeface="Times New Roman" panose="02020603050405020304" pitchFamily="18" charset="0"/>
              </a:rPr>
              <a:t>H</a:t>
            </a:r>
            <a:r>
              <a:rPr lang="zh-CN" altLang="en-US" sz="2200" b="1" dirty="0">
                <a:latin typeface="Times New Roman" panose="02020603050405020304" pitchFamily="18" charset="0"/>
              </a:rPr>
              <a:t>．</a:t>
            </a:r>
          </a:p>
        </p:txBody>
      </p:sp>
      <p:grpSp>
        <p:nvGrpSpPr>
          <p:cNvPr id="169988" name="Group 4"/>
          <p:cNvGrpSpPr/>
          <p:nvPr/>
        </p:nvGrpSpPr>
        <p:grpSpPr bwMode="auto">
          <a:xfrm>
            <a:off x="10553700" y="3725545"/>
            <a:ext cx="1282700" cy="2900045"/>
            <a:chOff x="8467" y="10733"/>
            <a:chExt cx="1792" cy="4984"/>
          </a:xfrm>
        </p:grpSpPr>
        <p:sp>
          <p:nvSpPr>
            <p:cNvPr id="169989" name="Text Box 5"/>
            <p:cNvSpPr txBox="1">
              <a:spLocks noChangeArrowheads="1"/>
            </p:cNvSpPr>
            <p:nvPr/>
          </p:nvSpPr>
          <p:spPr bwMode="auto">
            <a:xfrm>
              <a:off x="8982" y="15449"/>
              <a:ext cx="78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zh-CN" altLang="en-US" sz="900">
                  <a:latin typeface="Times New Roman" panose="02020603050405020304" pitchFamily="18" charset="0"/>
                </a:rPr>
                <a:t>第</a:t>
              </a:r>
              <a:r>
                <a:rPr lang="en-US" altLang="zh-CN" sz="900">
                  <a:latin typeface="Times New Roman" panose="02020603050405020304" pitchFamily="18" charset="0"/>
                </a:rPr>
                <a:t>15</a:t>
              </a:r>
              <a:r>
                <a:rPr lang="zh-CN" altLang="en-US" sz="900">
                  <a:latin typeface="Times New Roman" panose="02020603050405020304" pitchFamily="18" charset="0"/>
                </a:rPr>
                <a:t>题图</a:t>
              </a:r>
              <a:endParaRPr lang="zh-CN" altLang="en-US"/>
            </a:p>
          </p:txBody>
        </p:sp>
        <p:sp>
          <p:nvSpPr>
            <p:cNvPr id="169990" name="Text Box 6"/>
            <p:cNvSpPr txBox="1">
              <a:spLocks noChangeArrowheads="1"/>
            </p:cNvSpPr>
            <p:nvPr/>
          </p:nvSpPr>
          <p:spPr bwMode="auto">
            <a:xfrm>
              <a:off x="9177" y="12560"/>
              <a:ext cx="710"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zh-CN" sz="1000" i="1">
                  <a:latin typeface="Times New Roman" panose="02020603050405020304" pitchFamily="18" charset="0"/>
                </a:rPr>
                <a:t>A</a:t>
              </a:r>
              <a:endParaRPr lang="en-US" altLang="zh-CN"/>
            </a:p>
          </p:txBody>
        </p:sp>
        <p:sp>
          <p:nvSpPr>
            <p:cNvPr id="169991" name="Text Box 7"/>
            <p:cNvSpPr txBox="1">
              <a:spLocks noChangeArrowheads="1"/>
            </p:cNvSpPr>
            <p:nvPr/>
          </p:nvSpPr>
          <p:spPr bwMode="auto">
            <a:xfrm>
              <a:off x="8515" y="11825"/>
              <a:ext cx="711"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zh-CN" sz="1000" i="1">
                  <a:latin typeface="Times New Roman" panose="02020603050405020304" pitchFamily="18" charset="0"/>
                </a:rPr>
                <a:t>H</a:t>
              </a:r>
              <a:r>
                <a:rPr lang="en-US" altLang="zh-CN" sz="1000" baseline="-25000">
                  <a:latin typeface="Times New Roman" panose="02020603050405020304" pitchFamily="18" charset="0"/>
                </a:rPr>
                <a:t>0</a:t>
              </a:r>
              <a:endParaRPr lang="en-US" altLang="zh-CN"/>
            </a:p>
          </p:txBody>
        </p:sp>
        <p:sp>
          <p:nvSpPr>
            <p:cNvPr id="169992" name="Text Box 8"/>
            <p:cNvSpPr txBox="1">
              <a:spLocks noChangeArrowheads="1"/>
            </p:cNvSpPr>
            <p:nvPr/>
          </p:nvSpPr>
          <p:spPr bwMode="auto">
            <a:xfrm>
              <a:off x="8934" y="11162"/>
              <a:ext cx="711"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zh-CN" sz="1000" i="1">
                  <a:latin typeface="Times New Roman" panose="02020603050405020304" pitchFamily="18" charset="0"/>
                </a:rPr>
                <a:t>B</a:t>
              </a:r>
              <a:endParaRPr lang="en-US" altLang="zh-CN"/>
            </a:p>
          </p:txBody>
        </p:sp>
        <p:sp>
          <p:nvSpPr>
            <p:cNvPr id="169993" name="Freeform 9"/>
            <p:cNvSpPr/>
            <p:nvPr/>
          </p:nvSpPr>
          <p:spPr bwMode="auto">
            <a:xfrm>
              <a:off x="9162" y="15320"/>
              <a:ext cx="481" cy="69"/>
            </a:xfrm>
            <a:custGeom>
              <a:avLst/>
              <a:gdLst>
                <a:gd name="T0" fmla="*/ 0 w 970"/>
                <a:gd name="T1" fmla="*/ 13 h 100"/>
                <a:gd name="T2" fmla="*/ 140 w 970"/>
                <a:gd name="T3" fmla="*/ 33 h 100"/>
                <a:gd name="T4" fmla="*/ 180 w 970"/>
                <a:gd name="T5" fmla="*/ 93 h 100"/>
                <a:gd name="T6" fmla="*/ 270 w 970"/>
                <a:gd name="T7" fmla="*/ 3 h 100"/>
                <a:gd name="T8" fmla="*/ 300 w 970"/>
                <a:gd name="T9" fmla="*/ 13 h 100"/>
                <a:gd name="T10" fmla="*/ 320 w 970"/>
                <a:gd name="T11" fmla="*/ 43 h 100"/>
                <a:gd name="T12" fmla="*/ 420 w 970"/>
                <a:gd name="T13" fmla="*/ 53 h 100"/>
                <a:gd name="T14" fmla="*/ 740 w 970"/>
                <a:gd name="T15" fmla="*/ 63 h 100"/>
                <a:gd name="T16" fmla="*/ 970 w 970"/>
                <a:gd name="T17" fmla="*/ 8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100">
                  <a:moveTo>
                    <a:pt x="0" y="13"/>
                  </a:moveTo>
                  <a:cubicBezTo>
                    <a:pt x="47" y="17"/>
                    <a:pt x="107" y="0"/>
                    <a:pt x="140" y="33"/>
                  </a:cubicBezTo>
                  <a:cubicBezTo>
                    <a:pt x="157" y="50"/>
                    <a:pt x="180" y="93"/>
                    <a:pt x="180" y="93"/>
                  </a:cubicBezTo>
                  <a:cubicBezTo>
                    <a:pt x="217" y="68"/>
                    <a:pt x="239" y="34"/>
                    <a:pt x="270" y="3"/>
                  </a:cubicBezTo>
                  <a:cubicBezTo>
                    <a:pt x="280" y="6"/>
                    <a:pt x="292" y="6"/>
                    <a:pt x="300" y="13"/>
                  </a:cubicBezTo>
                  <a:cubicBezTo>
                    <a:pt x="309" y="21"/>
                    <a:pt x="309" y="39"/>
                    <a:pt x="320" y="43"/>
                  </a:cubicBezTo>
                  <a:cubicBezTo>
                    <a:pt x="352" y="54"/>
                    <a:pt x="387" y="50"/>
                    <a:pt x="420" y="53"/>
                  </a:cubicBezTo>
                  <a:cubicBezTo>
                    <a:pt x="562" y="100"/>
                    <a:pt x="459" y="74"/>
                    <a:pt x="740" y="63"/>
                  </a:cubicBezTo>
                  <a:cubicBezTo>
                    <a:pt x="812" y="15"/>
                    <a:pt x="891" y="83"/>
                    <a:pt x="970" y="83"/>
                  </a:cubicBez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69994" name="Group 10"/>
            <p:cNvGrpSpPr/>
            <p:nvPr/>
          </p:nvGrpSpPr>
          <p:grpSpPr bwMode="auto">
            <a:xfrm>
              <a:off x="8467" y="12613"/>
              <a:ext cx="691" cy="110"/>
              <a:chOff x="4200" y="2112"/>
              <a:chExt cx="1338" cy="135"/>
            </a:xfrm>
          </p:grpSpPr>
          <p:sp>
            <p:nvSpPr>
              <p:cNvPr id="169995" name="Line 11"/>
              <p:cNvSpPr>
                <a:spLocks noChangeShapeType="1"/>
              </p:cNvSpPr>
              <p:nvPr/>
            </p:nvSpPr>
            <p:spPr bwMode="auto">
              <a:xfrm flipH="1">
                <a:off x="4200" y="2127"/>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9996" name="Line 12"/>
              <p:cNvSpPr>
                <a:spLocks noChangeShapeType="1"/>
              </p:cNvSpPr>
              <p:nvPr/>
            </p:nvSpPr>
            <p:spPr bwMode="auto">
              <a:xfrm flipH="1">
                <a:off x="4320" y="2127"/>
                <a:ext cx="121"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9997" name="Line 13"/>
              <p:cNvSpPr>
                <a:spLocks noChangeShapeType="1"/>
              </p:cNvSpPr>
              <p:nvPr/>
            </p:nvSpPr>
            <p:spPr bwMode="auto">
              <a:xfrm flipH="1">
                <a:off x="4441" y="2127"/>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9998" name="Line 14"/>
              <p:cNvSpPr>
                <a:spLocks noChangeShapeType="1"/>
              </p:cNvSpPr>
              <p:nvPr/>
            </p:nvSpPr>
            <p:spPr bwMode="auto">
              <a:xfrm flipH="1">
                <a:off x="4561" y="2127"/>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9999" name="Line 15"/>
              <p:cNvSpPr>
                <a:spLocks noChangeShapeType="1"/>
              </p:cNvSpPr>
              <p:nvPr/>
            </p:nvSpPr>
            <p:spPr bwMode="auto">
              <a:xfrm flipH="1">
                <a:off x="4681" y="2127"/>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00" name="Line 16"/>
              <p:cNvSpPr>
                <a:spLocks noChangeShapeType="1"/>
              </p:cNvSpPr>
              <p:nvPr/>
            </p:nvSpPr>
            <p:spPr bwMode="auto">
              <a:xfrm flipH="1">
                <a:off x="4801" y="2127"/>
                <a:ext cx="121"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01" name="Line 17"/>
              <p:cNvSpPr>
                <a:spLocks noChangeShapeType="1"/>
              </p:cNvSpPr>
              <p:nvPr/>
            </p:nvSpPr>
            <p:spPr bwMode="auto">
              <a:xfrm flipH="1">
                <a:off x="4968" y="2112"/>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02" name="Line 18"/>
              <p:cNvSpPr>
                <a:spLocks noChangeShapeType="1"/>
              </p:cNvSpPr>
              <p:nvPr/>
            </p:nvSpPr>
            <p:spPr bwMode="auto">
              <a:xfrm flipH="1">
                <a:off x="5042" y="2127"/>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03" name="Line 19"/>
              <p:cNvSpPr>
                <a:spLocks noChangeShapeType="1"/>
              </p:cNvSpPr>
              <p:nvPr/>
            </p:nvSpPr>
            <p:spPr bwMode="auto">
              <a:xfrm flipH="1">
                <a:off x="5162" y="2127"/>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04" name="Line 20"/>
              <p:cNvSpPr>
                <a:spLocks noChangeShapeType="1"/>
              </p:cNvSpPr>
              <p:nvPr/>
            </p:nvSpPr>
            <p:spPr bwMode="auto">
              <a:xfrm flipH="1">
                <a:off x="5282" y="2127"/>
                <a:ext cx="121"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05" name="Line 21"/>
              <p:cNvSpPr>
                <a:spLocks noChangeShapeType="1"/>
              </p:cNvSpPr>
              <p:nvPr/>
            </p:nvSpPr>
            <p:spPr bwMode="auto">
              <a:xfrm>
                <a:off x="4223" y="2120"/>
                <a:ext cx="1315"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70006" name="Group 22"/>
            <p:cNvGrpSpPr/>
            <p:nvPr/>
          </p:nvGrpSpPr>
          <p:grpSpPr bwMode="auto">
            <a:xfrm>
              <a:off x="9049" y="12626"/>
              <a:ext cx="106" cy="1366"/>
              <a:chOff x="5403" y="2114"/>
              <a:chExt cx="130" cy="1339"/>
            </a:xfrm>
          </p:grpSpPr>
          <p:sp>
            <p:nvSpPr>
              <p:cNvPr id="170007" name="Line 23"/>
              <p:cNvSpPr>
                <a:spLocks noChangeShapeType="1"/>
              </p:cNvSpPr>
              <p:nvPr/>
            </p:nvSpPr>
            <p:spPr bwMode="auto">
              <a:xfrm flipH="1">
                <a:off x="5403" y="2127"/>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08" name="Line 24"/>
              <p:cNvSpPr>
                <a:spLocks noChangeShapeType="1"/>
              </p:cNvSpPr>
              <p:nvPr/>
            </p:nvSpPr>
            <p:spPr bwMode="auto">
              <a:xfrm rot="-5400000" flipH="1" flipV="1">
                <a:off x="5405" y="3333"/>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09" name="Line 25"/>
              <p:cNvSpPr>
                <a:spLocks noChangeShapeType="1"/>
              </p:cNvSpPr>
              <p:nvPr/>
            </p:nvSpPr>
            <p:spPr bwMode="auto">
              <a:xfrm rot="-5400000" flipH="1" flipV="1">
                <a:off x="5404" y="3212"/>
                <a:ext cx="121"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10" name="Line 26"/>
              <p:cNvSpPr>
                <a:spLocks noChangeShapeType="1"/>
              </p:cNvSpPr>
              <p:nvPr/>
            </p:nvSpPr>
            <p:spPr bwMode="auto">
              <a:xfrm rot="-5400000" flipH="1" flipV="1">
                <a:off x="5405" y="3092"/>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11" name="Line 27"/>
              <p:cNvSpPr>
                <a:spLocks noChangeShapeType="1"/>
              </p:cNvSpPr>
              <p:nvPr/>
            </p:nvSpPr>
            <p:spPr bwMode="auto">
              <a:xfrm rot="-5400000" flipH="1" flipV="1">
                <a:off x="5405" y="2972"/>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12" name="Line 28"/>
              <p:cNvSpPr>
                <a:spLocks noChangeShapeType="1"/>
              </p:cNvSpPr>
              <p:nvPr/>
            </p:nvSpPr>
            <p:spPr bwMode="auto">
              <a:xfrm rot="-5400000" flipH="1" flipV="1">
                <a:off x="5405" y="2852"/>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13" name="Line 29"/>
              <p:cNvSpPr>
                <a:spLocks noChangeShapeType="1"/>
              </p:cNvSpPr>
              <p:nvPr/>
            </p:nvSpPr>
            <p:spPr bwMode="auto">
              <a:xfrm rot="-5400000" flipH="1" flipV="1">
                <a:off x="5404" y="2731"/>
                <a:ext cx="121"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14" name="Line 30"/>
              <p:cNvSpPr>
                <a:spLocks noChangeShapeType="1"/>
              </p:cNvSpPr>
              <p:nvPr/>
            </p:nvSpPr>
            <p:spPr bwMode="auto">
              <a:xfrm rot="-5400000" flipH="1" flipV="1">
                <a:off x="5405" y="2611"/>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15" name="Line 31"/>
              <p:cNvSpPr>
                <a:spLocks noChangeShapeType="1"/>
              </p:cNvSpPr>
              <p:nvPr/>
            </p:nvSpPr>
            <p:spPr bwMode="auto">
              <a:xfrm rot="-5400000" flipH="1" flipV="1">
                <a:off x="5405" y="2491"/>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16" name="Line 32"/>
              <p:cNvSpPr>
                <a:spLocks noChangeShapeType="1"/>
              </p:cNvSpPr>
              <p:nvPr/>
            </p:nvSpPr>
            <p:spPr bwMode="auto">
              <a:xfrm rot="-5400000" flipH="1" flipV="1">
                <a:off x="5405" y="2371"/>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17" name="Line 33"/>
              <p:cNvSpPr>
                <a:spLocks noChangeShapeType="1"/>
              </p:cNvSpPr>
              <p:nvPr/>
            </p:nvSpPr>
            <p:spPr bwMode="auto">
              <a:xfrm rot="-5400000" flipH="1" flipV="1">
                <a:off x="5404" y="2250"/>
                <a:ext cx="121"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18" name="Line 34"/>
              <p:cNvSpPr>
                <a:spLocks noChangeShapeType="1"/>
              </p:cNvSpPr>
              <p:nvPr/>
            </p:nvSpPr>
            <p:spPr bwMode="auto">
              <a:xfrm rot="-5400000" flipH="1" flipV="1">
                <a:off x="5405" y="2130"/>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19" name="Line 35"/>
              <p:cNvSpPr>
                <a:spLocks noChangeShapeType="1"/>
              </p:cNvSpPr>
              <p:nvPr/>
            </p:nvSpPr>
            <p:spPr bwMode="auto">
              <a:xfrm rot="16200000" flipV="1">
                <a:off x="4875" y="2772"/>
                <a:ext cx="1315"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70020" name="Group 36"/>
            <p:cNvGrpSpPr/>
            <p:nvPr/>
          </p:nvGrpSpPr>
          <p:grpSpPr bwMode="auto">
            <a:xfrm>
              <a:off x="9638" y="12613"/>
              <a:ext cx="621" cy="2749"/>
              <a:chOff x="6371" y="2082"/>
              <a:chExt cx="1175" cy="3780"/>
            </a:xfrm>
          </p:grpSpPr>
          <p:grpSp>
            <p:nvGrpSpPr>
              <p:cNvPr id="170021" name="Group 37"/>
              <p:cNvGrpSpPr/>
              <p:nvPr/>
            </p:nvGrpSpPr>
            <p:grpSpPr bwMode="auto">
              <a:xfrm>
                <a:off x="6371" y="2088"/>
                <a:ext cx="1175" cy="141"/>
                <a:chOff x="4200" y="3992"/>
                <a:chExt cx="1338" cy="127"/>
              </a:xfrm>
            </p:grpSpPr>
            <p:sp>
              <p:nvSpPr>
                <p:cNvPr id="170022" name="Line 38"/>
                <p:cNvSpPr>
                  <a:spLocks noChangeShapeType="1"/>
                </p:cNvSpPr>
                <p:nvPr/>
              </p:nvSpPr>
              <p:spPr bwMode="auto">
                <a:xfrm flipH="1">
                  <a:off x="4200" y="3999"/>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23" name="Line 39"/>
                <p:cNvSpPr>
                  <a:spLocks noChangeShapeType="1"/>
                </p:cNvSpPr>
                <p:nvPr/>
              </p:nvSpPr>
              <p:spPr bwMode="auto">
                <a:xfrm flipH="1">
                  <a:off x="4320" y="3999"/>
                  <a:ext cx="121"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24" name="Line 40"/>
                <p:cNvSpPr>
                  <a:spLocks noChangeShapeType="1"/>
                </p:cNvSpPr>
                <p:nvPr/>
              </p:nvSpPr>
              <p:spPr bwMode="auto">
                <a:xfrm flipH="1">
                  <a:off x="4441" y="3999"/>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25" name="Line 41"/>
                <p:cNvSpPr>
                  <a:spLocks noChangeShapeType="1"/>
                </p:cNvSpPr>
                <p:nvPr/>
              </p:nvSpPr>
              <p:spPr bwMode="auto">
                <a:xfrm flipH="1">
                  <a:off x="4561" y="3999"/>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26" name="Line 42"/>
                <p:cNvSpPr>
                  <a:spLocks noChangeShapeType="1"/>
                </p:cNvSpPr>
                <p:nvPr/>
              </p:nvSpPr>
              <p:spPr bwMode="auto">
                <a:xfrm flipH="1">
                  <a:off x="4681" y="3999"/>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27" name="Line 43"/>
                <p:cNvSpPr>
                  <a:spLocks noChangeShapeType="1"/>
                </p:cNvSpPr>
                <p:nvPr/>
              </p:nvSpPr>
              <p:spPr bwMode="auto">
                <a:xfrm flipH="1">
                  <a:off x="4801" y="3999"/>
                  <a:ext cx="121"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28" name="Line 44"/>
                <p:cNvSpPr>
                  <a:spLocks noChangeShapeType="1"/>
                </p:cNvSpPr>
                <p:nvPr/>
              </p:nvSpPr>
              <p:spPr bwMode="auto">
                <a:xfrm flipH="1">
                  <a:off x="4922" y="3999"/>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29" name="Line 45"/>
                <p:cNvSpPr>
                  <a:spLocks noChangeShapeType="1"/>
                </p:cNvSpPr>
                <p:nvPr/>
              </p:nvSpPr>
              <p:spPr bwMode="auto">
                <a:xfrm flipH="1">
                  <a:off x="5042" y="3999"/>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30" name="Line 46"/>
                <p:cNvSpPr>
                  <a:spLocks noChangeShapeType="1"/>
                </p:cNvSpPr>
                <p:nvPr/>
              </p:nvSpPr>
              <p:spPr bwMode="auto">
                <a:xfrm flipH="1">
                  <a:off x="5162" y="3999"/>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31" name="Line 47"/>
                <p:cNvSpPr>
                  <a:spLocks noChangeShapeType="1"/>
                </p:cNvSpPr>
                <p:nvPr/>
              </p:nvSpPr>
              <p:spPr bwMode="auto">
                <a:xfrm flipH="1">
                  <a:off x="5282" y="3999"/>
                  <a:ext cx="121"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32" name="Line 48"/>
                <p:cNvSpPr>
                  <a:spLocks noChangeShapeType="1"/>
                </p:cNvSpPr>
                <p:nvPr/>
              </p:nvSpPr>
              <p:spPr bwMode="auto">
                <a:xfrm>
                  <a:off x="4223" y="3992"/>
                  <a:ext cx="1315"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70033" name="Group 49"/>
              <p:cNvGrpSpPr/>
              <p:nvPr/>
            </p:nvGrpSpPr>
            <p:grpSpPr bwMode="auto">
              <a:xfrm>
                <a:off x="6383" y="2082"/>
                <a:ext cx="175" cy="2010"/>
                <a:chOff x="5398" y="3987"/>
                <a:chExt cx="127" cy="1338"/>
              </a:xfrm>
            </p:grpSpPr>
            <p:sp>
              <p:nvSpPr>
                <p:cNvPr id="170034" name="Line 50"/>
                <p:cNvSpPr>
                  <a:spLocks noChangeShapeType="1"/>
                </p:cNvSpPr>
                <p:nvPr/>
              </p:nvSpPr>
              <p:spPr bwMode="auto">
                <a:xfrm flipH="1">
                  <a:off x="5403" y="3999"/>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35" name="Line 51"/>
                <p:cNvSpPr>
                  <a:spLocks noChangeShapeType="1"/>
                </p:cNvSpPr>
                <p:nvPr/>
              </p:nvSpPr>
              <p:spPr bwMode="auto">
                <a:xfrm rot="-5400000" flipH="1" flipV="1">
                  <a:off x="5405" y="5205"/>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36" name="Line 52"/>
                <p:cNvSpPr>
                  <a:spLocks noChangeShapeType="1"/>
                </p:cNvSpPr>
                <p:nvPr/>
              </p:nvSpPr>
              <p:spPr bwMode="auto">
                <a:xfrm rot="-5400000" flipH="1" flipV="1">
                  <a:off x="5404" y="5084"/>
                  <a:ext cx="121"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37" name="Line 53"/>
                <p:cNvSpPr>
                  <a:spLocks noChangeShapeType="1"/>
                </p:cNvSpPr>
                <p:nvPr/>
              </p:nvSpPr>
              <p:spPr bwMode="auto">
                <a:xfrm rot="-5400000" flipH="1" flipV="1">
                  <a:off x="5405" y="4964"/>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38" name="Line 54"/>
                <p:cNvSpPr>
                  <a:spLocks noChangeShapeType="1"/>
                </p:cNvSpPr>
                <p:nvPr/>
              </p:nvSpPr>
              <p:spPr bwMode="auto">
                <a:xfrm rot="-5400000" flipH="1" flipV="1">
                  <a:off x="5405" y="4844"/>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39" name="Line 55"/>
                <p:cNvSpPr>
                  <a:spLocks noChangeShapeType="1"/>
                </p:cNvSpPr>
                <p:nvPr/>
              </p:nvSpPr>
              <p:spPr bwMode="auto">
                <a:xfrm rot="-5400000" flipH="1" flipV="1">
                  <a:off x="5405" y="4724"/>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40" name="Line 56"/>
                <p:cNvSpPr>
                  <a:spLocks noChangeShapeType="1"/>
                </p:cNvSpPr>
                <p:nvPr/>
              </p:nvSpPr>
              <p:spPr bwMode="auto">
                <a:xfrm rot="-5400000" flipH="1" flipV="1">
                  <a:off x="5404" y="4603"/>
                  <a:ext cx="121"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41" name="Line 57"/>
                <p:cNvSpPr>
                  <a:spLocks noChangeShapeType="1"/>
                </p:cNvSpPr>
                <p:nvPr/>
              </p:nvSpPr>
              <p:spPr bwMode="auto">
                <a:xfrm rot="-5400000" flipH="1" flipV="1">
                  <a:off x="5405" y="4483"/>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42" name="Line 58"/>
                <p:cNvSpPr>
                  <a:spLocks noChangeShapeType="1"/>
                </p:cNvSpPr>
                <p:nvPr/>
              </p:nvSpPr>
              <p:spPr bwMode="auto">
                <a:xfrm rot="-5400000" flipH="1" flipV="1">
                  <a:off x="5405" y="4363"/>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43" name="Line 59"/>
                <p:cNvSpPr>
                  <a:spLocks noChangeShapeType="1"/>
                </p:cNvSpPr>
                <p:nvPr/>
              </p:nvSpPr>
              <p:spPr bwMode="auto">
                <a:xfrm rot="-5400000" flipH="1" flipV="1">
                  <a:off x="5405" y="4243"/>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44" name="Line 60"/>
                <p:cNvSpPr>
                  <a:spLocks noChangeShapeType="1"/>
                </p:cNvSpPr>
                <p:nvPr/>
              </p:nvSpPr>
              <p:spPr bwMode="auto">
                <a:xfrm rot="-5400000" flipH="1" flipV="1">
                  <a:off x="5404" y="4122"/>
                  <a:ext cx="121"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45" name="Line 61"/>
                <p:cNvSpPr>
                  <a:spLocks noChangeShapeType="1"/>
                </p:cNvSpPr>
                <p:nvPr/>
              </p:nvSpPr>
              <p:spPr bwMode="auto">
                <a:xfrm rot="-5400000" flipH="1" flipV="1">
                  <a:off x="5405" y="4002"/>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46" name="Line 62"/>
                <p:cNvSpPr>
                  <a:spLocks noChangeShapeType="1"/>
                </p:cNvSpPr>
                <p:nvPr/>
              </p:nvSpPr>
              <p:spPr bwMode="auto">
                <a:xfrm rot="16200000" flipV="1">
                  <a:off x="4740" y="4645"/>
                  <a:ext cx="1315"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70047" name="Group 63"/>
              <p:cNvGrpSpPr/>
              <p:nvPr/>
            </p:nvGrpSpPr>
            <p:grpSpPr bwMode="auto">
              <a:xfrm>
                <a:off x="6382" y="4032"/>
                <a:ext cx="130" cy="1830"/>
                <a:chOff x="5398" y="3987"/>
                <a:chExt cx="127" cy="1338"/>
              </a:xfrm>
            </p:grpSpPr>
            <p:sp>
              <p:nvSpPr>
                <p:cNvPr id="170048" name="Line 64"/>
                <p:cNvSpPr>
                  <a:spLocks noChangeShapeType="1"/>
                </p:cNvSpPr>
                <p:nvPr/>
              </p:nvSpPr>
              <p:spPr bwMode="auto">
                <a:xfrm flipH="1">
                  <a:off x="5403" y="3999"/>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49" name="Line 65"/>
                <p:cNvSpPr>
                  <a:spLocks noChangeShapeType="1"/>
                </p:cNvSpPr>
                <p:nvPr/>
              </p:nvSpPr>
              <p:spPr bwMode="auto">
                <a:xfrm rot="-5400000" flipH="1" flipV="1">
                  <a:off x="5405" y="5205"/>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50" name="Line 66"/>
                <p:cNvSpPr>
                  <a:spLocks noChangeShapeType="1"/>
                </p:cNvSpPr>
                <p:nvPr/>
              </p:nvSpPr>
              <p:spPr bwMode="auto">
                <a:xfrm rot="-5400000" flipH="1" flipV="1">
                  <a:off x="5404" y="5084"/>
                  <a:ext cx="121"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51" name="Line 67"/>
                <p:cNvSpPr>
                  <a:spLocks noChangeShapeType="1"/>
                </p:cNvSpPr>
                <p:nvPr/>
              </p:nvSpPr>
              <p:spPr bwMode="auto">
                <a:xfrm rot="-5400000" flipH="1" flipV="1">
                  <a:off x="5405" y="4964"/>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52" name="Line 68"/>
                <p:cNvSpPr>
                  <a:spLocks noChangeShapeType="1"/>
                </p:cNvSpPr>
                <p:nvPr/>
              </p:nvSpPr>
              <p:spPr bwMode="auto">
                <a:xfrm rot="-5400000" flipH="1" flipV="1">
                  <a:off x="5405" y="4844"/>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53" name="Line 69"/>
                <p:cNvSpPr>
                  <a:spLocks noChangeShapeType="1"/>
                </p:cNvSpPr>
                <p:nvPr/>
              </p:nvSpPr>
              <p:spPr bwMode="auto">
                <a:xfrm rot="-5400000" flipH="1" flipV="1">
                  <a:off x="5405" y="4724"/>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54" name="Line 70"/>
                <p:cNvSpPr>
                  <a:spLocks noChangeShapeType="1"/>
                </p:cNvSpPr>
                <p:nvPr/>
              </p:nvSpPr>
              <p:spPr bwMode="auto">
                <a:xfrm rot="-5400000" flipH="1" flipV="1">
                  <a:off x="5404" y="4603"/>
                  <a:ext cx="121"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55" name="Line 71"/>
                <p:cNvSpPr>
                  <a:spLocks noChangeShapeType="1"/>
                </p:cNvSpPr>
                <p:nvPr/>
              </p:nvSpPr>
              <p:spPr bwMode="auto">
                <a:xfrm rot="-5400000" flipH="1" flipV="1">
                  <a:off x="5405" y="4483"/>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56" name="Line 72"/>
                <p:cNvSpPr>
                  <a:spLocks noChangeShapeType="1"/>
                </p:cNvSpPr>
                <p:nvPr/>
              </p:nvSpPr>
              <p:spPr bwMode="auto">
                <a:xfrm rot="-5400000" flipH="1" flipV="1">
                  <a:off x="5405" y="4363"/>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57" name="Line 73"/>
                <p:cNvSpPr>
                  <a:spLocks noChangeShapeType="1"/>
                </p:cNvSpPr>
                <p:nvPr/>
              </p:nvSpPr>
              <p:spPr bwMode="auto">
                <a:xfrm rot="-5400000" flipH="1" flipV="1">
                  <a:off x="5405" y="4243"/>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58" name="Line 74"/>
                <p:cNvSpPr>
                  <a:spLocks noChangeShapeType="1"/>
                </p:cNvSpPr>
                <p:nvPr/>
              </p:nvSpPr>
              <p:spPr bwMode="auto">
                <a:xfrm rot="-5400000" flipH="1" flipV="1">
                  <a:off x="5404" y="4122"/>
                  <a:ext cx="121"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59" name="Line 75"/>
                <p:cNvSpPr>
                  <a:spLocks noChangeShapeType="1"/>
                </p:cNvSpPr>
                <p:nvPr/>
              </p:nvSpPr>
              <p:spPr bwMode="auto">
                <a:xfrm rot="-5400000" flipH="1" flipV="1">
                  <a:off x="5405" y="4002"/>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60" name="Line 76"/>
                <p:cNvSpPr>
                  <a:spLocks noChangeShapeType="1"/>
                </p:cNvSpPr>
                <p:nvPr/>
              </p:nvSpPr>
              <p:spPr bwMode="auto">
                <a:xfrm rot="16200000" flipV="1">
                  <a:off x="4740" y="4645"/>
                  <a:ext cx="1315"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70061" name="Group 77"/>
            <p:cNvGrpSpPr/>
            <p:nvPr/>
          </p:nvGrpSpPr>
          <p:grpSpPr bwMode="auto">
            <a:xfrm>
              <a:off x="9065" y="13935"/>
              <a:ext cx="90" cy="1409"/>
              <a:chOff x="5403" y="2114"/>
              <a:chExt cx="130" cy="1339"/>
            </a:xfrm>
          </p:grpSpPr>
          <p:sp>
            <p:nvSpPr>
              <p:cNvPr id="170062" name="Line 78"/>
              <p:cNvSpPr>
                <a:spLocks noChangeShapeType="1"/>
              </p:cNvSpPr>
              <p:nvPr/>
            </p:nvSpPr>
            <p:spPr bwMode="auto">
              <a:xfrm flipH="1">
                <a:off x="5403" y="2127"/>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63" name="Line 79"/>
              <p:cNvSpPr>
                <a:spLocks noChangeShapeType="1"/>
              </p:cNvSpPr>
              <p:nvPr/>
            </p:nvSpPr>
            <p:spPr bwMode="auto">
              <a:xfrm rot="-5400000" flipH="1" flipV="1">
                <a:off x="5405" y="3333"/>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64" name="Line 80"/>
              <p:cNvSpPr>
                <a:spLocks noChangeShapeType="1"/>
              </p:cNvSpPr>
              <p:nvPr/>
            </p:nvSpPr>
            <p:spPr bwMode="auto">
              <a:xfrm rot="-5400000" flipH="1" flipV="1">
                <a:off x="5404" y="3212"/>
                <a:ext cx="121"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65" name="Line 81"/>
              <p:cNvSpPr>
                <a:spLocks noChangeShapeType="1"/>
              </p:cNvSpPr>
              <p:nvPr/>
            </p:nvSpPr>
            <p:spPr bwMode="auto">
              <a:xfrm rot="-5400000" flipH="1" flipV="1">
                <a:off x="5405" y="3092"/>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66" name="Line 82"/>
              <p:cNvSpPr>
                <a:spLocks noChangeShapeType="1"/>
              </p:cNvSpPr>
              <p:nvPr/>
            </p:nvSpPr>
            <p:spPr bwMode="auto">
              <a:xfrm rot="-5400000" flipH="1" flipV="1">
                <a:off x="5405" y="2972"/>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67" name="Line 83"/>
              <p:cNvSpPr>
                <a:spLocks noChangeShapeType="1"/>
              </p:cNvSpPr>
              <p:nvPr/>
            </p:nvSpPr>
            <p:spPr bwMode="auto">
              <a:xfrm rot="-5400000" flipH="1" flipV="1">
                <a:off x="5405" y="2852"/>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68" name="Line 84"/>
              <p:cNvSpPr>
                <a:spLocks noChangeShapeType="1"/>
              </p:cNvSpPr>
              <p:nvPr/>
            </p:nvSpPr>
            <p:spPr bwMode="auto">
              <a:xfrm rot="-5400000" flipH="1" flipV="1">
                <a:off x="5404" y="2731"/>
                <a:ext cx="121"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69" name="Line 85"/>
              <p:cNvSpPr>
                <a:spLocks noChangeShapeType="1"/>
              </p:cNvSpPr>
              <p:nvPr/>
            </p:nvSpPr>
            <p:spPr bwMode="auto">
              <a:xfrm rot="-5400000" flipH="1" flipV="1">
                <a:off x="5405" y="2611"/>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70" name="Line 86"/>
              <p:cNvSpPr>
                <a:spLocks noChangeShapeType="1"/>
              </p:cNvSpPr>
              <p:nvPr/>
            </p:nvSpPr>
            <p:spPr bwMode="auto">
              <a:xfrm rot="-5400000" flipH="1" flipV="1">
                <a:off x="5405" y="2491"/>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71" name="Line 87"/>
              <p:cNvSpPr>
                <a:spLocks noChangeShapeType="1"/>
              </p:cNvSpPr>
              <p:nvPr/>
            </p:nvSpPr>
            <p:spPr bwMode="auto">
              <a:xfrm rot="-5400000" flipH="1" flipV="1">
                <a:off x="5405" y="2371"/>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72" name="Line 88"/>
              <p:cNvSpPr>
                <a:spLocks noChangeShapeType="1"/>
              </p:cNvSpPr>
              <p:nvPr/>
            </p:nvSpPr>
            <p:spPr bwMode="auto">
              <a:xfrm rot="-5400000" flipH="1" flipV="1">
                <a:off x="5404" y="2250"/>
                <a:ext cx="121"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73" name="Line 89"/>
              <p:cNvSpPr>
                <a:spLocks noChangeShapeType="1"/>
              </p:cNvSpPr>
              <p:nvPr/>
            </p:nvSpPr>
            <p:spPr bwMode="auto">
              <a:xfrm rot="-5400000" flipH="1" flipV="1">
                <a:off x="5405" y="2130"/>
                <a:ext cx="120" cy="12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74" name="Line 90"/>
              <p:cNvSpPr>
                <a:spLocks noChangeShapeType="1"/>
              </p:cNvSpPr>
              <p:nvPr/>
            </p:nvSpPr>
            <p:spPr bwMode="auto">
              <a:xfrm rot="16200000" flipV="1">
                <a:off x="4875" y="2772"/>
                <a:ext cx="1315"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70075" name="Rectangle 91"/>
            <p:cNvSpPr>
              <a:spLocks noChangeArrowheads="1"/>
            </p:cNvSpPr>
            <p:nvPr/>
          </p:nvSpPr>
          <p:spPr bwMode="auto">
            <a:xfrm>
              <a:off x="9174" y="12630"/>
              <a:ext cx="455" cy="49"/>
            </a:xfrm>
            <a:prstGeom prst="rect">
              <a:avLst/>
            </a:prstGeom>
            <a:solidFill>
              <a:srgbClr val="C0C0C0"/>
            </a:solidFill>
            <a:ln w="9525">
              <a:solidFill>
                <a:srgbClr val="000000"/>
              </a:solidFill>
              <a:miter lim="800000"/>
            </a:ln>
          </p:spPr>
          <p:txBody>
            <a:bodyPr/>
            <a:lstStyle/>
            <a:p>
              <a:endParaRPr lang="zh-CN" altLang="en-US"/>
            </a:p>
          </p:txBody>
        </p:sp>
        <p:grpSp>
          <p:nvGrpSpPr>
            <p:cNvPr id="170076" name="Group 92"/>
            <p:cNvGrpSpPr/>
            <p:nvPr/>
          </p:nvGrpSpPr>
          <p:grpSpPr bwMode="auto">
            <a:xfrm>
              <a:off x="9312" y="10733"/>
              <a:ext cx="263" cy="246"/>
              <a:chOff x="7354" y="6318"/>
              <a:chExt cx="542" cy="499"/>
            </a:xfrm>
          </p:grpSpPr>
          <p:grpSp>
            <p:nvGrpSpPr>
              <p:cNvPr id="170077" name="Group 93"/>
              <p:cNvGrpSpPr/>
              <p:nvPr/>
            </p:nvGrpSpPr>
            <p:grpSpPr bwMode="auto">
              <a:xfrm rot="10800000">
                <a:off x="7354" y="6318"/>
                <a:ext cx="542" cy="115"/>
                <a:chOff x="3121" y="1752"/>
                <a:chExt cx="722" cy="130"/>
              </a:xfrm>
            </p:grpSpPr>
            <p:sp>
              <p:nvSpPr>
                <p:cNvPr id="170078" name="Line 94"/>
                <p:cNvSpPr>
                  <a:spLocks noChangeShapeType="1"/>
                </p:cNvSpPr>
                <p:nvPr/>
              </p:nvSpPr>
              <p:spPr bwMode="auto">
                <a:xfrm flipH="1">
                  <a:off x="3121" y="1760"/>
                  <a:ext cx="120" cy="12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79" name="Line 95"/>
                <p:cNvSpPr>
                  <a:spLocks noChangeShapeType="1"/>
                </p:cNvSpPr>
                <p:nvPr/>
              </p:nvSpPr>
              <p:spPr bwMode="auto">
                <a:xfrm flipH="1">
                  <a:off x="3241" y="1760"/>
                  <a:ext cx="121" cy="12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80" name="Line 96"/>
                <p:cNvSpPr>
                  <a:spLocks noChangeShapeType="1"/>
                </p:cNvSpPr>
                <p:nvPr/>
              </p:nvSpPr>
              <p:spPr bwMode="auto">
                <a:xfrm flipH="1">
                  <a:off x="3362" y="1760"/>
                  <a:ext cx="120" cy="12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81" name="Line 97"/>
                <p:cNvSpPr>
                  <a:spLocks noChangeShapeType="1"/>
                </p:cNvSpPr>
                <p:nvPr/>
              </p:nvSpPr>
              <p:spPr bwMode="auto">
                <a:xfrm flipH="1">
                  <a:off x="3482" y="1760"/>
                  <a:ext cx="120" cy="12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82" name="Line 98"/>
                <p:cNvSpPr>
                  <a:spLocks noChangeShapeType="1"/>
                </p:cNvSpPr>
                <p:nvPr/>
              </p:nvSpPr>
              <p:spPr bwMode="auto">
                <a:xfrm flipH="1">
                  <a:off x="3602" y="1760"/>
                  <a:ext cx="120" cy="12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83" name="Line 99"/>
                <p:cNvSpPr>
                  <a:spLocks noChangeShapeType="1"/>
                </p:cNvSpPr>
                <p:nvPr/>
              </p:nvSpPr>
              <p:spPr bwMode="auto">
                <a:xfrm flipH="1">
                  <a:off x="3722" y="1760"/>
                  <a:ext cx="121" cy="12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84" name="Line 100"/>
                <p:cNvSpPr>
                  <a:spLocks noChangeShapeType="1"/>
                </p:cNvSpPr>
                <p:nvPr/>
              </p:nvSpPr>
              <p:spPr bwMode="auto">
                <a:xfrm>
                  <a:off x="3144" y="1752"/>
                  <a:ext cx="698"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70085" name="xjhlx8"/>
              <p:cNvGrpSpPr>
                <a:grpSpLocks noChangeAspect="1"/>
              </p:cNvGrpSpPr>
              <p:nvPr/>
            </p:nvGrpSpPr>
            <p:grpSpPr bwMode="auto">
              <a:xfrm rot="5400000">
                <a:off x="7409" y="6477"/>
                <a:ext cx="397" cy="283"/>
                <a:chOff x="6892" y="783"/>
                <a:chExt cx="813" cy="579"/>
              </a:xfrm>
            </p:grpSpPr>
            <p:grpSp>
              <p:nvGrpSpPr>
                <p:cNvPr id="170086" name="Group 102"/>
                <p:cNvGrpSpPr>
                  <a:grpSpLocks noChangeAspect="1"/>
                </p:cNvGrpSpPr>
                <p:nvPr/>
              </p:nvGrpSpPr>
              <p:grpSpPr bwMode="auto">
                <a:xfrm>
                  <a:off x="7125" y="783"/>
                  <a:ext cx="580" cy="579"/>
                  <a:chOff x="2400" y="2400"/>
                  <a:chExt cx="1440" cy="1440"/>
                </a:xfrm>
              </p:grpSpPr>
              <p:sp>
                <p:nvSpPr>
                  <p:cNvPr id="170087" name="Oval 103"/>
                  <p:cNvSpPr>
                    <a:spLocks noChangeAspect="1" noChangeArrowheads="1"/>
                  </p:cNvSpPr>
                  <p:nvPr/>
                </p:nvSpPr>
                <p:spPr bwMode="auto">
                  <a:xfrm>
                    <a:off x="2400" y="2400"/>
                    <a:ext cx="1440" cy="1440"/>
                  </a:xfrm>
                  <a:prstGeom prst="ellipse">
                    <a:avLst/>
                  </a:prstGeom>
                  <a:gradFill rotWithShape="0">
                    <a:gsLst>
                      <a:gs pos="0">
                        <a:srgbClr val="FFFFFF"/>
                      </a:gs>
                      <a:gs pos="100000">
                        <a:srgbClr val="FFFFFF">
                          <a:gamma/>
                          <a:shade val="56078"/>
                          <a:invGamma/>
                        </a:srgbClr>
                      </a:gs>
                    </a:gsLst>
                    <a:path path="shape">
                      <a:fillToRect l="50000" t="50000" r="50000" b="50000"/>
                    </a:path>
                  </a:gradFill>
                  <a:ln w="9525">
                    <a:solidFill>
                      <a:srgbClr val="000000"/>
                    </a:solidFill>
                    <a:round/>
                  </a:ln>
                </p:spPr>
                <p:txBody>
                  <a:bodyPr/>
                  <a:lstStyle/>
                  <a:p>
                    <a:endParaRPr lang="zh-CN" altLang="en-US"/>
                  </a:p>
                </p:txBody>
              </p:sp>
              <p:sp>
                <p:nvSpPr>
                  <p:cNvPr id="170088" name="Oval 104"/>
                  <p:cNvSpPr>
                    <a:spLocks noChangeAspect="1" noChangeArrowheads="1"/>
                  </p:cNvSpPr>
                  <p:nvPr/>
                </p:nvSpPr>
                <p:spPr bwMode="auto">
                  <a:xfrm>
                    <a:off x="2600" y="2600"/>
                    <a:ext cx="1040" cy="1040"/>
                  </a:xfrm>
                  <a:prstGeom prst="ellipse">
                    <a:avLst/>
                  </a:prstGeom>
                  <a:gradFill rotWithShape="0">
                    <a:gsLst>
                      <a:gs pos="0">
                        <a:srgbClr val="FFFFFF"/>
                      </a:gs>
                      <a:gs pos="100000">
                        <a:srgbClr val="FFFFFF">
                          <a:gamma/>
                          <a:shade val="0"/>
                          <a:invGamma/>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0089" name="Oval 105"/>
                  <p:cNvSpPr>
                    <a:spLocks noChangeAspect="1" noChangeArrowheads="1"/>
                  </p:cNvSpPr>
                  <p:nvPr/>
                </p:nvSpPr>
                <p:spPr bwMode="auto">
                  <a:xfrm>
                    <a:off x="2800" y="2800"/>
                    <a:ext cx="640" cy="640"/>
                  </a:xfrm>
                  <a:prstGeom prst="ellipse">
                    <a:avLst/>
                  </a:prstGeom>
                  <a:gradFill rotWithShape="0">
                    <a:gsLst>
                      <a:gs pos="0">
                        <a:srgbClr val="808080"/>
                      </a:gs>
                      <a:gs pos="100000">
                        <a:srgbClr val="969696"/>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0090" name="Oval 106"/>
                  <p:cNvSpPr>
                    <a:spLocks noChangeAspect="1" noChangeArrowheads="1"/>
                  </p:cNvSpPr>
                  <p:nvPr/>
                </p:nvSpPr>
                <p:spPr bwMode="auto">
                  <a:xfrm>
                    <a:off x="3000" y="3000"/>
                    <a:ext cx="240" cy="240"/>
                  </a:xfrm>
                  <a:prstGeom prst="ellipse">
                    <a:avLst/>
                  </a:prstGeom>
                  <a:solidFill>
                    <a:srgbClr val="333333"/>
                  </a:solidFill>
                  <a:ln w="9525">
                    <a:solidFill>
                      <a:srgbClr val="000000"/>
                    </a:solidFill>
                    <a:round/>
                  </a:ln>
                </p:spPr>
                <p:txBody>
                  <a:bodyPr/>
                  <a:lstStyle/>
                  <a:p>
                    <a:endParaRPr lang="zh-CN" altLang="en-US"/>
                  </a:p>
                </p:txBody>
              </p:sp>
            </p:grpSp>
            <p:sp>
              <p:nvSpPr>
                <p:cNvPr id="170091" name="Rectangle 107"/>
                <p:cNvSpPr>
                  <a:spLocks noChangeAspect="1" noChangeArrowheads="1"/>
                </p:cNvSpPr>
                <p:nvPr/>
              </p:nvSpPr>
              <p:spPr bwMode="auto">
                <a:xfrm>
                  <a:off x="6892" y="1024"/>
                  <a:ext cx="555" cy="97"/>
                </a:xfrm>
                <a:prstGeom prst="rect">
                  <a:avLst/>
                </a:prstGeom>
                <a:gradFill rotWithShape="0">
                  <a:gsLst>
                    <a:gs pos="0">
                      <a:srgbClr val="000000"/>
                    </a:gs>
                    <a:gs pos="50000">
                      <a:srgbClr val="000000">
                        <a:gamma/>
                        <a:tint val="0"/>
                        <a:invGamma/>
                      </a:srgbClr>
                    </a:gs>
                    <a:gs pos="100000">
                      <a:srgbClr val="000000"/>
                    </a:gs>
                  </a:gsLst>
                  <a:lin ang="5400000" scaled="1"/>
                </a:gradFill>
                <a:ln w="9525">
                  <a:solidFill>
                    <a:srgbClr val="000000"/>
                  </a:solidFill>
                  <a:miter lim="800000"/>
                </a:ln>
              </p:spPr>
              <p:txBody>
                <a:bodyPr/>
                <a:lstStyle/>
                <a:p>
                  <a:endParaRPr lang="zh-CN" altLang="en-US"/>
                </a:p>
              </p:txBody>
            </p:sp>
          </p:grpSp>
        </p:grpSp>
        <p:sp>
          <p:nvSpPr>
            <p:cNvPr id="170092" name="Line 108"/>
            <p:cNvSpPr>
              <a:spLocks noChangeShapeType="1"/>
            </p:cNvSpPr>
            <p:nvPr/>
          </p:nvSpPr>
          <p:spPr bwMode="auto">
            <a:xfrm>
              <a:off x="9369" y="10903"/>
              <a:ext cx="0" cy="52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93" name="Rectangle 109"/>
            <p:cNvSpPr>
              <a:spLocks noChangeArrowheads="1"/>
            </p:cNvSpPr>
            <p:nvPr/>
          </p:nvSpPr>
          <p:spPr bwMode="auto">
            <a:xfrm>
              <a:off x="9241" y="11302"/>
              <a:ext cx="262" cy="146"/>
            </a:xfrm>
            <a:prstGeom prst="rect">
              <a:avLst/>
            </a:prstGeom>
            <a:solidFill>
              <a:srgbClr val="C0C0C0"/>
            </a:solidFill>
            <a:ln w="9525">
              <a:solidFill>
                <a:srgbClr val="000000"/>
              </a:solidFill>
              <a:miter lim="800000"/>
            </a:ln>
          </p:spPr>
          <p:txBody>
            <a:bodyPr/>
            <a:lstStyle/>
            <a:p>
              <a:endParaRPr lang="zh-CN" altLang="en-US"/>
            </a:p>
          </p:txBody>
        </p:sp>
        <p:grpSp>
          <p:nvGrpSpPr>
            <p:cNvPr id="170094" name="Group 110"/>
            <p:cNvGrpSpPr>
              <a:grpSpLocks noChangeAspect="1"/>
            </p:cNvGrpSpPr>
            <p:nvPr/>
          </p:nvGrpSpPr>
          <p:grpSpPr bwMode="auto">
            <a:xfrm>
              <a:off x="9265" y="11448"/>
              <a:ext cx="220" cy="108"/>
              <a:chOff x="7634" y="6870"/>
              <a:chExt cx="846" cy="969"/>
            </a:xfrm>
          </p:grpSpPr>
          <p:sp>
            <p:nvSpPr>
              <p:cNvPr id="170095" name="Line 111"/>
              <p:cNvSpPr>
                <a:spLocks noChangeAspect="1" noChangeShapeType="1"/>
              </p:cNvSpPr>
              <p:nvPr/>
            </p:nvSpPr>
            <p:spPr bwMode="auto">
              <a:xfrm flipV="1">
                <a:off x="7634" y="6870"/>
                <a:ext cx="810" cy="15"/>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96" name="Line 112"/>
              <p:cNvSpPr>
                <a:spLocks noChangeAspect="1" noChangeShapeType="1"/>
              </p:cNvSpPr>
              <p:nvPr/>
            </p:nvSpPr>
            <p:spPr bwMode="auto">
              <a:xfrm flipH="1">
                <a:off x="7664" y="6885"/>
                <a:ext cx="780" cy="255"/>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97" name="Line 113"/>
              <p:cNvSpPr>
                <a:spLocks noChangeAspect="1" noChangeShapeType="1"/>
              </p:cNvSpPr>
              <p:nvPr/>
            </p:nvSpPr>
            <p:spPr bwMode="auto">
              <a:xfrm>
                <a:off x="7696" y="7125"/>
                <a:ext cx="72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98" name="Line 114"/>
              <p:cNvSpPr>
                <a:spLocks noChangeAspect="1" noChangeShapeType="1"/>
              </p:cNvSpPr>
              <p:nvPr/>
            </p:nvSpPr>
            <p:spPr bwMode="auto">
              <a:xfrm flipH="1">
                <a:off x="7710" y="7140"/>
                <a:ext cx="734" cy="33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099" name="Line 115"/>
              <p:cNvSpPr>
                <a:spLocks noChangeAspect="1" noChangeShapeType="1"/>
              </p:cNvSpPr>
              <p:nvPr/>
            </p:nvSpPr>
            <p:spPr bwMode="auto">
              <a:xfrm>
                <a:off x="7666" y="7485"/>
                <a:ext cx="78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100" name="Line 116"/>
              <p:cNvSpPr>
                <a:spLocks noChangeAspect="1" noChangeShapeType="1"/>
              </p:cNvSpPr>
              <p:nvPr/>
            </p:nvSpPr>
            <p:spPr bwMode="auto">
              <a:xfrm flipH="1">
                <a:off x="7696" y="7500"/>
                <a:ext cx="734" cy="33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101" name="Line 117"/>
              <p:cNvSpPr>
                <a:spLocks noChangeAspect="1" noChangeShapeType="1"/>
              </p:cNvSpPr>
              <p:nvPr/>
            </p:nvSpPr>
            <p:spPr bwMode="auto">
              <a:xfrm>
                <a:off x="7700" y="7839"/>
                <a:ext cx="78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70102" name="Line 118"/>
            <p:cNvSpPr>
              <a:spLocks noChangeShapeType="1"/>
            </p:cNvSpPr>
            <p:nvPr/>
          </p:nvSpPr>
          <p:spPr bwMode="auto">
            <a:xfrm>
              <a:off x="9484" y="10865"/>
              <a:ext cx="736" cy="1665"/>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0103" name="Line 119"/>
            <p:cNvSpPr>
              <a:spLocks noChangeShapeType="1"/>
            </p:cNvSpPr>
            <p:nvPr/>
          </p:nvSpPr>
          <p:spPr bwMode="auto">
            <a:xfrm>
              <a:off x="8634" y="11582"/>
              <a:ext cx="465" cy="0"/>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70104" name="Line 120"/>
            <p:cNvSpPr>
              <a:spLocks noChangeShapeType="1"/>
            </p:cNvSpPr>
            <p:nvPr/>
          </p:nvSpPr>
          <p:spPr bwMode="auto">
            <a:xfrm>
              <a:off x="8982" y="11582"/>
              <a:ext cx="0" cy="1060"/>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70105" name="Line 121"/>
            <p:cNvSpPr>
              <a:spLocks noChangeShapeType="1"/>
            </p:cNvSpPr>
            <p:nvPr/>
          </p:nvSpPr>
          <p:spPr bwMode="auto">
            <a:xfrm>
              <a:off x="8817" y="15327"/>
              <a:ext cx="252" cy="1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2" name="TextBox 1"/>
          <p:cNvSpPr txBox="1"/>
          <p:nvPr/>
        </p:nvSpPr>
        <p:spPr>
          <a:xfrm>
            <a:off x="814398" y="1255817"/>
            <a:ext cx="2448272" cy="461665"/>
          </a:xfrm>
          <a:prstGeom prst="rect">
            <a:avLst/>
          </a:prstGeom>
          <a:noFill/>
        </p:spPr>
        <p:txBody>
          <a:bodyPr wrap="square" rtlCol="0">
            <a:spAutoFit/>
          </a:bodyPr>
          <a:lstStyle/>
          <a:p>
            <a:r>
              <a:rPr lang="en-US" altLang="zh-CN" sz="2400" b="1" dirty="0" smtClean="0">
                <a:solidFill>
                  <a:srgbClr val="FF0000"/>
                </a:solidFill>
              </a:rPr>
              <a:t>2016</a:t>
            </a:r>
            <a:r>
              <a:rPr lang="zh-CN" altLang="en-US" sz="2400" b="1" dirty="0" smtClean="0">
                <a:solidFill>
                  <a:srgbClr val="FF0000"/>
                </a:solidFill>
              </a:rPr>
              <a:t>南通二模</a:t>
            </a:r>
            <a:endParaRPr lang="zh-CN" altLang="en-US" sz="2400" b="1" dirty="0">
              <a:solidFill>
                <a:srgbClr val="FF0000"/>
              </a:solidFill>
            </a:endParaRPr>
          </a:p>
        </p:txBody>
      </p:sp>
      <p:sp>
        <p:nvSpPr>
          <p:cNvPr id="3" name="文本框 2"/>
          <p:cNvSpPr txBox="1"/>
          <p:nvPr/>
        </p:nvSpPr>
        <p:spPr>
          <a:xfrm>
            <a:off x="699770" y="5688965"/>
            <a:ext cx="9500870" cy="977265"/>
          </a:xfrm>
          <a:prstGeom prst="rect">
            <a:avLst/>
          </a:prstGeom>
          <a:noFill/>
        </p:spPr>
        <p:txBody>
          <a:bodyPr wrap="square" rtlCol="0">
            <a:spAutoFit/>
          </a:bodyPr>
          <a:lstStyle/>
          <a:p>
            <a:pPr>
              <a:lnSpc>
                <a:spcPct val="120000"/>
              </a:lnSpc>
            </a:pPr>
            <a:r>
              <a:rPr lang="zh-CN" altLang="en-US" sz="2400" b="1" dirty="0">
                <a:solidFill>
                  <a:srgbClr val="FF0000"/>
                </a:solidFill>
                <a:latin typeface="Times New Roman" panose="02020603050405020304" pitchFamily="18" charset="0"/>
                <a:sym typeface="+mn-ea"/>
              </a:rPr>
              <a:t>该题用生活中的打井施工作为原始问题，抽象建模转化为物理问题，数学应用于解决物理问题。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1" name="Picture 3"/>
          <p:cNvPicPr>
            <a:picLocks noChangeAspect="1"/>
          </p:cNvPicPr>
          <p:nvPr/>
        </p:nvPicPr>
        <p:blipFill>
          <a:blip r:embed="rId2"/>
          <a:stretch>
            <a:fillRect/>
          </a:stretch>
        </p:blipFill>
        <p:spPr>
          <a:xfrm>
            <a:off x="1066800" y="2617470"/>
            <a:ext cx="10363200" cy="2382520"/>
          </a:xfrm>
          <a:prstGeom prst="rect">
            <a:avLst/>
          </a:prstGeom>
          <a:noFill/>
          <a:ln w="9525">
            <a:noFill/>
          </a:ln>
        </p:spPr>
      </p:pic>
      <p:sp>
        <p:nvSpPr>
          <p:cNvPr id="109573" name="TextBox 4"/>
          <p:cNvSpPr txBox="1"/>
          <p:nvPr/>
        </p:nvSpPr>
        <p:spPr>
          <a:xfrm>
            <a:off x="1268095" y="2157095"/>
            <a:ext cx="2209800" cy="460375"/>
          </a:xfrm>
          <a:prstGeom prst="rect">
            <a:avLst/>
          </a:prstGeom>
          <a:noFill/>
          <a:ln w="9525">
            <a:noFill/>
          </a:ln>
        </p:spPr>
        <p:txBody>
          <a:bodyPr>
            <a:spAutoFit/>
          </a:bodyPr>
          <a:lstStyle/>
          <a:p>
            <a:r>
              <a:rPr lang="en-US" altLang="zh-CN" sz="2400" dirty="0">
                <a:solidFill>
                  <a:schemeClr val="tx1"/>
                </a:solidFill>
                <a:latin typeface="Times New Roman" panose="02020603050405020304" pitchFamily="18" charset="0"/>
                <a:cs typeface="Times New Roman" panose="02020603050405020304" pitchFamily="18" charset="0"/>
              </a:rPr>
              <a:t>2016</a:t>
            </a:r>
            <a:r>
              <a:rPr lang="zh-CN" altLang="en-US" sz="2400" dirty="0">
                <a:solidFill>
                  <a:schemeClr val="tx1"/>
                </a:solidFill>
                <a:latin typeface="Times New Roman" panose="02020603050405020304" pitchFamily="18" charset="0"/>
                <a:cs typeface="Times New Roman" panose="02020603050405020304" pitchFamily="18" charset="0"/>
              </a:rPr>
              <a:t>江苏卷</a:t>
            </a:r>
            <a:endParaRPr lang="zh-CN"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6502" name="TextBox 4"/>
          <p:cNvSpPr txBox="1"/>
          <p:nvPr/>
        </p:nvSpPr>
        <p:spPr>
          <a:xfrm>
            <a:off x="515437" y="5136197"/>
            <a:ext cx="2971800" cy="460375"/>
          </a:xfrm>
          <a:prstGeom prst="rect">
            <a:avLst/>
          </a:prstGeom>
          <a:noFill/>
          <a:ln w="9525">
            <a:noFill/>
          </a:ln>
        </p:spPr>
        <p:txBody>
          <a:bodyPr>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从固定的斜面上下滑</a:t>
            </a:r>
            <a:endParaRPr lang="zh-CN" alt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6503" name="TextBox 4"/>
          <p:cNvSpPr txBox="1"/>
          <p:nvPr/>
        </p:nvSpPr>
        <p:spPr>
          <a:xfrm>
            <a:off x="3414642" y="5563974"/>
            <a:ext cx="4114800" cy="460375"/>
          </a:xfrm>
          <a:prstGeom prst="rect">
            <a:avLst/>
          </a:prstGeom>
          <a:noFill/>
          <a:ln w="9525">
            <a:noFill/>
          </a:ln>
        </p:spPr>
        <p:txBody>
          <a:bodyPr>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从能自由移动的斜面上下滑</a:t>
            </a:r>
            <a:endParaRPr lang="zh-CN" alt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6504" name="TextBox 4"/>
          <p:cNvSpPr txBox="1"/>
          <p:nvPr/>
        </p:nvSpPr>
        <p:spPr>
          <a:xfrm>
            <a:off x="7258050" y="5821370"/>
            <a:ext cx="4343400" cy="460375"/>
          </a:xfrm>
          <a:prstGeom prst="rect">
            <a:avLst/>
          </a:prstGeom>
          <a:noFill/>
          <a:ln w="9525">
            <a:noFill/>
          </a:ln>
        </p:spPr>
        <p:txBody>
          <a:bodyPr>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增加了滑轮和一端固定的细线</a:t>
            </a:r>
            <a:endParaRPr lang="zh-CN" alt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9570" name="Picture 2"/>
          <p:cNvPicPr>
            <a:picLocks noChangeAspect="1"/>
          </p:cNvPicPr>
          <p:nvPr/>
        </p:nvPicPr>
        <p:blipFill>
          <a:blip r:embed="rId3"/>
          <a:stretch>
            <a:fillRect/>
          </a:stretch>
        </p:blipFill>
        <p:spPr>
          <a:xfrm>
            <a:off x="7541895" y="3598545"/>
            <a:ext cx="3753485" cy="1666240"/>
          </a:xfrm>
          <a:prstGeom prst="rect">
            <a:avLst/>
          </a:prstGeom>
          <a:noFill/>
          <a:ln w="9525">
            <a:noFill/>
          </a:ln>
        </p:spPr>
      </p:pic>
      <p:sp>
        <p:nvSpPr>
          <p:cNvPr id="5" name="TextBox 4"/>
          <p:cNvSpPr txBox="1"/>
          <p:nvPr/>
        </p:nvSpPr>
        <p:spPr>
          <a:xfrm>
            <a:off x="914475" y="1044481"/>
            <a:ext cx="10225136" cy="641779"/>
          </a:xfrm>
          <a:prstGeom prst="rect">
            <a:avLst/>
          </a:prstGeom>
          <a:noFill/>
        </p:spPr>
        <p:txBody>
          <a:bodyPr wrap="square" rtlCol="0">
            <a:spAutoFit/>
          </a:bodyPr>
          <a:lstStyle/>
          <a:p>
            <a:pPr algn="ctr">
              <a:lnSpc>
                <a:spcPts val="4800"/>
              </a:lnSpc>
            </a:pPr>
            <a:r>
              <a:rPr lang="en-US" altLang="zh-CN" sz="2800" b="1" dirty="0" smtClean="0">
                <a:solidFill>
                  <a:srgbClr val="FF0000"/>
                </a:solidFill>
              </a:rPr>
              <a:t>2. </a:t>
            </a:r>
            <a:r>
              <a:rPr lang="zh-CN" altLang="en-US" sz="2800" b="1" dirty="0" smtClean="0">
                <a:solidFill>
                  <a:srgbClr val="FF0000"/>
                </a:solidFill>
              </a:rPr>
              <a:t>命题要体现考试方向</a:t>
            </a:r>
            <a:endParaRPr lang="en-US" altLang="zh-CN" sz="2800" b="1" dirty="0" smtClean="0">
              <a:solidFill>
                <a:srgbClr val="FF0000"/>
              </a:solidFill>
            </a:endParaRPr>
          </a:p>
        </p:txBody>
      </p:sp>
      <p:sp>
        <p:nvSpPr>
          <p:cNvPr id="6" name="Text Box 7"/>
          <p:cNvSpPr txBox="1">
            <a:spLocks noChangeArrowheads="1"/>
          </p:cNvSpPr>
          <p:nvPr/>
        </p:nvSpPr>
        <p:spPr bwMode="auto">
          <a:xfrm>
            <a:off x="827727" y="1554815"/>
            <a:ext cx="3816425"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en-US" sz="2800" b="1" dirty="0" smtClean="0">
                <a:solidFill>
                  <a:srgbClr val="000000"/>
                </a:solidFill>
                <a:latin typeface="华文仿宋" panose="02010600040101010101" pitchFamily="2" charset="-122"/>
                <a:ea typeface="华文仿宋" panose="02010600040101010101" pitchFamily="2" charset="-122"/>
              </a:rPr>
              <a:t>怎样命制创新性试题？</a:t>
            </a:r>
            <a:endParaRPr lang="zh-CN" altLang="zh-CN" sz="2800" b="1" dirty="0">
              <a:solidFill>
                <a:srgbClr val="000000"/>
              </a:solidFill>
              <a:latin typeface="华文仿宋" panose="02010600040101010101" pitchFamily="2" charset="-122"/>
              <a:ea typeface="华文仿宋" panose="02010600040101010101" pitchFamily="2" charset="-122"/>
            </a:endParaRPr>
          </a:p>
        </p:txBody>
      </p:sp>
      <p:sp>
        <p:nvSpPr>
          <p:cNvPr id="3" name="Text Box 7"/>
          <p:cNvSpPr txBox="1">
            <a:spLocks noChangeArrowheads="1"/>
          </p:cNvSpPr>
          <p:nvPr/>
        </p:nvSpPr>
        <p:spPr bwMode="auto">
          <a:xfrm>
            <a:off x="5700395" y="1734820"/>
            <a:ext cx="469773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zh-CN" sz="2400" b="1" dirty="0">
                <a:solidFill>
                  <a:srgbClr val="FF0000"/>
                </a:solidFill>
                <a:latin typeface="华文仿宋" panose="02010600040101010101" pitchFamily="2" charset="-122"/>
                <a:ea typeface="华文仿宋" panose="02010600040101010101" pitchFamily="2" charset="-122"/>
              </a:rPr>
              <a:t>改陈出新、以旧换新、方法助新</a:t>
            </a:r>
          </a:p>
        </p:txBody>
      </p:sp>
      <p:sp>
        <p:nvSpPr>
          <p:cNvPr id="4" name="Text Box 7"/>
          <p:cNvSpPr txBox="1">
            <a:spLocks noChangeArrowheads="1"/>
          </p:cNvSpPr>
          <p:nvPr/>
        </p:nvSpPr>
        <p:spPr bwMode="auto">
          <a:xfrm>
            <a:off x="4027805" y="6024245"/>
            <a:ext cx="2457450"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zh-CN" sz="2800" b="1" dirty="0">
                <a:solidFill>
                  <a:srgbClr val="0901AF"/>
                </a:solidFill>
                <a:latin typeface="华文仿宋" panose="02010600040101010101" pitchFamily="2" charset="-122"/>
                <a:ea typeface="华文仿宋" panose="02010600040101010101" pitchFamily="2" charset="-122"/>
              </a:rPr>
              <a:t>改陈出新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5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5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6502"/>
                                        </p:tgtEl>
                                        <p:attrNameLst>
                                          <p:attrName>style.visibility</p:attrName>
                                        </p:attrNameLst>
                                      </p:cBhvr>
                                      <p:to>
                                        <p:strVal val="visible"/>
                                      </p:to>
                                    </p:set>
                                    <p:animEffect transition="in" filter="blinds(horizontal)">
                                      <p:cBhvr>
                                        <p:cTn id="15" dur="500"/>
                                        <p:tgtEl>
                                          <p:spTgt spid="10650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6503"/>
                                        </p:tgtEl>
                                        <p:attrNameLst>
                                          <p:attrName>style.visibility</p:attrName>
                                        </p:attrNameLst>
                                      </p:cBhvr>
                                      <p:to>
                                        <p:strVal val="visible"/>
                                      </p:to>
                                    </p:set>
                                    <p:animEffect transition="in" filter="blinds(horizontal)">
                                      <p:cBhvr>
                                        <p:cTn id="20" dur="500"/>
                                        <p:tgtEl>
                                          <p:spTgt spid="10650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6504"/>
                                        </p:tgtEl>
                                        <p:attrNameLst>
                                          <p:attrName>style.visibility</p:attrName>
                                        </p:attrNameLst>
                                      </p:cBhvr>
                                      <p:to>
                                        <p:strVal val="visible"/>
                                      </p:to>
                                    </p:set>
                                    <p:animEffect transition="in" filter="blinds(horizontal)">
                                      <p:cBhvr>
                                        <p:cTn id="25" dur="500"/>
                                        <p:tgtEl>
                                          <p:spTgt spid="10650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p:bldP spid="106502" grpId="0"/>
      <p:bldP spid="106503" grpId="0"/>
      <p:bldP spid="106504"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p:nvPr/>
        </p:nvSpPr>
        <p:spPr>
          <a:xfrm>
            <a:off x="661670" y="3359785"/>
            <a:ext cx="10480675" cy="2526665"/>
          </a:xfrm>
          <a:prstGeom prst="rect">
            <a:avLst/>
          </a:prstGeom>
          <a:noFill/>
          <a:ln w="9525">
            <a:noFill/>
          </a:ln>
        </p:spPr>
        <p:txBody>
          <a:bodyPr wrap="square" anchor="ctr">
            <a:spAutoFit/>
          </a:bodyPr>
          <a:lstStyle/>
          <a:p>
            <a:pPr>
              <a:lnSpc>
                <a:spcPct val="120000"/>
              </a:lnSpc>
            </a:pPr>
            <a:r>
              <a:rPr lang="zh-CN" altLang="en-US" sz="2200" dirty="0">
                <a:latin typeface="Times New Roman" panose="02020603050405020304" pitchFamily="18" charset="0"/>
                <a:ea typeface="楷体" panose="02010609060101010101" charset="-122"/>
              </a:rPr>
              <a:t>（</a:t>
            </a:r>
            <a:r>
              <a:rPr lang="en-US" altLang="zh-CN" sz="2200" dirty="0">
                <a:latin typeface="Times New Roman" panose="02020603050405020304" pitchFamily="18" charset="0"/>
                <a:ea typeface="楷体" panose="02010609060101010101" charset="-122"/>
              </a:rPr>
              <a:t>1</a:t>
            </a:r>
            <a:r>
              <a:rPr lang="zh-CN" altLang="en-US" sz="2200" dirty="0">
                <a:latin typeface="Times New Roman" panose="02020603050405020304" pitchFamily="18" charset="0"/>
                <a:ea typeface="楷体" panose="02010609060101010101" charset="-122"/>
              </a:rPr>
              <a:t>）求甲种离子打在底片上的位置到</a:t>
            </a:r>
            <a:r>
              <a:rPr lang="en-US" altLang="zh-CN" sz="2200" i="1" dirty="0">
                <a:latin typeface="Times New Roman" panose="02020603050405020304" pitchFamily="18" charset="0"/>
                <a:ea typeface="楷体" panose="02010609060101010101" charset="-122"/>
              </a:rPr>
              <a:t>N</a:t>
            </a:r>
            <a:r>
              <a:rPr lang="zh-CN" altLang="en-US" sz="2200" dirty="0">
                <a:latin typeface="Times New Roman" panose="02020603050405020304" pitchFamily="18" charset="0"/>
                <a:ea typeface="楷体" panose="02010609060101010101" charset="-122"/>
              </a:rPr>
              <a:t>点的最小距离</a:t>
            </a:r>
            <a:r>
              <a:rPr lang="en-US" altLang="zh-CN" sz="2200" i="1" dirty="0">
                <a:latin typeface="Times New Roman" panose="02020603050405020304" pitchFamily="18" charset="0"/>
                <a:ea typeface="楷体" panose="02010609060101010101" charset="-122"/>
              </a:rPr>
              <a:t>x</a:t>
            </a:r>
            <a:r>
              <a:rPr lang="zh-CN" altLang="en-US" sz="2200" dirty="0">
                <a:latin typeface="Times New Roman" panose="02020603050405020304" pitchFamily="18" charset="0"/>
                <a:ea typeface="楷体" panose="02010609060101010101" charset="-122"/>
              </a:rPr>
              <a:t>；</a:t>
            </a:r>
          </a:p>
          <a:p>
            <a:pPr>
              <a:lnSpc>
                <a:spcPct val="120000"/>
              </a:lnSpc>
            </a:pPr>
            <a:r>
              <a:rPr lang="zh-CN" altLang="en-US" sz="2200" dirty="0">
                <a:latin typeface="Times New Roman" panose="02020603050405020304" pitchFamily="18" charset="0"/>
                <a:ea typeface="楷体" panose="02010609060101010101" charset="-122"/>
              </a:rPr>
              <a:t>（</a:t>
            </a:r>
            <a:r>
              <a:rPr lang="en-US" altLang="zh-CN" sz="2200" dirty="0">
                <a:latin typeface="Times New Roman" panose="02020603050405020304" pitchFamily="18" charset="0"/>
                <a:ea typeface="楷体" panose="02010609060101010101" charset="-122"/>
              </a:rPr>
              <a:t>2</a:t>
            </a:r>
            <a:r>
              <a:rPr lang="zh-CN" altLang="en-US" sz="2200" dirty="0">
                <a:latin typeface="Times New Roman" panose="02020603050405020304" pitchFamily="18" charset="0"/>
                <a:ea typeface="楷体" panose="02010609060101010101" charset="-122"/>
              </a:rPr>
              <a:t>）在答题卡的图中用斜线标出磁场中甲种离子经过的区域，</a:t>
            </a:r>
          </a:p>
          <a:p>
            <a:pPr>
              <a:lnSpc>
                <a:spcPct val="120000"/>
              </a:lnSpc>
            </a:pPr>
            <a:r>
              <a:rPr lang="zh-CN" altLang="en-US" sz="2200" dirty="0">
                <a:latin typeface="Times New Roman" panose="02020603050405020304" pitchFamily="18" charset="0"/>
                <a:ea typeface="楷体" panose="02010609060101010101" charset="-122"/>
              </a:rPr>
              <a:t>          并求该区域最窄处的宽度</a:t>
            </a:r>
            <a:r>
              <a:rPr lang="en-US" altLang="zh-CN" sz="2200" i="1" dirty="0">
                <a:latin typeface="Times New Roman" panose="02020603050405020304" pitchFamily="18" charset="0"/>
                <a:ea typeface="楷体" panose="02010609060101010101" charset="-122"/>
              </a:rPr>
              <a:t>d</a:t>
            </a:r>
            <a:r>
              <a:rPr lang="zh-CN" altLang="en-US" sz="2200" dirty="0">
                <a:latin typeface="Times New Roman" panose="02020603050405020304" pitchFamily="18" charset="0"/>
                <a:ea typeface="楷体" panose="02010609060101010101" charset="-122"/>
              </a:rPr>
              <a:t>；</a:t>
            </a:r>
          </a:p>
          <a:p>
            <a:pPr>
              <a:lnSpc>
                <a:spcPct val="120000"/>
              </a:lnSpc>
            </a:pPr>
            <a:r>
              <a:rPr lang="zh-CN" altLang="en-US" sz="2200" dirty="0">
                <a:latin typeface="Times New Roman" panose="02020603050405020304" pitchFamily="18" charset="0"/>
                <a:ea typeface="楷体" panose="02010609060101010101" charset="-122"/>
              </a:rPr>
              <a:t>（</a:t>
            </a:r>
            <a:r>
              <a:rPr lang="en-US" altLang="zh-CN" sz="2200" dirty="0">
                <a:latin typeface="Times New Roman" panose="02020603050405020304" pitchFamily="18" charset="0"/>
                <a:ea typeface="楷体" panose="02010609060101010101" charset="-122"/>
              </a:rPr>
              <a:t>3</a:t>
            </a:r>
            <a:r>
              <a:rPr lang="zh-CN" altLang="en-US" sz="2200" dirty="0">
                <a:latin typeface="Times New Roman" panose="02020603050405020304" pitchFamily="18" charset="0"/>
                <a:ea typeface="楷体" panose="02010609060101010101" charset="-122"/>
              </a:rPr>
              <a:t>）若考虑加速电压有波动，在（</a:t>
            </a:r>
            <a:r>
              <a:rPr lang="en-US" altLang="zh-CN" sz="2200" i="1" dirty="0">
                <a:latin typeface="Times New Roman" panose="02020603050405020304" pitchFamily="18" charset="0"/>
                <a:ea typeface="楷体" panose="02010609060101010101" charset="-122"/>
              </a:rPr>
              <a:t>U</a:t>
            </a:r>
            <a:r>
              <a:rPr lang="en-US" altLang="zh-CN" sz="2200" baseline="-25000" dirty="0">
                <a:latin typeface="Times New Roman" panose="02020603050405020304" pitchFamily="18" charset="0"/>
                <a:ea typeface="楷体" panose="02010609060101010101" charset="-122"/>
              </a:rPr>
              <a:t>0</a:t>
            </a:r>
            <a:r>
              <a:rPr lang="en-US" altLang="zh-CN" sz="2200" dirty="0">
                <a:latin typeface="Times New Roman" panose="02020603050405020304" pitchFamily="18" charset="0"/>
                <a:ea typeface="楷体" panose="02010609060101010101" charset="-122"/>
              </a:rPr>
              <a:t>-Δ</a:t>
            </a:r>
            <a:r>
              <a:rPr lang="en-US" altLang="zh-CN" sz="2200" i="1" dirty="0">
                <a:latin typeface="Times New Roman" panose="02020603050405020304" pitchFamily="18" charset="0"/>
                <a:ea typeface="楷体" panose="02010609060101010101" charset="-122"/>
              </a:rPr>
              <a:t>U</a:t>
            </a:r>
            <a:r>
              <a:rPr lang="zh-CN" altLang="en-US" sz="2200" dirty="0">
                <a:latin typeface="Times New Roman" panose="02020603050405020304" pitchFamily="18" charset="0"/>
                <a:ea typeface="楷体" panose="02010609060101010101" charset="-122"/>
              </a:rPr>
              <a:t>）到（</a:t>
            </a:r>
            <a:r>
              <a:rPr lang="en-US" altLang="zh-CN" sz="2200" i="1" dirty="0">
                <a:latin typeface="Times New Roman" panose="02020603050405020304" pitchFamily="18" charset="0"/>
                <a:ea typeface="楷体" panose="02010609060101010101" charset="-122"/>
              </a:rPr>
              <a:t>U</a:t>
            </a:r>
            <a:r>
              <a:rPr lang="en-US" altLang="zh-CN" sz="2200" baseline="-25000" dirty="0">
                <a:latin typeface="Times New Roman" panose="02020603050405020304" pitchFamily="18" charset="0"/>
                <a:ea typeface="楷体" panose="02010609060101010101" charset="-122"/>
              </a:rPr>
              <a:t>0</a:t>
            </a:r>
            <a:r>
              <a:rPr lang="en-US" altLang="zh-CN" sz="2200" dirty="0">
                <a:latin typeface="Times New Roman" panose="02020603050405020304" pitchFamily="18" charset="0"/>
                <a:ea typeface="楷体" panose="02010609060101010101" charset="-122"/>
              </a:rPr>
              <a:t>+Δ</a:t>
            </a:r>
            <a:r>
              <a:rPr lang="en-US" altLang="zh-CN" sz="2200" i="1" dirty="0">
                <a:latin typeface="Times New Roman" panose="02020603050405020304" pitchFamily="18" charset="0"/>
                <a:ea typeface="楷体" panose="02010609060101010101" charset="-122"/>
              </a:rPr>
              <a:t>U</a:t>
            </a:r>
            <a:r>
              <a:rPr lang="zh-CN" altLang="en-US" sz="2200" dirty="0">
                <a:latin typeface="Times New Roman" panose="02020603050405020304" pitchFamily="18" charset="0"/>
                <a:ea typeface="楷体" panose="02010609060101010101" charset="-122"/>
              </a:rPr>
              <a:t>）之间</a:t>
            </a:r>
          </a:p>
          <a:p>
            <a:pPr>
              <a:lnSpc>
                <a:spcPct val="120000"/>
              </a:lnSpc>
            </a:pPr>
            <a:r>
              <a:rPr lang="zh-CN" altLang="en-US" sz="2200" dirty="0">
                <a:latin typeface="Times New Roman" panose="02020603050405020304" pitchFamily="18" charset="0"/>
                <a:ea typeface="楷体" panose="02010609060101010101" charset="-122"/>
              </a:rPr>
              <a:t>          变化，要使甲、乙两种离子在底片上没有重叠，求狭缝宽</a:t>
            </a:r>
          </a:p>
          <a:p>
            <a:pPr>
              <a:lnSpc>
                <a:spcPct val="120000"/>
              </a:lnSpc>
            </a:pPr>
            <a:r>
              <a:rPr lang="zh-CN" altLang="en-US" sz="2200" dirty="0">
                <a:latin typeface="Times New Roman" panose="02020603050405020304" pitchFamily="18" charset="0"/>
                <a:ea typeface="楷体" panose="02010609060101010101" charset="-122"/>
              </a:rPr>
              <a:t>          度</a:t>
            </a:r>
            <a:r>
              <a:rPr lang="en-US" altLang="zh-CN" sz="2200" i="1" dirty="0">
                <a:latin typeface="Times New Roman" panose="02020603050405020304" pitchFamily="18" charset="0"/>
                <a:ea typeface="楷体" panose="02010609060101010101" charset="-122"/>
              </a:rPr>
              <a:t>L</a:t>
            </a:r>
            <a:r>
              <a:rPr lang="zh-CN" altLang="en-US" sz="2200" dirty="0">
                <a:latin typeface="Times New Roman" panose="02020603050405020304" pitchFamily="18" charset="0"/>
                <a:ea typeface="楷体" panose="02010609060101010101" charset="-122"/>
              </a:rPr>
              <a:t>满足的条件</a:t>
            </a:r>
            <a:r>
              <a:rPr lang="en-US" altLang="zh-CN" sz="2200" dirty="0">
                <a:latin typeface="Times New Roman" panose="02020603050405020304" pitchFamily="18" charset="0"/>
                <a:ea typeface="楷体" panose="02010609060101010101" charset="-122"/>
              </a:rPr>
              <a:t>.</a:t>
            </a:r>
          </a:p>
        </p:txBody>
      </p:sp>
      <p:pic>
        <p:nvPicPr>
          <p:cNvPr id="43011" name="Picture 3"/>
          <p:cNvPicPr>
            <a:picLocks noChangeAspect="1"/>
          </p:cNvPicPr>
          <p:nvPr/>
        </p:nvPicPr>
        <p:blipFill>
          <a:blip r:embed="rId3"/>
          <a:stretch>
            <a:fillRect/>
          </a:stretch>
        </p:blipFill>
        <p:spPr>
          <a:xfrm>
            <a:off x="8670925" y="3244215"/>
            <a:ext cx="3078480" cy="2332355"/>
          </a:xfrm>
          <a:prstGeom prst="rect">
            <a:avLst/>
          </a:prstGeom>
          <a:noFill/>
          <a:ln w="9525">
            <a:noFill/>
          </a:ln>
        </p:spPr>
      </p:pic>
      <p:sp>
        <p:nvSpPr>
          <p:cNvPr id="43012" name="Rectangle 4"/>
          <p:cNvSpPr/>
          <p:nvPr/>
        </p:nvSpPr>
        <p:spPr>
          <a:xfrm>
            <a:off x="763270" y="1233488"/>
            <a:ext cx="10796905" cy="2120900"/>
          </a:xfrm>
          <a:prstGeom prst="rect">
            <a:avLst/>
          </a:prstGeom>
          <a:noFill/>
          <a:ln w="9525">
            <a:noFill/>
          </a:ln>
        </p:spPr>
        <p:txBody>
          <a:bodyPr wrap="square" anchor="ctr">
            <a:spAutoFit/>
          </a:bodyPr>
          <a:lstStyle/>
          <a:p>
            <a:pPr>
              <a:lnSpc>
                <a:spcPct val="120000"/>
              </a:lnSpc>
            </a:pPr>
            <a:r>
              <a:rPr lang="en-US" altLang="zh-CN" sz="2200" dirty="0">
                <a:latin typeface="Times New Roman" panose="02020603050405020304" pitchFamily="18" charset="0"/>
                <a:ea typeface="楷体" panose="02010609060101010101" charset="-122"/>
              </a:rPr>
              <a:t>15.</a:t>
            </a:r>
            <a:r>
              <a:rPr lang="zh-CN" altLang="en-US" sz="2200" dirty="0">
                <a:latin typeface="Times New Roman" panose="02020603050405020304" pitchFamily="18" charset="0"/>
                <a:ea typeface="楷体" panose="02010609060101010101" charset="-122"/>
              </a:rPr>
              <a:t>（</a:t>
            </a:r>
            <a:r>
              <a:rPr lang="en-US" altLang="zh-CN" sz="2200" dirty="0">
                <a:latin typeface="Times New Roman" panose="02020603050405020304" pitchFamily="18" charset="0"/>
                <a:ea typeface="楷体" panose="02010609060101010101" charset="-122"/>
              </a:rPr>
              <a:t>16</a:t>
            </a:r>
            <a:r>
              <a:rPr lang="zh-CN" altLang="en-US" sz="2200" dirty="0">
                <a:latin typeface="Times New Roman" panose="02020603050405020304" pitchFamily="18" charset="0"/>
                <a:ea typeface="楷体" panose="02010609060101010101" charset="-122"/>
              </a:rPr>
              <a:t>分）一台质谱仪的工作原理如图所示</a:t>
            </a:r>
            <a:r>
              <a:rPr lang="en-US" altLang="zh-CN" sz="2200" dirty="0">
                <a:latin typeface="Times New Roman" panose="02020603050405020304" pitchFamily="18" charset="0"/>
                <a:ea typeface="楷体" panose="02010609060101010101" charset="-122"/>
              </a:rPr>
              <a:t>.</a:t>
            </a:r>
            <a:r>
              <a:rPr lang="zh-CN" altLang="en-US" sz="2200" dirty="0">
                <a:latin typeface="Times New Roman" panose="02020603050405020304" pitchFamily="18" charset="0"/>
                <a:ea typeface="楷体" panose="02010609060101010101" charset="-122"/>
              </a:rPr>
              <a:t>大量的甲、乙两种离子飘入电压力为</a:t>
            </a:r>
            <a:r>
              <a:rPr lang="en-US" altLang="zh-CN" sz="2200" i="1" dirty="0">
                <a:latin typeface="Times New Roman" panose="02020603050405020304" pitchFamily="18" charset="0"/>
                <a:ea typeface="楷体" panose="02010609060101010101" charset="-122"/>
              </a:rPr>
              <a:t>U</a:t>
            </a:r>
            <a:r>
              <a:rPr lang="en-US" altLang="zh-CN" sz="2200" baseline="-25000" dirty="0">
                <a:latin typeface="Times New Roman" panose="02020603050405020304" pitchFamily="18" charset="0"/>
                <a:ea typeface="楷体" panose="02010609060101010101" charset="-122"/>
              </a:rPr>
              <a:t>0</a:t>
            </a:r>
            <a:r>
              <a:rPr lang="zh-CN" altLang="en-US" sz="2200" dirty="0">
                <a:latin typeface="Times New Roman" panose="02020603050405020304" pitchFamily="18" charset="0"/>
                <a:ea typeface="楷体" panose="02010609060101010101" charset="-122"/>
              </a:rPr>
              <a:t>的加速电场，其初速度几乎为</a:t>
            </a:r>
            <a:r>
              <a:rPr lang="en-US" altLang="zh-CN" sz="2200" dirty="0">
                <a:latin typeface="Times New Roman" panose="02020603050405020304" pitchFamily="18" charset="0"/>
                <a:ea typeface="楷体" panose="02010609060101010101" charset="-122"/>
              </a:rPr>
              <a:t>0</a:t>
            </a:r>
            <a:r>
              <a:rPr lang="zh-CN" altLang="en-US" sz="2200" dirty="0">
                <a:latin typeface="Times New Roman" panose="02020603050405020304" pitchFamily="18" charset="0"/>
                <a:ea typeface="楷体" panose="02010609060101010101" charset="-122"/>
              </a:rPr>
              <a:t>，经过加速后，通过宽为</a:t>
            </a:r>
            <a:r>
              <a:rPr lang="en-US" altLang="zh-CN" sz="2200" i="1" dirty="0">
                <a:latin typeface="Times New Roman" panose="02020603050405020304" pitchFamily="18" charset="0"/>
                <a:ea typeface="楷体" panose="02010609060101010101" charset="-122"/>
              </a:rPr>
              <a:t>L</a:t>
            </a:r>
            <a:r>
              <a:rPr lang="zh-CN" altLang="en-US" sz="2200" dirty="0">
                <a:latin typeface="Times New Roman" panose="02020603050405020304" pitchFamily="18" charset="0"/>
                <a:ea typeface="楷体" panose="02010609060101010101" charset="-122"/>
              </a:rPr>
              <a:t>的狭缝</a:t>
            </a:r>
            <a:r>
              <a:rPr lang="en-US" altLang="zh-CN" sz="2200" i="1" dirty="0">
                <a:latin typeface="Times New Roman" panose="02020603050405020304" pitchFamily="18" charset="0"/>
                <a:ea typeface="楷体" panose="02010609060101010101" charset="-122"/>
              </a:rPr>
              <a:t>MN</a:t>
            </a:r>
            <a:r>
              <a:rPr lang="zh-CN" altLang="en-US" sz="2200" dirty="0">
                <a:latin typeface="Times New Roman" panose="02020603050405020304" pitchFamily="18" charset="0"/>
                <a:ea typeface="楷体" panose="02010609060101010101" charset="-122"/>
              </a:rPr>
              <a:t>沿着与磁场垂直的方向进入磁感应强度为</a:t>
            </a:r>
            <a:r>
              <a:rPr lang="en-US" altLang="zh-CN" sz="2200" i="1" dirty="0">
                <a:latin typeface="Times New Roman" panose="02020603050405020304" pitchFamily="18" charset="0"/>
                <a:ea typeface="楷体" panose="02010609060101010101" charset="-122"/>
              </a:rPr>
              <a:t>B</a:t>
            </a:r>
            <a:r>
              <a:rPr lang="zh-CN" altLang="en-US" sz="2200" dirty="0">
                <a:latin typeface="Times New Roman" panose="02020603050405020304" pitchFamily="18" charset="0"/>
                <a:ea typeface="楷体" panose="02010609060101010101" charset="-122"/>
              </a:rPr>
              <a:t>的匀强磁场中，最后打到照相底片上．已知甲、乙两种离子的电荷量均为</a:t>
            </a:r>
            <a:r>
              <a:rPr lang="en-US" altLang="zh-CN" sz="2200" dirty="0">
                <a:latin typeface="Times New Roman" panose="02020603050405020304" pitchFamily="18" charset="0"/>
                <a:ea typeface="楷体" panose="02010609060101010101" charset="-122"/>
              </a:rPr>
              <a:t>+</a:t>
            </a:r>
            <a:r>
              <a:rPr lang="en-US" altLang="zh-CN" sz="2200" i="1" dirty="0">
                <a:latin typeface="Times New Roman" panose="02020603050405020304" pitchFamily="18" charset="0"/>
                <a:ea typeface="楷体" panose="02010609060101010101" charset="-122"/>
              </a:rPr>
              <a:t>q</a:t>
            </a:r>
            <a:r>
              <a:rPr lang="zh-CN" altLang="en-US" sz="2200" dirty="0">
                <a:latin typeface="Times New Roman" panose="02020603050405020304" pitchFamily="18" charset="0"/>
                <a:ea typeface="楷体" panose="02010609060101010101" charset="-122"/>
              </a:rPr>
              <a:t>，质量分别为</a:t>
            </a:r>
            <a:r>
              <a:rPr lang="en-US" altLang="zh-CN" sz="2200" dirty="0">
                <a:latin typeface="Times New Roman" panose="02020603050405020304" pitchFamily="18" charset="0"/>
                <a:ea typeface="楷体" panose="02010609060101010101" charset="-122"/>
              </a:rPr>
              <a:t>2</a:t>
            </a:r>
            <a:r>
              <a:rPr lang="en-US" altLang="zh-CN" sz="2200" i="1" dirty="0">
                <a:latin typeface="Times New Roman" panose="02020603050405020304" pitchFamily="18" charset="0"/>
                <a:ea typeface="楷体" panose="02010609060101010101" charset="-122"/>
              </a:rPr>
              <a:t>m</a:t>
            </a:r>
            <a:r>
              <a:rPr lang="zh-CN" altLang="en-US" sz="2200" dirty="0">
                <a:latin typeface="Times New Roman" panose="02020603050405020304" pitchFamily="18" charset="0"/>
                <a:ea typeface="楷体" panose="02010609060101010101" charset="-122"/>
              </a:rPr>
              <a:t>和</a:t>
            </a:r>
            <a:r>
              <a:rPr lang="en-US" altLang="zh-CN" sz="2200" i="1" dirty="0">
                <a:latin typeface="Times New Roman" panose="02020603050405020304" pitchFamily="18" charset="0"/>
                <a:ea typeface="楷体" panose="02010609060101010101" charset="-122"/>
              </a:rPr>
              <a:t>m</a:t>
            </a:r>
            <a:r>
              <a:rPr lang="zh-CN" altLang="en-US" sz="2200" dirty="0">
                <a:latin typeface="Times New Roman" panose="02020603050405020304" pitchFamily="18" charset="0"/>
                <a:ea typeface="楷体" panose="02010609060101010101" charset="-122"/>
              </a:rPr>
              <a:t>，图中虚线为经过狭缝左、右边界</a:t>
            </a:r>
            <a:r>
              <a:rPr lang="en-US" altLang="zh-CN" sz="2200" i="1" dirty="0">
                <a:latin typeface="Times New Roman" panose="02020603050405020304" pitchFamily="18" charset="0"/>
                <a:ea typeface="楷体" panose="02010609060101010101" charset="-122"/>
              </a:rPr>
              <a:t>M</a:t>
            </a:r>
            <a:r>
              <a:rPr lang="zh-CN" altLang="en-US" sz="2200" i="1" dirty="0">
                <a:latin typeface="Times New Roman" panose="02020603050405020304" pitchFamily="18" charset="0"/>
                <a:ea typeface="楷体" panose="02010609060101010101" charset="-122"/>
              </a:rPr>
              <a:t>、</a:t>
            </a:r>
            <a:r>
              <a:rPr lang="en-US" altLang="zh-CN" sz="2200" i="1" dirty="0">
                <a:latin typeface="Times New Roman" panose="02020603050405020304" pitchFamily="18" charset="0"/>
                <a:ea typeface="楷体" panose="02010609060101010101" charset="-122"/>
              </a:rPr>
              <a:t>N</a:t>
            </a:r>
            <a:r>
              <a:rPr lang="zh-CN" altLang="en-US" sz="2200" dirty="0">
                <a:latin typeface="Times New Roman" panose="02020603050405020304" pitchFamily="18" charset="0"/>
                <a:ea typeface="楷体" panose="02010609060101010101" charset="-122"/>
              </a:rPr>
              <a:t>的甲种离子的运动轨迹</a:t>
            </a:r>
            <a:r>
              <a:rPr lang="en-US" altLang="zh-CN" sz="2200" dirty="0">
                <a:latin typeface="Times New Roman" panose="02020603050405020304" pitchFamily="18" charset="0"/>
                <a:ea typeface="楷体" panose="02010609060101010101" charset="-122"/>
              </a:rPr>
              <a:t>.</a:t>
            </a:r>
            <a:r>
              <a:rPr lang="zh-CN" altLang="en-US" sz="2200" dirty="0">
                <a:latin typeface="Times New Roman" panose="02020603050405020304" pitchFamily="18" charset="0"/>
                <a:ea typeface="楷体" panose="02010609060101010101" charset="-122"/>
              </a:rPr>
              <a:t>不考虑离子间的相互作用</a:t>
            </a:r>
            <a:r>
              <a:rPr lang="en-US" altLang="zh-CN" sz="2200" dirty="0">
                <a:latin typeface="Times New Roman" panose="02020603050405020304" pitchFamily="18" charset="0"/>
                <a:ea typeface="楷体" panose="02010609060101010101" charset="-122"/>
              </a:rPr>
              <a:t>.</a:t>
            </a:r>
          </a:p>
        </p:txBody>
      </p:sp>
      <p:sp>
        <p:nvSpPr>
          <p:cNvPr id="4" name="Text Box 7"/>
          <p:cNvSpPr txBox="1">
            <a:spLocks noChangeArrowheads="1"/>
          </p:cNvSpPr>
          <p:nvPr/>
        </p:nvSpPr>
        <p:spPr bwMode="auto">
          <a:xfrm>
            <a:off x="4822825" y="5915660"/>
            <a:ext cx="154051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zh-CN" sz="2400" b="1" dirty="0">
                <a:solidFill>
                  <a:srgbClr val="FF0000"/>
                </a:solidFill>
                <a:latin typeface="华文仿宋" panose="02010600040101010101" pitchFamily="2" charset="-122"/>
                <a:ea typeface="华文仿宋" panose="02010600040101010101" pitchFamily="2" charset="-122"/>
              </a:rPr>
              <a:t>以旧换新</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p:cNvPicPr>
          <p:nvPr/>
        </p:nvPicPr>
        <p:blipFill>
          <a:blip r:embed="rId3"/>
          <a:stretch>
            <a:fillRect/>
          </a:stretch>
        </p:blipFill>
        <p:spPr>
          <a:xfrm>
            <a:off x="1992313" y="3644900"/>
            <a:ext cx="8135937" cy="1698625"/>
          </a:xfrm>
          <a:prstGeom prst="rect">
            <a:avLst/>
          </a:prstGeom>
          <a:noFill/>
          <a:ln w="9525">
            <a:noFill/>
          </a:ln>
        </p:spPr>
      </p:pic>
      <p:pic>
        <p:nvPicPr>
          <p:cNvPr id="44035" name="Picture 8"/>
          <p:cNvPicPr>
            <a:picLocks noChangeAspect="1"/>
          </p:cNvPicPr>
          <p:nvPr/>
        </p:nvPicPr>
        <p:blipFill>
          <a:blip r:embed="rId4"/>
          <a:stretch>
            <a:fillRect/>
          </a:stretch>
        </p:blipFill>
        <p:spPr>
          <a:xfrm>
            <a:off x="4224338" y="404813"/>
            <a:ext cx="3960812" cy="3000375"/>
          </a:xfrm>
          <a:prstGeom prst="rect">
            <a:avLst/>
          </a:prstGeom>
          <a:noFill/>
          <a:ln w="9525">
            <a:noFill/>
          </a:ln>
        </p:spPr>
      </p:pic>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3"/>
          <p:cNvGrpSpPr/>
          <p:nvPr/>
        </p:nvGrpSpPr>
        <p:grpSpPr>
          <a:xfrm>
            <a:off x="1992313" y="4221163"/>
            <a:ext cx="8131175" cy="1998662"/>
            <a:chOff x="295" y="1888"/>
            <a:chExt cx="5122" cy="1259"/>
          </a:xfrm>
        </p:grpSpPr>
        <p:pic>
          <p:nvPicPr>
            <p:cNvPr id="45066" name="Picture 4"/>
            <p:cNvPicPr>
              <a:picLocks noChangeAspect="1"/>
            </p:cNvPicPr>
            <p:nvPr/>
          </p:nvPicPr>
          <p:blipFill>
            <a:blip r:embed="rId3"/>
            <a:stretch>
              <a:fillRect/>
            </a:stretch>
          </p:blipFill>
          <p:spPr>
            <a:xfrm>
              <a:off x="295" y="1888"/>
              <a:ext cx="2585" cy="1259"/>
            </a:xfrm>
            <a:prstGeom prst="rect">
              <a:avLst/>
            </a:prstGeom>
            <a:noFill/>
            <a:ln w="9525">
              <a:noFill/>
            </a:ln>
          </p:spPr>
        </p:pic>
        <p:pic>
          <p:nvPicPr>
            <p:cNvPr id="45067" name="Picture 5"/>
            <p:cNvPicPr>
              <a:picLocks noChangeAspect="1"/>
            </p:cNvPicPr>
            <p:nvPr/>
          </p:nvPicPr>
          <p:blipFill>
            <a:blip r:embed="rId4"/>
            <a:stretch>
              <a:fillRect/>
            </a:stretch>
          </p:blipFill>
          <p:spPr>
            <a:xfrm>
              <a:off x="2877" y="1911"/>
              <a:ext cx="2540" cy="1223"/>
            </a:xfrm>
            <a:prstGeom prst="rect">
              <a:avLst/>
            </a:prstGeom>
            <a:noFill/>
            <a:ln w="9525">
              <a:noFill/>
            </a:ln>
          </p:spPr>
        </p:pic>
      </p:grpSp>
      <p:pic>
        <p:nvPicPr>
          <p:cNvPr id="45059" name="Picture 6"/>
          <p:cNvPicPr>
            <a:picLocks noChangeAspect="1"/>
          </p:cNvPicPr>
          <p:nvPr/>
        </p:nvPicPr>
        <p:blipFill>
          <a:blip r:embed="rId5"/>
          <a:stretch>
            <a:fillRect/>
          </a:stretch>
        </p:blipFill>
        <p:spPr>
          <a:xfrm>
            <a:off x="3432175" y="333375"/>
            <a:ext cx="4967288" cy="3752850"/>
          </a:xfrm>
          <a:prstGeom prst="rect">
            <a:avLst/>
          </a:prstGeom>
          <a:noFill/>
          <a:ln w="9525">
            <a:noFill/>
          </a:ln>
        </p:spPr>
      </p:pic>
      <p:sp>
        <p:nvSpPr>
          <p:cNvPr id="45060" name="Line 7"/>
          <p:cNvSpPr/>
          <p:nvPr/>
        </p:nvSpPr>
        <p:spPr>
          <a:xfrm>
            <a:off x="8183563" y="4365625"/>
            <a:ext cx="0" cy="1511300"/>
          </a:xfrm>
          <a:prstGeom prst="line">
            <a:avLst/>
          </a:prstGeom>
          <a:ln w="25400" cap="flat" cmpd="sng">
            <a:solidFill>
              <a:srgbClr val="0000FF"/>
            </a:solidFill>
            <a:prstDash val="dash"/>
            <a:headEnd type="none" w="med" len="med"/>
            <a:tailEnd type="none" w="med" len="med"/>
          </a:ln>
        </p:spPr>
      </p:sp>
      <p:sp>
        <p:nvSpPr>
          <p:cNvPr id="45061" name="Line 8"/>
          <p:cNvSpPr/>
          <p:nvPr/>
        </p:nvSpPr>
        <p:spPr>
          <a:xfrm>
            <a:off x="8183563" y="4365625"/>
            <a:ext cx="288925" cy="1511300"/>
          </a:xfrm>
          <a:prstGeom prst="line">
            <a:avLst/>
          </a:prstGeom>
          <a:ln w="25400" cap="flat" cmpd="sng">
            <a:solidFill>
              <a:srgbClr val="0000FF"/>
            </a:solidFill>
            <a:prstDash val="dash"/>
            <a:headEnd type="none" w="med" len="med"/>
            <a:tailEnd type="none" w="med" len="med"/>
          </a:ln>
        </p:spPr>
      </p:sp>
      <p:cxnSp>
        <p:nvCxnSpPr>
          <p:cNvPr id="12" name="直接连接符 11"/>
          <p:cNvCxnSpPr/>
          <p:nvPr/>
        </p:nvCxnSpPr>
        <p:spPr>
          <a:xfrm>
            <a:off x="5524500" y="812800"/>
            <a:ext cx="785813"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p:cNvGrpSpPr/>
          <p:nvPr/>
        </p:nvGrpSpPr>
        <p:grpSpPr>
          <a:xfrm>
            <a:off x="1631504" y="1362248"/>
            <a:ext cx="7416800" cy="3290888"/>
            <a:chOff x="567" y="346"/>
            <a:chExt cx="4672" cy="2073"/>
          </a:xfrm>
        </p:grpSpPr>
        <p:pic>
          <p:nvPicPr>
            <p:cNvPr id="46088" name="Picture 3"/>
            <p:cNvPicPr>
              <a:picLocks noChangeAspect="1"/>
            </p:cNvPicPr>
            <p:nvPr/>
          </p:nvPicPr>
          <p:blipFill>
            <a:blip r:embed="rId3"/>
            <a:stretch>
              <a:fillRect/>
            </a:stretch>
          </p:blipFill>
          <p:spPr>
            <a:xfrm>
              <a:off x="567" y="346"/>
              <a:ext cx="2358" cy="347"/>
            </a:xfrm>
            <a:prstGeom prst="rect">
              <a:avLst/>
            </a:prstGeom>
            <a:noFill/>
            <a:ln w="9525">
              <a:noFill/>
            </a:ln>
          </p:spPr>
        </p:pic>
        <p:pic>
          <p:nvPicPr>
            <p:cNvPr id="46089" name="Picture 4"/>
            <p:cNvPicPr>
              <a:picLocks noChangeAspect="1"/>
            </p:cNvPicPr>
            <p:nvPr/>
          </p:nvPicPr>
          <p:blipFill>
            <a:blip r:embed="rId4"/>
            <a:stretch>
              <a:fillRect/>
            </a:stretch>
          </p:blipFill>
          <p:spPr>
            <a:xfrm>
              <a:off x="567" y="663"/>
              <a:ext cx="4672" cy="1756"/>
            </a:xfrm>
            <a:prstGeom prst="rect">
              <a:avLst/>
            </a:prstGeom>
            <a:noFill/>
            <a:ln w="9525">
              <a:noFill/>
            </a:ln>
          </p:spPr>
        </p:pic>
      </p:grpSp>
      <p:pic>
        <p:nvPicPr>
          <p:cNvPr id="46083" name="Picture 5"/>
          <p:cNvPicPr>
            <a:picLocks noChangeAspect="1"/>
          </p:cNvPicPr>
          <p:nvPr/>
        </p:nvPicPr>
        <p:blipFill>
          <a:blip r:embed="rId5"/>
          <a:stretch>
            <a:fillRect/>
          </a:stretch>
        </p:blipFill>
        <p:spPr>
          <a:xfrm>
            <a:off x="8472264" y="1414347"/>
            <a:ext cx="3241675" cy="1560512"/>
          </a:xfrm>
          <a:prstGeom prst="rect">
            <a:avLst/>
          </a:prstGeom>
          <a:noFill/>
          <a:ln w="9525">
            <a:noFill/>
          </a:ln>
        </p:spPr>
      </p:pic>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p:cNvPicPr>
            <a:picLocks noChangeAspect="1"/>
          </p:cNvPicPr>
          <p:nvPr/>
        </p:nvPicPr>
        <p:blipFill>
          <a:blip r:embed="rId2"/>
          <a:stretch>
            <a:fillRect/>
          </a:stretch>
        </p:blipFill>
        <p:spPr>
          <a:xfrm>
            <a:off x="558165" y="1771650"/>
            <a:ext cx="11075670" cy="4368800"/>
          </a:xfrm>
          <a:prstGeom prst="rect">
            <a:avLst/>
          </a:prstGeom>
          <a:noFill/>
          <a:ln w="9525">
            <a:noFill/>
          </a:ln>
        </p:spPr>
      </p:pic>
      <p:sp>
        <p:nvSpPr>
          <p:cNvPr id="77828" name="Text Box 3"/>
          <p:cNvSpPr txBox="1"/>
          <p:nvPr/>
        </p:nvSpPr>
        <p:spPr>
          <a:xfrm>
            <a:off x="1095375" y="1219200"/>
            <a:ext cx="2895600" cy="460375"/>
          </a:xfrm>
          <a:prstGeom prst="rect">
            <a:avLst/>
          </a:prstGeom>
          <a:noFill/>
          <a:ln w="9525">
            <a:noFill/>
          </a:ln>
        </p:spPr>
        <p:txBody>
          <a:bodyPr>
            <a:spAutoFit/>
          </a:bodyPr>
          <a:lstStyle/>
          <a:p>
            <a:r>
              <a:rPr lang="en-US" altLang="zh-CN" sz="2400" dirty="0">
                <a:solidFill>
                  <a:schemeClr val="tx1"/>
                </a:solidFill>
                <a:latin typeface="Times New Roman" panose="02020603050405020304" pitchFamily="18" charset="0"/>
              </a:rPr>
              <a:t>2015</a:t>
            </a:r>
            <a:r>
              <a:rPr lang="zh-CN" altLang="en-US" sz="2400" dirty="0">
                <a:solidFill>
                  <a:schemeClr val="tx1"/>
                </a:solidFill>
                <a:latin typeface="Times New Roman" panose="02020603050405020304" pitchFamily="18" charset="0"/>
              </a:rPr>
              <a:t>江苏高考</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ChangeAspect="1"/>
          </p:cNvPicPr>
          <p:nvPr/>
        </p:nvPicPr>
        <p:blipFill>
          <a:blip r:embed="rId2"/>
          <a:stretch>
            <a:fillRect/>
          </a:stretch>
        </p:blipFill>
        <p:spPr>
          <a:xfrm>
            <a:off x="1343025" y="1503680"/>
            <a:ext cx="8975090" cy="5305425"/>
          </a:xfrm>
          <a:prstGeom prst="rect">
            <a:avLst/>
          </a:prstGeom>
          <a:noFill/>
          <a:ln w="9525">
            <a:noFill/>
          </a:ln>
        </p:spPr>
      </p:pic>
      <p:sp>
        <p:nvSpPr>
          <p:cNvPr id="73731" name="Text Box 6"/>
          <p:cNvSpPr txBox="1"/>
          <p:nvPr/>
        </p:nvSpPr>
        <p:spPr>
          <a:xfrm>
            <a:off x="2057400" y="1143000"/>
            <a:ext cx="3429000" cy="460375"/>
          </a:xfrm>
          <a:prstGeom prst="rect">
            <a:avLst/>
          </a:prstGeom>
          <a:noFill/>
          <a:ln w="9525">
            <a:noFill/>
          </a:ln>
        </p:spPr>
        <p:txBody>
          <a:bodyPr>
            <a:spAutoFit/>
          </a:bodyPr>
          <a:lstStyle/>
          <a:p>
            <a:r>
              <a:rPr lang="en-US" altLang="zh-CN" sz="2400" dirty="0">
                <a:solidFill>
                  <a:schemeClr val="tx1"/>
                </a:solidFill>
                <a:latin typeface="Arial" panose="020B0604020202020204" pitchFamily="34" charset="0"/>
              </a:rPr>
              <a:t>2016</a:t>
            </a:r>
            <a:r>
              <a:rPr lang="zh-CN" altLang="en-US" sz="2400" dirty="0">
                <a:solidFill>
                  <a:schemeClr val="tx1"/>
                </a:solidFill>
                <a:latin typeface="Arial" panose="020B0604020202020204" pitchFamily="34" charset="0"/>
              </a:rPr>
              <a:t>江苏卷</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6"/>
          <p:cNvSpPr txBox="1">
            <a:spLocks noChangeArrowheads="1"/>
          </p:cNvSpPr>
          <p:nvPr/>
        </p:nvSpPr>
        <p:spPr bwMode="auto">
          <a:xfrm>
            <a:off x="2734733" y="2997201"/>
            <a:ext cx="681566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4000" b="1">
              <a:solidFill>
                <a:srgbClr val="CC0000"/>
              </a:solidFill>
              <a:latin typeface="华文中宋" panose="02010600040101010101" pitchFamily="2" charset="-122"/>
              <a:ea typeface="华文中宋" panose="02010600040101010101" pitchFamily="2" charset="-122"/>
            </a:endParaRPr>
          </a:p>
        </p:txBody>
      </p:sp>
      <p:sp>
        <p:nvSpPr>
          <p:cNvPr id="3" name="TextBox 2"/>
          <p:cNvSpPr txBox="1"/>
          <p:nvPr/>
        </p:nvSpPr>
        <p:spPr>
          <a:xfrm>
            <a:off x="983331" y="1251863"/>
            <a:ext cx="10225136" cy="706755"/>
          </a:xfrm>
          <a:prstGeom prst="rect">
            <a:avLst/>
          </a:prstGeom>
          <a:noFill/>
        </p:spPr>
        <p:txBody>
          <a:bodyPr wrap="square" rtlCol="0">
            <a:spAutoFit/>
          </a:bodyPr>
          <a:lstStyle/>
          <a:p>
            <a:pPr>
              <a:lnSpc>
                <a:spcPts val="4800"/>
              </a:lnSpc>
            </a:pPr>
            <a:r>
              <a:rPr lang="en-US" altLang="zh-CN" sz="2800" dirty="0"/>
              <a:t>        </a:t>
            </a:r>
            <a:r>
              <a:rPr lang="en-US" altLang="zh-CN" sz="2800" b="1" dirty="0">
                <a:solidFill>
                  <a:srgbClr val="FF0000"/>
                </a:solidFill>
              </a:rPr>
              <a:t> </a:t>
            </a:r>
            <a:r>
              <a:rPr lang="en-US" altLang="zh-CN" sz="2800" b="1" dirty="0" smtClean="0">
                <a:solidFill>
                  <a:srgbClr val="FF0000"/>
                </a:solidFill>
              </a:rPr>
              <a:t>                                3. </a:t>
            </a:r>
            <a:r>
              <a:rPr lang="zh-CN" altLang="en-US" sz="2800" b="1" dirty="0" smtClean="0">
                <a:solidFill>
                  <a:srgbClr val="FF0000"/>
                </a:solidFill>
              </a:rPr>
              <a:t>命题要引领学科教学</a:t>
            </a:r>
            <a:endParaRPr lang="zh-CN" altLang="en-US" sz="2800" b="1" dirty="0">
              <a:solidFill>
                <a:srgbClr val="FF0000"/>
              </a:solidFill>
            </a:endParaRPr>
          </a:p>
        </p:txBody>
      </p:sp>
      <p:sp>
        <p:nvSpPr>
          <p:cNvPr id="5" name="Text Box 3"/>
          <p:cNvSpPr txBox="1"/>
          <p:nvPr/>
        </p:nvSpPr>
        <p:spPr>
          <a:xfrm>
            <a:off x="2038985" y="2386965"/>
            <a:ext cx="8574405" cy="2287905"/>
          </a:xfrm>
          <a:prstGeom prst="rect">
            <a:avLst/>
          </a:prstGeom>
          <a:noFill/>
          <a:ln w="9525">
            <a:noFill/>
          </a:ln>
        </p:spPr>
        <p:txBody>
          <a:bodyPr wrap="square">
            <a:spAutoFit/>
          </a:bodyPr>
          <a:lstStyle/>
          <a:p>
            <a:pPr>
              <a:lnSpc>
                <a:spcPct val="170000"/>
              </a:lnSpc>
            </a:pPr>
            <a:r>
              <a:rPr lang="zh-CN" altLang="en-US" sz="2800" b="1" dirty="0">
                <a:solidFill>
                  <a:schemeClr val="tx1"/>
                </a:solidFill>
                <a:latin typeface="Times New Roman" panose="02020603050405020304" pitchFamily="18" charset="0"/>
              </a:rPr>
              <a:t>       命题</a:t>
            </a:r>
            <a:r>
              <a:rPr lang="zh-CN" altLang="en-US" sz="2800" b="1" dirty="0">
                <a:solidFill>
                  <a:schemeClr val="tx1"/>
                </a:solidFill>
                <a:latin typeface="Times New Roman" panose="02020603050405020304" pitchFamily="18" charset="0"/>
                <a:sym typeface="+mn-ea"/>
              </a:rPr>
              <a:t>要拓宽</a:t>
            </a:r>
            <a:r>
              <a:rPr lang="zh-CN" altLang="en-US" sz="2800" b="1" dirty="0">
                <a:solidFill>
                  <a:schemeClr val="tx1"/>
                </a:solidFill>
                <a:latin typeface="Times New Roman" panose="02020603050405020304" pitchFamily="18" charset="0"/>
              </a:rPr>
              <a:t>素材，体现联系</a:t>
            </a:r>
            <a:r>
              <a:rPr lang="zh-CN" altLang="en-US" sz="2800" b="1" dirty="0">
                <a:solidFill>
                  <a:schemeClr val="tx1"/>
                </a:solidFill>
                <a:latin typeface="Times New Roman" panose="02020603050405020304" pitchFamily="18" charset="0"/>
                <a:sym typeface="+mn-ea"/>
              </a:rPr>
              <a:t>社会</a:t>
            </a:r>
            <a:r>
              <a:rPr lang="zh-CN" altLang="en-US" sz="2800" b="1" dirty="0">
                <a:solidFill>
                  <a:schemeClr val="tx1"/>
                </a:solidFill>
                <a:latin typeface="Times New Roman" panose="02020603050405020304" pitchFamily="18" charset="0"/>
              </a:rPr>
              <a:t>生活的走向。</a:t>
            </a:r>
          </a:p>
          <a:p>
            <a:pPr>
              <a:lnSpc>
                <a:spcPct val="170000"/>
              </a:lnSpc>
            </a:pPr>
            <a:r>
              <a:rPr lang="zh-CN" altLang="en-US" sz="2800" b="1" dirty="0">
                <a:solidFill>
                  <a:schemeClr val="tx1"/>
                </a:solidFill>
                <a:latin typeface="Times New Roman" panose="02020603050405020304" pitchFamily="18" charset="0"/>
              </a:rPr>
              <a:t>       命题要能力立意，体现知能并举的</a:t>
            </a:r>
            <a:r>
              <a:rPr lang="zh-CN" altLang="en-US" sz="2800" b="1" dirty="0">
                <a:solidFill>
                  <a:schemeClr val="tx1"/>
                </a:solidFill>
                <a:latin typeface="Times New Roman" panose="02020603050405020304" pitchFamily="18" charset="0"/>
                <a:sym typeface="+mn-ea"/>
              </a:rPr>
              <a:t>教学</a:t>
            </a:r>
            <a:r>
              <a:rPr lang="zh-CN" altLang="en-US" sz="2800" b="1" dirty="0">
                <a:solidFill>
                  <a:schemeClr val="tx1"/>
                </a:solidFill>
                <a:latin typeface="Times New Roman" panose="02020603050405020304" pitchFamily="18" charset="0"/>
              </a:rPr>
              <a:t>走向。</a:t>
            </a:r>
          </a:p>
          <a:p>
            <a:pPr>
              <a:lnSpc>
                <a:spcPct val="170000"/>
              </a:lnSpc>
            </a:pPr>
            <a:r>
              <a:rPr lang="zh-CN" altLang="en-US" sz="2800" b="1" dirty="0">
                <a:solidFill>
                  <a:schemeClr val="tx1"/>
                </a:solidFill>
                <a:latin typeface="Times New Roman" panose="02020603050405020304" pitchFamily="18" charset="0"/>
              </a:rPr>
              <a:t>       命题要科学规范，体现学科内涵的教学走向。</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51384" y="1196752"/>
            <a:ext cx="10972800" cy="865187"/>
          </a:xfrm>
        </p:spPr>
        <p:txBody>
          <a:bodyPr/>
          <a:lstStyle/>
          <a:p>
            <a:r>
              <a:rPr lang="zh-CN" altLang="zh-CN" b="1" dirty="0" smtClean="0">
                <a:solidFill>
                  <a:schemeClr val="hlink"/>
                </a:solidFill>
              </a:rPr>
              <a:t>物理观念</a:t>
            </a:r>
          </a:p>
        </p:txBody>
      </p:sp>
      <p:sp>
        <p:nvSpPr>
          <p:cNvPr id="38915" name="Rectangle 3"/>
          <p:cNvSpPr>
            <a:spLocks noGrp="1" noChangeArrowheads="1"/>
          </p:cNvSpPr>
          <p:nvPr>
            <p:ph type="body" idx="1"/>
          </p:nvPr>
        </p:nvSpPr>
        <p:spPr>
          <a:xfrm>
            <a:off x="551384" y="2060848"/>
            <a:ext cx="11425767" cy="4392488"/>
          </a:xfrm>
        </p:spPr>
        <p:txBody>
          <a:bodyPr/>
          <a:lstStyle/>
          <a:p>
            <a:pPr marL="0" indent="0">
              <a:lnSpc>
                <a:spcPct val="125000"/>
              </a:lnSpc>
              <a:buNone/>
            </a:pPr>
            <a:r>
              <a:rPr lang="zh-CN" altLang="zh-CN" sz="2800" b="1" dirty="0" smtClean="0">
                <a:solidFill>
                  <a:schemeClr val="hlink"/>
                </a:solidFill>
                <a:latin typeface="楷体" pitchFamily="49" charset="-122"/>
                <a:ea typeface="楷体" pitchFamily="49" charset="-122"/>
              </a:rPr>
              <a:t>内涵</a:t>
            </a:r>
            <a:r>
              <a:rPr lang="zh-CN" altLang="zh-CN" sz="2800" dirty="0" smtClean="0">
                <a:latin typeface="楷体" pitchFamily="49" charset="-122"/>
                <a:ea typeface="楷体" pitchFamily="49" charset="-122"/>
              </a:rPr>
              <a:t>——“物理观念”是从物理学视角形成的关于物质、运动、能量和相互作用等的基本认识；是物理概念和规律等在头脑中的提炼和升华；是运用物理知识和方法解释自然现象和解决实际问题的能力。</a:t>
            </a:r>
          </a:p>
          <a:p>
            <a:pPr marL="0" indent="0">
              <a:lnSpc>
                <a:spcPct val="90000"/>
              </a:lnSpc>
              <a:buNone/>
            </a:pPr>
            <a:r>
              <a:rPr lang="zh-CN" altLang="zh-CN" sz="2800" dirty="0" smtClean="0">
                <a:latin typeface="楷体" pitchFamily="49" charset="-122"/>
                <a:ea typeface="楷体" pitchFamily="49" charset="-122"/>
              </a:rPr>
              <a:t>主要包括物质观、运动观、能量观、相互作用观及应用等要素。</a:t>
            </a:r>
          </a:p>
          <a:p>
            <a:pPr marL="0" indent="0">
              <a:lnSpc>
                <a:spcPct val="90000"/>
              </a:lnSpc>
              <a:buNone/>
            </a:pPr>
            <a:r>
              <a:rPr lang="zh-CN" altLang="zh-CN" sz="2800" b="1" dirty="0" smtClean="0">
                <a:solidFill>
                  <a:schemeClr val="hlink"/>
                </a:solidFill>
                <a:ea typeface="楷体" pitchFamily="49" charset="-122"/>
              </a:rPr>
              <a:t>表现</a:t>
            </a:r>
            <a:r>
              <a:rPr lang="zh-CN" altLang="zh-CN" sz="2800" dirty="0" smtClean="0">
                <a:latin typeface="楷体" pitchFamily="49" charset="-122"/>
                <a:ea typeface="楷体" pitchFamily="49" charset="-122"/>
              </a:rPr>
              <a:t>——</a:t>
            </a:r>
            <a:r>
              <a:rPr lang="zh-CN" altLang="zh-CN" sz="2800" dirty="0" smtClean="0">
                <a:ea typeface="楷体" pitchFamily="49" charset="-122"/>
              </a:rPr>
              <a:t>形成</a:t>
            </a:r>
            <a:r>
              <a:rPr lang="zh-CN" altLang="zh-CN" sz="2800" dirty="0" smtClean="0">
                <a:solidFill>
                  <a:schemeClr val="hlink"/>
                </a:solidFill>
                <a:ea typeface="楷体" pitchFamily="49" charset="-122"/>
              </a:rPr>
              <a:t>经典物理</a:t>
            </a:r>
            <a:r>
              <a:rPr lang="zh-CN" altLang="zh-CN" sz="2800" dirty="0" smtClean="0">
                <a:ea typeface="楷体" pitchFamily="49" charset="-122"/>
              </a:rPr>
              <a:t>的物质观、运动观、能量观、相互作用观等，能用其解释自然现象和解决实际问题；</a:t>
            </a:r>
          </a:p>
          <a:p>
            <a:pPr marL="0" indent="0">
              <a:lnSpc>
                <a:spcPct val="90000"/>
              </a:lnSpc>
              <a:buNone/>
            </a:pPr>
            <a:r>
              <a:rPr lang="zh-CN" altLang="zh-CN" sz="2800" dirty="0" smtClean="0">
                <a:ea typeface="楷体" pitchFamily="49" charset="-122"/>
              </a:rPr>
              <a:t>初步具有</a:t>
            </a:r>
            <a:r>
              <a:rPr lang="zh-CN" altLang="zh-CN" sz="2800" dirty="0" smtClean="0">
                <a:solidFill>
                  <a:schemeClr val="hlink"/>
                </a:solidFill>
                <a:ea typeface="楷体" pitchFamily="49" charset="-122"/>
              </a:rPr>
              <a:t>现代物理</a:t>
            </a:r>
            <a:r>
              <a:rPr lang="zh-CN" altLang="zh-CN" sz="2800" dirty="0" smtClean="0">
                <a:ea typeface="楷体" pitchFamily="49" charset="-122"/>
              </a:rPr>
              <a:t>的物质观、运动观、能量观、相互作用观等，能用这些观念描述自然界的图景。</a:t>
            </a:r>
          </a:p>
        </p:txBody>
      </p:sp>
    </p:spTree>
    <p:extLst>
      <p:ext uri="{BB962C8B-B14F-4D97-AF65-F5344CB8AC3E}">
        <p14:creationId xmlns:p14="http://schemas.microsoft.com/office/powerpoint/2010/main" val="46766684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6"/>
          <p:cNvSpPr txBox="1">
            <a:spLocks noChangeArrowheads="1"/>
          </p:cNvSpPr>
          <p:nvPr/>
        </p:nvSpPr>
        <p:spPr bwMode="auto">
          <a:xfrm>
            <a:off x="2734733" y="2997201"/>
            <a:ext cx="681566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4000" b="1">
              <a:solidFill>
                <a:srgbClr val="CC0000"/>
              </a:solidFill>
              <a:latin typeface="华文中宋" panose="02010600040101010101" pitchFamily="2" charset="-122"/>
              <a:ea typeface="华文中宋" panose="02010600040101010101" pitchFamily="2" charset="-122"/>
            </a:endParaRPr>
          </a:p>
        </p:txBody>
      </p:sp>
      <p:sp>
        <p:nvSpPr>
          <p:cNvPr id="3" name="TextBox 2"/>
          <p:cNvSpPr txBox="1"/>
          <p:nvPr/>
        </p:nvSpPr>
        <p:spPr>
          <a:xfrm>
            <a:off x="982696" y="1166138"/>
            <a:ext cx="10225136" cy="706755"/>
          </a:xfrm>
          <a:prstGeom prst="rect">
            <a:avLst/>
          </a:prstGeom>
          <a:noFill/>
        </p:spPr>
        <p:txBody>
          <a:bodyPr wrap="square" rtlCol="0">
            <a:spAutoFit/>
          </a:bodyPr>
          <a:lstStyle/>
          <a:p>
            <a:pPr>
              <a:lnSpc>
                <a:spcPts val="4800"/>
              </a:lnSpc>
            </a:pPr>
            <a:r>
              <a:rPr lang="en-US" altLang="zh-CN" sz="2800" dirty="0"/>
              <a:t>        </a:t>
            </a:r>
            <a:r>
              <a:rPr lang="en-US" altLang="zh-CN" sz="2800" b="1" dirty="0">
                <a:solidFill>
                  <a:srgbClr val="FF0000"/>
                </a:solidFill>
              </a:rPr>
              <a:t> </a:t>
            </a:r>
            <a:r>
              <a:rPr lang="en-US" altLang="zh-CN" sz="2800" b="1" dirty="0" smtClean="0">
                <a:solidFill>
                  <a:srgbClr val="FF0000"/>
                </a:solidFill>
              </a:rPr>
              <a:t>                                3. </a:t>
            </a:r>
            <a:r>
              <a:rPr lang="zh-CN" altLang="en-US" sz="2800" b="1" dirty="0" smtClean="0">
                <a:solidFill>
                  <a:srgbClr val="FF0000"/>
                </a:solidFill>
              </a:rPr>
              <a:t>命题要引领学科教学</a:t>
            </a:r>
            <a:endParaRPr lang="zh-CN" altLang="en-US" sz="2800" b="1" dirty="0">
              <a:solidFill>
                <a:srgbClr val="FF0000"/>
              </a:solidFill>
            </a:endParaRPr>
          </a:p>
        </p:txBody>
      </p:sp>
      <p:sp>
        <p:nvSpPr>
          <p:cNvPr id="5" name="Text Box 3"/>
          <p:cNvSpPr txBox="1"/>
          <p:nvPr/>
        </p:nvSpPr>
        <p:spPr>
          <a:xfrm>
            <a:off x="1738630" y="1672590"/>
            <a:ext cx="9170670" cy="823595"/>
          </a:xfrm>
          <a:prstGeom prst="rect">
            <a:avLst/>
          </a:prstGeom>
          <a:noFill/>
          <a:ln w="9525">
            <a:noFill/>
          </a:ln>
        </p:spPr>
        <p:txBody>
          <a:bodyPr wrap="square">
            <a:spAutoFit/>
          </a:bodyPr>
          <a:lstStyle/>
          <a:p>
            <a:pPr>
              <a:lnSpc>
                <a:spcPct val="170000"/>
              </a:lnSpc>
            </a:pPr>
            <a:r>
              <a:rPr lang="zh-CN" altLang="en-US" sz="2800" b="1" dirty="0">
                <a:solidFill>
                  <a:schemeClr val="tx1"/>
                </a:solidFill>
                <a:latin typeface="Times New Roman" panose="02020603050405020304" pitchFamily="18" charset="0"/>
              </a:rPr>
              <a:t>       命题</a:t>
            </a:r>
            <a:r>
              <a:rPr lang="zh-CN" altLang="en-US" sz="2800" b="1" dirty="0">
                <a:solidFill>
                  <a:schemeClr val="tx1"/>
                </a:solidFill>
                <a:latin typeface="Times New Roman" panose="02020603050405020304" pitchFamily="18" charset="0"/>
                <a:sym typeface="+mn-ea"/>
              </a:rPr>
              <a:t>要拓宽</a:t>
            </a:r>
            <a:r>
              <a:rPr lang="zh-CN" altLang="en-US" sz="2800" b="1" dirty="0">
                <a:solidFill>
                  <a:schemeClr val="tx1"/>
                </a:solidFill>
                <a:latin typeface="Times New Roman" panose="02020603050405020304" pitchFamily="18" charset="0"/>
              </a:rPr>
              <a:t>素材，体现联系</a:t>
            </a:r>
            <a:r>
              <a:rPr lang="zh-CN" altLang="en-US" sz="2800" b="1" dirty="0">
                <a:solidFill>
                  <a:schemeClr val="tx1"/>
                </a:solidFill>
                <a:latin typeface="Times New Roman" panose="02020603050405020304" pitchFamily="18" charset="0"/>
                <a:sym typeface="+mn-ea"/>
              </a:rPr>
              <a:t>社会和</a:t>
            </a:r>
            <a:r>
              <a:rPr lang="zh-CN" altLang="en-US" sz="2800" b="1" dirty="0">
                <a:solidFill>
                  <a:schemeClr val="tx1"/>
                </a:solidFill>
                <a:latin typeface="Times New Roman" panose="02020603050405020304" pitchFamily="18" charset="0"/>
              </a:rPr>
              <a:t>生活的走向。</a:t>
            </a:r>
          </a:p>
        </p:txBody>
      </p:sp>
      <p:pic>
        <p:nvPicPr>
          <p:cNvPr id="14339" name="图片 19" descr="说明: 学科网 版权所有"/>
          <p:cNvPicPr>
            <a:picLocks noChangeAspect="1"/>
          </p:cNvPicPr>
          <p:nvPr/>
        </p:nvPicPr>
        <p:blipFill>
          <a:blip r:embed="rId2"/>
          <a:stretch>
            <a:fillRect/>
          </a:stretch>
        </p:blipFill>
        <p:spPr>
          <a:xfrm>
            <a:off x="9679940" y="2986405"/>
            <a:ext cx="2155825" cy="2743200"/>
          </a:xfrm>
          <a:prstGeom prst="rect">
            <a:avLst/>
          </a:prstGeom>
          <a:noFill/>
          <a:ln w="9525">
            <a:noFill/>
          </a:ln>
        </p:spPr>
      </p:pic>
      <p:pic>
        <p:nvPicPr>
          <p:cNvPr id="15363" name="Picture 3"/>
          <p:cNvPicPr>
            <a:picLocks noChangeAspect="1"/>
          </p:cNvPicPr>
          <p:nvPr/>
        </p:nvPicPr>
        <p:blipFill>
          <a:blip r:embed="rId3"/>
          <a:stretch>
            <a:fillRect/>
          </a:stretch>
        </p:blipFill>
        <p:spPr>
          <a:xfrm>
            <a:off x="401955" y="2513965"/>
            <a:ext cx="8733790" cy="3772535"/>
          </a:xfrm>
          <a:prstGeom prst="rect">
            <a:avLst/>
          </a:prstGeom>
          <a:noFill/>
          <a:ln w="9525">
            <a:noFill/>
          </a:ln>
        </p:spPr>
      </p:pic>
      <p:sp>
        <p:nvSpPr>
          <p:cNvPr id="2" name="Text Box 3"/>
          <p:cNvSpPr txBox="1"/>
          <p:nvPr/>
        </p:nvSpPr>
        <p:spPr>
          <a:xfrm>
            <a:off x="2587625" y="6087745"/>
            <a:ext cx="9170670" cy="718820"/>
          </a:xfrm>
          <a:prstGeom prst="rect">
            <a:avLst/>
          </a:prstGeom>
          <a:noFill/>
          <a:ln w="9525">
            <a:noFill/>
          </a:ln>
        </p:spPr>
        <p:txBody>
          <a:bodyPr wrap="square">
            <a:spAutoFit/>
          </a:bodyPr>
          <a:lstStyle/>
          <a:p>
            <a:pPr>
              <a:lnSpc>
                <a:spcPct val="170000"/>
              </a:lnSpc>
            </a:pPr>
            <a:r>
              <a:rPr lang="zh-CN" altLang="en-US" sz="2400" b="1" dirty="0">
                <a:solidFill>
                  <a:srgbClr val="FF0000"/>
                </a:solidFill>
                <a:latin typeface="Times New Roman" panose="02020603050405020304" pitchFamily="18" charset="0"/>
              </a:rPr>
              <a:t>       教材是与学生生活联系最紧密的资源。</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8" descr="说明: 学科网 版权所有"/>
          <p:cNvPicPr>
            <a:picLocks noChangeAspect="1"/>
          </p:cNvPicPr>
          <p:nvPr/>
        </p:nvPicPr>
        <p:blipFill>
          <a:blip r:embed="rId2"/>
          <a:stretch>
            <a:fillRect/>
          </a:stretch>
        </p:blipFill>
        <p:spPr>
          <a:xfrm>
            <a:off x="6849110" y="245110"/>
            <a:ext cx="4010025" cy="2324100"/>
          </a:xfrm>
          <a:prstGeom prst="rect">
            <a:avLst/>
          </a:prstGeom>
          <a:noFill/>
          <a:ln w="9525">
            <a:noFill/>
          </a:ln>
        </p:spPr>
      </p:pic>
      <p:pic>
        <p:nvPicPr>
          <p:cNvPr id="33794" name="Picture 2" descr="E:\物理\201708南通市高三物理教师培训\微信图片_20170823211226.jpg"/>
          <p:cNvPicPr>
            <a:picLocks noChangeAspect="1"/>
          </p:cNvPicPr>
          <p:nvPr/>
        </p:nvPicPr>
        <p:blipFill>
          <a:blip r:embed="rId3"/>
          <a:stretch>
            <a:fillRect/>
          </a:stretch>
        </p:blipFill>
        <p:spPr>
          <a:xfrm>
            <a:off x="1389380" y="615950"/>
            <a:ext cx="4389755" cy="5852795"/>
          </a:xfrm>
          <a:prstGeom prst="rect">
            <a:avLst/>
          </a:prstGeom>
          <a:noFill/>
          <a:ln w="9525">
            <a:noFill/>
          </a:ln>
        </p:spPr>
      </p:pic>
      <p:pic>
        <p:nvPicPr>
          <p:cNvPr id="32770" name="Picture 3"/>
          <p:cNvPicPr>
            <a:picLocks noChangeAspect="1"/>
          </p:cNvPicPr>
          <p:nvPr/>
        </p:nvPicPr>
        <p:blipFill>
          <a:blip r:embed="rId4"/>
          <a:stretch>
            <a:fillRect/>
          </a:stretch>
        </p:blipFill>
        <p:spPr>
          <a:xfrm>
            <a:off x="6092825" y="2369820"/>
            <a:ext cx="5521960" cy="4098925"/>
          </a:xfrm>
          <a:prstGeom prst="rect">
            <a:avLst/>
          </a:prstGeom>
          <a:noFill/>
          <a:ln w="9525">
            <a:noFill/>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p:cNvPicPr>
          <p:nvPr/>
        </p:nvPicPr>
        <p:blipFill>
          <a:blip r:embed="rId2"/>
          <a:stretch>
            <a:fillRect/>
          </a:stretch>
        </p:blipFill>
        <p:spPr>
          <a:xfrm>
            <a:off x="386080" y="1989455"/>
            <a:ext cx="5202555" cy="3486150"/>
          </a:xfrm>
          <a:prstGeom prst="rect">
            <a:avLst/>
          </a:prstGeom>
          <a:noFill/>
          <a:ln w="9525">
            <a:noFill/>
          </a:ln>
        </p:spPr>
      </p:pic>
      <p:sp>
        <p:nvSpPr>
          <p:cNvPr id="41988" name="Text Box 3"/>
          <p:cNvSpPr txBox="1"/>
          <p:nvPr/>
        </p:nvSpPr>
        <p:spPr>
          <a:xfrm>
            <a:off x="1577340" y="1399540"/>
            <a:ext cx="2819400" cy="460375"/>
          </a:xfrm>
          <a:prstGeom prst="rect">
            <a:avLst/>
          </a:prstGeom>
          <a:noFill/>
          <a:ln w="9525">
            <a:noFill/>
          </a:ln>
        </p:spPr>
        <p:txBody>
          <a:bodyPr>
            <a:spAutoFit/>
          </a:bodyPr>
          <a:lstStyle/>
          <a:p>
            <a:r>
              <a:rPr lang="zh-CN" altLang="en-US" sz="2400" dirty="0">
                <a:solidFill>
                  <a:schemeClr val="tx1"/>
                </a:solidFill>
                <a:latin typeface="Times New Roman" panose="02020603050405020304" pitchFamily="18" charset="0"/>
              </a:rPr>
              <a:t>人教版教材</a:t>
            </a:r>
            <a:r>
              <a:rPr lang="en-US" altLang="zh-CN" sz="2400" dirty="0">
                <a:solidFill>
                  <a:schemeClr val="tx1"/>
                </a:solidFill>
                <a:latin typeface="Times New Roman" panose="02020603050405020304" pitchFamily="18" charset="0"/>
              </a:rPr>
              <a:t>3-5P82</a:t>
            </a:r>
          </a:p>
        </p:txBody>
      </p:sp>
      <p:pic>
        <p:nvPicPr>
          <p:cNvPr id="43010" name="Picture 2"/>
          <p:cNvPicPr>
            <a:picLocks noChangeAspect="1"/>
          </p:cNvPicPr>
          <p:nvPr/>
        </p:nvPicPr>
        <p:blipFill>
          <a:blip r:embed="rId3"/>
          <a:stretch>
            <a:fillRect/>
          </a:stretch>
        </p:blipFill>
        <p:spPr>
          <a:xfrm>
            <a:off x="7087870" y="1989455"/>
            <a:ext cx="4384040" cy="3176905"/>
          </a:xfrm>
          <a:prstGeom prst="rect">
            <a:avLst/>
          </a:prstGeom>
          <a:noFill/>
          <a:ln w="9525">
            <a:noFill/>
          </a:ln>
        </p:spPr>
      </p:pic>
      <p:pic>
        <p:nvPicPr>
          <p:cNvPr id="40963" name="图片 6" descr="说明: 学科网 版权所有"/>
          <p:cNvPicPr>
            <a:picLocks noChangeAspect="1"/>
          </p:cNvPicPr>
          <p:nvPr/>
        </p:nvPicPr>
        <p:blipFill>
          <a:blip r:embed="rId4"/>
          <a:stretch>
            <a:fillRect/>
          </a:stretch>
        </p:blipFill>
        <p:spPr>
          <a:xfrm>
            <a:off x="3441700" y="3700780"/>
            <a:ext cx="3517900" cy="2743200"/>
          </a:xfrm>
          <a:prstGeom prst="rect">
            <a:avLst/>
          </a:prstGeom>
          <a:noFill/>
          <a:ln w="9525">
            <a:noFill/>
          </a:ln>
        </p:spPr>
      </p:pic>
      <p:sp>
        <p:nvSpPr>
          <p:cNvPr id="43012" name="Text Box 3"/>
          <p:cNvSpPr txBox="1"/>
          <p:nvPr/>
        </p:nvSpPr>
        <p:spPr>
          <a:xfrm>
            <a:off x="7870190" y="1399540"/>
            <a:ext cx="2819400" cy="460375"/>
          </a:xfrm>
          <a:prstGeom prst="rect">
            <a:avLst/>
          </a:prstGeom>
          <a:noFill/>
          <a:ln w="9525">
            <a:noFill/>
          </a:ln>
        </p:spPr>
        <p:txBody>
          <a:bodyPr>
            <a:spAutoFit/>
          </a:bodyPr>
          <a:lstStyle/>
          <a:p>
            <a:r>
              <a:rPr lang="zh-CN" altLang="en-US" sz="2400" dirty="0">
                <a:solidFill>
                  <a:schemeClr val="tx1"/>
                </a:solidFill>
                <a:latin typeface="Times New Roman" panose="02020603050405020304" pitchFamily="18" charset="0"/>
              </a:rPr>
              <a:t>教科版教材</a:t>
            </a:r>
            <a:r>
              <a:rPr lang="en-US" altLang="zh-CN" sz="2400" dirty="0">
                <a:solidFill>
                  <a:schemeClr val="tx1"/>
                </a:solidFill>
                <a:latin typeface="Times New Roman" panose="02020603050405020304" pitchFamily="18" charset="0"/>
              </a:rPr>
              <a:t>3-5P50</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a:stretch>
            <a:fillRect/>
          </a:stretch>
        </p:blipFill>
        <p:spPr>
          <a:xfrm>
            <a:off x="1029335" y="1800225"/>
            <a:ext cx="6597015" cy="4744085"/>
          </a:xfrm>
          <a:prstGeom prst="rect">
            <a:avLst/>
          </a:prstGeom>
          <a:noFill/>
          <a:ln w="9525">
            <a:noFill/>
          </a:ln>
        </p:spPr>
      </p:pic>
      <p:sp>
        <p:nvSpPr>
          <p:cNvPr id="26628" name="Text Box 3"/>
          <p:cNvSpPr txBox="1"/>
          <p:nvPr/>
        </p:nvSpPr>
        <p:spPr>
          <a:xfrm>
            <a:off x="2927350" y="1258888"/>
            <a:ext cx="3200400" cy="460375"/>
          </a:xfrm>
          <a:prstGeom prst="rect">
            <a:avLst/>
          </a:prstGeom>
          <a:noFill/>
          <a:ln w="9525">
            <a:noFill/>
          </a:ln>
        </p:spPr>
        <p:txBody>
          <a:bodyPr>
            <a:spAutoFit/>
          </a:bodyPr>
          <a:lstStyle/>
          <a:p>
            <a:r>
              <a:rPr lang="zh-CN" altLang="en-US" sz="2400" dirty="0">
                <a:solidFill>
                  <a:srgbClr val="FF0000"/>
                </a:solidFill>
                <a:latin typeface="Times New Roman" panose="02020603050405020304" pitchFamily="18" charset="0"/>
              </a:rPr>
              <a:t>教科版教材</a:t>
            </a:r>
            <a:r>
              <a:rPr lang="en-US" altLang="zh-CN" sz="2400" dirty="0">
                <a:solidFill>
                  <a:srgbClr val="FF0000"/>
                </a:solidFill>
                <a:latin typeface="Times New Roman" panose="02020603050405020304" pitchFamily="18" charset="0"/>
              </a:rPr>
              <a:t>3-1P74</a:t>
            </a:r>
          </a:p>
        </p:txBody>
      </p:sp>
      <p:pic>
        <p:nvPicPr>
          <p:cNvPr id="25603" name="图片 10" descr="说明: 学科网 版权所有"/>
          <p:cNvPicPr>
            <a:picLocks noChangeAspect="1"/>
          </p:cNvPicPr>
          <p:nvPr/>
        </p:nvPicPr>
        <p:blipFill>
          <a:blip r:embed="rId3"/>
          <a:stretch>
            <a:fillRect/>
          </a:stretch>
        </p:blipFill>
        <p:spPr>
          <a:xfrm>
            <a:off x="9004300" y="4182110"/>
            <a:ext cx="2374900" cy="1828800"/>
          </a:xfrm>
          <a:prstGeom prst="rect">
            <a:avLst/>
          </a:prstGeom>
          <a:noFill/>
          <a:ln w="9525">
            <a:noFill/>
          </a:ln>
        </p:spPr>
      </p:pic>
      <p:pic>
        <p:nvPicPr>
          <p:cNvPr id="25605" name="图片 11" descr="说明: 学科网 版权所有"/>
          <p:cNvPicPr>
            <a:picLocks noChangeAspect="1"/>
          </p:cNvPicPr>
          <p:nvPr/>
        </p:nvPicPr>
        <p:blipFill>
          <a:blip r:embed="rId4"/>
          <a:stretch>
            <a:fillRect/>
          </a:stretch>
        </p:blipFill>
        <p:spPr>
          <a:xfrm>
            <a:off x="8433118" y="1258888"/>
            <a:ext cx="3316287" cy="2286000"/>
          </a:xfrm>
          <a:prstGeom prst="rect">
            <a:avLst/>
          </a:prstGeom>
          <a:noFill/>
          <a:ln w="9525">
            <a:noFill/>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p:cNvPicPr>
          <p:nvPr/>
        </p:nvPicPr>
        <p:blipFill>
          <a:blip r:embed="rId2"/>
          <a:stretch>
            <a:fillRect/>
          </a:stretch>
        </p:blipFill>
        <p:spPr>
          <a:xfrm>
            <a:off x="1685925" y="1219200"/>
            <a:ext cx="8753475" cy="5638800"/>
          </a:xfrm>
          <a:prstGeom prst="rect">
            <a:avLst/>
          </a:prstGeom>
          <a:noFill/>
          <a:ln w="9525">
            <a:noFill/>
          </a:ln>
        </p:spPr>
      </p:pic>
      <p:sp>
        <p:nvSpPr>
          <p:cNvPr id="27651" name="Text Box 3"/>
          <p:cNvSpPr txBox="1"/>
          <p:nvPr/>
        </p:nvSpPr>
        <p:spPr>
          <a:xfrm>
            <a:off x="1981200" y="3271838"/>
            <a:ext cx="3048000" cy="460375"/>
          </a:xfrm>
          <a:prstGeom prst="rect">
            <a:avLst/>
          </a:prstGeom>
          <a:noFill/>
          <a:ln w="9525">
            <a:noFill/>
          </a:ln>
        </p:spPr>
        <p:txBody>
          <a:bodyPr>
            <a:spAutoFit/>
          </a:bodyPr>
          <a:lstStyle/>
          <a:p>
            <a:r>
              <a:rPr lang="zh-CN" altLang="en-US" sz="2400" dirty="0">
                <a:solidFill>
                  <a:schemeClr val="bg2"/>
                </a:solidFill>
                <a:latin typeface="Times New Roman" panose="02020603050405020304" pitchFamily="18" charset="0"/>
              </a:rPr>
              <a:t>人教版教材</a:t>
            </a:r>
            <a:r>
              <a:rPr lang="en-US" altLang="zh-CN" sz="2400" dirty="0">
                <a:solidFill>
                  <a:schemeClr val="bg2"/>
                </a:solidFill>
                <a:latin typeface="Times New Roman" panose="02020603050405020304" pitchFamily="18" charset="0"/>
              </a:rPr>
              <a:t>3-2P61</a:t>
            </a:r>
            <a:endParaRPr lang="zh-CN" altLang="en-US" sz="2400" dirty="0">
              <a:solidFill>
                <a:schemeClr val="bg2"/>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p:cNvPicPr>
          <p:nvPr/>
        </p:nvPicPr>
        <p:blipFill>
          <a:blip r:embed="rId2"/>
          <a:stretch>
            <a:fillRect/>
          </a:stretch>
        </p:blipFill>
        <p:spPr>
          <a:xfrm>
            <a:off x="2362200" y="3429000"/>
            <a:ext cx="3465513" cy="2743200"/>
          </a:xfrm>
          <a:prstGeom prst="rect">
            <a:avLst/>
          </a:prstGeom>
          <a:noFill/>
          <a:ln w="9525">
            <a:noFill/>
          </a:ln>
        </p:spPr>
      </p:pic>
      <p:sp>
        <p:nvSpPr>
          <p:cNvPr id="34820" name="TextBox 4"/>
          <p:cNvSpPr txBox="1"/>
          <p:nvPr/>
        </p:nvSpPr>
        <p:spPr>
          <a:xfrm>
            <a:off x="1905000" y="1295400"/>
            <a:ext cx="3048000" cy="460375"/>
          </a:xfrm>
          <a:prstGeom prst="rect">
            <a:avLst/>
          </a:prstGeom>
          <a:noFill/>
          <a:ln w="9525">
            <a:noFill/>
          </a:ln>
        </p:spPr>
        <p:txBody>
          <a:bodyPr>
            <a:spAutoFit/>
          </a:bodyPr>
          <a:lstStyle/>
          <a:p>
            <a:r>
              <a:rPr lang="en-US" altLang="zh-CN" sz="2400" dirty="0">
                <a:solidFill>
                  <a:schemeClr val="tx1"/>
                </a:solidFill>
                <a:latin typeface="Times New Roman" panose="02020603050405020304" pitchFamily="18" charset="0"/>
              </a:rPr>
              <a:t>2016</a:t>
            </a:r>
            <a:r>
              <a:rPr lang="zh-CN" altLang="en-US" sz="2400" dirty="0">
                <a:solidFill>
                  <a:schemeClr val="tx1"/>
                </a:solidFill>
                <a:latin typeface="Times New Roman" panose="02020603050405020304" pitchFamily="18" charset="0"/>
              </a:rPr>
              <a:t>江苏卷</a:t>
            </a:r>
            <a:r>
              <a:rPr lang="en-US" altLang="zh-CN" sz="2400" dirty="0">
                <a:solidFill>
                  <a:schemeClr val="tx1"/>
                </a:solidFill>
                <a:latin typeface="Times New Roman" panose="02020603050405020304" pitchFamily="18" charset="0"/>
              </a:rPr>
              <a:t>12A3-3</a:t>
            </a:r>
          </a:p>
        </p:txBody>
      </p:sp>
      <p:pic>
        <p:nvPicPr>
          <p:cNvPr id="34821" name="Picture 6"/>
          <p:cNvPicPr>
            <a:picLocks noChangeAspect="1"/>
          </p:cNvPicPr>
          <p:nvPr/>
        </p:nvPicPr>
        <p:blipFill>
          <a:blip r:embed="rId3"/>
          <a:stretch>
            <a:fillRect/>
          </a:stretch>
        </p:blipFill>
        <p:spPr>
          <a:xfrm>
            <a:off x="1595438" y="2057400"/>
            <a:ext cx="9001125" cy="1381125"/>
          </a:xfrm>
          <a:prstGeom prst="rect">
            <a:avLst/>
          </a:prstGeom>
          <a:noFill/>
          <a:ln w="9525">
            <a:noFill/>
          </a:ln>
        </p:spPr>
      </p:pic>
      <p:grpSp>
        <p:nvGrpSpPr>
          <p:cNvPr id="2" name="组合 8"/>
          <p:cNvGrpSpPr/>
          <p:nvPr/>
        </p:nvGrpSpPr>
        <p:grpSpPr>
          <a:xfrm>
            <a:off x="6858000" y="3657600"/>
            <a:ext cx="2209800" cy="2438400"/>
            <a:chOff x="5334000" y="3657600"/>
            <a:chExt cx="2209800" cy="2438400"/>
          </a:xfrm>
        </p:grpSpPr>
        <p:pic>
          <p:nvPicPr>
            <p:cNvPr id="34823" name="Picture 25"/>
            <p:cNvPicPr>
              <a:picLocks noChangeAspect="1"/>
            </p:cNvPicPr>
            <p:nvPr/>
          </p:nvPicPr>
          <p:blipFill>
            <a:blip r:embed="rId4"/>
            <a:stretch>
              <a:fillRect/>
            </a:stretch>
          </p:blipFill>
          <p:spPr>
            <a:xfrm>
              <a:off x="5410200" y="4048125"/>
              <a:ext cx="2057400" cy="2047875"/>
            </a:xfrm>
            <a:prstGeom prst="rect">
              <a:avLst/>
            </a:prstGeom>
            <a:noFill/>
            <a:ln w="9525">
              <a:noFill/>
            </a:ln>
          </p:spPr>
        </p:pic>
        <p:sp>
          <p:nvSpPr>
            <p:cNvPr id="34824" name="Text Box 30"/>
            <p:cNvSpPr txBox="1"/>
            <p:nvPr/>
          </p:nvSpPr>
          <p:spPr>
            <a:xfrm>
              <a:off x="5334000" y="3657600"/>
              <a:ext cx="2209800" cy="460375"/>
            </a:xfrm>
            <a:prstGeom prst="rect">
              <a:avLst/>
            </a:prstGeom>
            <a:noFill/>
            <a:ln w="9525">
              <a:noFill/>
            </a:ln>
          </p:spPr>
          <p:txBody>
            <a:bodyPr>
              <a:spAutoFit/>
            </a:bodyPr>
            <a:lstStyle/>
            <a:p>
              <a:pPr>
                <a:spcBef>
                  <a:spcPct val="50000"/>
                </a:spcBef>
              </a:pPr>
              <a:r>
                <a:rPr lang="zh-CN" altLang="en-US" sz="2400" dirty="0">
                  <a:solidFill>
                    <a:schemeClr val="bg2"/>
                  </a:solidFill>
                  <a:latin typeface="Arial" panose="020B0604020202020204" pitchFamily="34" charset="0"/>
                </a:rPr>
                <a:t>黑体辐射规律</a:t>
              </a:r>
            </a:p>
          </p:txBody>
        </p:sp>
      </p:gr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p:cNvPicPr>
          <p:nvPr/>
        </p:nvPicPr>
        <p:blipFill>
          <a:blip r:embed="rId2"/>
          <a:stretch>
            <a:fillRect/>
          </a:stretch>
        </p:blipFill>
        <p:spPr>
          <a:xfrm>
            <a:off x="737870" y="2176780"/>
            <a:ext cx="6360160" cy="3438525"/>
          </a:xfrm>
          <a:prstGeom prst="rect">
            <a:avLst/>
          </a:prstGeom>
          <a:noFill/>
          <a:ln w="9525">
            <a:noFill/>
          </a:ln>
        </p:spPr>
      </p:pic>
      <p:sp>
        <p:nvSpPr>
          <p:cNvPr id="35843" name="Text Box 3"/>
          <p:cNvSpPr txBox="1"/>
          <p:nvPr/>
        </p:nvSpPr>
        <p:spPr>
          <a:xfrm>
            <a:off x="2893378" y="1519555"/>
            <a:ext cx="2819400" cy="460375"/>
          </a:xfrm>
          <a:prstGeom prst="rect">
            <a:avLst/>
          </a:prstGeom>
          <a:noFill/>
          <a:ln w="9525">
            <a:noFill/>
          </a:ln>
        </p:spPr>
        <p:txBody>
          <a:bodyPr>
            <a:spAutoFit/>
          </a:bodyPr>
          <a:lstStyle/>
          <a:p>
            <a:r>
              <a:rPr lang="zh-CN" altLang="en-US" sz="2400" dirty="0">
                <a:solidFill>
                  <a:schemeClr val="tx1"/>
                </a:solidFill>
                <a:latin typeface="Times New Roman" panose="02020603050405020304" pitchFamily="18" charset="0"/>
              </a:rPr>
              <a:t>人教版教材</a:t>
            </a:r>
            <a:r>
              <a:rPr lang="en-US" altLang="zh-CN" sz="2400" dirty="0">
                <a:solidFill>
                  <a:schemeClr val="tx1"/>
                </a:solidFill>
                <a:latin typeface="Times New Roman" panose="02020603050405020304" pitchFamily="18" charset="0"/>
              </a:rPr>
              <a:t>3-3P28</a:t>
            </a:r>
          </a:p>
        </p:txBody>
      </p:sp>
      <p:pic>
        <p:nvPicPr>
          <p:cNvPr id="36866" name="Picture 3" descr="E:\物理\201708南通市高三物理教师培训\微信图片_20170823224912.jpg"/>
          <p:cNvPicPr>
            <a:picLocks noChangeAspect="1"/>
          </p:cNvPicPr>
          <p:nvPr/>
        </p:nvPicPr>
        <p:blipFill>
          <a:blip r:embed="rId3"/>
          <a:stretch>
            <a:fillRect/>
          </a:stretch>
        </p:blipFill>
        <p:spPr>
          <a:xfrm>
            <a:off x="7310120" y="1209040"/>
            <a:ext cx="3557905" cy="4744085"/>
          </a:xfrm>
          <a:prstGeom prst="rect">
            <a:avLst/>
          </a:prstGeom>
          <a:noFill/>
          <a:ln w="9525">
            <a:noFill/>
          </a:ln>
        </p:spPr>
      </p:pic>
      <p:sp>
        <p:nvSpPr>
          <p:cNvPr id="36868" name="Text Box 3"/>
          <p:cNvSpPr txBox="1"/>
          <p:nvPr/>
        </p:nvSpPr>
        <p:spPr>
          <a:xfrm>
            <a:off x="7848600" y="6105843"/>
            <a:ext cx="2819400" cy="460375"/>
          </a:xfrm>
          <a:prstGeom prst="rect">
            <a:avLst/>
          </a:prstGeom>
          <a:noFill/>
          <a:ln w="9525">
            <a:noFill/>
          </a:ln>
        </p:spPr>
        <p:txBody>
          <a:bodyPr>
            <a:spAutoFit/>
          </a:bodyPr>
          <a:lstStyle/>
          <a:p>
            <a:r>
              <a:rPr lang="zh-CN" altLang="en-US" sz="2400" dirty="0">
                <a:solidFill>
                  <a:schemeClr val="tx1"/>
                </a:solidFill>
                <a:latin typeface="Times New Roman" panose="02020603050405020304" pitchFamily="18" charset="0"/>
              </a:rPr>
              <a:t>教科版教材</a:t>
            </a:r>
            <a:r>
              <a:rPr lang="en-US" altLang="zh-CN" sz="2400" dirty="0">
                <a:solidFill>
                  <a:schemeClr val="tx1"/>
                </a:solidFill>
                <a:latin typeface="Times New Roman" panose="02020603050405020304" pitchFamily="18" charset="0"/>
              </a:rPr>
              <a:t>3-3P21</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p:cNvPicPr>
          <p:nvPr/>
        </p:nvPicPr>
        <p:blipFill>
          <a:blip r:embed="rId2"/>
          <a:stretch>
            <a:fillRect/>
          </a:stretch>
        </p:blipFill>
        <p:spPr>
          <a:xfrm>
            <a:off x="1728470" y="3940493"/>
            <a:ext cx="7543800" cy="2208212"/>
          </a:xfrm>
          <a:prstGeom prst="rect">
            <a:avLst/>
          </a:prstGeom>
          <a:noFill/>
          <a:ln w="9525">
            <a:noFill/>
          </a:ln>
        </p:spPr>
      </p:pic>
      <p:pic>
        <p:nvPicPr>
          <p:cNvPr id="47107" name="Picture 4"/>
          <p:cNvPicPr>
            <a:picLocks noChangeAspect="1"/>
          </p:cNvPicPr>
          <p:nvPr/>
        </p:nvPicPr>
        <p:blipFill>
          <a:blip r:embed="rId3"/>
          <a:stretch>
            <a:fillRect/>
          </a:stretch>
        </p:blipFill>
        <p:spPr>
          <a:xfrm>
            <a:off x="682308" y="2362200"/>
            <a:ext cx="8589962" cy="1390650"/>
          </a:xfrm>
          <a:prstGeom prst="rect">
            <a:avLst/>
          </a:prstGeom>
          <a:noFill/>
          <a:ln w="9525">
            <a:noFill/>
          </a:ln>
        </p:spPr>
      </p:pic>
      <p:pic>
        <p:nvPicPr>
          <p:cNvPr id="47108" name="Picture 2"/>
          <p:cNvPicPr>
            <a:picLocks noChangeAspect="1"/>
          </p:cNvPicPr>
          <p:nvPr/>
        </p:nvPicPr>
        <p:blipFill>
          <a:blip r:embed="rId4"/>
          <a:stretch>
            <a:fillRect/>
          </a:stretch>
        </p:blipFill>
        <p:spPr>
          <a:xfrm>
            <a:off x="9515475" y="2466975"/>
            <a:ext cx="2328863" cy="2286000"/>
          </a:xfrm>
          <a:prstGeom prst="rect">
            <a:avLst/>
          </a:prstGeom>
          <a:noFill/>
          <a:ln w="9525">
            <a:noFill/>
          </a:ln>
        </p:spPr>
      </p:pic>
      <p:sp>
        <p:nvSpPr>
          <p:cNvPr id="47110" name="Text Box 3"/>
          <p:cNvSpPr txBox="1"/>
          <p:nvPr/>
        </p:nvSpPr>
        <p:spPr>
          <a:xfrm>
            <a:off x="1476375" y="1774825"/>
            <a:ext cx="2514600" cy="460375"/>
          </a:xfrm>
          <a:prstGeom prst="rect">
            <a:avLst/>
          </a:prstGeom>
          <a:noFill/>
          <a:ln w="9525">
            <a:noFill/>
          </a:ln>
        </p:spPr>
        <p:txBody>
          <a:bodyPr>
            <a:spAutoFit/>
          </a:bodyPr>
          <a:lstStyle/>
          <a:p>
            <a:r>
              <a:rPr lang="en-US" altLang="zh-CN" sz="2400" dirty="0">
                <a:solidFill>
                  <a:schemeClr val="tx1"/>
                </a:solidFill>
                <a:latin typeface="Times New Roman" panose="02020603050405020304" pitchFamily="18" charset="0"/>
              </a:rPr>
              <a:t>2015</a:t>
            </a:r>
            <a:r>
              <a:rPr lang="zh-CN" altLang="en-US" sz="2400" dirty="0">
                <a:solidFill>
                  <a:schemeClr val="tx1"/>
                </a:solidFill>
                <a:latin typeface="Times New Roman" panose="02020603050405020304" pitchFamily="18" charset="0"/>
              </a:rPr>
              <a:t>江苏卷</a:t>
            </a:r>
          </a:p>
        </p:txBody>
      </p:sp>
      <p:sp>
        <p:nvSpPr>
          <p:cNvPr id="8" name="Text Box 3"/>
          <p:cNvSpPr txBox="1"/>
          <p:nvPr/>
        </p:nvSpPr>
        <p:spPr>
          <a:xfrm>
            <a:off x="3990975" y="1252855"/>
            <a:ext cx="5829300" cy="521970"/>
          </a:xfrm>
          <a:prstGeom prst="rect">
            <a:avLst/>
          </a:prstGeom>
          <a:noFill/>
          <a:ln w="9525">
            <a:noFill/>
          </a:ln>
        </p:spPr>
        <p:txBody>
          <a:bodyPr wrap="square">
            <a:spAutoFit/>
          </a:bodyPr>
          <a:lstStyle/>
          <a:p>
            <a:r>
              <a:rPr lang="zh-CN" altLang="en-US" sz="2800" b="1" dirty="0">
                <a:solidFill>
                  <a:srgbClr val="FF0000"/>
                </a:solidFill>
                <a:latin typeface="Times New Roman" panose="02020603050405020304" pitchFamily="18" charset="0"/>
              </a:rPr>
              <a:t>素材</a:t>
            </a:r>
            <a:r>
              <a:rPr lang="zh-CN" altLang="en-US" sz="2800" b="1" dirty="0" smtClean="0">
                <a:solidFill>
                  <a:srgbClr val="FF0000"/>
                </a:solidFill>
                <a:latin typeface="Times New Roman" panose="02020603050405020304" pitchFamily="18" charset="0"/>
              </a:rPr>
              <a:t>源于</a:t>
            </a:r>
            <a:r>
              <a:rPr lang="zh-CN" altLang="en-US" sz="2800" b="1" dirty="0">
                <a:solidFill>
                  <a:srgbClr val="FF0000"/>
                </a:solidFill>
                <a:latin typeface="Times New Roman" panose="02020603050405020304" pitchFamily="18" charset="0"/>
              </a:rPr>
              <a:t>教材又高于教材</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p:cNvPicPr>
          <p:nvPr/>
        </p:nvPicPr>
        <p:blipFill>
          <a:blip r:embed="rId2"/>
          <a:stretch>
            <a:fillRect/>
          </a:stretch>
        </p:blipFill>
        <p:spPr>
          <a:xfrm>
            <a:off x="1552575" y="1676400"/>
            <a:ext cx="9032875" cy="4191000"/>
          </a:xfrm>
          <a:prstGeom prst="rect">
            <a:avLst/>
          </a:prstGeom>
          <a:noFill/>
          <a:ln w="9525">
            <a:noFill/>
          </a:ln>
        </p:spPr>
      </p:pic>
      <p:sp>
        <p:nvSpPr>
          <p:cNvPr id="48132" name="Text Box 3"/>
          <p:cNvSpPr txBox="1"/>
          <p:nvPr/>
        </p:nvSpPr>
        <p:spPr>
          <a:xfrm>
            <a:off x="3833495" y="1216025"/>
            <a:ext cx="2819400" cy="460375"/>
          </a:xfrm>
          <a:prstGeom prst="rect">
            <a:avLst/>
          </a:prstGeom>
          <a:noFill/>
          <a:ln w="9525">
            <a:noFill/>
          </a:ln>
        </p:spPr>
        <p:txBody>
          <a:bodyPr>
            <a:spAutoFit/>
          </a:bodyPr>
          <a:lstStyle/>
          <a:p>
            <a:r>
              <a:rPr lang="zh-CN" altLang="en-US" sz="2400" dirty="0">
                <a:solidFill>
                  <a:schemeClr val="tx1"/>
                </a:solidFill>
                <a:latin typeface="Times New Roman" panose="02020603050405020304" pitchFamily="18" charset="0"/>
              </a:rPr>
              <a:t>人教版教材</a:t>
            </a:r>
            <a:r>
              <a:rPr lang="en-US" altLang="zh-CN" sz="2400" dirty="0">
                <a:solidFill>
                  <a:schemeClr val="tx1"/>
                </a:solidFill>
                <a:latin typeface="Times New Roman" panose="02020603050405020304" pitchFamily="18" charset="0"/>
              </a:rPr>
              <a:t>3-1P97</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p:cNvPicPr>
            <a:picLocks noChangeAspect="1"/>
          </p:cNvPicPr>
          <p:nvPr/>
        </p:nvPicPr>
        <p:blipFill>
          <a:blip r:embed="rId2"/>
          <a:stretch>
            <a:fillRect/>
          </a:stretch>
        </p:blipFill>
        <p:spPr>
          <a:xfrm>
            <a:off x="1168400" y="1603375"/>
            <a:ext cx="8985250" cy="2057400"/>
          </a:xfrm>
          <a:prstGeom prst="rect">
            <a:avLst/>
          </a:prstGeom>
          <a:noFill/>
          <a:ln w="9525">
            <a:noFill/>
          </a:ln>
        </p:spPr>
      </p:pic>
      <p:pic>
        <p:nvPicPr>
          <p:cNvPr id="45059" name="Picture 6"/>
          <p:cNvPicPr>
            <a:picLocks noChangeAspect="1"/>
          </p:cNvPicPr>
          <p:nvPr/>
        </p:nvPicPr>
        <p:blipFill>
          <a:blip r:embed="rId3"/>
          <a:stretch>
            <a:fillRect/>
          </a:stretch>
        </p:blipFill>
        <p:spPr>
          <a:xfrm>
            <a:off x="8421053" y="2135505"/>
            <a:ext cx="2798762" cy="2209800"/>
          </a:xfrm>
          <a:prstGeom prst="rect">
            <a:avLst/>
          </a:prstGeom>
          <a:noFill/>
          <a:ln w="9525">
            <a:noFill/>
          </a:ln>
        </p:spPr>
      </p:pic>
      <p:sp>
        <p:nvSpPr>
          <p:cNvPr id="45060" name="Text Box 3"/>
          <p:cNvSpPr txBox="1"/>
          <p:nvPr/>
        </p:nvSpPr>
        <p:spPr>
          <a:xfrm>
            <a:off x="1676400" y="1143000"/>
            <a:ext cx="2819400" cy="460375"/>
          </a:xfrm>
          <a:prstGeom prst="rect">
            <a:avLst/>
          </a:prstGeom>
          <a:noFill/>
          <a:ln w="9525">
            <a:noFill/>
          </a:ln>
        </p:spPr>
        <p:txBody>
          <a:bodyPr>
            <a:spAutoFit/>
          </a:bodyPr>
          <a:lstStyle/>
          <a:p>
            <a:r>
              <a:rPr lang="en-US" altLang="zh-CN" sz="2400" dirty="0">
                <a:solidFill>
                  <a:schemeClr val="tx1"/>
                </a:solidFill>
                <a:latin typeface="Times New Roman" panose="02020603050405020304" pitchFamily="18" charset="0"/>
              </a:rPr>
              <a:t>2016</a:t>
            </a:r>
            <a:r>
              <a:rPr lang="zh-CN" altLang="en-US" sz="2400" dirty="0">
                <a:solidFill>
                  <a:schemeClr val="tx1"/>
                </a:solidFill>
                <a:latin typeface="Times New Roman" panose="02020603050405020304" pitchFamily="18" charset="0"/>
              </a:rPr>
              <a:t>江苏卷</a:t>
            </a:r>
          </a:p>
        </p:txBody>
      </p:sp>
      <p:grpSp>
        <p:nvGrpSpPr>
          <p:cNvPr id="2" name="组合 7"/>
          <p:cNvGrpSpPr/>
          <p:nvPr/>
        </p:nvGrpSpPr>
        <p:grpSpPr>
          <a:xfrm>
            <a:off x="4363085" y="3872230"/>
            <a:ext cx="5048250" cy="2719705"/>
            <a:chOff x="1143000" y="3657600"/>
            <a:chExt cx="6019800" cy="2976563"/>
          </a:xfrm>
        </p:grpSpPr>
        <p:pic>
          <p:nvPicPr>
            <p:cNvPr id="45063" name="Picture 4"/>
            <p:cNvPicPr>
              <a:picLocks noChangeAspect="1"/>
            </p:cNvPicPr>
            <p:nvPr/>
          </p:nvPicPr>
          <p:blipFill>
            <a:blip r:embed="rId4"/>
            <a:stretch>
              <a:fillRect/>
            </a:stretch>
          </p:blipFill>
          <p:spPr>
            <a:xfrm>
              <a:off x="1143000" y="3657600"/>
              <a:ext cx="3095625" cy="2976563"/>
            </a:xfrm>
            <a:prstGeom prst="rect">
              <a:avLst/>
            </a:prstGeom>
            <a:noFill/>
            <a:ln w="9525">
              <a:noFill/>
            </a:ln>
          </p:spPr>
        </p:pic>
        <p:sp>
          <p:nvSpPr>
            <p:cNvPr id="45064" name="Text Box 3"/>
            <p:cNvSpPr txBox="1"/>
            <p:nvPr/>
          </p:nvSpPr>
          <p:spPr>
            <a:xfrm>
              <a:off x="4343400" y="4953000"/>
              <a:ext cx="2819400" cy="908328"/>
            </a:xfrm>
            <a:prstGeom prst="rect">
              <a:avLst/>
            </a:prstGeom>
            <a:noFill/>
            <a:ln w="9525">
              <a:noFill/>
            </a:ln>
          </p:spPr>
          <p:txBody>
            <a:bodyPr>
              <a:spAutoFit/>
            </a:bodyPr>
            <a:lstStyle/>
            <a:p>
              <a:r>
                <a:rPr lang="zh-CN" altLang="en-US" sz="2400" dirty="0">
                  <a:solidFill>
                    <a:schemeClr val="bg2"/>
                  </a:solidFill>
                  <a:latin typeface="Times New Roman" panose="02020603050405020304" pitchFamily="18" charset="0"/>
                </a:rPr>
                <a:t>教科版教材</a:t>
              </a:r>
              <a:r>
                <a:rPr lang="en-US" altLang="zh-CN" sz="2400" dirty="0">
                  <a:solidFill>
                    <a:schemeClr val="bg2"/>
                  </a:solidFill>
                  <a:latin typeface="Times New Roman" panose="02020603050405020304" pitchFamily="18" charset="0"/>
                </a:rPr>
                <a:t>3-1P77</a:t>
              </a:r>
              <a:endParaRPr lang="zh-CN" altLang="en-US" sz="2400" dirty="0">
                <a:solidFill>
                  <a:schemeClr val="bg2"/>
                </a:solidFill>
                <a:latin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23392" y="1340768"/>
            <a:ext cx="10972800" cy="865187"/>
          </a:xfrm>
        </p:spPr>
        <p:txBody>
          <a:bodyPr/>
          <a:lstStyle/>
          <a:p>
            <a:r>
              <a:rPr lang="zh-CN" altLang="zh-CN" b="1" dirty="0" smtClean="0">
                <a:solidFill>
                  <a:schemeClr val="hlink"/>
                </a:solidFill>
              </a:rPr>
              <a:t>科学思维</a:t>
            </a:r>
          </a:p>
        </p:txBody>
      </p:sp>
      <p:sp>
        <p:nvSpPr>
          <p:cNvPr id="39939" name="Rectangle 3"/>
          <p:cNvSpPr>
            <a:spLocks noGrp="1" noChangeArrowheads="1"/>
          </p:cNvSpPr>
          <p:nvPr>
            <p:ph type="body" idx="1"/>
          </p:nvPr>
        </p:nvSpPr>
        <p:spPr>
          <a:xfrm>
            <a:off x="407368" y="2204864"/>
            <a:ext cx="11425767" cy="5256212"/>
          </a:xfrm>
        </p:spPr>
        <p:txBody>
          <a:bodyPr/>
          <a:lstStyle/>
          <a:p>
            <a:pPr marL="0" indent="0">
              <a:lnSpc>
                <a:spcPts val="4000"/>
              </a:lnSpc>
              <a:buNone/>
            </a:pPr>
            <a:r>
              <a:rPr lang="zh-CN" altLang="zh-CN" dirty="0" smtClean="0">
                <a:solidFill>
                  <a:srgbClr val="FF0000"/>
                </a:solidFill>
                <a:latin typeface="楷体" pitchFamily="49" charset="-122"/>
                <a:ea typeface="楷体" pitchFamily="49" charset="-122"/>
              </a:rPr>
              <a:t>“</a:t>
            </a:r>
            <a:r>
              <a:rPr lang="zh-CN" altLang="zh-CN" dirty="0" smtClean="0">
                <a:solidFill>
                  <a:srgbClr val="FF0000"/>
                </a:solidFill>
                <a:ea typeface="楷体" pitchFamily="49" charset="-122"/>
              </a:rPr>
              <a:t>科学思维</a:t>
            </a:r>
            <a:r>
              <a:rPr lang="zh-CN" altLang="zh-CN" dirty="0" smtClean="0">
                <a:solidFill>
                  <a:srgbClr val="FF0000"/>
                </a:solidFill>
                <a:latin typeface="楷体" pitchFamily="49" charset="-122"/>
                <a:ea typeface="楷体" pitchFamily="49" charset="-122"/>
              </a:rPr>
              <a:t>”</a:t>
            </a:r>
            <a:r>
              <a:rPr lang="zh-CN" altLang="zh-CN" dirty="0" smtClean="0">
                <a:ea typeface="楷体" pitchFamily="49" charset="-122"/>
              </a:rPr>
              <a:t>在物理学中的突出体现是一种</a:t>
            </a:r>
            <a:r>
              <a:rPr lang="zh-CN" altLang="zh-CN" dirty="0" smtClean="0">
                <a:solidFill>
                  <a:srgbClr val="FF0000"/>
                </a:solidFill>
                <a:ea typeface="楷体" pitchFamily="49" charset="-122"/>
              </a:rPr>
              <a:t>理想化思维</a:t>
            </a:r>
            <a:r>
              <a:rPr lang="zh-CN" altLang="zh-CN" dirty="0" smtClean="0">
                <a:ea typeface="楷体" pitchFamily="49" charset="-122"/>
              </a:rPr>
              <a:t>，其内涵是从物理学视角对客观事物本质属性、内在规律及相互关系的认识方式，对物理学中基础理论、理想模型和经验事实之间关系的理解；是分析综合、抽象概括、推理论证等科学思维方法的内化；是基于事实证据和科学推理对不同观点和结论提出质疑、批判，进而提出创造性见解的能力与品质。</a:t>
            </a:r>
          </a:p>
          <a:p>
            <a:pPr marL="0" indent="0">
              <a:lnSpc>
                <a:spcPts val="4000"/>
              </a:lnSpc>
              <a:buNone/>
            </a:pPr>
            <a:r>
              <a:rPr lang="zh-CN" altLang="zh-CN" dirty="0" smtClean="0">
                <a:solidFill>
                  <a:srgbClr val="FF0000"/>
                </a:solidFill>
                <a:ea typeface="楷体" pitchFamily="49" charset="-122"/>
              </a:rPr>
              <a:t>主要包括</a:t>
            </a:r>
            <a:r>
              <a:rPr lang="zh-CN" altLang="zh-CN" dirty="0" smtClean="0">
                <a:ea typeface="楷体" pitchFamily="49" charset="-122"/>
              </a:rPr>
              <a:t>模型建构、科学推理、科学论证、质疑创新等要素。</a:t>
            </a:r>
          </a:p>
        </p:txBody>
      </p:sp>
    </p:spTree>
    <p:extLst>
      <p:ext uri="{BB962C8B-B14F-4D97-AF65-F5344CB8AC3E}">
        <p14:creationId xmlns:p14="http://schemas.microsoft.com/office/powerpoint/2010/main" val="224209273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66"/>
          <p:cNvSpPr txBox="1"/>
          <p:nvPr/>
        </p:nvSpPr>
        <p:spPr>
          <a:xfrm>
            <a:off x="914400" y="1933575"/>
            <a:ext cx="10290810" cy="2676525"/>
          </a:xfrm>
          <a:prstGeom prst="rect">
            <a:avLst/>
          </a:prstGeom>
          <a:noFill/>
          <a:ln w="9525">
            <a:noFill/>
          </a:ln>
        </p:spPr>
        <p:txBody>
          <a:bodyPr wrap="square">
            <a:spAutoFit/>
          </a:bodyPr>
          <a:lstStyle/>
          <a:p>
            <a:pPr>
              <a:lnSpc>
                <a:spcPct val="150000"/>
              </a:lnSpc>
            </a:pPr>
            <a:r>
              <a:rPr lang="en-US" altLang="zh-CN" sz="2400" dirty="0">
                <a:solidFill>
                  <a:schemeClr val="tx1"/>
                </a:solidFill>
                <a:latin typeface="Times New Roman" panose="02020603050405020304" pitchFamily="18" charset="0"/>
                <a:cs typeface="Times New Roman" panose="02020603050405020304" pitchFamily="18" charset="0"/>
              </a:rPr>
              <a:t>2017</a:t>
            </a:r>
            <a:r>
              <a:rPr lang="zh-CN" altLang="en-US" sz="2400" dirty="0">
                <a:solidFill>
                  <a:schemeClr val="tx1"/>
                </a:solidFill>
                <a:latin typeface="Times New Roman" panose="02020603050405020304" pitchFamily="18" charset="0"/>
                <a:cs typeface="Times New Roman" panose="02020603050405020304" pitchFamily="18" charset="0"/>
              </a:rPr>
              <a:t>江苏卷</a:t>
            </a:r>
            <a:r>
              <a:rPr lang="en-US" altLang="zh-CN" sz="2400" dirty="0">
                <a:solidFill>
                  <a:schemeClr val="tx1"/>
                </a:solidFill>
                <a:latin typeface="Times New Roman" panose="02020603050405020304" pitchFamily="18" charset="0"/>
                <a:cs typeface="Times New Roman" panose="02020603050405020304" pitchFamily="18" charset="0"/>
              </a:rPr>
              <a:t>3-4</a:t>
            </a:r>
            <a:r>
              <a:rPr lang="zh-CN" altLang="en-US" sz="2400" dirty="0">
                <a:solidFill>
                  <a:schemeClr val="tx1"/>
                </a:solidFill>
                <a:latin typeface="Times New Roman" panose="02020603050405020304" pitchFamily="18" charset="0"/>
                <a:cs typeface="Times New Roman" panose="02020603050405020304" pitchFamily="18" charset="0"/>
              </a:rPr>
              <a:t>（</a:t>
            </a:r>
            <a:r>
              <a:rPr lang="en-US" altLang="en-US" sz="2400" dirty="0">
                <a:solidFill>
                  <a:schemeClr val="tx1"/>
                </a:solidFill>
                <a:latin typeface="Times New Roman" panose="02020603050405020304" pitchFamily="18" charset="0"/>
                <a:cs typeface="Times New Roman" panose="02020603050405020304" pitchFamily="18" charset="0"/>
              </a:rPr>
              <a:t>3</a:t>
            </a:r>
            <a:r>
              <a:rPr lang="zh-CN" altLang="en-US" sz="2400" dirty="0">
                <a:solidFill>
                  <a:schemeClr val="tx1"/>
                </a:solidFill>
                <a:latin typeface="Times New Roman" panose="02020603050405020304" pitchFamily="18" charset="0"/>
                <a:cs typeface="Times New Roman" panose="02020603050405020304" pitchFamily="18" charset="0"/>
              </a:rPr>
              <a:t>）人的眼球可简化为如图所示的模型，折射率相同、半径不同的两个球体共轴，平行光束宽度为</a:t>
            </a:r>
            <a:r>
              <a:rPr lang="en-US" altLang="en-US" sz="2400" i="1" dirty="0">
                <a:solidFill>
                  <a:schemeClr val="tx1"/>
                </a:solidFill>
                <a:latin typeface="Times New Roman" panose="02020603050405020304" pitchFamily="18" charset="0"/>
                <a:cs typeface="Times New Roman" panose="02020603050405020304" pitchFamily="18" charset="0"/>
              </a:rPr>
              <a:t>D</a:t>
            </a:r>
            <a:r>
              <a:rPr lang="zh-CN" altLang="en-US" sz="2400" dirty="0">
                <a:solidFill>
                  <a:schemeClr val="tx1"/>
                </a:solidFill>
                <a:latin typeface="Times New Roman" panose="02020603050405020304" pitchFamily="18" charset="0"/>
                <a:cs typeface="Times New Roman" panose="02020603050405020304" pitchFamily="18" charset="0"/>
              </a:rPr>
              <a:t>，对称地沿轴线方向射入半径为</a:t>
            </a:r>
            <a:r>
              <a:rPr lang="en-US" altLang="en-US" sz="2400" i="1" dirty="0">
                <a:solidFill>
                  <a:schemeClr val="tx1"/>
                </a:solidFill>
                <a:latin typeface="Times New Roman" panose="02020603050405020304" pitchFamily="18" charset="0"/>
                <a:cs typeface="Times New Roman" panose="02020603050405020304" pitchFamily="18" charset="0"/>
              </a:rPr>
              <a:t>R</a:t>
            </a:r>
            <a:r>
              <a:rPr lang="zh-CN" altLang="en-US" sz="2400" dirty="0">
                <a:solidFill>
                  <a:schemeClr val="tx1"/>
                </a:solidFill>
                <a:latin typeface="Times New Roman" panose="02020603050405020304" pitchFamily="18" charset="0"/>
                <a:cs typeface="Times New Roman" panose="02020603050405020304" pitchFamily="18" charset="0"/>
              </a:rPr>
              <a:t>的小球，会聚在轴线上的</a:t>
            </a:r>
            <a:r>
              <a:rPr lang="en-US" altLang="en-US" sz="2400" dirty="0">
                <a:solidFill>
                  <a:schemeClr val="tx1"/>
                </a:solidFill>
                <a:latin typeface="Times New Roman" panose="02020603050405020304" pitchFamily="18" charset="0"/>
                <a:cs typeface="Times New Roman" panose="02020603050405020304" pitchFamily="18" charset="0"/>
              </a:rPr>
              <a:t>P</a:t>
            </a:r>
            <a:r>
              <a:rPr lang="zh-CN" altLang="en-US" sz="2400" dirty="0">
                <a:solidFill>
                  <a:schemeClr val="tx1"/>
                </a:solidFill>
                <a:latin typeface="Times New Roman" panose="02020603050405020304" pitchFamily="18" charset="0"/>
                <a:cs typeface="Times New Roman" panose="02020603050405020304" pitchFamily="18" charset="0"/>
              </a:rPr>
              <a:t>点．取球体的折射率为</a:t>
            </a:r>
            <a:r>
              <a:rPr lang="en-US" altLang="en-US" sz="2400" dirty="0">
                <a:solidFill>
                  <a:schemeClr val="tx1"/>
                </a:solidFill>
                <a:latin typeface="Times New Roman" panose="02020603050405020304" pitchFamily="18" charset="0"/>
                <a:cs typeface="Times New Roman" panose="02020603050405020304" pitchFamily="18" charset="0"/>
              </a:rPr>
              <a:t>    </a:t>
            </a:r>
            <a:r>
              <a:rPr lang="zh-CN" altLang="en-US" sz="2400" dirty="0">
                <a:solidFill>
                  <a:schemeClr val="tx1"/>
                </a:solidFill>
                <a:latin typeface="Times New Roman" panose="02020603050405020304" pitchFamily="18" charset="0"/>
                <a:cs typeface="Times New Roman" panose="02020603050405020304" pitchFamily="18" charset="0"/>
              </a:rPr>
              <a:t>，且</a:t>
            </a:r>
            <a:r>
              <a:rPr lang="en-US" altLang="en-US" sz="2400" i="1" dirty="0">
                <a:solidFill>
                  <a:schemeClr val="tx1"/>
                </a:solidFill>
                <a:latin typeface="Times New Roman" panose="02020603050405020304" pitchFamily="18" charset="0"/>
                <a:cs typeface="Times New Roman" panose="02020603050405020304" pitchFamily="18" charset="0"/>
              </a:rPr>
              <a:t>D</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i="1" dirty="0">
                <a:solidFill>
                  <a:schemeClr val="tx1"/>
                </a:solidFill>
                <a:latin typeface="Times New Roman" panose="02020603050405020304" pitchFamily="18" charset="0"/>
                <a:cs typeface="Times New Roman" panose="02020603050405020304" pitchFamily="18" charset="0"/>
              </a:rPr>
              <a:t>R</a:t>
            </a:r>
            <a:r>
              <a:rPr lang="zh-CN" altLang="en-US" sz="2400" dirty="0">
                <a:solidFill>
                  <a:schemeClr val="tx1"/>
                </a:solidFill>
                <a:latin typeface="Times New Roman" panose="02020603050405020304" pitchFamily="18" charset="0"/>
                <a:cs typeface="Times New Roman" panose="02020603050405020304" pitchFamily="18" charset="0"/>
              </a:rPr>
              <a:t>，求光线的会聚角</a:t>
            </a:r>
            <a:r>
              <a:rPr lang="en-US" altLang="en-US" sz="2400" i="1" dirty="0">
                <a:solidFill>
                  <a:schemeClr val="tx1"/>
                </a:solidFill>
                <a:latin typeface="Times New Roman" panose="02020603050405020304" pitchFamily="18" charset="0"/>
                <a:cs typeface="Times New Roman" panose="02020603050405020304" pitchFamily="18" charset="0"/>
              </a:rPr>
              <a:t>α</a:t>
            </a:r>
            <a:r>
              <a:rPr lang="zh-CN" altLang="en-US" sz="2400" dirty="0">
                <a:solidFill>
                  <a:schemeClr val="tx1"/>
                </a:solidFill>
                <a:latin typeface="Times New Roman" panose="02020603050405020304" pitchFamily="18" charset="0"/>
                <a:cs typeface="Times New Roman" panose="02020603050405020304" pitchFamily="18" charset="0"/>
              </a:rPr>
              <a:t>．（示意图未按比例画出）</a:t>
            </a:r>
          </a:p>
          <a:p>
            <a:endParaRPr lang="zh-CN" altLang="en-US" sz="2400" dirty="0">
              <a:solidFill>
                <a:schemeClr val="tx1"/>
              </a:solidFill>
              <a:latin typeface="Times New Roman" panose="02020603050405020304" pitchFamily="18" charset="0"/>
              <a:cs typeface="Times New Roman" panose="02020603050405020304" pitchFamily="18" charset="0"/>
            </a:endParaRPr>
          </a:p>
        </p:txBody>
      </p:sp>
      <p:pic>
        <p:nvPicPr>
          <p:cNvPr id="51203" name="图片 7" descr="说明: 学科网 版权所有"/>
          <p:cNvPicPr>
            <a:picLocks noChangeAspect="1"/>
          </p:cNvPicPr>
          <p:nvPr/>
        </p:nvPicPr>
        <p:blipFill>
          <a:blip r:embed="rId2"/>
          <a:stretch>
            <a:fillRect/>
          </a:stretch>
        </p:blipFill>
        <p:spPr>
          <a:xfrm>
            <a:off x="4786630" y="4080510"/>
            <a:ext cx="3504565" cy="2514600"/>
          </a:xfrm>
          <a:prstGeom prst="rect">
            <a:avLst/>
          </a:prstGeom>
          <a:noFill/>
          <a:ln w="9525">
            <a:noFill/>
          </a:ln>
        </p:spPr>
      </p:pic>
      <p:pic>
        <p:nvPicPr>
          <p:cNvPr id="51205" name="Picture 66" descr="学科网 版权所有"/>
          <p:cNvPicPr>
            <a:picLocks noChangeAspect="1"/>
          </p:cNvPicPr>
          <p:nvPr/>
        </p:nvPicPr>
        <p:blipFill>
          <a:blip r:embed="rId3"/>
          <a:stretch>
            <a:fillRect/>
          </a:stretch>
        </p:blipFill>
        <p:spPr>
          <a:xfrm>
            <a:off x="8881745" y="3167380"/>
            <a:ext cx="494665" cy="452120"/>
          </a:xfrm>
          <a:prstGeom prst="rect">
            <a:avLst/>
          </a:prstGeom>
          <a:noFill/>
          <a:ln w="9525">
            <a:noFill/>
          </a:ln>
        </p:spPr>
      </p:pic>
      <p:sp>
        <p:nvSpPr>
          <p:cNvPr id="7" name="Text Box 3"/>
          <p:cNvSpPr txBox="1"/>
          <p:nvPr/>
        </p:nvSpPr>
        <p:spPr>
          <a:xfrm>
            <a:off x="4074795" y="1343660"/>
            <a:ext cx="4927600" cy="460375"/>
          </a:xfrm>
          <a:prstGeom prst="rect">
            <a:avLst/>
          </a:prstGeom>
          <a:noFill/>
          <a:ln w="9525">
            <a:noFill/>
          </a:ln>
        </p:spPr>
        <p:txBody>
          <a:bodyPr wrap="square">
            <a:spAutoFit/>
          </a:bodyPr>
          <a:lstStyle/>
          <a:p>
            <a:r>
              <a:rPr lang="zh-CN" altLang="en-US" sz="2400" b="1" dirty="0" smtClean="0">
                <a:solidFill>
                  <a:srgbClr val="FF0000"/>
                </a:solidFill>
                <a:latin typeface="Times New Roman" panose="02020603050405020304" pitchFamily="18" charset="0"/>
              </a:rPr>
              <a:t>素材</a:t>
            </a:r>
            <a:r>
              <a:rPr lang="zh-CN" altLang="en-US" sz="2400" b="1" dirty="0">
                <a:solidFill>
                  <a:srgbClr val="FF0000"/>
                </a:solidFill>
                <a:latin typeface="Times New Roman" panose="02020603050405020304" pitchFamily="18" charset="0"/>
              </a:rPr>
              <a:t>紧密联系</a:t>
            </a:r>
            <a:r>
              <a:rPr lang="zh-CN" altLang="en-US" sz="2400" b="1" dirty="0">
                <a:solidFill>
                  <a:srgbClr val="FF0000"/>
                </a:solidFill>
                <a:latin typeface="Times New Roman" panose="02020603050405020304" pitchFamily="18" charset="0"/>
                <a:sym typeface="+mn-ea"/>
              </a:rPr>
              <a:t>生活</a:t>
            </a:r>
            <a:r>
              <a:rPr lang="zh-CN" altLang="en-US" sz="2400" b="1" dirty="0">
                <a:solidFill>
                  <a:srgbClr val="FF0000"/>
                </a:solidFill>
                <a:latin typeface="Times New Roman" panose="02020603050405020304" pitchFamily="18" charset="0"/>
              </a:rPr>
              <a:t>实际</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box(out)">
                                      <p:cBhvr>
                                        <p:cTn id="7" dur="500"/>
                                        <p:tgtEl>
                                          <p:spTgt spid="5120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1202"/>
                                        </p:tgtEl>
                                        <p:attrNameLst>
                                          <p:attrName>style.visibility</p:attrName>
                                        </p:attrNameLst>
                                      </p:cBhvr>
                                      <p:to>
                                        <p:strVal val="visible"/>
                                      </p:to>
                                    </p:set>
                                    <p:animEffect transition="in" filter="box(out)">
                                      <p:cBhvr>
                                        <p:cTn id="10" dur="500"/>
                                        <p:tgtEl>
                                          <p:spTgt spid="51202"/>
                                        </p:tgtEl>
                                      </p:cBhvr>
                                    </p:animEffect>
                                  </p:childTnLst>
                                </p:cTn>
                              </p:par>
                              <p:par>
                                <p:cTn id="11" presetID="4" presetClass="entr" presetSubtype="32" fill="hold" nodeType="withEffect">
                                  <p:stCondLst>
                                    <p:cond delay="0"/>
                                  </p:stCondLst>
                                  <p:childTnLst>
                                    <p:set>
                                      <p:cBhvr>
                                        <p:cTn id="12" dur="1" fill="hold">
                                          <p:stCondLst>
                                            <p:cond delay="0"/>
                                          </p:stCondLst>
                                        </p:cTn>
                                        <p:tgtEl>
                                          <p:spTgt spid="51203"/>
                                        </p:tgtEl>
                                        <p:attrNameLst>
                                          <p:attrName>style.visibility</p:attrName>
                                        </p:attrNameLst>
                                      </p:cBhvr>
                                      <p:to>
                                        <p:strVal val="visible"/>
                                      </p:to>
                                    </p:set>
                                    <p:animEffect transition="in" filter="box(out)">
                                      <p:cBhvr>
                                        <p:cTn id="13"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6"/>
          <p:cNvSpPr txBox="1"/>
          <p:nvPr/>
        </p:nvSpPr>
        <p:spPr>
          <a:xfrm>
            <a:off x="1524000" y="1611630"/>
            <a:ext cx="9858375" cy="3634740"/>
          </a:xfrm>
          <a:prstGeom prst="rect">
            <a:avLst/>
          </a:prstGeom>
          <a:noFill/>
          <a:ln w="9525">
            <a:noFill/>
          </a:ln>
        </p:spPr>
        <p:txBody>
          <a:bodyPr wrap="square">
            <a:spAutoFit/>
          </a:bodyPr>
          <a:lstStyle/>
          <a:p>
            <a:pPr fontAlgn="ctr">
              <a:lnSpc>
                <a:spcPct val="160000"/>
              </a:lnSpc>
            </a:pPr>
            <a:r>
              <a:rPr lang="en-US" altLang="zh-CN" sz="2400" dirty="0">
                <a:solidFill>
                  <a:schemeClr val="tx1"/>
                </a:solidFill>
                <a:latin typeface="Arial" panose="020B0604020202020204" pitchFamily="34" charset="0"/>
              </a:rPr>
              <a:t>2017</a:t>
            </a:r>
            <a:r>
              <a:rPr lang="zh-CN" altLang="en-US" sz="2400" dirty="0">
                <a:solidFill>
                  <a:schemeClr val="tx1"/>
                </a:solidFill>
                <a:latin typeface="Arial" panose="020B0604020202020204" pitchFamily="34" charset="0"/>
              </a:rPr>
              <a:t>江苏卷</a:t>
            </a:r>
            <a:r>
              <a:rPr lang="en-US" altLang="zh-CN" sz="2400" dirty="0">
                <a:solidFill>
                  <a:schemeClr val="tx1"/>
                </a:solidFill>
                <a:latin typeface="Times New Roman" panose="02020603050405020304" pitchFamily="18" charset="0"/>
                <a:cs typeface="Times New Roman" panose="02020603050405020304" pitchFamily="18" charset="0"/>
              </a:rPr>
              <a:t>B</a:t>
            </a:r>
            <a:r>
              <a:rPr lang="zh-CN" altLang="en-US" sz="2400" dirty="0">
                <a:solidFill>
                  <a:schemeClr val="tx1"/>
                </a:solidFill>
                <a:latin typeface="Arial" panose="020B0604020202020204" pitchFamily="34" charset="0"/>
              </a:rPr>
              <a:t>．</a:t>
            </a:r>
            <a:r>
              <a:rPr lang="en-US" altLang="en-US" sz="2400" dirty="0">
                <a:solidFill>
                  <a:schemeClr val="tx1"/>
                </a:solidFill>
                <a:latin typeface="Arial" panose="020B0604020202020204" pitchFamily="34" charset="0"/>
              </a:rPr>
              <a:t>[</a:t>
            </a:r>
            <a:r>
              <a:rPr lang="zh-CN" altLang="en-US" sz="2400" dirty="0">
                <a:solidFill>
                  <a:schemeClr val="tx1"/>
                </a:solidFill>
                <a:latin typeface="Arial" panose="020B0604020202020204" pitchFamily="34" charset="0"/>
              </a:rPr>
              <a:t>选修</a:t>
            </a:r>
            <a:r>
              <a:rPr lang="en-US" altLang="en-US" sz="2400" dirty="0">
                <a:solidFill>
                  <a:schemeClr val="tx1"/>
                </a:solidFill>
                <a:latin typeface="Arial" panose="020B0604020202020204" pitchFamily="34" charset="0"/>
              </a:rPr>
              <a:t>3–4]</a:t>
            </a:r>
          </a:p>
          <a:p>
            <a:pPr fontAlgn="ctr">
              <a:lnSpc>
                <a:spcPct val="160000"/>
              </a:lnSpc>
            </a:pPr>
            <a:r>
              <a:rPr lang="zh-CN" altLang="en-US" sz="2400" dirty="0">
                <a:solidFill>
                  <a:schemeClr val="tx1"/>
                </a:solidFill>
                <a:latin typeface="Arial" panose="020B0604020202020204" pitchFamily="34" charset="0"/>
              </a:rPr>
              <a:t>（</a:t>
            </a:r>
            <a:r>
              <a:rPr lang="en-US" altLang="en-US" sz="2400" dirty="0">
                <a:solidFill>
                  <a:schemeClr val="tx1"/>
                </a:solidFill>
                <a:latin typeface="Arial" panose="020B0604020202020204" pitchFamily="34" charset="0"/>
              </a:rPr>
              <a:t>2</a:t>
            </a:r>
            <a:r>
              <a:rPr lang="zh-CN" altLang="en-US" sz="2400" dirty="0">
                <a:solidFill>
                  <a:schemeClr val="tx1"/>
                </a:solidFill>
                <a:latin typeface="Arial" panose="020B0604020202020204" pitchFamily="34" charset="0"/>
              </a:rPr>
              <a:t>）野生大象群也有自己的</a:t>
            </a:r>
            <a:r>
              <a:rPr lang="en-US" altLang="en-US" sz="2400" dirty="0">
                <a:solidFill>
                  <a:schemeClr val="tx1"/>
                </a:solidFill>
                <a:latin typeface="Arial" panose="020B0604020202020204" pitchFamily="34" charset="0"/>
              </a:rPr>
              <a:t>“</a:t>
            </a:r>
            <a:r>
              <a:rPr lang="zh-CN" altLang="en-US" sz="2400" dirty="0">
                <a:solidFill>
                  <a:schemeClr val="tx1"/>
                </a:solidFill>
                <a:latin typeface="Arial" panose="020B0604020202020204" pitchFamily="34" charset="0"/>
              </a:rPr>
              <a:t>语言</a:t>
            </a:r>
            <a:r>
              <a:rPr lang="en-US" altLang="en-US" sz="2400" dirty="0">
                <a:solidFill>
                  <a:schemeClr val="tx1"/>
                </a:solidFill>
                <a:latin typeface="Arial" panose="020B0604020202020204" pitchFamily="34" charset="0"/>
              </a:rPr>
              <a:t>”</a:t>
            </a:r>
            <a:r>
              <a:rPr lang="zh-CN" altLang="en-US" sz="2400" dirty="0">
                <a:solidFill>
                  <a:schemeClr val="tx1"/>
                </a:solidFill>
                <a:latin typeface="Arial" panose="020B0604020202020204" pitchFamily="34" charset="0"/>
              </a:rPr>
              <a:t>．研究人员录下象群</a:t>
            </a:r>
            <a:r>
              <a:rPr lang="en-US" altLang="en-US" sz="2400" dirty="0">
                <a:solidFill>
                  <a:schemeClr val="tx1"/>
                </a:solidFill>
                <a:latin typeface="Arial" panose="020B0604020202020204" pitchFamily="34" charset="0"/>
              </a:rPr>
              <a:t>“</a:t>
            </a:r>
            <a:r>
              <a:rPr lang="zh-CN" altLang="en-US" sz="2400" dirty="0">
                <a:solidFill>
                  <a:schemeClr val="tx1"/>
                </a:solidFill>
                <a:latin typeface="Arial" panose="020B0604020202020204" pitchFamily="34" charset="0"/>
              </a:rPr>
              <a:t>语言</a:t>
            </a:r>
            <a:r>
              <a:rPr lang="en-US" altLang="en-US" sz="2400" dirty="0">
                <a:solidFill>
                  <a:schemeClr val="tx1"/>
                </a:solidFill>
                <a:latin typeface="Arial" panose="020B0604020202020204" pitchFamily="34" charset="0"/>
              </a:rPr>
              <a:t>”</a:t>
            </a:r>
            <a:r>
              <a:rPr lang="zh-CN" altLang="en-US" sz="2400" dirty="0">
                <a:solidFill>
                  <a:schemeClr val="tx1"/>
                </a:solidFill>
                <a:latin typeface="Arial" panose="020B0604020202020204" pitchFamily="34" charset="0"/>
              </a:rPr>
              <a:t>交流时发出的声音，发现以</a:t>
            </a:r>
            <a:r>
              <a:rPr lang="en-US" altLang="en-US" sz="2400" dirty="0">
                <a:solidFill>
                  <a:schemeClr val="tx1"/>
                </a:solidFill>
                <a:latin typeface="Arial" panose="020B0604020202020204" pitchFamily="34" charset="0"/>
              </a:rPr>
              <a:t>2</a:t>
            </a:r>
            <a:r>
              <a:rPr lang="zh-CN" altLang="en-US" sz="2400" dirty="0">
                <a:solidFill>
                  <a:schemeClr val="tx1"/>
                </a:solidFill>
                <a:latin typeface="Arial" panose="020B0604020202020204" pitchFamily="34" charset="0"/>
              </a:rPr>
              <a:t>倍速度快速播放时，能听到比正常播放时更多的声音．播放速度变为原来的</a:t>
            </a:r>
            <a:r>
              <a:rPr lang="en-US" altLang="en-US" sz="2400" dirty="0">
                <a:solidFill>
                  <a:schemeClr val="tx1"/>
                </a:solidFill>
                <a:latin typeface="Arial" panose="020B0604020202020204" pitchFamily="34" charset="0"/>
              </a:rPr>
              <a:t>2</a:t>
            </a:r>
            <a:r>
              <a:rPr lang="zh-CN" altLang="en-US" sz="2400" dirty="0">
                <a:solidFill>
                  <a:schemeClr val="tx1"/>
                </a:solidFill>
                <a:latin typeface="Arial" panose="020B0604020202020204" pitchFamily="34" charset="0"/>
              </a:rPr>
              <a:t>倍时，播出声波的</a:t>
            </a:r>
            <a:r>
              <a:rPr lang="en-US" altLang="en-US" sz="2400" dirty="0">
                <a:solidFill>
                  <a:schemeClr val="tx1"/>
                </a:solidFill>
                <a:latin typeface="Arial" panose="020B0604020202020204" pitchFamily="34" charset="0"/>
              </a:rPr>
              <a:t>_______</a:t>
            </a:r>
            <a:r>
              <a:rPr lang="zh-CN" altLang="en-US" sz="2400" dirty="0">
                <a:solidFill>
                  <a:schemeClr val="tx1"/>
                </a:solidFill>
                <a:latin typeface="Arial" panose="020B0604020202020204" pitchFamily="34" charset="0"/>
              </a:rPr>
              <a:t>（选填</a:t>
            </a:r>
            <a:r>
              <a:rPr lang="en-US" altLang="en-US" sz="2400" dirty="0">
                <a:solidFill>
                  <a:schemeClr val="tx1"/>
                </a:solidFill>
                <a:latin typeface="Arial" panose="020B0604020202020204" pitchFamily="34" charset="0"/>
              </a:rPr>
              <a:t>“</a:t>
            </a:r>
            <a:r>
              <a:rPr lang="zh-CN" altLang="en-US" sz="2400" dirty="0">
                <a:solidFill>
                  <a:schemeClr val="tx1"/>
                </a:solidFill>
                <a:latin typeface="Arial" panose="020B0604020202020204" pitchFamily="34" charset="0"/>
              </a:rPr>
              <a:t>周期</a:t>
            </a:r>
            <a:r>
              <a:rPr lang="en-US" altLang="en-US" sz="2400" dirty="0">
                <a:solidFill>
                  <a:schemeClr val="tx1"/>
                </a:solidFill>
                <a:latin typeface="Arial" panose="020B0604020202020204" pitchFamily="34" charset="0"/>
              </a:rPr>
              <a:t>”</a:t>
            </a:r>
            <a:r>
              <a:rPr lang="zh-CN" altLang="en-US" sz="2400" dirty="0">
                <a:solidFill>
                  <a:schemeClr val="tx1"/>
                </a:solidFill>
                <a:latin typeface="Arial" panose="020B0604020202020204" pitchFamily="34" charset="0"/>
              </a:rPr>
              <a:t>或</a:t>
            </a:r>
            <a:r>
              <a:rPr lang="en-US" altLang="en-US" sz="2400" dirty="0">
                <a:solidFill>
                  <a:schemeClr val="tx1"/>
                </a:solidFill>
                <a:latin typeface="Arial" panose="020B0604020202020204" pitchFamily="34" charset="0"/>
              </a:rPr>
              <a:t>“</a:t>
            </a:r>
            <a:r>
              <a:rPr lang="zh-CN" altLang="en-US" sz="2400" dirty="0">
                <a:solidFill>
                  <a:schemeClr val="tx1"/>
                </a:solidFill>
                <a:latin typeface="Arial" panose="020B0604020202020204" pitchFamily="34" charset="0"/>
              </a:rPr>
              <a:t>频率</a:t>
            </a:r>
            <a:r>
              <a:rPr lang="en-US" altLang="en-US" sz="2400" dirty="0">
                <a:solidFill>
                  <a:schemeClr val="tx1"/>
                </a:solidFill>
                <a:latin typeface="Arial" panose="020B0604020202020204" pitchFamily="34" charset="0"/>
              </a:rPr>
              <a:t>”</a:t>
            </a:r>
            <a:r>
              <a:rPr lang="zh-CN" altLang="en-US" sz="2400" dirty="0">
                <a:solidFill>
                  <a:schemeClr val="tx1"/>
                </a:solidFill>
                <a:latin typeface="Arial" panose="020B0604020202020204" pitchFamily="34" charset="0"/>
              </a:rPr>
              <a:t>）也变为原来的</a:t>
            </a:r>
            <a:r>
              <a:rPr lang="en-US" altLang="en-US" sz="2400" dirty="0">
                <a:solidFill>
                  <a:schemeClr val="tx1"/>
                </a:solidFill>
                <a:latin typeface="Arial" panose="020B0604020202020204" pitchFamily="34" charset="0"/>
              </a:rPr>
              <a:t>2</a:t>
            </a:r>
            <a:r>
              <a:rPr lang="zh-CN" altLang="en-US" sz="2400" dirty="0">
                <a:solidFill>
                  <a:schemeClr val="tx1"/>
                </a:solidFill>
                <a:latin typeface="Arial" panose="020B0604020202020204" pitchFamily="34" charset="0"/>
              </a:rPr>
              <a:t>倍，声波的传播速度</a:t>
            </a:r>
            <a:r>
              <a:rPr lang="en-US" altLang="en-US" sz="2400" dirty="0">
                <a:solidFill>
                  <a:schemeClr val="tx1"/>
                </a:solidFill>
                <a:latin typeface="Arial" panose="020B0604020202020204" pitchFamily="34" charset="0"/>
              </a:rPr>
              <a:t>_______  </a:t>
            </a:r>
            <a:r>
              <a:rPr lang="zh-CN" altLang="en-US" sz="2400" dirty="0">
                <a:solidFill>
                  <a:schemeClr val="tx1"/>
                </a:solidFill>
                <a:latin typeface="Arial" panose="020B0604020202020204" pitchFamily="34" charset="0"/>
              </a:rPr>
              <a:t>（选填</a:t>
            </a:r>
            <a:r>
              <a:rPr lang="en-US" altLang="en-US" sz="2400" dirty="0">
                <a:solidFill>
                  <a:schemeClr val="tx1"/>
                </a:solidFill>
                <a:latin typeface="Arial" panose="020B0604020202020204" pitchFamily="34" charset="0"/>
              </a:rPr>
              <a:t>“</a:t>
            </a:r>
            <a:r>
              <a:rPr lang="zh-CN" altLang="en-US" sz="2400" dirty="0">
                <a:solidFill>
                  <a:schemeClr val="tx1"/>
                </a:solidFill>
                <a:latin typeface="Arial" panose="020B0604020202020204" pitchFamily="34" charset="0"/>
              </a:rPr>
              <a:t>变大</a:t>
            </a:r>
            <a:r>
              <a:rPr lang="en-US" altLang="en-US" sz="2400" dirty="0">
                <a:solidFill>
                  <a:schemeClr val="tx1"/>
                </a:solidFill>
                <a:latin typeface="Arial" panose="020B0604020202020204" pitchFamily="34" charset="0"/>
              </a:rPr>
              <a:t>”</a:t>
            </a:r>
            <a:r>
              <a:rPr lang="zh-CN" altLang="en-US" sz="2400" dirty="0">
                <a:solidFill>
                  <a:schemeClr val="tx1"/>
                </a:solidFill>
                <a:latin typeface="Arial" panose="020B0604020202020204" pitchFamily="34" charset="0"/>
              </a:rPr>
              <a:t>、</a:t>
            </a:r>
            <a:r>
              <a:rPr lang="en-US" altLang="en-US" sz="2400" dirty="0">
                <a:solidFill>
                  <a:schemeClr val="tx1"/>
                </a:solidFill>
                <a:latin typeface="Arial" panose="020B0604020202020204" pitchFamily="34" charset="0"/>
              </a:rPr>
              <a:t>“</a:t>
            </a:r>
            <a:r>
              <a:rPr lang="zh-CN" altLang="en-US" sz="2400" dirty="0">
                <a:solidFill>
                  <a:schemeClr val="tx1"/>
                </a:solidFill>
                <a:latin typeface="Arial" panose="020B0604020202020204" pitchFamily="34" charset="0"/>
              </a:rPr>
              <a:t>变小</a:t>
            </a:r>
            <a:r>
              <a:rPr lang="en-US" altLang="en-US" sz="2400" dirty="0">
                <a:solidFill>
                  <a:schemeClr val="tx1"/>
                </a:solidFill>
                <a:latin typeface="Arial" panose="020B0604020202020204" pitchFamily="34" charset="0"/>
              </a:rPr>
              <a:t>”</a:t>
            </a:r>
            <a:r>
              <a:rPr lang="zh-CN" altLang="en-US" sz="2400" dirty="0">
                <a:solidFill>
                  <a:schemeClr val="tx1"/>
                </a:solidFill>
                <a:latin typeface="Arial" panose="020B0604020202020204" pitchFamily="34" charset="0"/>
              </a:rPr>
              <a:t>或</a:t>
            </a:r>
            <a:r>
              <a:rPr lang="en-US" altLang="en-US" sz="2400" dirty="0">
                <a:solidFill>
                  <a:schemeClr val="tx1"/>
                </a:solidFill>
                <a:latin typeface="Arial" panose="020B0604020202020204" pitchFamily="34" charset="0"/>
              </a:rPr>
              <a:t>“</a:t>
            </a:r>
            <a:r>
              <a:rPr lang="zh-CN" altLang="en-US" sz="2400" dirty="0">
                <a:solidFill>
                  <a:schemeClr val="tx1"/>
                </a:solidFill>
                <a:latin typeface="Arial" panose="020B0604020202020204" pitchFamily="34" charset="0"/>
              </a:rPr>
              <a:t>不变</a:t>
            </a:r>
            <a:r>
              <a:rPr lang="en-US" altLang="en-US" sz="2400" dirty="0">
                <a:solidFill>
                  <a:schemeClr val="tx1"/>
                </a:solidFill>
                <a:latin typeface="Arial" panose="020B0604020202020204" pitchFamily="34" charset="0"/>
              </a:rPr>
              <a:t>”</a:t>
            </a:r>
            <a:r>
              <a:rPr lang="zh-CN" altLang="en-US" sz="2400" dirty="0">
                <a:solidFill>
                  <a:schemeClr val="tx1"/>
                </a:solidFill>
                <a:latin typeface="Arial" panose="020B0604020202020204" pitchFamily="34" charset="0"/>
              </a:rPr>
              <a:t>）．</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8"/>
          <p:cNvGrpSpPr/>
          <p:nvPr/>
        </p:nvGrpSpPr>
        <p:grpSpPr>
          <a:xfrm>
            <a:off x="926750" y="1371600"/>
            <a:ext cx="10434309" cy="4523100"/>
            <a:chOff x="396" y="864"/>
            <a:chExt cx="5232" cy="2849"/>
          </a:xfrm>
        </p:grpSpPr>
        <p:sp>
          <p:nvSpPr>
            <p:cNvPr id="55300" name="Rectangle 4"/>
            <p:cNvSpPr/>
            <p:nvPr/>
          </p:nvSpPr>
          <p:spPr>
            <a:xfrm>
              <a:off x="396" y="864"/>
              <a:ext cx="5232" cy="2849"/>
            </a:xfrm>
            <a:prstGeom prst="rect">
              <a:avLst/>
            </a:prstGeom>
            <a:noFill/>
            <a:ln w="9525">
              <a:noFill/>
            </a:ln>
          </p:spPr>
          <p:txBody>
            <a:bodyPr>
              <a:spAutoFit/>
            </a:bodyPr>
            <a:lstStyle/>
            <a:p>
              <a:pPr>
                <a:lnSpc>
                  <a:spcPct val="150000"/>
                </a:lnSpc>
              </a:pPr>
              <a:r>
                <a:rPr lang="en-US" altLang="zh-CN" sz="2400" dirty="0">
                  <a:solidFill>
                    <a:schemeClr val="tx1"/>
                  </a:solidFill>
                  <a:latin typeface="Times New Roman" panose="02020603050405020304" pitchFamily="18" charset="0"/>
                </a:rPr>
                <a:t>2016</a:t>
              </a:r>
              <a:r>
                <a:rPr lang="zh-CN" altLang="en-US" sz="2400" dirty="0">
                  <a:solidFill>
                    <a:schemeClr val="tx1"/>
                  </a:solidFill>
                  <a:latin typeface="Times New Roman" panose="02020603050405020304" pitchFamily="18" charset="0"/>
                </a:rPr>
                <a:t>江苏卷</a:t>
              </a:r>
            </a:p>
            <a:p>
              <a:pPr>
                <a:lnSpc>
                  <a:spcPct val="150000"/>
                </a:lnSpc>
              </a:pPr>
              <a:r>
                <a:rPr lang="en-US" altLang="zh-CN" sz="2400" dirty="0">
                  <a:solidFill>
                    <a:schemeClr val="tx1"/>
                  </a:solidFill>
                  <a:latin typeface="Times New Roman" panose="02020603050405020304" pitchFamily="18" charset="0"/>
                </a:rPr>
                <a:t>6. </a:t>
              </a:r>
              <a:r>
                <a:rPr lang="zh-CN" altLang="en-US" sz="2400" dirty="0">
                  <a:solidFill>
                    <a:schemeClr val="tx1"/>
                  </a:solidFill>
                  <a:latin typeface="Times New Roman" panose="02020603050405020304" pitchFamily="18" charset="0"/>
                </a:rPr>
                <a:t>电吉他中电拾音器的基本结构如图所示</a:t>
              </a:r>
              <a:r>
                <a:rPr lang="en-US" altLang="zh-CN" sz="2400" dirty="0">
                  <a:solidFill>
                    <a:schemeClr val="tx1"/>
                  </a:solidFill>
                  <a:latin typeface="Times New Roman" panose="02020603050405020304" pitchFamily="18" charset="0"/>
                </a:rPr>
                <a:t>,</a:t>
              </a:r>
              <a:r>
                <a:rPr lang="zh-CN" altLang="en-US" sz="2400" dirty="0">
                  <a:solidFill>
                    <a:schemeClr val="tx1"/>
                  </a:solidFill>
                  <a:latin typeface="Times New Roman" panose="02020603050405020304" pitchFamily="18" charset="0"/>
                </a:rPr>
                <a:t>磁体附近的金属弦被磁化</a:t>
              </a:r>
              <a:r>
                <a:rPr lang="en-US" altLang="zh-CN" sz="2400" dirty="0">
                  <a:solidFill>
                    <a:schemeClr val="tx1"/>
                  </a:solidFill>
                  <a:latin typeface="Times New Roman" panose="02020603050405020304" pitchFamily="18" charset="0"/>
                </a:rPr>
                <a:t>,</a:t>
              </a:r>
              <a:r>
                <a:rPr lang="zh-CN" altLang="en-US" sz="2400" dirty="0">
                  <a:solidFill>
                    <a:schemeClr val="tx1"/>
                  </a:solidFill>
                  <a:latin typeface="Times New Roman" panose="02020603050405020304" pitchFamily="18" charset="0"/>
                </a:rPr>
                <a:t>因此弦振动时</a:t>
              </a:r>
              <a:r>
                <a:rPr lang="en-US" altLang="zh-CN" sz="2400" dirty="0">
                  <a:solidFill>
                    <a:schemeClr val="tx1"/>
                  </a:solidFill>
                  <a:latin typeface="Times New Roman" panose="02020603050405020304" pitchFamily="18" charset="0"/>
                </a:rPr>
                <a:t>,</a:t>
              </a:r>
              <a:r>
                <a:rPr lang="zh-CN" altLang="en-US" sz="2400" dirty="0">
                  <a:solidFill>
                    <a:schemeClr val="tx1"/>
                  </a:solidFill>
                  <a:latin typeface="Times New Roman" panose="02020603050405020304" pitchFamily="18" charset="0"/>
                </a:rPr>
                <a:t>在线圈中产生感应电流</a:t>
              </a:r>
              <a:r>
                <a:rPr lang="en-US" altLang="zh-CN" sz="2400" dirty="0">
                  <a:solidFill>
                    <a:schemeClr val="tx1"/>
                  </a:solidFill>
                  <a:latin typeface="Times New Roman" panose="02020603050405020304" pitchFamily="18" charset="0"/>
                </a:rPr>
                <a:t>,</a:t>
              </a:r>
              <a:r>
                <a:rPr lang="zh-CN" altLang="en-US" sz="2400" dirty="0">
                  <a:solidFill>
                    <a:schemeClr val="tx1"/>
                  </a:solidFill>
                  <a:latin typeface="Times New Roman" panose="02020603050405020304" pitchFamily="18" charset="0"/>
                </a:rPr>
                <a:t>电流经电路放大后传送到音箱发出声音</a:t>
              </a:r>
              <a:r>
                <a:rPr lang="en-US" altLang="zh-CN" sz="2400" dirty="0">
                  <a:solidFill>
                    <a:schemeClr val="tx1"/>
                  </a:solidFill>
                  <a:latin typeface="Times New Roman" panose="02020603050405020304" pitchFamily="18" charset="0"/>
                </a:rPr>
                <a:t>. </a:t>
              </a:r>
              <a:r>
                <a:rPr lang="zh-CN" altLang="en-US" sz="2400" dirty="0">
                  <a:solidFill>
                    <a:schemeClr val="tx1"/>
                  </a:solidFill>
                  <a:latin typeface="Times New Roman" panose="02020603050405020304" pitchFamily="18" charset="0"/>
                </a:rPr>
                <a:t>下列说法正确的有</a:t>
              </a:r>
            </a:p>
            <a:p>
              <a:pPr>
                <a:lnSpc>
                  <a:spcPct val="150000"/>
                </a:lnSpc>
              </a:pPr>
              <a:r>
                <a:rPr lang="en-US" altLang="zh-CN" sz="2400" dirty="0">
                  <a:solidFill>
                    <a:schemeClr val="tx1"/>
                  </a:solidFill>
                  <a:latin typeface="Times New Roman" panose="02020603050405020304" pitchFamily="18" charset="0"/>
                </a:rPr>
                <a:t>(A)</a:t>
              </a:r>
              <a:r>
                <a:rPr lang="zh-CN" altLang="en-US" sz="2400" dirty="0">
                  <a:solidFill>
                    <a:schemeClr val="tx1"/>
                  </a:solidFill>
                  <a:latin typeface="Times New Roman" panose="02020603050405020304" pitchFamily="18" charset="0"/>
                </a:rPr>
                <a:t>选用铜质弦</a:t>
              </a:r>
              <a:r>
                <a:rPr lang="en-US" altLang="zh-CN" sz="2400" dirty="0">
                  <a:solidFill>
                    <a:schemeClr val="tx1"/>
                  </a:solidFill>
                  <a:latin typeface="Times New Roman" panose="02020603050405020304" pitchFamily="18" charset="0"/>
                </a:rPr>
                <a:t>,</a:t>
              </a:r>
              <a:r>
                <a:rPr lang="zh-CN" altLang="en-US" sz="2400" dirty="0">
                  <a:solidFill>
                    <a:schemeClr val="tx1"/>
                  </a:solidFill>
                  <a:latin typeface="Times New Roman" panose="02020603050405020304" pitchFamily="18" charset="0"/>
                </a:rPr>
                <a:t>电吉他仍能正常工作</a:t>
              </a:r>
            </a:p>
            <a:p>
              <a:pPr>
                <a:lnSpc>
                  <a:spcPct val="150000"/>
                </a:lnSpc>
              </a:pPr>
              <a:r>
                <a:rPr lang="en-US" altLang="zh-CN" sz="2400" dirty="0">
                  <a:solidFill>
                    <a:schemeClr val="tx1"/>
                  </a:solidFill>
                  <a:latin typeface="Times New Roman" panose="02020603050405020304" pitchFamily="18" charset="0"/>
                </a:rPr>
                <a:t>(B)</a:t>
              </a:r>
              <a:r>
                <a:rPr lang="zh-CN" altLang="en-US" sz="2400" dirty="0">
                  <a:solidFill>
                    <a:schemeClr val="tx1"/>
                  </a:solidFill>
                  <a:latin typeface="Times New Roman" panose="02020603050405020304" pitchFamily="18" charset="0"/>
                </a:rPr>
                <a:t>取走磁体</a:t>
              </a:r>
              <a:r>
                <a:rPr lang="en-US" altLang="zh-CN" sz="2400" dirty="0">
                  <a:solidFill>
                    <a:schemeClr val="tx1"/>
                  </a:solidFill>
                  <a:latin typeface="Times New Roman" panose="02020603050405020304" pitchFamily="18" charset="0"/>
                </a:rPr>
                <a:t>,</a:t>
              </a:r>
              <a:r>
                <a:rPr lang="zh-CN" altLang="en-US" sz="2400" dirty="0">
                  <a:solidFill>
                    <a:schemeClr val="tx1"/>
                  </a:solidFill>
                  <a:latin typeface="Times New Roman" panose="02020603050405020304" pitchFamily="18" charset="0"/>
                </a:rPr>
                <a:t>电吉他将不能正常工作</a:t>
              </a:r>
            </a:p>
            <a:p>
              <a:pPr>
                <a:lnSpc>
                  <a:spcPct val="150000"/>
                </a:lnSpc>
              </a:pPr>
              <a:r>
                <a:rPr lang="en-US" altLang="zh-CN" sz="2400" dirty="0">
                  <a:solidFill>
                    <a:schemeClr val="tx1"/>
                  </a:solidFill>
                  <a:latin typeface="Times New Roman" panose="02020603050405020304" pitchFamily="18" charset="0"/>
                </a:rPr>
                <a:t>(C)</a:t>
              </a:r>
              <a:r>
                <a:rPr lang="zh-CN" altLang="en-US" sz="2400" dirty="0">
                  <a:solidFill>
                    <a:schemeClr val="tx1"/>
                  </a:solidFill>
                  <a:latin typeface="Times New Roman" panose="02020603050405020304" pitchFamily="18" charset="0"/>
                </a:rPr>
                <a:t>增加线圈匝数可以增大线圈中的感应电动势</a:t>
              </a:r>
            </a:p>
            <a:p>
              <a:pPr>
                <a:lnSpc>
                  <a:spcPct val="150000"/>
                </a:lnSpc>
              </a:pPr>
              <a:r>
                <a:rPr lang="en-US" altLang="zh-CN" sz="2400" dirty="0">
                  <a:solidFill>
                    <a:schemeClr val="tx1"/>
                  </a:solidFill>
                  <a:latin typeface="Times New Roman" panose="02020603050405020304" pitchFamily="18" charset="0"/>
                </a:rPr>
                <a:t>(D)</a:t>
              </a:r>
              <a:r>
                <a:rPr lang="zh-CN" altLang="en-US" sz="2400" dirty="0">
                  <a:solidFill>
                    <a:schemeClr val="tx1"/>
                  </a:solidFill>
                  <a:latin typeface="Times New Roman" panose="02020603050405020304" pitchFamily="18" charset="0"/>
                </a:rPr>
                <a:t>弦振动过程中</a:t>
              </a:r>
              <a:r>
                <a:rPr lang="en-US" altLang="zh-CN" sz="2400" dirty="0">
                  <a:solidFill>
                    <a:schemeClr val="tx1"/>
                  </a:solidFill>
                  <a:latin typeface="Times New Roman" panose="02020603050405020304" pitchFamily="18" charset="0"/>
                </a:rPr>
                <a:t>,</a:t>
              </a:r>
              <a:r>
                <a:rPr lang="zh-CN" altLang="en-US" sz="2400" dirty="0">
                  <a:solidFill>
                    <a:schemeClr val="tx1"/>
                  </a:solidFill>
                  <a:latin typeface="Times New Roman" panose="02020603050405020304" pitchFamily="18" charset="0"/>
                </a:rPr>
                <a:t>线圈中的电流方向不断变化</a:t>
              </a:r>
            </a:p>
          </p:txBody>
        </p:sp>
        <p:pic>
          <p:nvPicPr>
            <p:cNvPr id="55301" name="Picture 5"/>
            <p:cNvPicPr>
              <a:picLocks noChangeAspect="1"/>
            </p:cNvPicPr>
            <p:nvPr/>
          </p:nvPicPr>
          <p:blipFill>
            <a:blip r:embed="rId2"/>
            <a:stretch>
              <a:fillRect/>
            </a:stretch>
          </p:blipFill>
          <p:spPr>
            <a:xfrm>
              <a:off x="3742" y="1997"/>
              <a:ext cx="1634" cy="1681"/>
            </a:xfrm>
            <a:prstGeom prst="rect">
              <a:avLst/>
            </a:prstGeom>
            <a:noFill/>
            <a:ln w="9525">
              <a:noFill/>
            </a:ln>
          </p:spPr>
        </p:pic>
      </p:gr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6"/>
          <p:cNvPicPr>
            <a:picLocks noChangeAspect="1"/>
          </p:cNvPicPr>
          <p:nvPr/>
        </p:nvPicPr>
        <p:blipFill>
          <a:blip r:embed="rId2"/>
          <a:stretch>
            <a:fillRect/>
          </a:stretch>
        </p:blipFill>
        <p:spPr>
          <a:xfrm>
            <a:off x="429260" y="2143125"/>
            <a:ext cx="11334115" cy="3193415"/>
          </a:xfrm>
          <a:prstGeom prst="rect">
            <a:avLst/>
          </a:prstGeom>
          <a:noFill/>
          <a:ln w="9525">
            <a:noFill/>
          </a:ln>
        </p:spPr>
      </p:pic>
      <p:sp>
        <p:nvSpPr>
          <p:cNvPr id="2" name="文本框 1"/>
          <p:cNvSpPr txBox="1"/>
          <p:nvPr/>
        </p:nvSpPr>
        <p:spPr>
          <a:xfrm>
            <a:off x="1073785" y="1460500"/>
            <a:ext cx="5035550" cy="460375"/>
          </a:xfrm>
          <a:prstGeom prst="rect">
            <a:avLst/>
          </a:prstGeom>
          <a:noFill/>
        </p:spPr>
        <p:txBody>
          <a:bodyPr wrap="square" rtlCol="0">
            <a:spAutoFit/>
          </a:bodyPr>
          <a:lstStyle/>
          <a:p>
            <a:r>
              <a:rPr lang="en-US" altLang="zh-CN" sz="2400"/>
              <a:t>2015</a:t>
            </a:r>
            <a:r>
              <a:rPr lang="zh-CN" altLang="en-US" sz="2400"/>
              <a:t>年江苏卷</a:t>
            </a:r>
            <a:r>
              <a:rPr lang="en-US" altLang="zh-CN" sz="2400"/>
              <a:t>13</a:t>
            </a:r>
            <a:r>
              <a:rPr lang="zh-CN" altLang="en-US" sz="2400"/>
              <a:t>题</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9"/>
          <p:cNvGrpSpPr/>
          <p:nvPr/>
        </p:nvGrpSpPr>
        <p:grpSpPr>
          <a:xfrm>
            <a:off x="1057275" y="1219200"/>
            <a:ext cx="10304463" cy="4405313"/>
            <a:chOff x="-294" y="768"/>
            <a:chExt cx="6491" cy="2775"/>
          </a:xfrm>
        </p:grpSpPr>
        <p:sp>
          <p:nvSpPr>
            <p:cNvPr id="56325" name="Text Box 4"/>
            <p:cNvSpPr txBox="1"/>
            <p:nvPr/>
          </p:nvSpPr>
          <p:spPr>
            <a:xfrm>
              <a:off x="-294" y="768"/>
              <a:ext cx="6402" cy="2172"/>
            </a:xfrm>
            <a:prstGeom prst="rect">
              <a:avLst/>
            </a:prstGeom>
            <a:noFill/>
            <a:ln w="9525">
              <a:noFill/>
            </a:ln>
          </p:spPr>
          <p:txBody>
            <a:bodyPr wrap="square">
              <a:spAutoFit/>
            </a:bodyPr>
            <a:lstStyle/>
            <a:p>
              <a:pPr>
                <a:lnSpc>
                  <a:spcPct val="130000"/>
                </a:lnSpc>
              </a:pPr>
              <a:r>
                <a:rPr lang="en-US" altLang="zh-CN" sz="2400" dirty="0">
                  <a:solidFill>
                    <a:schemeClr val="tx1"/>
                  </a:solidFill>
                  <a:latin typeface="Times New Roman" panose="02020603050405020304" pitchFamily="18" charset="0"/>
                </a:rPr>
                <a:t>2016</a:t>
              </a:r>
              <a:r>
                <a:rPr lang="zh-CN" altLang="en-US" sz="2400" dirty="0">
                  <a:solidFill>
                    <a:schemeClr val="tx1"/>
                  </a:solidFill>
                  <a:latin typeface="Times New Roman" panose="02020603050405020304" pitchFamily="18" charset="0"/>
                </a:rPr>
                <a:t>江苏卷</a:t>
              </a:r>
            </a:p>
            <a:p>
              <a:pPr>
                <a:lnSpc>
                  <a:spcPct val="130000"/>
                </a:lnSpc>
              </a:pPr>
              <a:r>
                <a:rPr lang="en-US" altLang="zh-CN" sz="2400" dirty="0">
                  <a:solidFill>
                    <a:schemeClr val="tx1"/>
                  </a:solidFill>
                  <a:latin typeface="Times New Roman" panose="02020603050405020304" pitchFamily="18" charset="0"/>
                </a:rPr>
                <a:t>9. </a:t>
              </a:r>
              <a:r>
                <a:rPr lang="zh-CN" altLang="en-US" sz="2400" dirty="0">
                  <a:solidFill>
                    <a:schemeClr val="tx1"/>
                  </a:solidFill>
                  <a:latin typeface="Times New Roman" panose="02020603050405020304" pitchFamily="18" charset="0"/>
                </a:rPr>
                <a:t>如图所</a:t>
              </a:r>
              <a:r>
                <a:rPr lang="zh-CN" altLang="en-US" sz="2400" dirty="0" smtClean="0">
                  <a:solidFill>
                    <a:schemeClr val="tx1"/>
                  </a:solidFill>
                  <a:latin typeface="Times New Roman" panose="02020603050405020304" pitchFamily="18" charset="0"/>
                </a:rPr>
                <a:t>示</a:t>
              </a:r>
              <a:r>
                <a:rPr lang="zh-CN" altLang="en-US" sz="2400" dirty="0">
                  <a:latin typeface="Times New Roman" panose="02020603050405020304" pitchFamily="18" charset="0"/>
                </a:rPr>
                <a:t>，</a:t>
              </a:r>
              <a:r>
                <a:rPr lang="zh-CN" altLang="en-US" sz="2400" dirty="0" smtClean="0">
                  <a:solidFill>
                    <a:schemeClr val="tx1"/>
                  </a:solidFill>
                  <a:latin typeface="Times New Roman" panose="02020603050405020304" pitchFamily="18" charset="0"/>
                </a:rPr>
                <a:t>一</a:t>
              </a:r>
              <a:r>
                <a:rPr lang="zh-CN" altLang="en-US" sz="2400" dirty="0">
                  <a:solidFill>
                    <a:schemeClr val="tx1"/>
                  </a:solidFill>
                  <a:latin typeface="Times New Roman" panose="02020603050405020304" pitchFamily="18" charset="0"/>
                </a:rPr>
                <a:t>只猫在桌边猛地将桌布从鱼缸下拉出</a:t>
              </a:r>
              <a:r>
                <a:rPr lang="en-US" altLang="zh-CN" sz="2400" dirty="0">
                  <a:solidFill>
                    <a:schemeClr val="tx1"/>
                  </a:solidFill>
                  <a:latin typeface="Times New Roman" panose="02020603050405020304" pitchFamily="18" charset="0"/>
                </a:rPr>
                <a:t>,</a:t>
              </a:r>
              <a:r>
                <a:rPr lang="zh-CN" altLang="en-US" sz="2400" dirty="0">
                  <a:solidFill>
                    <a:schemeClr val="tx1"/>
                  </a:solidFill>
                  <a:latin typeface="Times New Roman" panose="02020603050405020304" pitchFamily="18" charset="0"/>
                </a:rPr>
                <a:t>鱼缸最终没有滑出桌面</a:t>
              </a:r>
              <a:r>
                <a:rPr lang="en-US" altLang="zh-CN" sz="2400" dirty="0">
                  <a:solidFill>
                    <a:schemeClr val="tx1"/>
                  </a:solidFill>
                  <a:latin typeface="Times New Roman" panose="02020603050405020304" pitchFamily="18" charset="0"/>
                </a:rPr>
                <a:t>. </a:t>
              </a:r>
              <a:r>
                <a:rPr lang="zh-CN" altLang="en-US" sz="2400" dirty="0">
                  <a:solidFill>
                    <a:schemeClr val="tx1"/>
                  </a:solidFill>
                  <a:latin typeface="Times New Roman" panose="02020603050405020304" pitchFamily="18" charset="0"/>
                </a:rPr>
                <a:t>若鱼缸、桌布、桌面两两之间的动摩擦因数均</a:t>
              </a:r>
              <a:r>
                <a:rPr lang="zh-CN" altLang="en-US" sz="2400" dirty="0" smtClean="0">
                  <a:solidFill>
                    <a:schemeClr val="tx1"/>
                  </a:solidFill>
                  <a:latin typeface="Times New Roman" panose="02020603050405020304" pitchFamily="18" charset="0"/>
                </a:rPr>
                <a:t>相等</a:t>
              </a:r>
              <a:r>
                <a:rPr lang="zh-CN" altLang="en-US" sz="2400" dirty="0">
                  <a:latin typeface="Times New Roman" panose="02020603050405020304" pitchFamily="18" charset="0"/>
                </a:rPr>
                <a:t>，</a:t>
              </a:r>
              <a:r>
                <a:rPr lang="zh-CN" altLang="en-US" sz="2400" dirty="0" smtClean="0">
                  <a:solidFill>
                    <a:schemeClr val="tx1"/>
                  </a:solidFill>
                  <a:latin typeface="Times New Roman" panose="02020603050405020304" pitchFamily="18" charset="0"/>
                </a:rPr>
                <a:t>则</a:t>
              </a:r>
              <a:r>
                <a:rPr lang="zh-CN" altLang="en-US" sz="2400" dirty="0">
                  <a:solidFill>
                    <a:schemeClr val="tx1"/>
                  </a:solidFill>
                  <a:latin typeface="Times New Roman" panose="02020603050405020304" pitchFamily="18" charset="0"/>
                </a:rPr>
                <a:t>在上述过程中</a:t>
              </a:r>
            </a:p>
            <a:p>
              <a:pPr>
                <a:lnSpc>
                  <a:spcPct val="130000"/>
                </a:lnSpc>
              </a:pPr>
              <a:r>
                <a:rPr lang="en-US" altLang="zh-CN" sz="2400" dirty="0">
                  <a:solidFill>
                    <a:schemeClr val="tx1"/>
                  </a:solidFill>
                  <a:latin typeface="Times New Roman" panose="02020603050405020304" pitchFamily="18" charset="0"/>
                </a:rPr>
                <a:t>(A)</a:t>
              </a:r>
              <a:r>
                <a:rPr lang="zh-CN" altLang="en-US" sz="2400" dirty="0">
                  <a:solidFill>
                    <a:schemeClr val="tx1"/>
                  </a:solidFill>
                  <a:latin typeface="Times New Roman" panose="02020603050405020304" pitchFamily="18" charset="0"/>
                </a:rPr>
                <a:t>桌布对鱼缸摩擦力的方向向左</a:t>
              </a:r>
            </a:p>
            <a:p>
              <a:pPr>
                <a:lnSpc>
                  <a:spcPct val="130000"/>
                </a:lnSpc>
              </a:pPr>
              <a:r>
                <a:rPr lang="en-US" altLang="zh-CN" sz="2400" dirty="0">
                  <a:solidFill>
                    <a:schemeClr val="tx1"/>
                  </a:solidFill>
                  <a:latin typeface="Times New Roman" panose="02020603050405020304" pitchFamily="18" charset="0"/>
                </a:rPr>
                <a:t>(B)</a:t>
              </a:r>
              <a:r>
                <a:rPr lang="zh-CN" altLang="en-US" sz="2400" dirty="0">
                  <a:solidFill>
                    <a:schemeClr val="tx1"/>
                  </a:solidFill>
                  <a:latin typeface="Times New Roman" panose="02020603050405020304" pitchFamily="18" charset="0"/>
                </a:rPr>
                <a:t>鱼缸在桌布上的滑动时间和在桌面上的相等</a:t>
              </a:r>
            </a:p>
            <a:p>
              <a:pPr>
                <a:lnSpc>
                  <a:spcPct val="130000"/>
                </a:lnSpc>
              </a:pPr>
              <a:r>
                <a:rPr lang="en-US" altLang="zh-CN" sz="2400" dirty="0">
                  <a:solidFill>
                    <a:schemeClr val="tx1"/>
                  </a:solidFill>
                  <a:latin typeface="Times New Roman" panose="02020603050405020304" pitchFamily="18" charset="0"/>
                </a:rPr>
                <a:t>(C)</a:t>
              </a:r>
              <a:r>
                <a:rPr lang="zh-CN" altLang="en-US" sz="2400" dirty="0">
                  <a:solidFill>
                    <a:schemeClr val="tx1"/>
                  </a:solidFill>
                  <a:latin typeface="Times New Roman" panose="02020603050405020304" pitchFamily="18" charset="0"/>
                </a:rPr>
                <a:t>若猫增大拉力</a:t>
              </a:r>
              <a:r>
                <a:rPr lang="en-US" altLang="zh-CN" sz="2400" dirty="0">
                  <a:solidFill>
                    <a:schemeClr val="tx1"/>
                  </a:solidFill>
                  <a:latin typeface="Times New Roman" panose="02020603050405020304" pitchFamily="18" charset="0"/>
                </a:rPr>
                <a:t>,</a:t>
              </a:r>
              <a:r>
                <a:rPr lang="zh-CN" altLang="en-US" sz="2400" dirty="0">
                  <a:solidFill>
                    <a:schemeClr val="tx1"/>
                  </a:solidFill>
                  <a:latin typeface="Times New Roman" panose="02020603050405020304" pitchFamily="18" charset="0"/>
                </a:rPr>
                <a:t>鱼缸受到的摩擦力将增大</a:t>
              </a:r>
            </a:p>
            <a:p>
              <a:pPr>
                <a:lnSpc>
                  <a:spcPct val="130000"/>
                </a:lnSpc>
              </a:pPr>
              <a:r>
                <a:rPr lang="en-US" altLang="zh-CN" sz="2400" dirty="0">
                  <a:solidFill>
                    <a:schemeClr val="tx1"/>
                  </a:solidFill>
                  <a:latin typeface="Times New Roman" panose="02020603050405020304" pitchFamily="18" charset="0"/>
                </a:rPr>
                <a:t>(D)</a:t>
              </a:r>
              <a:r>
                <a:rPr lang="zh-CN" altLang="en-US" sz="2400" dirty="0">
                  <a:solidFill>
                    <a:schemeClr val="tx1"/>
                  </a:solidFill>
                  <a:latin typeface="Times New Roman" panose="02020603050405020304" pitchFamily="18" charset="0"/>
                </a:rPr>
                <a:t>若猫减小拉力</a:t>
              </a:r>
              <a:r>
                <a:rPr lang="en-US" altLang="zh-CN" sz="2400" dirty="0">
                  <a:solidFill>
                    <a:schemeClr val="tx1"/>
                  </a:solidFill>
                  <a:latin typeface="Times New Roman" panose="02020603050405020304" pitchFamily="18" charset="0"/>
                </a:rPr>
                <a:t>,</a:t>
              </a:r>
              <a:r>
                <a:rPr lang="zh-CN" altLang="en-US" sz="2400" dirty="0">
                  <a:solidFill>
                    <a:schemeClr val="tx1"/>
                  </a:solidFill>
                  <a:latin typeface="Times New Roman" panose="02020603050405020304" pitchFamily="18" charset="0"/>
                </a:rPr>
                <a:t>鱼缸有可能滑出桌面</a:t>
              </a:r>
            </a:p>
          </p:txBody>
        </p:sp>
        <p:pic>
          <p:nvPicPr>
            <p:cNvPr id="56326" name="Picture 5"/>
            <p:cNvPicPr>
              <a:picLocks noChangeAspect="1"/>
            </p:cNvPicPr>
            <p:nvPr/>
          </p:nvPicPr>
          <p:blipFill>
            <a:blip r:embed="rId2"/>
            <a:stretch>
              <a:fillRect/>
            </a:stretch>
          </p:blipFill>
          <p:spPr>
            <a:xfrm>
              <a:off x="4104" y="2197"/>
              <a:ext cx="2093" cy="1346"/>
            </a:xfrm>
            <a:prstGeom prst="rect">
              <a:avLst/>
            </a:prstGeom>
            <a:noFill/>
            <a:ln w="9525">
              <a:noFill/>
            </a:ln>
          </p:spPr>
        </p:pic>
      </p:grpSp>
      <p:sp>
        <p:nvSpPr>
          <p:cNvPr id="879624" name="Text Box 8"/>
          <p:cNvSpPr txBox="1"/>
          <p:nvPr/>
        </p:nvSpPr>
        <p:spPr>
          <a:xfrm>
            <a:off x="1186815" y="5134610"/>
            <a:ext cx="6710045" cy="829945"/>
          </a:xfrm>
          <a:prstGeom prst="rect">
            <a:avLst/>
          </a:prstGeom>
          <a:noFill/>
          <a:ln w="9525">
            <a:noFill/>
          </a:ln>
        </p:spPr>
        <p:txBody>
          <a:bodyPr wrap="square">
            <a:spAutoFit/>
          </a:bodyPr>
          <a:lstStyle/>
          <a:p>
            <a:pPr>
              <a:spcBef>
                <a:spcPct val="50000"/>
              </a:spcBef>
            </a:pPr>
            <a:r>
              <a:rPr lang="zh-CN" altLang="en-US" sz="2400" dirty="0">
                <a:solidFill>
                  <a:srgbClr val="FF0000"/>
                </a:solidFill>
                <a:latin typeface="Times New Roman" panose="02020603050405020304" pitchFamily="18" charset="0"/>
              </a:rPr>
              <a:t>生活气息浓厚，体现了“从生活走向物理”的课程理念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9624"/>
                                        </p:tgtEl>
                                        <p:attrNameLst>
                                          <p:attrName>style.visibility</p:attrName>
                                        </p:attrNameLst>
                                      </p:cBhvr>
                                      <p:to>
                                        <p:strVal val="visible"/>
                                      </p:to>
                                    </p:set>
                                    <p:animEffect transition="in" filter="blinds(horizontal)">
                                      <p:cBhvr>
                                        <p:cTn id="7" dur="500"/>
                                        <p:tgtEl>
                                          <p:spTgt spid="879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2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组合 12"/>
          <p:cNvGrpSpPr/>
          <p:nvPr/>
        </p:nvGrpSpPr>
        <p:grpSpPr>
          <a:xfrm>
            <a:off x="9305499" y="2638591"/>
            <a:ext cx="2136190" cy="2289275"/>
            <a:chOff x="4889500" y="1536066"/>
            <a:chExt cx="1231900" cy="1032510"/>
          </a:xfrm>
        </p:grpSpPr>
        <p:grpSp>
          <p:nvGrpSpPr>
            <p:cNvPr id="64517" name="Group 3"/>
            <p:cNvGrpSpPr/>
            <p:nvPr/>
          </p:nvGrpSpPr>
          <p:grpSpPr>
            <a:xfrm>
              <a:off x="4889500" y="1536066"/>
              <a:ext cx="1231900" cy="1032510"/>
              <a:chOff x="7701" y="2731"/>
              <a:chExt cx="1940" cy="1627"/>
            </a:xfrm>
          </p:grpSpPr>
          <p:grpSp>
            <p:nvGrpSpPr>
              <p:cNvPr id="64519" name="Group 4"/>
              <p:cNvGrpSpPr/>
              <p:nvPr/>
            </p:nvGrpSpPr>
            <p:grpSpPr>
              <a:xfrm>
                <a:off x="7701" y="2731"/>
                <a:ext cx="1940" cy="1358"/>
                <a:chOff x="6042" y="11009"/>
                <a:chExt cx="4046" cy="2774"/>
              </a:xfrm>
            </p:grpSpPr>
            <p:pic>
              <p:nvPicPr>
                <p:cNvPr id="64521" name="Picture 5"/>
                <p:cNvPicPr>
                  <a:picLocks noChangeAspect="1"/>
                </p:cNvPicPr>
                <p:nvPr/>
              </p:nvPicPr>
              <p:blipFill>
                <a:blip r:embed="rId2"/>
                <a:stretch>
                  <a:fillRect/>
                </a:stretch>
              </p:blipFill>
              <p:spPr>
                <a:xfrm>
                  <a:off x="6042" y="11009"/>
                  <a:ext cx="4046" cy="2774"/>
                </a:xfrm>
                <a:prstGeom prst="rect">
                  <a:avLst/>
                </a:prstGeom>
                <a:noFill/>
                <a:ln w="9525">
                  <a:noFill/>
                </a:ln>
              </p:spPr>
            </p:pic>
            <p:grpSp>
              <p:nvGrpSpPr>
                <p:cNvPr id="64522" name="Group 6"/>
                <p:cNvGrpSpPr/>
                <p:nvPr/>
              </p:nvGrpSpPr>
              <p:grpSpPr>
                <a:xfrm>
                  <a:off x="7354" y="11244"/>
                  <a:ext cx="1782" cy="1161"/>
                  <a:chOff x="3500" y="10689"/>
                  <a:chExt cx="1782" cy="1161"/>
                </a:xfrm>
              </p:grpSpPr>
              <p:sp>
                <p:nvSpPr>
                  <p:cNvPr id="64525" name="Freeform 7"/>
                  <p:cNvSpPr/>
                  <p:nvPr/>
                </p:nvSpPr>
                <p:spPr>
                  <a:xfrm flipH="1">
                    <a:off x="3500" y="10689"/>
                    <a:ext cx="1166" cy="1161"/>
                  </a:xfrm>
                  <a:custGeom>
                    <a:avLst/>
                    <a:gdLst>
                      <a:gd name="txL" fmla="*/ 0 w 1280"/>
                      <a:gd name="txT" fmla="*/ 0 h 1280"/>
                      <a:gd name="txR" fmla="*/ 1280 w 1280"/>
                      <a:gd name="txB" fmla="*/ 1280 h 1280"/>
                    </a:gdLst>
                    <a:ahLst/>
                    <a:cxnLst>
                      <a:cxn ang="0">
                        <a:pos x="0" y="0"/>
                      </a:cxn>
                      <a:cxn ang="0">
                        <a:pos x="146" y="18"/>
                      </a:cxn>
                      <a:cxn ang="0">
                        <a:pos x="292" y="73"/>
                      </a:cxn>
                      <a:cxn ang="0">
                        <a:pos x="437" y="163"/>
                      </a:cxn>
                      <a:cxn ang="0">
                        <a:pos x="583" y="290"/>
                      </a:cxn>
                      <a:cxn ang="0">
                        <a:pos x="729" y="454"/>
                      </a:cxn>
                      <a:cxn ang="0">
                        <a:pos x="874" y="653"/>
                      </a:cxn>
                      <a:cxn ang="0">
                        <a:pos x="1020" y="889"/>
                      </a:cxn>
                      <a:cxn ang="0">
                        <a:pos x="1166" y="1161"/>
                      </a:cxn>
                    </a:cxnLst>
                    <a:rect l="txL" t="txT" r="txR" b="txB"/>
                    <a:pathLst>
                      <a:path w="1280" h="1280">
                        <a:moveTo>
                          <a:pt x="0" y="0"/>
                        </a:moveTo>
                        <a:cubicBezTo>
                          <a:pt x="53" y="3"/>
                          <a:pt x="107" y="7"/>
                          <a:pt x="160" y="20"/>
                        </a:cubicBezTo>
                        <a:cubicBezTo>
                          <a:pt x="213" y="33"/>
                          <a:pt x="267" y="53"/>
                          <a:pt x="320" y="80"/>
                        </a:cubicBezTo>
                        <a:cubicBezTo>
                          <a:pt x="373" y="107"/>
                          <a:pt x="427" y="140"/>
                          <a:pt x="480" y="180"/>
                        </a:cubicBezTo>
                        <a:cubicBezTo>
                          <a:pt x="533" y="220"/>
                          <a:pt x="587" y="267"/>
                          <a:pt x="640" y="320"/>
                        </a:cubicBezTo>
                        <a:cubicBezTo>
                          <a:pt x="693" y="373"/>
                          <a:pt x="747" y="433"/>
                          <a:pt x="800" y="500"/>
                        </a:cubicBezTo>
                        <a:cubicBezTo>
                          <a:pt x="853" y="567"/>
                          <a:pt x="907" y="640"/>
                          <a:pt x="960" y="720"/>
                        </a:cubicBezTo>
                        <a:cubicBezTo>
                          <a:pt x="1013" y="800"/>
                          <a:pt x="1067" y="887"/>
                          <a:pt x="1120" y="980"/>
                        </a:cubicBezTo>
                        <a:cubicBezTo>
                          <a:pt x="1173" y="1073"/>
                          <a:pt x="1226" y="1176"/>
                          <a:pt x="1280" y="1280"/>
                        </a:cubicBezTo>
                      </a:path>
                    </a:pathLst>
                  </a:custGeom>
                  <a:noFill/>
                  <a:ln w="9525" cap="flat" cmpd="sng">
                    <a:solidFill>
                      <a:srgbClr val="000000"/>
                    </a:solidFill>
                    <a:prstDash val="dash"/>
                    <a:round/>
                    <a:headEnd type="none" w="med" len="med"/>
                    <a:tailEnd type="none" w="med" len="med"/>
                  </a:ln>
                </p:spPr>
                <p:txBody>
                  <a:bodyPr/>
                  <a:lstStyle/>
                  <a:p>
                    <a:endParaRPr lang="zh-CN" altLang="en-US" dirty="0">
                      <a:latin typeface="Arial" panose="020B0604020202020204" pitchFamily="34" charset="0"/>
                    </a:endParaRPr>
                  </a:p>
                </p:txBody>
              </p:sp>
              <p:sp>
                <p:nvSpPr>
                  <p:cNvPr id="64526" name="Freeform 8"/>
                  <p:cNvSpPr/>
                  <p:nvPr/>
                </p:nvSpPr>
                <p:spPr>
                  <a:xfrm>
                    <a:off x="4722" y="10689"/>
                    <a:ext cx="560" cy="411"/>
                  </a:xfrm>
                  <a:custGeom>
                    <a:avLst/>
                    <a:gdLst>
                      <a:gd name="txL" fmla="*/ 0 w 1280"/>
                      <a:gd name="txT" fmla="*/ 0 h 1280"/>
                      <a:gd name="txR" fmla="*/ 1280 w 1280"/>
                      <a:gd name="txB" fmla="*/ 1280 h 1280"/>
                    </a:gdLst>
                    <a:ahLst/>
                    <a:cxnLst>
                      <a:cxn ang="0">
                        <a:pos x="0" y="0"/>
                      </a:cxn>
                      <a:cxn ang="0">
                        <a:pos x="70" y="6"/>
                      </a:cxn>
                      <a:cxn ang="0">
                        <a:pos x="140" y="26"/>
                      </a:cxn>
                      <a:cxn ang="0">
                        <a:pos x="210" y="58"/>
                      </a:cxn>
                      <a:cxn ang="0">
                        <a:pos x="280" y="103"/>
                      </a:cxn>
                      <a:cxn ang="0">
                        <a:pos x="350" y="161"/>
                      </a:cxn>
                      <a:cxn ang="0">
                        <a:pos x="420" y="231"/>
                      </a:cxn>
                      <a:cxn ang="0">
                        <a:pos x="490" y="315"/>
                      </a:cxn>
                      <a:cxn ang="0">
                        <a:pos x="560" y="411"/>
                      </a:cxn>
                    </a:cxnLst>
                    <a:rect l="txL" t="txT" r="txR" b="txB"/>
                    <a:pathLst>
                      <a:path w="1280" h="1280">
                        <a:moveTo>
                          <a:pt x="0" y="0"/>
                        </a:moveTo>
                        <a:cubicBezTo>
                          <a:pt x="53" y="3"/>
                          <a:pt x="107" y="7"/>
                          <a:pt x="160" y="20"/>
                        </a:cubicBezTo>
                        <a:cubicBezTo>
                          <a:pt x="213" y="33"/>
                          <a:pt x="267" y="53"/>
                          <a:pt x="320" y="80"/>
                        </a:cubicBezTo>
                        <a:cubicBezTo>
                          <a:pt x="373" y="107"/>
                          <a:pt x="427" y="140"/>
                          <a:pt x="480" y="180"/>
                        </a:cubicBezTo>
                        <a:cubicBezTo>
                          <a:pt x="533" y="220"/>
                          <a:pt x="587" y="267"/>
                          <a:pt x="640" y="320"/>
                        </a:cubicBezTo>
                        <a:cubicBezTo>
                          <a:pt x="693" y="373"/>
                          <a:pt x="747" y="433"/>
                          <a:pt x="800" y="500"/>
                        </a:cubicBezTo>
                        <a:cubicBezTo>
                          <a:pt x="853" y="567"/>
                          <a:pt x="907" y="640"/>
                          <a:pt x="960" y="720"/>
                        </a:cubicBezTo>
                        <a:cubicBezTo>
                          <a:pt x="1013" y="800"/>
                          <a:pt x="1067" y="887"/>
                          <a:pt x="1120" y="980"/>
                        </a:cubicBezTo>
                        <a:cubicBezTo>
                          <a:pt x="1173" y="1073"/>
                          <a:pt x="1226" y="1176"/>
                          <a:pt x="1280" y="1280"/>
                        </a:cubicBezTo>
                      </a:path>
                    </a:pathLst>
                  </a:custGeom>
                  <a:noFill/>
                  <a:ln w="9525" cap="flat" cmpd="sng">
                    <a:solidFill>
                      <a:srgbClr val="000000"/>
                    </a:solidFill>
                    <a:prstDash val="dash"/>
                    <a:round/>
                    <a:headEnd type="none" w="med" len="med"/>
                    <a:tailEnd type="none" w="med" len="med"/>
                  </a:ln>
                </p:spPr>
                <p:txBody>
                  <a:bodyPr/>
                  <a:lstStyle/>
                  <a:p>
                    <a:endParaRPr lang="zh-CN" altLang="en-US" dirty="0">
                      <a:latin typeface="Arial" panose="020B0604020202020204" pitchFamily="34" charset="0"/>
                    </a:endParaRPr>
                  </a:p>
                </p:txBody>
              </p:sp>
            </p:grpSp>
            <p:sp>
              <p:nvSpPr>
                <p:cNvPr id="64523" name="Oval 9"/>
                <p:cNvSpPr/>
                <p:nvPr/>
              </p:nvSpPr>
              <p:spPr>
                <a:xfrm>
                  <a:off x="7620" y="11775"/>
                  <a:ext cx="136" cy="135"/>
                </a:xfrm>
                <a:prstGeom prst="ellipse">
                  <a:avLst/>
                </a:prstGeom>
                <a:solidFill>
                  <a:srgbClr val="C0C0C0"/>
                </a:solidFill>
                <a:ln w="9525" cap="flat" cmpd="sng">
                  <a:solidFill>
                    <a:srgbClr val="000000"/>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64524" name="Oval 10"/>
                <p:cNvSpPr/>
                <p:nvPr/>
              </p:nvSpPr>
              <p:spPr>
                <a:xfrm>
                  <a:off x="9030" y="11580"/>
                  <a:ext cx="136" cy="135"/>
                </a:xfrm>
                <a:prstGeom prst="ellipse">
                  <a:avLst/>
                </a:prstGeom>
                <a:solidFill>
                  <a:srgbClr val="C0C0C0"/>
                </a:solidFill>
                <a:ln w="9525" cap="flat" cmpd="sng">
                  <a:solidFill>
                    <a:srgbClr val="000000"/>
                  </a:solidFill>
                  <a:prstDash val="solid"/>
                  <a:headEnd type="none" w="med" len="med"/>
                  <a:tailEnd type="none" w="med" len="med"/>
                </a:ln>
              </p:spPr>
              <p:txBody>
                <a:bodyPr/>
                <a:lstStyle/>
                <a:p>
                  <a:endParaRPr lang="zh-CN" altLang="en-US" dirty="0">
                    <a:latin typeface="Arial" panose="020B0604020202020204" pitchFamily="34" charset="0"/>
                  </a:endParaRPr>
                </a:p>
              </p:txBody>
            </p:sp>
          </p:grpSp>
          <p:sp>
            <p:nvSpPr>
              <p:cNvPr id="64520" name="Text Box 11"/>
              <p:cNvSpPr txBox="1"/>
              <p:nvPr/>
            </p:nvSpPr>
            <p:spPr>
              <a:xfrm>
                <a:off x="8316" y="4090"/>
                <a:ext cx="743" cy="268"/>
              </a:xfrm>
              <a:prstGeom prst="rect">
                <a:avLst/>
              </a:prstGeom>
              <a:noFill/>
              <a:ln w="9525">
                <a:noFill/>
              </a:ln>
            </p:spPr>
            <p:txBody>
              <a:bodyPr lIns="0" tIns="0" rIns="0" bIns="0"/>
              <a:lstStyle/>
              <a:p>
                <a:pPr algn="just"/>
                <a:r>
                  <a:rPr lang="zh-CN" altLang="en-US" sz="900" b="0" dirty="0">
                    <a:latin typeface="Calibri" panose="020F0502020204030204" pitchFamily="34" charset="0"/>
                  </a:rPr>
                  <a:t>第</a:t>
                </a:r>
                <a:r>
                  <a:rPr lang="en-US" altLang="zh-CN" sz="900" b="0" dirty="0">
                    <a:latin typeface="Calibri" panose="020F0502020204030204" pitchFamily="34" charset="0"/>
                  </a:rPr>
                  <a:t>4</a:t>
                </a:r>
                <a:r>
                  <a:rPr lang="zh-CN" altLang="en-US" sz="900" b="0" dirty="0">
                    <a:latin typeface="Calibri" panose="020F0502020204030204" pitchFamily="34" charset="0"/>
                  </a:rPr>
                  <a:t>题图</a:t>
                </a:r>
                <a:endParaRPr lang="en-US" altLang="zh-CN" dirty="0">
                  <a:latin typeface="Arial" panose="020B0604020202020204" pitchFamily="34" charset="0"/>
                </a:endParaRPr>
              </a:p>
            </p:txBody>
          </p:sp>
        </p:grpSp>
        <p:sp>
          <p:nvSpPr>
            <p:cNvPr id="64518" name="Oval 12"/>
            <p:cNvSpPr>
              <a:spLocks noChangeAspect="1"/>
            </p:cNvSpPr>
            <p:nvPr/>
          </p:nvSpPr>
          <p:spPr>
            <a:xfrm>
              <a:off x="5843270" y="1717564"/>
              <a:ext cx="114935" cy="31730"/>
            </a:xfrm>
            <a:prstGeom prst="ellipse">
              <a:avLst/>
            </a:prstGeom>
            <a:solidFill>
              <a:srgbClr val="FFFFFF"/>
            </a:solidFill>
            <a:ln w="15875" cap="flat" cmpd="sng">
              <a:solidFill>
                <a:srgbClr val="000000"/>
              </a:solidFill>
              <a:prstDash val="solid"/>
              <a:headEnd type="none" w="med" len="med"/>
              <a:tailEnd type="none" w="med" len="med"/>
            </a:ln>
          </p:spPr>
          <p:txBody>
            <a:bodyPr/>
            <a:lstStyle/>
            <a:p>
              <a:endParaRPr lang="zh-CN" altLang="en-US" dirty="0">
                <a:latin typeface="Arial" panose="020B0604020202020204" pitchFamily="34" charset="0"/>
              </a:endParaRPr>
            </a:p>
          </p:txBody>
        </p:sp>
      </p:grpSp>
      <p:sp>
        <p:nvSpPr>
          <p:cNvPr id="64515" name="TextBox 13"/>
          <p:cNvSpPr txBox="1"/>
          <p:nvPr/>
        </p:nvSpPr>
        <p:spPr>
          <a:xfrm>
            <a:off x="691167" y="1484784"/>
            <a:ext cx="10638790" cy="4077970"/>
          </a:xfrm>
          <a:prstGeom prst="rect">
            <a:avLst/>
          </a:prstGeom>
          <a:noFill/>
          <a:ln w="9525">
            <a:noFill/>
          </a:ln>
        </p:spPr>
        <p:txBody>
          <a:bodyPr wrap="square">
            <a:spAutoFit/>
          </a:bodyPr>
          <a:lstStyle/>
          <a:p>
            <a:pPr>
              <a:lnSpc>
                <a:spcPct val="140000"/>
              </a:lnSpc>
            </a:pPr>
            <a:r>
              <a:rPr lang="en-US" altLang="zh-CN" sz="2400" dirty="0">
                <a:solidFill>
                  <a:schemeClr val="tx1"/>
                </a:solidFill>
                <a:latin typeface="Times New Roman" panose="02020603050405020304" pitchFamily="18" charset="0"/>
              </a:rPr>
              <a:t>2017</a:t>
            </a:r>
            <a:r>
              <a:rPr lang="zh-CN" altLang="en-US" sz="2400" dirty="0">
                <a:solidFill>
                  <a:schemeClr val="tx1"/>
                </a:solidFill>
                <a:latin typeface="Times New Roman" panose="02020603050405020304" pitchFamily="18" charset="0"/>
              </a:rPr>
              <a:t>南通二模</a:t>
            </a:r>
          </a:p>
          <a:p>
            <a:pPr>
              <a:lnSpc>
                <a:spcPct val="140000"/>
              </a:lnSpc>
            </a:pPr>
            <a:r>
              <a:rPr lang="en-US" altLang="en-US" sz="2400" dirty="0">
                <a:solidFill>
                  <a:schemeClr val="tx1"/>
                </a:solidFill>
                <a:latin typeface="Times New Roman" panose="02020603050405020304" pitchFamily="18" charset="0"/>
              </a:rPr>
              <a:t>4</a:t>
            </a:r>
            <a:r>
              <a:rPr lang="zh-CN" altLang="en-US" sz="2400" dirty="0">
                <a:solidFill>
                  <a:schemeClr val="tx1"/>
                </a:solidFill>
                <a:latin typeface="Times New Roman" panose="02020603050405020304" pitchFamily="18" charset="0"/>
              </a:rPr>
              <a:t>．体育课进行定点投篮训练，某次训练中，篮球运动轨迹如图中虚线所示．下列所做的调整肯定不能使球落入篮框的是 </a:t>
            </a:r>
            <a:endParaRPr lang="en-US" altLang="zh-CN" sz="2400" dirty="0" smtClean="0">
              <a:solidFill>
                <a:schemeClr val="tx1"/>
              </a:solidFill>
              <a:latin typeface="Times New Roman" panose="02020603050405020304" pitchFamily="18" charset="0"/>
            </a:endParaRPr>
          </a:p>
          <a:p>
            <a:pPr>
              <a:lnSpc>
                <a:spcPct val="140000"/>
              </a:lnSpc>
            </a:pPr>
            <a:r>
              <a:rPr lang="en-US" altLang="en-US" sz="2400" dirty="0" smtClean="0">
                <a:solidFill>
                  <a:schemeClr val="tx1"/>
                </a:solidFill>
                <a:latin typeface="Times New Roman" panose="02020603050405020304" pitchFamily="18" charset="0"/>
              </a:rPr>
              <a:t>A</a:t>
            </a:r>
            <a:r>
              <a:rPr lang="zh-CN" altLang="en-US" sz="2400" dirty="0">
                <a:solidFill>
                  <a:schemeClr val="tx1"/>
                </a:solidFill>
                <a:latin typeface="Times New Roman" panose="02020603050405020304" pitchFamily="18" charset="0"/>
              </a:rPr>
              <a:t>．保持球抛出方向不变，增加球出手时的速度</a:t>
            </a:r>
            <a:r>
              <a:rPr lang="en-US" altLang="en-US" sz="2400" dirty="0">
                <a:solidFill>
                  <a:schemeClr val="tx1"/>
                </a:solidFill>
                <a:latin typeface="Times New Roman" panose="02020603050405020304" pitchFamily="18" charset="0"/>
              </a:rPr>
              <a:t> </a:t>
            </a:r>
          </a:p>
          <a:p>
            <a:pPr>
              <a:lnSpc>
                <a:spcPct val="140000"/>
              </a:lnSpc>
            </a:pPr>
            <a:r>
              <a:rPr lang="en-US" altLang="en-US" sz="2400" dirty="0">
                <a:solidFill>
                  <a:schemeClr val="tx1"/>
                </a:solidFill>
                <a:latin typeface="Times New Roman" panose="02020603050405020304" pitchFamily="18" charset="0"/>
              </a:rPr>
              <a:t>B</a:t>
            </a:r>
            <a:r>
              <a:rPr lang="zh-CN" altLang="en-US" sz="2400" dirty="0">
                <a:solidFill>
                  <a:schemeClr val="tx1"/>
                </a:solidFill>
                <a:latin typeface="Times New Roman" panose="02020603050405020304" pitchFamily="18" charset="0"/>
              </a:rPr>
              <a:t>．保持球抛出方向不变，减小球出手时的速度</a:t>
            </a:r>
            <a:r>
              <a:rPr lang="en-US" altLang="en-US" sz="2400" dirty="0">
                <a:solidFill>
                  <a:schemeClr val="tx1"/>
                </a:solidFill>
                <a:latin typeface="Times New Roman" panose="02020603050405020304" pitchFamily="18" charset="0"/>
              </a:rPr>
              <a:t> </a:t>
            </a:r>
          </a:p>
          <a:p>
            <a:pPr>
              <a:lnSpc>
                <a:spcPct val="140000"/>
              </a:lnSpc>
            </a:pPr>
            <a:r>
              <a:rPr lang="en-US" altLang="en-US" sz="2400" dirty="0">
                <a:solidFill>
                  <a:schemeClr val="tx1"/>
                </a:solidFill>
                <a:latin typeface="Times New Roman" panose="02020603050405020304" pitchFamily="18" charset="0"/>
              </a:rPr>
              <a:t>C</a:t>
            </a:r>
            <a:r>
              <a:rPr lang="zh-CN" altLang="en-US" sz="2400" dirty="0">
                <a:solidFill>
                  <a:schemeClr val="tx1"/>
                </a:solidFill>
                <a:latin typeface="Times New Roman" panose="02020603050405020304" pitchFamily="18" charset="0"/>
              </a:rPr>
              <a:t>．增加球出手时的速度，减小球速度方向与水平方向的夹角</a:t>
            </a:r>
          </a:p>
          <a:p>
            <a:pPr>
              <a:lnSpc>
                <a:spcPct val="140000"/>
              </a:lnSpc>
            </a:pPr>
            <a:r>
              <a:rPr lang="en-US" altLang="en-US" sz="2400" dirty="0">
                <a:solidFill>
                  <a:schemeClr val="tx1"/>
                </a:solidFill>
                <a:latin typeface="Times New Roman" panose="02020603050405020304" pitchFamily="18" charset="0"/>
              </a:rPr>
              <a:t>D</a:t>
            </a:r>
            <a:r>
              <a:rPr lang="zh-CN" altLang="en-US" sz="2400" dirty="0">
                <a:solidFill>
                  <a:schemeClr val="tx1"/>
                </a:solidFill>
                <a:latin typeface="Times New Roman" panose="02020603050405020304" pitchFamily="18" charset="0"/>
              </a:rPr>
              <a:t>．增加球出手时的速度，增加球速度方向与水平方向的夹角</a:t>
            </a:r>
          </a:p>
          <a:p>
            <a:endParaRPr lang="zh-CN" altLang="en-US" sz="2400" dirty="0">
              <a:solidFill>
                <a:schemeClr val="tx1"/>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p:nvPr/>
        </p:nvSpPr>
        <p:spPr>
          <a:xfrm>
            <a:off x="1127449" y="1984375"/>
            <a:ext cx="9463556" cy="2785378"/>
          </a:xfrm>
          <a:prstGeom prst="rect">
            <a:avLst/>
          </a:prstGeom>
          <a:noFill/>
          <a:ln w="9525">
            <a:noFill/>
          </a:ln>
        </p:spPr>
        <p:txBody>
          <a:bodyPr wrap="square">
            <a:spAutoFit/>
          </a:bodyPr>
          <a:lstStyle/>
          <a:p>
            <a:pPr>
              <a:lnSpc>
                <a:spcPts val="4200"/>
              </a:lnSpc>
            </a:pPr>
            <a:r>
              <a:rPr lang="en-US" altLang="zh-CN" sz="2400" dirty="0">
                <a:latin typeface="Times New Roman" panose="02020603050405020304" pitchFamily="18" charset="0"/>
              </a:rPr>
              <a:t>5</a:t>
            </a:r>
            <a:r>
              <a:rPr lang="zh-CN" altLang="en-US" sz="2400" dirty="0">
                <a:latin typeface="Times New Roman" panose="02020603050405020304" pitchFamily="18" charset="0"/>
              </a:rPr>
              <a:t>．“双摇跳绳”是指每次在双脚跳起后，绳连续绕身体两周的跳绳方法．在比赛中，高三某同学</a:t>
            </a:r>
            <a:r>
              <a:rPr lang="en-US" altLang="zh-CN" sz="2400" dirty="0">
                <a:latin typeface="Times New Roman" panose="02020603050405020304" pitchFamily="18" charset="0"/>
              </a:rPr>
              <a:t>1min</a:t>
            </a:r>
            <a:r>
              <a:rPr lang="zh-CN" altLang="en-US" sz="2400" dirty="0">
                <a:latin typeface="Times New Roman" panose="02020603050405020304" pitchFamily="18" charset="0"/>
              </a:rPr>
              <a:t>摇轻绳</a:t>
            </a:r>
            <a:r>
              <a:rPr lang="en-US" altLang="zh-CN" sz="2400" dirty="0">
                <a:latin typeface="Times New Roman" panose="02020603050405020304" pitchFamily="18" charset="0"/>
              </a:rPr>
              <a:t>240</a:t>
            </a:r>
            <a:r>
              <a:rPr lang="zh-CN" altLang="en-US" sz="2400" dirty="0">
                <a:latin typeface="Times New Roman" panose="02020603050405020304" pitchFamily="18" charset="0"/>
              </a:rPr>
              <a:t>圈，跳绳过程脚与地面接触的时间约为总时间的</a:t>
            </a:r>
            <a:r>
              <a:rPr lang="en-US" altLang="zh-CN" sz="2400" dirty="0">
                <a:latin typeface="Times New Roman" panose="02020603050405020304" pitchFamily="18" charset="0"/>
              </a:rPr>
              <a:t>2/5</a:t>
            </a:r>
            <a:r>
              <a:rPr lang="zh-CN" altLang="en-US" sz="2400" dirty="0">
                <a:latin typeface="Times New Roman" panose="02020603050405020304" pitchFamily="18" charset="0"/>
              </a:rPr>
              <a:t>．则他在整个跳绳过程中的平均功率约为</a:t>
            </a:r>
          </a:p>
          <a:p>
            <a:pPr>
              <a:lnSpc>
                <a:spcPts val="4200"/>
              </a:lnSpc>
            </a:pPr>
            <a:r>
              <a:rPr lang="en-US" altLang="zh-CN" sz="2400" dirty="0">
                <a:latin typeface="Times New Roman" panose="02020603050405020304" pitchFamily="18" charset="0"/>
              </a:rPr>
              <a:t>A</a:t>
            </a:r>
            <a:r>
              <a:rPr lang="zh-CN" altLang="en-US" sz="2400" dirty="0">
                <a:latin typeface="Times New Roman" panose="02020603050405020304" pitchFamily="18" charset="0"/>
              </a:rPr>
              <a:t>．</a:t>
            </a:r>
            <a:r>
              <a:rPr lang="en-US" altLang="zh-CN" sz="2400" dirty="0">
                <a:latin typeface="Times New Roman" panose="02020603050405020304" pitchFamily="18" charset="0"/>
              </a:rPr>
              <a:t>15W              </a:t>
            </a:r>
            <a:r>
              <a:rPr lang="en-US" altLang="zh-CN" sz="2400" dirty="0" smtClean="0">
                <a:latin typeface="Times New Roman" panose="02020603050405020304" pitchFamily="18" charset="0"/>
              </a:rPr>
              <a:t>       B</a:t>
            </a:r>
            <a:r>
              <a:rPr lang="zh-CN" altLang="en-US" sz="2400" dirty="0">
                <a:latin typeface="Times New Roman" panose="02020603050405020304" pitchFamily="18" charset="0"/>
              </a:rPr>
              <a:t>．</a:t>
            </a:r>
            <a:r>
              <a:rPr lang="en-US" altLang="zh-CN" sz="2400" dirty="0">
                <a:latin typeface="Times New Roman" panose="02020603050405020304" pitchFamily="18" charset="0"/>
              </a:rPr>
              <a:t>60W</a:t>
            </a:r>
          </a:p>
          <a:p>
            <a:pPr>
              <a:lnSpc>
                <a:spcPts val="4200"/>
              </a:lnSpc>
            </a:pPr>
            <a:r>
              <a:rPr lang="en-US" altLang="zh-CN" sz="2400" dirty="0">
                <a:latin typeface="Times New Roman" panose="02020603050405020304" pitchFamily="18" charset="0"/>
              </a:rPr>
              <a:t>C</a:t>
            </a:r>
            <a:r>
              <a:rPr lang="zh-CN" altLang="en-US" sz="2400" dirty="0">
                <a:latin typeface="Times New Roman" panose="02020603050405020304" pitchFamily="18" charset="0"/>
              </a:rPr>
              <a:t>．</a:t>
            </a:r>
            <a:r>
              <a:rPr lang="en-US" altLang="zh-CN" sz="2400" dirty="0">
                <a:latin typeface="Times New Roman" panose="02020603050405020304" pitchFamily="18" charset="0"/>
              </a:rPr>
              <a:t>120W             </a:t>
            </a:r>
            <a:r>
              <a:rPr lang="en-US" altLang="zh-CN" sz="2400" dirty="0" smtClean="0">
                <a:latin typeface="Times New Roman" panose="02020603050405020304" pitchFamily="18" charset="0"/>
              </a:rPr>
              <a:t>      D</a:t>
            </a:r>
            <a:r>
              <a:rPr lang="zh-CN" altLang="en-US" sz="2400" dirty="0">
                <a:latin typeface="Times New Roman" panose="02020603050405020304" pitchFamily="18" charset="0"/>
              </a:rPr>
              <a:t>．</a:t>
            </a:r>
            <a:r>
              <a:rPr lang="en-US" altLang="zh-CN" sz="2400" dirty="0">
                <a:latin typeface="Times New Roman" panose="02020603050405020304" pitchFamily="18" charset="0"/>
              </a:rPr>
              <a:t>300W</a:t>
            </a:r>
            <a:endParaRPr lang="zh-CN" altLang="en-US" sz="2400" dirty="0">
              <a:latin typeface="Times New Roman" panose="02020603050405020304" pitchFamily="18" charset="0"/>
            </a:endParaRPr>
          </a:p>
        </p:txBody>
      </p:sp>
      <p:pic>
        <p:nvPicPr>
          <p:cNvPr id="63491" name="Picture 3"/>
          <p:cNvPicPr>
            <a:picLocks noChangeAspect="1"/>
          </p:cNvPicPr>
          <p:nvPr/>
        </p:nvPicPr>
        <p:blipFill>
          <a:blip r:embed="rId2"/>
          <a:stretch>
            <a:fillRect/>
          </a:stretch>
        </p:blipFill>
        <p:spPr>
          <a:xfrm>
            <a:off x="8112224" y="3789040"/>
            <a:ext cx="1065213" cy="2495550"/>
          </a:xfrm>
          <a:prstGeom prst="rect">
            <a:avLst/>
          </a:prstGeom>
          <a:noFill/>
          <a:ln w="9525">
            <a:noFill/>
          </a:ln>
        </p:spPr>
      </p:pic>
      <p:sp>
        <p:nvSpPr>
          <p:cNvPr id="63492" name="Text Box 4"/>
          <p:cNvSpPr txBox="1"/>
          <p:nvPr/>
        </p:nvSpPr>
        <p:spPr>
          <a:xfrm>
            <a:off x="1905000" y="1447800"/>
            <a:ext cx="3810000" cy="460375"/>
          </a:xfrm>
          <a:prstGeom prst="rect">
            <a:avLst/>
          </a:prstGeom>
          <a:noFill/>
          <a:ln w="9525">
            <a:noFill/>
          </a:ln>
        </p:spPr>
        <p:txBody>
          <a:bodyPr>
            <a:spAutoFit/>
          </a:bodyPr>
          <a:lstStyle/>
          <a:p>
            <a:pPr>
              <a:spcBef>
                <a:spcPct val="50000"/>
              </a:spcBef>
            </a:pPr>
            <a:r>
              <a:rPr lang="en-US" altLang="zh-CN" sz="2400" dirty="0">
                <a:latin typeface="Times New Roman" panose="02020603050405020304" pitchFamily="18" charset="0"/>
              </a:rPr>
              <a:t>2014</a:t>
            </a:r>
            <a:r>
              <a:rPr lang="zh-CN" altLang="en-US" sz="2400" dirty="0">
                <a:latin typeface="Times New Roman" panose="02020603050405020304" pitchFamily="18" charset="0"/>
              </a:rPr>
              <a:t>南通三模</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p:nvPr/>
        </p:nvSpPr>
        <p:spPr>
          <a:xfrm>
            <a:off x="767408" y="1536700"/>
            <a:ext cx="10801200" cy="3107582"/>
          </a:xfrm>
          <a:prstGeom prst="rect">
            <a:avLst/>
          </a:prstGeom>
          <a:noFill/>
          <a:ln w="9525">
            <a:noFill/>
          </a:ln>
        </p:spPr>
        <p:txBody>
          <a:bodyPr wrap="square">
            <a:spAutoFit/>
          </a:bodyPr>
          <a:lstStyle/>
          <a:p>
            <a:pPr>
              <a:lnSpc>
                <a:spcPts val="3400"/>
              </a:lnSpc>
            </a:pPr>
            <a:r>
              <a:rPr lang="en-US" altLang="zh-CN" sz="2400" dirty="0">
                <a:latin typeface="Times New Roman" panose="02020603050405020304" pitchFamily="18" charset="0"/>
              </a:rPr>
              <a:t>2016</a:t>
            </a:r>
            <a:r>
              <a:rPr lang="zh-CN" altLang="en-US" sz="2400" dirty="0">
                <a:latin typeface="Times New Roman" panose="02020603050405020304" pitchFamily="18" charset="0"/>
              </a:rPr>
              <a:t>南通三模</a:t>
            </a:r>
            <a:r>
              <a:rPr lang="en-US" altLang="zh-CN" sz="2400" dirty="0">
                <a:latin typeface="Times New Roman" panose="02020603050405020304" pitchFamily="18" charset="0"/>
              </a:rPr>
              <a:t>12C</a:t>
            </a:r>
          </a:p>
          <a:p>
            <a:pPr>
              <a:lnSpc>
                <a:spcPts val="3400"/>
              </a:lnSpc>
            </a:pPr>
            <a:r>
              <a:rPr lang="zh-CN" altLang="en-US" sz="2400" dirty="0">
                <a:latin typeface="Times New Roman" panose="02020603050405020304" pitchFamily="18" charset="0"/>
              </a:rPr>
              <a:t>（</a:t>
            </a:r>
            <a:r>
              <a:rPr lang="en-US" altLang="en-US" sz="2400" dirty="0">
                <a:latin typeface="Times New Roman" panose="02020603050405020304" pitchFamily="18" charset="0"/>
              </a:rPr>
              <a:t>2</a:t>
            </a:r>
            <a:r>
              <a:rPr lang="zh-CN" altLang="en-US" sz="2400" dirty="0">
                <a:latin typeface="Times New Roman" panose="02020603050405020304" pitchFamily="18" charset="0"/>
              </a:rPr>
              <a:t>）如图所示，在橄榄球比赛中，质量为</a:t>
            </a:r>
            <a:r>
              <a:rPr lang="en-US" altLang="en-US" sz="2400" dirty="0">
                <a:latin typeface="Times New Roman" panose="02020603050405020304" pitchFamily="18" charset="0"/>
              </a:rPr>
              <a:t>100kg</a:t>
            </a:r>
            <a:r>
              <a:rPr lang="zh-CN" altLang="en-US" sz="2400" dirty="0">
                <a:latin typeface="Times New Roman" panose="02020603050405020304" pitchFamily="18" charset="0"/>
              </a:rPr>
              <a:t>的橄榄球前锋以</a:t>
            </a:r>
            <a:r>
              <a:rPr lang="en-US" altLang="en-US" sz="2400" i="1" dirty="0">
                <a:latin typeface="Times New Roman" panose="02020603050405020304" pitchFamily="18" charset="0"/>
              </a:rPr>
              <a:t>v</a:t>
            </a:r>
            <a:r>
              <a:rPr lang="en-US" altLang="en-US" sz="2400" baseline="-25000" dirty="0">
                <a:latin typeface="Times New Roman" panose="02020603050405020304" pitchFamily="18" charset="0"/>
              </a:rPr>
              <a:t>A</a:t>
            </a:r>
            <a:r>
              <a:rPr lang="en-US" altLang="en-US" sz="2400" dirty="0">
                <a:latin typeface="Times New Roman" panose="02020603050405020304" pitchFamily="18" charset="0"/>
              </a:rPr>
              <a:t>=5m/s</a:t>
            </a:r>
            <a:r>
              <a:rPr lang="zh-CN" altLang="en-US" sz="2400" dirty="0">
                <a:latin typeface="Times New Roman" panose="02020603050405020304" pitchFamily="18" charset="0"/>
              </a:rPr>
              <a:t>的速度跑动，想穿越防守队员到底线触地得分．就在他刚要到底线时，迎面撞上了对方两名质量均为</a:t>
            </a:r>
            <a:r>
              <a:rPr lang="en-US" altLang="en-US" sz="2400" dirty="0">
                <a:latin typeface="Times New Roman" panose="02020603050405020304" pitchFamily="18" charset="0"/>
              </a:rPr>
              <a:t>75kg</a:t>
            </a:r>
            <a:r>
              <a:rPr lang="zh-CN" altLang="en-US" sz="2400" dirty="0">
                <a:latin typeface="Times New Roman" panose="02020603050405020304" pitchFamily="18" charset="0"/>
              </a:rPr>
              <a:t>的球员，一个速度</a:t>
            </a:r>
            <a:r>
              <a:rPr lang="en-US" altLang="en-US" sz="2400" i="1" dirty="0">
                <a:latin typeface="Times New Roman" panose="02020603050405020304" pitchFamily="18" charset="0"/>
              </a:rPr>
              <a:t>v</a:t>
            </a:r>
            <a:r>
              <a:rPr lang="en-US" altLang="en-US" sz="2400" baseline="-25000" dirty="0">
                <a:latin typeface="Times New Roman" panose="02020603050405020304" pitchFamily="18" charset="0"/>
              </a:rPr>
              <a:t>B</a:t>
            </a:r>
            <a:r>
              <a:rPr lang="en-US" altLang="en-US" sz="2400" dirty="0">
                <a:latin typeface="Times New Roman" panose="02020603050405020304" pitchFamily="18" charset="0"/>
              </a:rPr>
              <a:t>=2m/s</a:t>
            </a:r>
            <a:r>
              <a:rPr lang="zh-CN" altLang="en-US" sz="2400" dirty="0">
                <a:latin typeface="Times New Roman" panose="02020603050405020304" pitchFamily="18" charset="0"/>
              </a:rPr>
              <a:t>，另一个速度</a:t>
            </a:r>
            <a:r>
              <a:rPr lang="en-US" altLang="en-US" sz="2400" i="1" dirty="0">
                <a:latin typeface="Times New Roman" panose="02020603050405020304" pitchFamily="18" charset="0"/>
              </a:rPr>
              <a:t>v</a:t>
            </a:r>
            <a:r>
              <a:rPr lang="en-US" altLang="en-US" sz="2400" baseline="-25000" dirty="0">
                <a:latin typeface="Times New Roman" panose="02020603050405020304" pitchFamily="18" charset="0"/>
              </a:rPr>
              <a:t>C</a:t>
            </a:r>
            <a:r>
              <a:rPr lang="en-US" altLang="en-US" sz="2400" dirty="0">
                <a:latin typeface="Times New Roman" panose="02020603050405020304" pitchFamily="18" charset="0"/>
              </a:rPr>
              <a:t>=4m/s</a:t>
            </a:r>
            <a:r>
              <a:rPr lang="zh-CN" altLang="en-US" sz="2400" dirty="0">
                <a:latin typeface="Times New Roman" panose="02020603050405020304" pitchFamily="18" charset="0"/>
              </a:rPr>
              <a:t>，他们腾空扭在了一起．他们碰撞后瞬间的速度大小约为</a:t>
            </a:r>
            <a:r>
              <a:rPr lang="en-US" altLang="en-US" sz="2400" dirty="0" smtClean="0">
                <a:latin typeface="Times New Roman" panose="02020603050405020304" pitchFamily="18" charset="0"/>
              </a:rPr>
              <a:t>_____m/s</a:t>
            </a:r>
            <a:r>
              <a:rPr lang="zh-CN" altLang="en-US" sz="2400" dirty="0">
                <a:latin typeface="Times New Roman" panose="02020603050405020304" pitchFamily="18" charset="0"/>
              </a:rPr>
              <a:t>，在此过程中三名球员的总机械能</a:t>
            </a:r>
            <a:r>
              <a:rPr lang="en-US" altLang="en-US" sz="2400" dirty="0" smtClean="0">
                <a:latin typeface="Times New Roman" panose="02020603050405020304" pitchFamily="18" charset="0"/>
              </a:rPr>
              <a:t>_____</a:t>
            </a:r>
            <a:r>
              <a:rPr lang="zh-CN" altLang="en-US" sz="2400" dirty="0" smtClean="0">
                <a:latin typeface="Times New Roman" panose="02020603050405020304" pitchFamily="18" charset="0"/>
              </a:rPr>
              <a:t>（</a:t>
            </a:r>
            <a:r>
              <a:rPr lang="zh-CN" altLang="en-US" sz="2400" dirty="0">
                <a:latin typeface="Times New Roman" panose="02020603050405020304" pitchFamily="18" charset="0"/>
              </a:rPr>
              <a:t>选填“增大”、“不变”或“减小”）．</a:t>
            </a:r>
          </a:p>
          <a:p>
            <a:pPr>
              <a:lnSpc>
                <a:spcPts val="3400"/>
              </a:lnSpc>
            </a:pPr>
            <a:endParaRPr lang="zh-CN" altLang="en-US" sz="2400" dirty="0">
              <a:latin typeface="Times New Roman" panose="02020603050405020304" pitchFamily="18" charset="0"/>
            </a:endParaRPr>
          </a:p>
        </p:txBody>
      </p:sp>
      <p:pic>
        <p:nvPicPr>
          <p:cNvPr id="66563" name="Picture 2" descr="学科网(www.zxxk.com)--教育资源门户，提供试卷、教案、课件、论文、素材及各类教学资源下载，还有大量而丰富的教学相关资讯！"/>
          <p:cNvPicPr>
            <a:picLocks noChangeAspect="1"/>
          </p:cNvPicPr>
          <p:nvPr/>
        </p:nvPicPr>
        <p:blipFill>
          <a:blip r:embed="rId2" r:link="rId3"/>
          <a:stretch>
            <a:fillRect/>
          </a:stretch>
        </p:blipFill>
        <p:spPr>
          <a:xfrm>
            <a:off x="5087888" y="4349534"/>
            <a:ext cx="1565027" cy="2030305"/>
          </a:xfrm>
          <a:prstGeom prst="rect">
            <a:avLst/>
          </a:prstGeom>
          <a:noFill/>
          <a:ln w="9525">
            <a:noFill/>
          </a:ln>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6"/>
          <p:cNvSpPr txBox="1"/>
          <p:nvPr/>
        </p:nvSpPr>
        <p:spPr>
          <a:xfrm>
            <a:off x="839416" y="1877011"/>
            <a:ext cx="10657184" cy="4072269"/>
          </a:xfrm>
          <a:prstGeom prst="rect">
            <a:avLst/>
          </a:prstGeom>
          <a:noFill/>
          <a:ln w="9525">
            <a:noFill/>
          </a:ln>
        </p:spPr>
        <p:txBody>
          <a:bodyPr wrap="square">
            <a:spAutoFit/>
          </a:bodyPr>
          <a:lstStyle/>
          <a:p>
            <a:pPr>
              <a:lnSpc>
                <a:spcPts val="3500"/>
              </a:lnSpc>
            </a:pPr>
            <a:r>
              <a:rPr lang="en-US" altLang="zh-CN" sz="2400" dirty="0">
                <a:latin typeface="Times New Roman" panose="02020603050405020304" pitchFamily="18" charset="0"/>
              </a:rPr>
              <a:t>2017</a:t>
            </a:r>
            <a:r>
              <a:rPr lang="zh-CN" altLang="en-US" sz="2400" dirty="0">
                <a:latin typeface="Times New Roman" panose="02020603050405020304" pitchFamily="18" charset="0"/>
              </a:rPr>
              <a:t>江苏卷</a:t>
            </a:r>
            <a:endParaRPr lang="en-US" altLang="zh-CN" sz="2400" dirty="0">
              <a:latin typeface="Times New Roman" panose="02020603050405020304" pitchFamily="18" charset="0"/>
            </a:endParaRPr>
          </a:p>
          <a:p>
            <a:pPr>
              <a:lnSpc>
                <a:spcPts val="3500"/>
              </a:lnSpc>
            </a:pPr>
            <a:r>
              <a:rPr lang="en-US" altLang="en-US" sz="2400" dirty="0">
                <a:latin typeface="Times New Roman" panose="02020603050405020304" pitchFamily="18" charset="0"/>
              </a:rPr>
              <a:t>6</a:t>
            </a:r>
            <a:r>
              <a:rPr lang="zh-CN" altLang="en-US" sz="2400" dirty="0">
                <a:latin typeface="Times New Roman" panose="02020603050405020304" pitchFamily="18" charset="0"/>
              </a:rPr>
              <a:t>．</a:t>
            </a:r>
            <a:r>
              <a:rPr lang="en-US" altLang="en-US" sz="2400" dirty="0">
                <a:latin typeface="Times New Roman" panose="02020603050405020304" pitchFamily="18" charset="0"/>
              </a:rPr>
              <a:t>“</a:t>
            </a:r>
            <a:r>
              <a:rPr lang="zh-CN" altLang="en-US" sz="2400" dirty="0">
                <a:latin typeface="Times New Roman" panose="02020603050405020304" pitchFamily="18" charset="0"/>
              </a:rPr>
              <a:t>天舟一号</a:t>
            </a:r>
            <a:r>
              <a:rPr lang="en-US" altLang="en-US" sz="2400" dirty="0">
                <a:latin typeface="Times New Roman" panose="02020603050405020304" pitchFamily="18" charset="0"/>
              </a:rPr>
              <a:t>”</a:t>
            </a:r>
            <a:r>
              <a:rPr lang="zh-CN" altLang="en-US" sz="2400" dirty="0">
                <a:latin typeface="Times New Roman" panose="02020603050405020304" pitchFamily="18" charset="0"/>
              </a:rPr>
              <a:t>货运飞船于</a:t>
            </a:r>
            <a:r>
              <a:rPr lang="en-US" altLang="en-US" sz="2400" dirty="0">
                <a:latin typeface="Times New Roman" panose="02020603050405020304" pitchFamily="18" charset="0"/>
              </a:rPr>
              <a:t>2017</a:t>
            </a:r>
            <a:r>
              <a:rPr lang="zh-CN" altLang="en-US" sz="2400" dirty="0">
                <a:latin typeface="Times New Roman" panose="02020603050405020304" pitchFamily="18" charset="0"/>
              </a:rPr>
              <a:t>年</a:t>
            </a:r>
            <a:r>
              <a:rPr lang="en-US" altLang="en-US" sz="2400" dirty="0">
                <a:latin typeface="Times New Roman" panose="02020603050405020304" pitchFamily="18" charset="0"/>
              </a:rPr>
              <a:t>4</a:t>
            </a:r>
            <a:r>
              <a:rPr lang="zh-CN" altLang="en-US" sz="2400" dirty="0">
                <a:latin typeface="Times New Roman" panose="02020603050405020304" pitchFamily="18" charset="0"/>
              </a:rPr>
              <a:t>月</a:t>
            </a:r>
            <a:r>
              <a:rPr lang="en-US" altLang="en-US" sz="2400" dirty="0">
                <a:latin typeface="Times New Roman" panose="02020603050405020304" pitchFamily="18" charset="0"/>
              </a:rPr>
              <a:t>20</a:t>
            </a:r>
            <a:r>
              <a:rPr lang="zh-CN" altLang="en-US" sz="2400" dirty="0">
                <a:latin typeface="Times New Roman" panose="02020603050405020304" pitchFamily="18" charset="0"/>
              </a:rPr>
              <a:t>日在文昌航天发射中心成功发射升空，与</a:t>
            </a:r>
            <a:r>
              <a:rPr lang="en-US" altLang="en-US" sz="2400" dirty="0">
                <a:latin typeface="Times New Roman" panose="02020603050405020304" pitchFamily="18" charset="0"/>
              </a:rPr>
              <a:t>“</a:t>
            </a:r>
            <a:r>
              <a:rPr lang="zh-CN" altLang="en-US" sz="2400" dirty="0">
                <a:latin typeface="Times New Roman" panose="02020603050405020304" pitchFamily="18" charset="0"/>
              </a:rPr>
              <a:t>天宫二号</a:t>
            </a:r>
            <a:r>
              <a:rPr lang="en-US" altLang="en-US" sz="2400" dirty="0">
                <a:latin typeface="Times New Roman" panose="02020603050405020304" pitchFamily="18" charset="0"/>
              </a:rPr>
              <a:t>”</a:t>
            </a:r>
            <a:r>
              <a:rPr lang="zh-CN" altLang="en-US" sz="2400" dirty="0">
                <a:latin typeface="Times New Roman" panose="02020603050405020304" pitchFamily="18" charset="0"/>
              </a:rPr>
              <a:t>空间实验室对接前，</a:t>
            </a:r>
            <a:r>
              <a:rPr lang="en-US" altLang="en-US" sz="2400" dirty="0">
                <a:latin typeface="Times New Roman" panose="02020603050405020304" pitchFamily="18" charset="0"/>
              </a:rPr>
              <a:t>“</a:t>
            </a:r>
            <a:r>
              <a:rPr lang="zh-CN" altLang="en-US" sz="2400" dirty="0">
                <a:latin typeface="Times New Roman" panose="02020603050405020304" pitchFamily="18" charset="0"/>
              </a:rPr>
              <a:t>天舟一号</a:t>
            </a:r>
            <a:r>
              <a:rPr lang="en-US" altLang="en-US" sz="2400" dirty="0">
                <a:latin typeface="Times New Roman" panose="02020603050405020304" pitchFamily="18" charset="0"/>
              </a:rPr>
              <a:t>”</a:t>
            </a:r>
            <a:r>
              <a:rPr lang="zh-CN" altLang="en-US" sz="2400" dirty="0">
                <a:latin typeface="Times New Roman" panose="02020603050405020304" pitchFamily="18" charset="0"/>
              </a:rPr>
              <a:t>在距离地面约</a:t>
            </a:r>
            <a:r>
              <a:rPr lang="en-US" altLang="en-US" sz="2400" dirty="0">
                <a:latin typeface="Times New Roman" panose="02020603050405020304" pitchFamily="18" charset="0"/>
              </a:rPr>
              <a:t>380 km</a:t>
            </a:r>
            <a:r>
              <a:rPr lang="zh-CN" altLang="en-US" sz="2400" dirty="0">
                <a:latin typeface="Times New Roman" panose="02020603050405020304" pitchFamily="18" charset="0"/>
              </a:rPr>
              <a:t>的圆轨道上飞行，则其</a:t>
            </a:r>
          </a:p>
          <a:p>
            <a:pPr fontAlgn="ctr">
              <a:lnSpc>
                <a:spcPts val="3500"/>
              </a:lnSpc>
            </a:pPr>
            <a:r>
              <a:rPr lang="zh-CN" altLang="en-US" sz="2400" dirty="0">
                <a:latin typeface="Times New Roman" panose="02020603050405020304" pitchFamily="18" charset="0"/>
              </a:rPr>
              <a:t>（</a:t>
            </a:r>
            <a:r>
              <a:rPr lang="en-US" altLang="en-US" sz="2400" dirty="0">
                <a:latin typeface="Times New Roman" panose="02020603050405020304" pitchFamily="18" charset="0"/>
              </a:rPr>
              <a:t>A</a:t>
            </a:r>
            <a:r>
              <a:rPr lang="zh-CN" altLang="en-US" sz="2400" dirty="0">
                <a:latin typeface="Times New Roman" panose="02020603050405020304" pitchFamily="18" charset="0"/>
              </a:rPr>
              <a:t>）角速度小于地球自转角速度</a:t>
            </a:r>
          </a:p>
          <a:p>
            <a:pPr fontAlgn="ctr">
              <a:lnSpc>
                <a:spcPts val="3500"/>
              </a:lnSpc>
            </a:pPr>
            <a:r>
              <a:rPr lang="zh-CN" altLang="en-US" sz="2400" dirty="0">
                <a:latin typeface="Times New Roman" panose="02020603050405020304" pitchFamily="18" charset="0"/>
              </a:rPr>
              <a:t>（</a:t>
            </a:r>
            <a:r>
              <a:rPr lang="en-US" altLang="en-US" sz="2400" dirty="0">
                <a:latin typeface="Times New Roman" panose="02020603050405020304" pitchFamily="18" charset="0"/>
              </a:rPr>
              <a:t>B</a:t>
            </a:r>
            <a:r>
              <a:rPr lang="zh-CN" altLang="en-US" sz="2400" dirty="0">
                <a:latin typeface="Times New Roman" panose="02020603050405020304" pitchFamily="18" charset="0"/>
              </a:rPr>
              <a:t>）线速度小于第一宇宙速度</a:t>
            </a:r>
          </a:p>
          <a:p>
            <a:pPr fontAlgn="ctr">
              <a:lnSpc>
                <a:spcPts val="3500"/>
              </a:lnSpc>
            </a:pPr>
            <a:r>
              <a:rPr lang="zh-CN" altLang="en-US" sz="2400" dirty="0">
                <a:latin typeface="Times New Roman" panose="02020603050405020304" pitchFamily="18" charset="0"/>
              </a:rPr>
              <a:t>（</a:t>
            </a:r>
            <a:r>
              <a:rPr lang="en-US" altLang="en-US" sz="2400" dirty="0">
                <a:latin typeface="Times New Roman" panose="02020603050405020304" pitchFamily="18" charset="0"/>
              </a:rPr>
              <a:t>C</a:t>
            </a:r>
            <a:r>
              <a:rPr lang="zh-CN" altLang="en-US" sz="2400" dirty="0">
                <a:latin typeface="Times New Roman" panose="02020603050405020304" pitchFamily="18" charset="0"/>
              </a:rPr>
              <a:t>）周期小于地球自转周期</a:t>
            </a:r>
          </a:p>
          <a:p>
            <a:pPr fontAlgn="ctr">
              <a:lnSpc>
                <a:spcPts val="3500"/>
              </a:lnSpc>
            </a:pPr>
            <a:r>
              <a:rPr lang="zh-CN" altLang="en-US" sz="2400" dirty="0">
                <a:latin typeface="Times New Roman" panose="02020603050405020304" pitchFamily="18" charset="0"/>
              </a:rPr>
              <a:t>（</a:t>
            </a:r>
            <a:r>
              <a:rPr lang="en-US" altLang="en-US" sz="2400" dirty="0">
                <a:latin typeface="Times New Roman" panose="02020603050405020304" pitchFamily="18" charset="0"/>
              </a:rPr>
              <a:t>D</a:t>
            </a:r>
            <a:r>
              <a:rPr lang="zh-CN" altLang="en-US" sz="2400" dirty="0">
                <a:latin typeface="Times New Roman" panose="02020603050405020304" pitchFamily="18" charset="0"/>
              </a:rPr>
              <a:t>）向心加速度小于地面的重力加速度</a:t>
            </a:r>
          </a:p>
          <a:p>
            <a:pPr>
              <a:lnSpc>
                <a:spcPts val="3500"/>
              </a:lnSpc>
            </a:pPr>
            <a:endParaRPr lang="zh-CN" altLang="en-US" dirty="0">
              <a:latin typeface="Arial" panose="020B0604020202020204" pitchFamily="34" charset="0"/>
            </a:endParaRPr>
          </a:p>
        </p:txBody>
      </p:sp>
      <p:sp>
        <p:nvSpPr>
          <p:cNvPr id="5" name="Text Box 3"/>
          <p:cNvSpPr txBox="1"/>
          <p:nvPr/>
        </p:nvSpPr>
        <p:spPr>
          <a:xfrm>
            <a:off x="4079776" y="1340768"/>
            <a:ext cx="4320480" cy="521970"/>
          </a:xfrm>
          <a:prstGeom prst="rect">
            <a:avLst/>
          </a:prstGeom>
          <a:noFill/>
          <a:ln w="9525">
            <a:noFill/>
          </a:ln>
        </p:spPr>
        <p:txBody>
          <a:bodyPr wrap="square">
            <a:spAutoFit/>
          </a:bodyPr>
          <a:lstStyle/>
          <a:p>
            <a:r>
              <a:rPr lang="zh-CN" altLang="en-US" sz="2800" b="1" dirty="0" smtClean="0">
                <a:solidFill>
                  <a:srgbClr val="FF0000"/>
                </a:solidFill>
                <a:latin typeface="Times New Roman" panose="02020603050405020304" pitchFamily="18" charset="0"/>
              </a:rPr>
              <a:t>素材紧密联系科技发展</a:t>
            </a:r>
            <a:endParaRPr lang="zh-CN" altLang="en-US" sz="2800" b="1"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blinds(horizontal)">
                                      <p:cBhvr>
                                        <p:cTn id="7" dur="500"/>
                                        <p:tgtEl>
                                          <p:spTgt spid="9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3925" y="2613751"/>
            <a:ext cx="9649072" cy="2036263"/>
          </a:xfrm>
          <a:prstGeom prst="rect">
            <a:avLst/>
          </a:prstGeom>
          <a:noFill/>
        </p:spPr>
        <p:txBody>
          <a:bodyPr wrap="square" rtlCol="0">
            <a:spAutoFit/>
          </a:bodyPr>
          <a:lstStyle/>
          <a:p>
            <a:pPr>
              <a:lnSpc>
                <a:spcPts val="3900"/>
              </a:lnSpc>
            </a:pP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solidFill>
                  <a:srgbClr val="FF0000"/>
                </a:solidFill>
                <a:latin typeface="Times New Roman" panose="02020603050405020304" pitchFamily="18" charset="0"/>
                <a:cs typeface="Times New Roman" panose="02020603050405020304" pitchFamily="18" charset="0"/>
              </a:rPr>
              <a:t>科学家可以运用无规则运动的规律来研究生物蛋白分子</a:t>
            </a:r>
            <a:r>
              <a:rPr lang="zh-CN" altLang="zh-CN" sz="2400" dirty="0">
                <a:latin typeface="Times New Roman" panose="02020603050405020304" pitchFamily="18" charset="0"/>
                <a:cs typeface="Times New Roman" panose="02020603050405020304" pitchFamily="18" charset="0"/>
              </a:rPr>
              <a:t>．资料显示，某种蛋白的摩尔质量为</a:t>
            </a:r>
            <a:r>
              <a:rPr lang="en-US" altLang="zh-CN" sz="2400" dirty="0">
                <a:latin typeface="Times New Roman" panose="02020603050405020304" pitchFamily="18" charset="0"/>
                <a:cs typeface="Times New Roman" panose="02020603050405020304" pitchFamily="18" charset="0"/>
              </a:rPr>
              <a:t>66 kg/</a:t>
            </a:r>
            <a:r>
              <a:rPr lang="en-US" altLang="zh-CN" sz="2400" dirty="0" err="1">
                <a:latin typeface="Times New Roman" panose="02020603050405020304" pitchFamily="18" charset="0"/>
                <a:cs typeface="Times New Roman" panose="02020603050405020304" pitchFamily="18" charset="0"/>
              </a:rPr>
              <a:t>mol</a:t>
            </a:r>
            <a:r>
              <a:rPr lang="zh-CN" altLang="zh-CN" sz="2400" dirty="0">
                <a:latin typeface="Times New Roman" panose="02020603050405020304" pitchFamily="18" charset="0"/>
                <a:cs typeface="Times New Roman" panose="02020603050405020304" pitchFamily="18" charset="0"/>
              </a:rPr>
              <a:t>，其分子可视为半径为</a:t>
            </a:r>
            <a:r>
              <a:rPr lang="en-US" altLang="zh-CN" sz="2400" dirty="0">
                <a:latin typeface="Times New Roman" panose="02020603050405020304" pitchFamily="18" charset="0"/>
                <a:cs typeface="Times New Roman" panose="02020603050405020304" pitchFamily="18" charset="0"/>
              </a:rPr>
              <a:t>3×10</a:t>
            </a:r>
            <a:r>
              <a:rPr lang="en-US" altLang="zh-CN" sz="2400" baseline="30000" dirty="0">
                <a:latin typeface="Times New Roman" panose="02020603050405020304" pitchFamily="18" charset="0"/>
                <a:cs typeface="Times New Roman" panose="02020603050405020304" pitchFamily="18" charset="0"/>
              </a:rPr>
              <a:t>-9</a:t>
            </a:r>
            <a:r>
              <a:rPr lang="en-US" altLang="zh-CN" sz="2400" dirty="0">
                <a:latin typeface="Times New Roman" panose="02020603050405020304" pitchFamily="18" charset="0"/>
                <a:cs typeface="Times New Roman" panose="02020603050405020304" pitchFamily="18" charset="0"/>
              </a:rPr>
              <a:t> m</a:t>
            </a:r>
            <a:r>
              <a:rPr lang="zh-CN" altLang="zh-CN" sz="2400" dirty="0">
                <a:latin typeface="Times New Roman" panose="02020603050405020304" pitchFamily="18" charset="0"/>
                <a:cs typeface="Times New Roman" panose="02020603050405020304" pitchFamily="18" charset="0"/>
              </a:rPr>
              <a:t>的球，已知阿伏加德罗常数为</a:t>
            </a:r>
            <a:r>
              <a:rPr lang="en-US" altLang="zh-CN" sz="2400" dirty="0">
                <a:latin typeface="Times New Roman" panose="02020603050405020304" pitchFamily="18" charset="0"/>
                <a:cs typeface="Times New Roman" panose="02020603050405020304" pitchFamily="18" charset="0"/>
              </a:rPr>
              <a:t>6.0×10</a:t>
            </a:r>
            <a:r>
              <a:rPr lang="en-US" altLang="zh-CN" sz="2400" baseline="30000" dirty="0">
                <a:latin typeface="Times New Roman" panose="02020603050405020304" pitchFamily="18" charset="0"/>
                <a:cs typeface="Times New Roman" panose="02020603050405020304" pitchFamily="18" charset="0"/>
              </a:rPr>
              <a:t>23</a:t>
            </a:r>
            <a:r>
              <a:rPr lang="en-US" altLang="zh-CN" sz="2400" dirty="0">
                <a:latin typeface="Times New Roman" panose="02020603050405020304" pitchFamily="18" charset="0"/>
                <a:cs typeface="Times New Roman" panose="02020603050405020304" pitchFamily="18" charset="0"/>
              </a:rPr>
              <a:t> mol</a:t>
            </a:r>
            <a:r>
              <a:rPr lang="en-US" altLang="zh-CN" sz="2400" baseline="300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，请估算该蛋白的密度．（计算结果保留一位有效数字）</a:t>
            </a:r>
            <a:endParaRPr lang="zh-CN" altLang="en-US" sz="2400" dirty="0">
              <a:latin typeface="Times New Roman" panose="02020603050405020304" pitchFamily="18" charset="0"/>
              <a:cs typeface="Times New Roman" panose="02020603050405020304" pitchFamily="18" charset="0"/>
            </a:endParaRPr>
          </a:p>
        </p:txBody>
      </p:sp>
      <p:sp>
        <p:nvSpPr>
          <p:cNvPr id="4" name="Text Box 3"/>
          <p:cNvSpPr txBox="1"/>
          <p:nvPr/>
        </p:nvSpPr>
        <p:spPr>
          <a:xfrm>
            <a:off x="4223792" y="1556792"/>
            <a:ext cx="4320480" cy="521970"/>
          </a:xfrm>
          <a:prstGeom prst="rect">
            <a:avLst/>
          </a:prstGeom>
          <a:noFill/>
          <a:ln w="9525">
            <a:noFill/>
          </a:ln>
        </p:spPr>
        <p:txBody>
          <a:bodyPr wrap="square">
            <a:spAutoFit/>
          </a:bodyPr>
          <a:lstStyle/>
          <a:p>
            <a:r>
              <a:rPr lang="zh-CN" altLang="en-US" sz="2800" b="1" dirty="0" smtClean="0">
                <a:solidFill>
                  <a:srgbClr val="FF0000"/>
                </a:solidFill>
                <a:latin typeface="Times New Roman" panose="02020603050405020304" pitchFamily="18" charset="0"/>
              </a:rPr>
              <a:t>素材紧密联系科技发展</a:t>
            </a:r>
            <a:endParaRPr lang="zh-CN" altLang="en-US" sz="2800" b="1"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23392" y="1196752"/>
            <a:ext cx="10972800" cy="865187"/>
          </a:xfrm>
        </p:spPr>
        <p:txBody>
          <a:bodyPr/>
          <a:lstStyle/>
          <a:p>
            <a:r>
              <a:rPr lang="zh-CN" altLang="zh-CN" b="1" dirty="0" smtClean="0">
                <a:solidFill>
                  <a:schemeClr val="hlink"/>
                </a:solidFill>
              </a:rPr>
              <a:t>科学思维</a:t>
            </a:r>
          </a:p>
        </p:txBody>
      </p:sp>
      <p:sp>
        <p:nvSpPr>
          <p:cNvPr id="40963" name="Rectangle 3"/>
          <p:cNvSpPr>
            <a:spLocks noGrp="1" noChangeArrowheads="1"/>
          </p:cNvSpPr>
          <p:nvPr>
            <p:ph type="body" idx="1"/>
          </p:nvPr>
        </p:nvSpPr>
        <p:spPr>
          <a:xfrm>
            <a:off x="407368" y="2132856"/>
            <a:ext cx="11425767" cy="5256212"/>
          </a:xfrm>
        </p:spPr>
        <p:txBody>
          <a:bodyPr/>
          <a:lstStyle/>
          <a:p>
            <a:pPr marL="0" indent="0">
              <a:lnSpc>
                <a:spcPts val="4200"/>
              </a:lnSpc>
              <a:buNone/>
            </a:pPr>
            <a:r>
              <a:rPr lang="zh-CN" altLang="zh-CN" dirty="0" smtClean="0">
                <a:ea typeface="楷体" pitchFamily="49" charset="-122"/>
              </a:rPr>
              <a:t>具有</a:t>
            </a:r>
            <a:r>
              <a:rPr lang="zh-CN" altLang="zh-CN" dirty="0" smtClean="0">
                <a:solidFill>
                  <a:schemeClr val="hlink"/>
                </a:solidFill>
                <a:ea typeface="楷体" pitchFamily="49" charset="-122"/>
              </a:rPr>
              <a:t>构建理想模型</a:t>
            </a:r>
            <a:r>
              <a:rPr lang="zh-CN" altLang="zh-CN" dirty="0" smtClean="0">
                <a:ea typeface="楷体" pitchFamily="49" charset="-122"/>
              </a:rPr>
              <a:t>的意识和能力；</a:t>
            </a:r>
          </a:p>
          <a:p>
            <a:pPr marL="0" indent="0">
              <a:lnSpc>
                <a:spcPts val="4200"/>
              </a:lnSpc>
              <a:buNone/>
            </a:pPr>
            <a:r>
              <a:rPr lang="zh-CN" altLang="zh-CN" dirty="0" smtClean="0">
                <a:ea typeface="楷体" pitchFamily="49" charset="-122"/>
              </a:rPr>
              <a:t>能正确使用</a:t>
            </a:r>
            <a:r>
              <a:rPr lang="zh-CN" altLang="zh-CN" dirty="0" smtClean="0">
                <a:solidFill>
                  <a:schemeClr val="hlink"/>
                </a:solidFill>
                <a:ea typeface="楷体" pitchFamily="49" charset="-122"/>
              </a:rPr>
              <a:t>物理思维方法</a:t>
            </a:r>
            <a:r>
              <a:rPr lang="zh-CN" altLang="zh-CN" dirty="0" smtClean="0">
                <a:ea typeface="楷体" pitchFamily="49" charset="-122"/>
              </a:rPr>
              <a:t>，从定性和定量两个方面进行科学推理、找出规律、形成结论，并能解释自然现象和解决实际问题；</a:t>
            </a:r>
          </a:p>
          <a:p>
            <a:pPr marL="0" indent="0">
              <a:lnSpc>
                <a:spcPts val="4200"/>
              </a:lnSpc>
              <a:buNone/>
            </a:pPr>
            <a:r>
              <a:rPr lang="zh-CN" altLang="zh-CN" dirty="0" smtClean="0">
                <a:ea typeface="楷体" pitchFamily="49" charset="-122"/>
              </a:rPr>
              <a:t>具有</a:t>
            </a:r>
            <a:r>
              <a:rPr lang="zh-CN" altLang="zh-CN" dirty="0" smtClean="0">
                <a:solidFill>
                  <a:schemeClr val="hlink"/>
                </a:solidFill>
                <a:ea typeface="楷体" pitchFamily="49" charset="-122"/>
              </a:rPr>
              <a:t>使用科学证据的意识</a:t>
            </a:r>
            <a:r>
              <a:rPr lang="zh-CN" altLang="zh-CN" dirty="0" smtClean="0">
                <a:ea typeface="楷体" pitchFamily="49" charset="-122"/>
              </a:rPr>
              <a:t>和评估科学证据的能力，能使用证据对研究的问题进行描述、解释和预测；</a:t>
            </a:r>
          </a:p>
          <a:p>
            <a:pPr marL="0" indent="0">
              <a:lnSpc>
                <a:spcPts val="4200"/>
              </a:lnSpc>
              <a:buNone/>
            </a:pPr>
            <a:r>
              <a:rPr lang="zh-CN" altLang="zh-CN" dirty="0" smtClean="0">
                <a:ea typeface="楷体" pitchFamily="49" charset="-122"/>
              </a:rPr>
              <a:t>具有</a:t>
            </a:r>
            <a:r>
              <a:rPr lang="zh-CN" altLang="zh-CN" dirty="0" smtClean="0">
                <a:solidFill>
                  <a:schemeClr val="hlink"/>
                </a:solidFill>
                <a:ea typeface="楷体" pitchFamily="49" charset="-122"/>
              </a:rPr>
              <a:t>批判性思维</a:t>
            </a:r>
            <a:r>
              <a:rPr lang="zh-CN" altLang="zh-CN" dirty="0" smtClean="0">
                <a:ea typeface="楷体" pitchFamily="49" charset="-122"/>
              </a:rPr>
              <a:t>的意识，能基于证据大胆质疑，从不同角度思考问题，追求科技创新。</a:t>
            </a:r>
          </a:p>
        </p:txBody>
      </p:sp>
    </p:spTree>
    <p:extLst>
      <p:ext uri="{BB962C8B-B14F-4D97-AF65-F5344CB8AC3E}">
        <p14:creationId xmlns:p14="http://schemas.microsoft.com/office/powerpoint/2010/main" val="101534276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2"/>
          <p:cNvSpPr txBox="1"/>
          <p:nvPr/>
        </p:nvSpPr>
        <p:spPr>
          <a:xfrm>
            <a:off x="1127448" y="1447800"/>
            <a:ext cx="10297144" cy="3683060"/>
          </a:xfrm>
          <a:prstGeom prst="rect">
            <a:avLst/>
          </a:prstGeom>
          <a:noFill/>
          <a:ln w="9525">
            <a:noFill/>
          </a:ln>
        </p:spPr>
        <p:txBody>
          <a:bodyPr wrap="square">
            <a:spAutoFit/>
          </a:bodyPr>
          <a:lstStyle/>
          <a:p>
            <a:pPr>
              <a:lnSpc>
                <a:spcPts val="3500"/>
              </a:lnSpc>
            </a:pPr>
            <a:r>
              <a:rPr lang="en-US" altLang="zh-CN" sz="2400" dirty="0">
                <a:latin typeface="Times New Roman" panose="02020603050405020304" pitchFamily="18" charset="0"/>
              </a:rPr>
              <a:t>2017</a:t>
            </a:r>
            <a:r>
              <a:rPr lang="zh-CN" altLang="en-US" sz="2400" dirty="0">
                <a:latin typeface="Times New Roman" panose="02020603050405020304" pitchFamily="18" charset="0"/>
              </a:rPr>
              <a:t>南通三模</a:t>
            </a:r>
            <a:r>
              <a:rPr lang="en-US" altLang="en-US" sz="2400" dirty="0">
                <a:latin typeface="Times New Roman" panose="02020603050405020304" pitchFamily="18" charset="0"/>
              </a:rPr>
              <a:t>12B</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a:p>
            <a:pPr>
              <a:lnSpc>
                <a:spcPts val="3500"/>
              </a:lnSpc>
            </a:pPr>
            <a:r>
              <a:rPr lang="zh-CN" altLang="en-US" sz="2400" dirty="0">
                <a:latin typeface="Times New Roman" panose="02020603050405020304" pitchFamily="18" charset="0"/>
              </a:rPr>
              <a:t>（</a:t>
            </a:r>
            <a:r>
              <a:rPr lang="en-US" altLang="zh-CN" sz="2400" dirty="0">
                <a:latin typeface="Times New Roman" panose="02020603050405020304" pitchFamily="18" charset="0"/>
              </a:rPr>
              <a:t>2</a:t>
            </a:r>
            <a:r>
              <a:rPr lang="zh-CN" altLang="en-US" sz="2400" dirty="0">
                <a:latin typeface="Times New Roman" panose="02020603050405020304" pitchFamily="18" charset="0"/>
              </a:rPr>
              <a:t>）我国自主研发的“海翼”号深海滑翔机，刷新了下潜深度的世界纪录．悬停在深海中某处的滑翔机发出声呐信号</a:t>
            </a:r>
            <a:r>
              <a:rPr lang="en-US" altLang="zh-CN" sz="2400" dirty="0">
                <a:latin typeface="Times New Roman" panose="02020603050405020304" pitchFamily="18" charset="0"/>
              </a:rPr>
              <a:t>(</a:t>
            </a:r>
            <a:r>
              <a:rPr lang="zh-CN" altLang="en-US" sz="2400" dirty="0">
                <a:latin typeface="Times New Roman" panose="02020603050405020304" pitchFamily="18" charset="0"/>
              </a:rPr>
              <a:t>超声波</a:t>
            </a:r>
            <a:r>
              <a:rPr lang="en-US" altLang="zh-CN" sz="2400" dirty="0">
                <a:latin typeface="Times New Roman" panose="02020603050405020304" pitchFamily="18" charset="0"/>
              </a:rPr>
              <a:t>)</a:t>
            </a:r>
            <a:r>
              <a:rPr lang="zh-CN" altLang="en-US" sz="2400" dirty="0">
                <a:latin typeface="Times New Roman" panose="02020603050405020304" pitchFamily="18" charset="0"/>
              </a:rPr>
              <a:t>的频率为</a:t>
            </a:r>
            <a:r>
              <a:rPr lang="en-US" altLang="zh-CN" sz="2400" i="1" dirty="0">
                <a:latin typeface="Times New Roman" panose="02020603050405020304" pitchFamily="18" charset="0"/>
              </a:rPr>
              <a:t>f</a:t>
            </a:r>
            <a:r>
              <a:rPr lang="zh-CN" altLang="en-US" sz="2400" dirty="0">
                <a:latin typeface="Times New Roman" panose="02020603050405020304" pitchFamily="18" charset="0"/>
              </a:rPr>
              <a:t>，在该处海水中的传播速度为</a:t>
            </a:r>
            <a:r>
              <a:rPr lang="en-US" altLang="zh-CN" sz="2400" i="1" dirty="0">
                <a:latin typeface="Times New Roman" panose="02020603050405020304" pitchFamily="18" charset="0"/>
              </a:rPr>
              <a:t>v</a:t>
            </a:r>
            <a:r>
              <a:rPr lang="zh-CN" altLang="en-US" sz="2400" dirty="0">
                <a:latin typeface="Times New Roman" panose="02020603050405020304" pitchFamily="18" charset="0"/>
              </a:rPr>
              <a:t>，则声呐信号在该处海水中的波长为</a:t>
            </a:r>
            <a:r>
              <a:rPr lang="en-US" altLang="en-US" sz="2400" dirty="0">
                <a:latin typeface="Times New Roman" panose="02020603050405020304" pitchFamily="18" charset="0"/>
              </a:rPr>
              <a:t> </a:t>
            </a:r>
            <a:r>
              <a:rPr lang="en-US" altLang="en-US" sz="2400" u="sng" dirty="0">
                <a:latin typeface="Times New Roman" panose="02020603050405020304" pitchFamily="18" charset="0"/>
              </a:rPr>
              <a:t> </a:t>
            </a:r>
            <a:r>
              <a:rPr lang="zh-CN" altLang="en-US" sz="2400" u="sng" dirty="0">
                <a:latin typeface="Times New Roman" panose="02020603050405020304" pitchFamily="18" charset="0"/>
              </a:rPr>
              <a:t>▲</a:t>
            </a:r>
            <a:r>
              <a:rPr lang="en-US" altLang="en-US" sz="2400" u="sng" dirty="0">
                <a:latin typeface="Times New Roman" panose="02020603050405020304" pitchFamily="18" charset="0"/>
              </a:rPr>
              <a:t>  </a:t>
            </a:r>
            <a:r>
              <a:rPr lang="zh-CN" altLang="en-US" sz="2400" dirty="0">
                <a:latin typeface="Times New Roman" panose="02020603050405020304" pitchFamily="18" charset="0"/>
              </a:rPr>
              <a:t>；若停在海面上的监测船接收到的频率稍大于滑翔机发出声呐信号的频率，说明滑翔机正在</a:t>
            </a:r>
            <a:r>
              <a:rPr lang="en-US" altLang="en-US" sz="2400" u="sng" dirty="0">
                <a:latin typeface="Times New Roman" panose="02020603050405020304" pitchFamily="18" charset="0"/>
              </a:rPr>
              <a:t>  </a:t>
            </a:r>
            <a:r>
              <a:rPr lang="zh-CN" altLang="en-US" sz="2400" u="sng" dirty="0">
                <a:latin typeface="Times New Roman" panose="02020603050405020304" pitchFamily="18" charset="0"/>
              </a:rPr>
              <a:t>▲</a:t>
            </a:r>
            <a:r>
              <a:rPr lang="en-US" altLang="en-US" sz="2400" u="sng" dirty="0">
                <a:latin typeface="Times New Roman" panose="02020603050405020304" pitchFamily="18" charset="0"/>
              </a:rPr>
              <a:t>  </a:t>
            </a:r>
            <a:r>
              <a:rPr lang="zh-CN" altLang="en-US" sz="2400" dirty="0">
                <a:latin typeface="Times New Roman" panose="02020603050405020304" pitchFamily="18" charset="0"/>
              </a:rPr>
              <a:t>（选填“靠近”或“远离”）该监测船．</a:t>
            </a:r>
          </a:p>
          <a:p>
            <a:pPr>
              <a:lnSpc>
                <a:spcPts val="3500"/>
              </a:lnSpc>
            </a:pPr>
            <a:endParaRPr lang="zh-CN" altLang="en-US" sz="2400" dirty="0">
              <a:latin typeface="Times New Roman" panose="02020603050405020304" pitchFamily="18" charset="0"/>
            </a:endParaRPr>
          </a:p>
          <a:p>
            <a:pPr>
              <a:lnSpc>
                <a:spcPts val="3500"/>
              </a:lnSpc>
            </a:pPr>
            <a:endParaRPr lang="zh-CN" altLang="en-US" dirty="0">
              <a:latin typeface="Arial" panose="020B0604020202020204" pitchFamily="34" charset="0"/>
            </a:endParaRPr>
          </a:p>
        </p:txBody>
      </p:sp>
      <p:pic>
        <p:nvPicPr>
          <p:cNvPr id="98307" name="Picture 3" descr="http://p2.so.qhimgs1.com/bdr/_240_/t01616b735e654ee732.jpg"/>
          <p:cNvPicPr>
            <a:picLocks noChangeAspect="1"/>
          </p:cNvPicPr>
          <p:nvPr/>
        </p:nvPicPr>
        <p:blipFill>
          <a:blip r:embed="rId2" r:link="rId3">
            <a:grayscl/>
            <a:lum bright="23999" contrast="36000"/>
          </a:blip>
          <a:srcRect r="3976" b="15945"/>
          <a:stretch>
            <a:fillRect/>
          </a:stretch>
        </p:blipFill>
        <p:spPr>
          <a:xfrm>
            <a:off x="8400256" y="4005064"/>
            <a:ext cx="2705472" cy="1752115"/>
          </a:xfrm>
          <a:prstGeom prst="rect">
            <a:avLst/>
          </a:prstGeom>
          <a:noFill/>
          <a:ln w="9525">
            <a:noFill/>
          </a:ln>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3"/>
          <p:cNvSpPr txBox="1"/>
          <p:nvPr/>
        </p:nvSpPr>
        <p:spPr>
          <a:xfrm>
            <a:off x="1055440" y="1776413"/>
            <a:ext cx="10369152" cy="3784600"/>
          </a:xfrm>
          <a:prstGeom prst="rect">
            <a:avLst/>
          </a:prstGeom>
          <a:noFill/>
          <a:ln w="9525">
            <a:noFill/>
          </a:ln>
        </p:spPr>
        <p:txBody>
          <a:bodyPr wrap="square">
            <a:spAutoFit/>
          </a:bodyPr>
          <a:lstStyle/>
          <a:p>
            <a:pPr>
              <a:lnSpc>
                <a:spcPts val="3600"/>
              </a:lnSpc>
            </a:pPr>
            <a:r>
              <a:rPr lang="zh-CN" altLang="en-US" sz="2400" dirty="0">
                <a:latin typeface="Times New Roman" panose="02020603050405020304" pitchFamily="18" charset="0"/>
              </a:rPr>
              <a:t> </a:t>
            </a:r>
            <a:r>
              <a:rPr lang="en-US" altLang="zh-CN" sz="2400" dirty="0">
                <a:latin typeface="Times New Roman" panose="02020603050405020304" pitchFamily="18" charset="0"/>
              </a:rPr>
              <a:t>2014</a:t>
            </a:r>
            <a:r>
              <a:rPr lang="zh-CN" altLang="en-US" sz="2400" dirty="0">
                <a:latin typeface="Times New Roman" panose="02020603050405020304" pitchFamily="18" charset="0"/>
              </a:rPr>
              <a:t>南通三模</a:t>
            </a:r>
            <a:r>
              <a:rPr lang="en-US" altLang="zh-CN" sz="2400" dirty="0">
                <a:latin typeface="Times New Roman" panose="02020603050405020304" pitchFamily="18" charset="0"/>
              </a:rPr>
              <a:t>12C</a:t>
            </a:r>
          </a:p>
          <a:p>
            <a:pPr>
              <a:lnSpc>
                <a:spcPts val="3600"/>
              </a:lnSpc>
            </a:pPr>
            <a:r>
              <a:rPr lang="zh-CN" altLang="en-US" sz="2400" dirty="0">
                <a:latin typeface="Times New Roman" panose="02020603050405020304" pitchFamily="18" charset="0"/>
              </a:rPr>
              <a:t>（</a:t>
            </a:r>
            <a:r>
              <a:rPr lang="en-US" altLang="en-US" sz="2400" dirty="0">
                <a:latin typeface="Times New Roman" panose="02020603050405020304" pitchFamily="18" charset="0"/>
              </a:rPr>
              <a:t>2</a:t>
            </a:r>
            <a:r>
              <a:rPr lang="zh-CN" altLang="en-US" sz="2400" dirty="0">
                <a:latin typeface="Times New Roman" panose="02020603050405020304" pitchFamily="18" charset="0"/>
              </a:rPr>
              <a:t>）</a:t>
            </a:r>
            <a:r>
              <a:rPr lang="en-US" altLang="en-US" sz="2400" dirty="0">
                <a:latin typeface="Times New Roman" panose="02020603050405020304" pitchFamily="18" charset="0"/>
              </a:rPr>
              <a:t>2013</a:t>
            </a:r>
            <a:r>
              <a:rPr lang="zh-CN" altLang="en-US" sz="2400" dirty="0">
                <a:latin typeface="Times New Roman" panose="02020603050405020304" pitchFamily="18" charset="0"/>
              </a:rPr>
              <a:t>年</a:t>
            </a:r>
            <a:r>
              <a:rPr lang="en-US" altLang="en-US" sz="2400" dirty="0">
                <a:latin typeface="Times New Roman" panose="02020603050405020304" pitchFamily="18" charset="0"/>
              </a:rPr>
              <a:t>3</a:t>
            </a:r>
            <a:r>
              <a:rPr lang="zh-CN" altLang="en-US" sz="2400" dirty="0">
                <a:latin typeface="Times New Roman" panose="02020603050405020304" pitchFamily="18" charset="0"/>
              </a:rPr>
              <a:t>月</a:t>
            </a:r>
            <a:r>
              <a:rPr lang="en-US" altLang="en-US" sz="2400" dirty="0">
                <a:latin typeface="Times New Roman" panose="02020603050405020304" pitchFamily="18" charset="0"/>
              </a:rPr>
              <a:t>14</a:t>
            </a:r>
            <a:r>
              <a:rPr lang="zh-CN" altLang="en-US" sz="2400" dirty="0">
                <a:latin typeface="Times New Roman" panose="02020603050405020304" pitchFamily="18" charset="0"/>
              </a:rPr>
              <a:t>日，欧洲核子研究中心的物理学家宣布，他们利用强子（质子）对撞机发现了粒子物理标准模型所预言的希格斯粒子，它可用来解释无质量粒子获得质量的机制．希格斯与恩格勒因此获得</a:t>
            </a:r>
            <a:r>
              <a:rPr lang="en-US" altLang="en-US" sz="2400" dirty="0">
                <a:latin typeface="Times New Roman" panose="02020603050405020304" pitchFamily="18" charset="0"/>
              </a:rPr>
              <a:t>2013</a:t>
            </a:r>
            <a:r>
              <a:rPr lang="zh-CN" altLang="en-US" sz="2400" dirty="0">
                <a:latin typeface="Times New Roman" panose="02020603050405020304" pitchFamily="18" charset="0"/>
              </a:rPr>
              <a:t>年度的诺贝尔物理学奖．希格斯粒子的能量约为</a:t>
            </a:r>
            <a:r>
              <a:rPr lang="en-US" altLang="en-US" sz="2400" dirty="0">
                <a:latin typeface="Times New Roman" panose="02020603050405020304" pitchFamily="18" charset="0"/>
              </a:rPr>
              <a:t>125GeV</a:t>
            </a:r>
            <a:r>
              <a:rPr lang="zh-CN" altLang="en-US" sz="2400" dirty="0">
                <a:latin typeface="Times New Roman" panose="02020603050405020304" pitchFamily="18" charset="0"/>
              </a:rPr>
              <a:t>（</a:t>
            </a:r>
            <a:r>
              <a:rPr lang="en-US" altLang="en-US" sz="2400" dirty="0">
                <a:latin typeface="Times New Roman" panose="02020603050405020304" pitchFamily="18" charset="0"/>
              </a:rPr>
              <a:t>1GeV=10</a:t>
            </a:r>
            <a:r>
              <a:rPr lang="en-US" altLang="en-US" sz="2400" baseline="30000" dirty="0">
                <a:latin typeface="Times New Roman" panose="02020603050405020304" pitchFamily="18" charset="0"/>
              </a:rPr>
              <a:t>9</a:t>
            </a:r>
            <a:r>
              <a:rPr lang="en-US" altLang="en-US" sz="2400" dirty="0">
                <a:latin typeface="Times New Roman" panose="02020603050405020304" pitchFamily="18" charset="0"/>
              </a:rPr>
              <a:t>eV</a:t>
            </a:r>
            <a:r>
              <a:rPr lang="zh-CN" altLang="en-US" sz="2400" dirty="0">
                <a:latin typeface="Times New Roman" panose="02020603050405020304" pitchFamily="18" charset="0"/>
              </a:rPr>
              <a:t>），与之对应的质量约为</a:t>
            </a:r>
            <a:r>
              <a:rPr lang="en-US" altLang="en-US" sz="2400" dirty="0">
                <a:latin typeface="Times New Roman" panose="02020603050405020304" pitchFamily="18" charset="0"/>
              </a:rPr>
              <a:t> </a:t>
            </a:r>
            <a:r>
              <a:rPr lang="en-US" altLang="en-US" sz="2400" u="sng" dirty="0">
                <a:latin typeface="Times New Roman" panose="02020603050405020304" pitchFamily="18" charset="0"/>
                <a:sym typeface="+mn-ea"/>
              </a:rPr>
              <a:t>    </a:t>
            </a:r>
            <a:r>
              <a:rPr lang="en-US" altLang="en-US" sz="2400" u="sng" dirty="0">
                <a:latin typeface="Times New Roman" panose="02020603050405020304" pitchFamily="18" charset="0"/>
              </a:rPr>
              <a:t>▲    </a:t>
            </a:r>
            <a:r>
              <a:rPr lang="en-US" altLang="en-US" sz="2400" dirty="0">
                <a:latin typeface="Times New Roman" panose="02020603050405020304" pitchFamily="18" charset="0"/>
              </a:rPr>
              <a:t>  kg(</a:t>
            </a:r>
            <a:r>
              <a:rPr lang="zh-CN" altLang="en-US" sz="2400" dirty="0">
                <a:latin typeface="Times New Roman" panose="02020603050405020304" pitchFamily="18" charset="0"/>
              </a:rPr>
              <a:t>结果保留一位有效数字</a:t>
            </a:r>
            <a:r>
              <a:rPr lang="en-US" altLang="en-US" sz="2400" dirty="0">
                <a:latin typeface="Times New Roman" panose="02020603050405020304" pitchFamily="18" charset="0"/>
              </a:rPr>
              <a:t>)</a:t>
            </a:r>
            <a:r>
              <a:rPr lang="zh-CN" altLang="en-US" sz="2400" dirty="0">
                <a:latin typeface="Times New Roman" panose="02020603050405020304" pitchFamily="18" charset="0"/>
              </a:rPr>
              <a:t>．若对撞机中高速运动的质子的速度为</a:t>
            </a:r>
            <a:r>
              <a:rPr lang="en-US" altLang="en-US" sz="2400" i="1" dirty="0">
                <a:latin typeface="Times New Roman" panose="02020603050405020304" pitchFamily="18" charset="0"/>
              </a:rPr>
              <a:t>v</a:t>
            </a:r>
            <a:r>
              <a:rPr lang="zh-CN" altLang="en-US" sz="2400" dirty="0">
                <a:latin typeface="Times New Roman" panose="02020603050405020304" pitchFamily="18" charset="0"/>
              </a:rPr>
              <a:t>，质量为</a:t>
            </a:r>
            <a:r>
              <a:rPr lang="en-US" altLang="en-US" sz="2400" i="1" dirty="0">
                <a:latin typeface="Times New Roman" panose="02020603050405020304" pitchFamily="18" charset="0"/>
              </a:rPr>
              <a:t>m</a:t>
            </a:r>
            <a:r>
              <a:rPr lang="zh-CN" altLang="en-US" sz="2400" dirty="0">
                <a:latin typeface="Times New Roman" panose="02020603050405020304" pitchFamily="18" charset="0"/>
              </a:rPr>
              <a:t>，普朗克常量为</a:t>
            </a:r>
            <a:r>
              <a:rPr lang="en-US" altLang="en-US" sz="2400" i="1" dirty="0">
                <a:latin typeface="Times New Roman" panose="02020603050405020304" pitchFamily="18" charset="0"/>
              </a:rPr>
              <a:t>h</a:t>
            </a:r>
            <a:r>
              <a:rPr lang="zh-CN" altLang="en-US" sz="2400" dirty="0">
                <a:latin typeface="Times New Roman" panose="02020603050405020304" pitchFamily="18" charset="0"/>
              </a:rPr>
              <a:t>，则该质子的物质波波长为</a:t>
            </a:r>
            <a:r>
              <a:rPr lang="en-US" altLang="en-US" sz="2400" dirty="0">
                <a:latin typeface="Times New Roman" panose="02020603050405020304" pitchFamily="18" charset="0"/>
              </a:rPr>
              <a:t> </a:t>
            </a:r>
            <a:r>
              <a:rPr lang="en-US" altLang="en-US" sz="2400" u="sng" dirty="0">
                <a:latin typeface="Times New Roman" panose="02020603050405020304" pitchFamily="18" charset="0"/>
              </a:rPr>
              <a:t>     ▲    </a:t>
            </a:r>
            <a:r>
              <a:rPr lang="en-US" altLang="en-US" sz="2400" dirty="0">
                <a:latin typeface="Times New Roman" panose="02020603050405020304" pitchFamily="18" charset="0"/>
              </a:rPr>
              <a:t>  </a:t>
            </a:r>
            <a:r>
              <a:rPr lang="zh-CN" altLang="en-US" sz="2400" dirty="0">
                <a:latin typeface="Times New Roman" panose="02020603050405020304" pitchFamily="18" charset="0"/>
              </a:rPr>
              <a:t>．</a:t>
            </a:r>
          </a:p>
          <a:p>
            <a:pPr>
              <a:lnSpc>
                <a:spcPts val="3600"/>
              </a:lnSpc>
            </a:pPr>
            <a:endParaRPr lang="zh-CN" altLang="en-US" sz="2400" dirty="0">
              <a:latin typeface="Times New Roman" panose="02020603050405020304" pitchFamily="18" charset="0"/>
            </a:endParaRPr>
          </a:p>
        </p:txBody>
      </p:sp>
      <p:sp>
        <p:nvSpPr>
          <p:cNvPr id="78851" name="矩形 2"/>
          <p:cNvSpPr/>
          <p:nvPr/>
        </p:nvSpPr>
        <p:spPr>
          <a:xfrm>
            <a:off x="5879976" y="1484630"/>
            <a:ext cx="2214880" cy="583565"/>
          </a:xfrm>
          <a:prstGeom prst="rect">
            <a:avLst/>
          </a:prstGeom>
          <a:noFill/>
          <a:ln w="9525">
            <a:noFill/>
          </a:ln>
        </p:spPr>
        <p:txBody>
          <a:bodyPr wrap="none">
            <a:spAutoFit/>
          </a:bodyPr>
          <a:lstStyle/>
          <a:p>
            <a:r>
              <a:rPr lang="zh-CN" altLang="en-US" sz="3200" dirty="0">
                <a:latin typeface="Times New Roman" panose="02020603050405020304" pitchFamily="18" charset="0"/>
              </a:rPr>
              <a:t>希格斯粒子</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3"/>
          <p:cNvSpPr txBox="1"/>
          <p:nvPr/>
        </p:nvSpPr>
        <p:spPr>
          <a:xfrm>
            <a:off x="1127448" y="1917700"/>
            <a:ext cx="10297144" cy="3681730"/>
          </a:xfrm>
          <a:prstGeom prst="rect">
            <a:avLst/>
          </a:prstGeom>
          <a:noFill/>
          <a:ln w="9525">
            <a:noFill/>
          </a:ln>
        </p:spPr>
        <p:txBody>
          <a:bodyPr wrap="square">
            <a:spAutoFit/>
          </a:bodyPr>
          <a:lstStyle/>
          <a:p>
            <a:pPr>
              <a:lnSpc>
                <a:spcPts val="3500"/>
              </a:lnSpc>
            </a:pPr>
            <a:r>
              <a:rPr lang="zh-CN" altLang="en-US" sz="2400" dirty="0">
                <a:latin typeface="Times New Roman" panose="02020603050405020304" pitchFamily="18" charset="0"/>
              </a:rPr>
              <a:t> </a:t>
            </a:r>
            <a:r>
              <a:rPr lang="en-US" altLang="zh-CN" sz="2400" dirty="0">
                <a:latin typeface="Times New Roman" panose="02020603050405020304" pitchFamily="18" charset="0"/>
              </a:rPr>
              <a:t>2015</a:t>
            </a:r>
            <a:r>
              <a:rPr lang="zh-CN" altLang="en-US" sz="2400" dirty="0">
                <a:latin typeface="Times New Roman" panose="02020603050405020304" pitchFamily="18" charset="0"/>
              </a:rPr>
              <a:t>南通三模</a:t>
            </a:r>
            <a:r>
              <a:rPr lang="en-US" altLang="zh-CN" sz="2400" dirty="0">
                <a:latin typeface="Times New Roman" panose="02020603050405020304" pitchFamily="18" charset="0"/>
              </a:rPr>
              <a:t>12C</a:t>
            </a:r>
          </a:p>
          <a:p>
            <a:pPr>
              <a:lnSpc>
                <a:spcPts val="3500"/>
              </a:lnSpc>
            </a:pPr>
            <a:r>
              <a:rPr lang="zh-CN" altLang="en-US" sz="2400" dirty="0">
                <a:latin typeface="Times New Roman" panose="02020603050405020304" pitchFamily="18" charset="0"/>
              </a:rPr>
              <a:t>（</a:t>
            </a:r>
            <a:r>
              <a:rPr lang="en-US" altLang="en-US" sz="2400" dirty="0">
                <a:latin typeface="Times New Roman" panose="02020603050405020304" pitchFamily="18" charset="0"/>
              </a:rPr>
              <a:t>2</a:t>
            </a:r>
            <a:r>
              <a:rPr lang="zh-CN" altLang="en-US" sz="2400" dirty="0">
                <a:latin typeface="Times New Roman" panose="02020603050405020304" pitchFamily="18" charset="0"/>
              </a:rPr>
              <a:t>）“白炽灯照亮了</a:t>
            </a:r>
            <a:r>
              <a:rPr lang="en-US" altLang="en-US" sz="2400" dirty="0">
                <a:latin typeface="Times New Roman" panose="02020603050405020304" pitchFamily="18" charset="0"/>
              </a:rPr>
              <a:t>20</a:t>
            </a:r>
            <a:r>
              <a:rPr lang="zh-CN" altLang="en-US" sz="2400" dirty="0">
                <a:latin typeface="Times New Roman" panose="02020603050405020304" pitchFamily="18" charset="0"/>
              </a:rPr>
              <a:t>世纪，而</a:t>
            </a:r>
            <a:r>
              <a:rPr lang="en-US" altLang="en-US" sz="2400" dirty="0">
                <a:latin typeface="Times New Roman" panose="02020603050405020304" pitchFamily="18" charset="0"/>
              </a:rPr>
              <a:t>LED</a:t>
            </a:r>
            <a:r>
              <a:rPr lang="zh-CN" altLang="en-US" sz="2400" dirty="0">
                <a:latin typeface="Times New Roman" panose="02020603050405020304" pitchFamily="18" charset="0"/>
              </a:rPr>
              <a:t>灯将照亮</a:t>
            </a:r>
            <a:r>
              <a:rPr lang="en-US" altLang="en-US" sz="2400" dirty="0">
                <a:latin typeface="Times New Roman" panose="02020603050405020304" pitchFamily="18" charset="0"/>
              </a:rPr>
              <a:t>21</a:t>
            </a:r>
            <a:r>
              <a:rPr lang="zh-CN" altLang="en-US" sz="2400" dirty="0">
                <a:latin typeface="Times New Roman" panose="02020603050405020304" pitchFamily="18" charset="0"/>
              </a:rPr>
              <a:t>世纪”，发光二极管（</a:t>
            </a:r>
            <a:r>
              <a:rPr lang="en-US" altLang="en-US" sz="2400" dirty="0">
                <a:latin typeface="Times New Roman" panose="02020603050405020304" pitchFamily="18" charset="0"/>
              </a:rPr>
              <a:t>LED</a:t>
            </a:r>
            <a:r>
              <a:rPr lang="zh-CN" altLang="en-US" sz="2400" dirty="0">
                <a:latin typeface="Times New Roman" panose="02020603050405020304" pitchFamily="18" charset="0"/>
              </a:rPr>
              <a:t>）几乎不产生热，为照明领域的发展带来了根本性的转变。</a:t>
            </a:r>
            <a:r>
              <a:rPr lang="en-US" altLang="en-US" sz="2400" dirty="0">
                <a:latin typeface="Times New Roman" panose="02020603050405020304" pitchFamily="18" charset="0"/>
              </a:rPr>
              <a:t>2014</a:t>
            </a:r>
            <a:r>
              <a:rPr lang="zh-CN" altLang="en-US" sz="2400" dirty="0">
                <a:latin typeface="Times New Roman" panose="02020603050405020304" pitchFamily="18" charset="0"/>
              </a:rPr>
              <a:t>年三位科学家因为发明高亮度蓝色发光二极管而获得诺贝尔物理学奖。发光二极管产生波长</a:t>
            </a:r>
            <a:r>
              <a:rPr lang="en-US" altLang="en-US" sz="2400" dirty="0">
                <a:latin typeface="Times New Roman" panose="02020603050405020304" pitchFamily="18" charset="0"/>
              </a:rPr>
              <a:t>450nm-455nm</a:t>
            </a:r>
            <a:r>
              <a:rPr lang="zh-CN" altLang="en-US" sz="2400" dirty="0">
                <a:latin typeface="Times New Roman" panose="02020603050405020304" pitchFamily="18" charset="0"/>
              </a:rPr>
              <a:t>的蓝光，照射荧光粉发光后能混合成白光。荧光粉辐射的光子的波长</a:t>
            </a:r>
            <a:r>
              <a:rPr lang="en-US" altLang="en-US" sz="2400" u="sng" dirty="0">
                <a:latin typeface="Times New Roman" panose="02020603050405020304" pitchFamily="18" charset="0"/>
              </a:rPr>
              <a:t>    ▲    </a:t>
            </a:r>
            <a:r>
              <a:rPr lang="zh-CN" altLang="en-US" sz="2400" dirty="0">
                <a:latin typeface="Times New Roman" panose="02020603050405020304" pitchFamily="18" charset="0"/>
              </a:rPr>
              <a:t>（选填“大于等于”、“小于等于”或“等于”）入射蓝光光子的波长。荧光粉辐射光形成的光谱是</a:t>
            </a:r>
            <a:r>
              <a:rPr lang="en-US" altLang="en-US" sz="2400" dirty="0">
                <a:latin typeface="Times New Roman" panose="02020603050405020304" pitchFamily="18" charset="0"/>
              </a:rPr>
              <a:t> </a:t>
            </a:r>
            <a:r>
              <a:rPr lang="en-US" altLang="en-US" sz="2400" u="sng" dirty="0">
                <a:latin typeface="Times New Roman" panose="02020603050405020304" pitchFamily="18" charset="0"/>
                <a:sym typeface="+mn-ea"/>
              </a:rPr>
              <a:t>     </a:t>
            </a:r>
            <a:r>
              <a:rPr lang="en-US" altLang="en-US" sz="2400" u="sng" dirty="0">
                <a:latin typeface="Times New Roman" panose="02020603050405020304" pitchFamily="18" charset="0"/>
              </a:rPr>
              <a:t> ▲     </a:t>
            </a:r>
            <a:r>
              <a:rPr lang="zh-CN" altLang="en-US" sz="2400" dirty="0">
                <a:latin typeface="Times New Roman" panose="02020603050405020304" pitchFamily="18" charset="0"/>
              </a:rPr>
              <a:t>（选填“连续光谱”或“线状谱”）．</a:t>
            </a:r>
          </a:p>
        </p:txBody>
      </p:sp>
      <p:sp>
        <p:nvSpPr>
          <p:cNvPr id="79875" name="矩形 2"/>
          <p:cNvSpPr/>
          <p:nvPr/>
        </p:nvSpPr>
        <p:spPr>
          <a:xfrm>
            <a:off x="5410200" y="1320800"/>
            <a:ext cx="1981200" cy="583565"/>
          </a:xfrm>
          <a:prstGeom prst="rect">
            <a:avLst/>
          </a:prstGeom>
          <a:noFill/>
          <a:ln w="9525">
            <a:noFill/>
          </a:ln>
        </p:spPr>
        <p:txBody>
          <a:bodyPr>
            <a:spAutoFit/>
          </a:bodyPr>
          <a:lstStyle/>
          <a:p>
            <a:r>
              <a:rPr lang="zh-CN" altLang="en-US" sz="3200" dirty="0">
                <a:latin typeface="Times New Roman" panose="02020603050405020304" pitchFamily="18" charset="0"/>
              </a:rPr>
              <a:t>蓝光</a:t>
            </a:r>
            <a:r>
              <a:rPr lang="en-US" altLang="en-US" sz="3200" dirty="0">
                <a:latin typeface="Times New Roman" panose="02020603050405020304" pitchFamily="18" charset="0"/>
              </a:rPr>
              <a:t>LED</a:t>
            </a:r>
            <a:endParaRPr lang="zh-CN" altLang="en-US" sz="32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3"/>
          <p:cNvSpPr txBox="1"/>
          <p:nvPr/>
        </p:nvSpPr>
        <p:spPr>
          <a:xfrm>
            <a:off x="1199456" y="2133600"/>
            <a:ext cx="10153128" cy="3233420"/>
          </a:xfrm>
          <a:prstGeom prst="rect">
            <a:avLst/>
          </a:prstGeom>
          <a:noFill/>
          <a:ln w="9525">
            <a:noFill/>
          </a:ln>
        </p:spPr>
        <p:txBody>
          <a:bodyPr wrap="square">
            <a:spAutoFit/>
          </a:bodyPr>
          <a:lstStyle/>
          <a:p>
            <a:pPr>
              <a:lnSpc>
                <a:spcPts val="3500"/>
              </a:lnSpc>
            </a:pPr>
            <a:r>
              <a:rPr lang="zh-CN" altLang="en-US" sz="2400" dirty="0">
                <a:latin typeface="Times New Roman" panose="02020603050405020304" pitchFamily="18" charset="0"/>
              </a:rPr>
              <a:t> </a:t>
            </a:r>
            <a:r>
              <a:rPr lang="en-US" altLang="zh-CN" sz="2400" dirty="0">
                <a:latin typeface="Times New Roman" panose="02020603050405020304" pitchFamily="18" charset="0"/>
              </a:rPr>
              <a:t>2016</a:t>
            </a:r>
            <a:r>
              <a:rPr lang="zh-CN" altLang="en-US" sz="2400" dirty="0">
                <a:latin typeface="Times New Roman" panose="02020603050405020304" pitchFamily="18" charset="0"/>
              </a:rPr>
              <a:t>南通三模</a:t>
            </a:r>
            <a:r>
              <a:rPr lang="en-US" altLang="zh-CN" sz="2400" dirty="0">
                <a:latin typeface="Times New Roman" panose="02020603050405020304" pitchFamily="18" charset="0"/>
              </a:rPr>
              <a:t>12B</a:t>
            </a:r>
          </a:p>
          <a:p>
            <a:pPr>
              <a:lnSpc>
                <a:spcPts val="3500"/>
              </a:lnSpc>
            </a:pPr>
            <a:r>
              <a:rPr lang="zh-CN" altLang="en-US" sz="2400" dirty="0">
                <a:latin typeface="Arial" panose="020B0604020202020204" pitchFamily="34" charset="0"/>
              </a:rPr>
              <a:t>（</a:t>
            </a:r>
            <a:r>
              <a:rPr lang="en-US" altLang="en-US" sz="2400" dirty="0">
                <a:latin typeface="Times New Roman" panose="02020603050405020304" pitchFamily="18" charset="0"/>
              </a:rPr>
              <a:t>2</a:t>
            </a:r>
            <a:r>
              <a:rPr lang="zh-CN" altLang="en-US" sz="2400" dirty="0">
                <a:latin typeface="Times New Roman" panose="02020603050405020304" pitchFamily="18" charset="0"/>
              </a:rPr>
              <a:t>）</a:t>
            </a:r>
            <a:r>
              <a:rPr lang="en-US" altLang="en-US" sz="2400" dirty="0">
                <a:latin typeface="Times New Roman" panose="02020603050405020304" pitchFamily="18" charset="0"/>
              </a:rPr>
              <a:t>1971</a:t>
            </a:r>
            <a:r>
              <a:rPr lang="zh-CN" altLang="en-US" sz="2400" dirty="0">
                <a:latin typeface="Times New Roman" panose="02020603050405020304" pitchFamily="18" charset="0"/>
              </a:rPr>
              <a:t>年，屠呦呦等获得了青蒿乙醚提取物结晶，研究人员通过</a:t>
            </a:r>
            <a:r>
              <a:rPr lang="en-US" altLang="en-US" sz="2400" dirty="0">
                <a:latin typeface="Times New Roman" panose="02020603050405020304" pitchFamily="18" charset="0"/>
              </a:rPr>
              <a:t>X</a:t>
            </a:r>
            <a:r>
              <a:rPr lang="zh-CN" altLang="en-US" sz="2400" dirty="0">
                <a:latin typeface="Times New Roman" panose="02020603050405020304" pitchFamily="18" charset="0"/>
              </a:rPr>
              <a:t>射线衍射分析确定了青蒿素的结构．</a:t>
            </a:r>
            <a:r>
              <a:rPr lang="en-US" altLang="en-US" sz="2400" dirty="0">
                <a:latin typeface="Times New Roman" panose="02020603050405020304" pitchFamily="18" charset="0"/>
              </a:rPr>
              <a:t>X</a:t>
            </a:r>
            <a:r>
              <a:rPr lang="zh-CN" altLang="en-US" sz="2400" dirty="0">
                <a:latin typeface="Times New Roman" panose="02020603050405020304" pitchFamily="18" charset="0"/>
              </a:rPr>
              <a:t>射线衍射是研究物质微观结构的最常用方法，用于分析的</a:t>
            </a:r>
            <a:r>
              <a:rPr lang="en-US" altLang="en-US" sz="2400" dirty="0">
                <a:latin typeface="Times New Roman" panose="02020603050405020304" pitchFamily="18" charset="0"/>
              </a:rPr>
              <a:t>X</a:t>
            </a:r>
            <a:r>
              <a:rPr lang="zh-CN" altLang="en-US" sz="2400" dirty="0">
                <a:latin typeface="Times New Roman" panose="02020603050405020304" pitchFamily="18" charset="0"/>
              </a:rPr>
              <a:t>射线波长在</a:t>
            </a:r>
            <a:r>
              <a:rPr lang="en-US" altLang="en-US" sz="2400" dirty="0">
                <a:latin typeface="Times New Roman" panose="02020603050405020304" pitchFamily="18" charset="0"/>
              </a:rPr>
              <a:t>0.05nm~0.25nm</a:t>
            </a:r>
            <a:r>
              <a:rPr lang="zh-CN" altLang="en-US" sz="2400" dirty="0">
                <a:latin typeface="Times New Roman" panose="02020603050405020304" pitchFamily="18" charset="0"/>
              </a:rPr>
              <a:t>范围之间，因为</a:t>
            </a:r>
            <a:r>
              <a:rPr lang="en-US" altLang="en-US" sz="2400" dirty="0">
                <a:latin typeface="Times New Roman" panose="02020603050405020304" pitchFamily="18" charset="0"/>
              </a:rPr>
              <a:t>X</a:t>
            </a:r>
            <a:r>
              <a:rPr lang="zh-CN" altLang="en-US" sz="2400" dirty="0">
                <a:latin typeface="Times New Roman" panose="02020603050405020304" pitchFamily="18" charset="0"/>
              </a:rPr>
              <a:t>射线的波长</a:t>
            </a:r>
            <a:r>
              <a:rPr lang="en-US" altLang="en-US" sz="2400" dirty="0">
                <a:latin typeface="Times New Roman" panose="02020603050405020304" pitchFamily="18" charset="0"/>
              </a:rPr>
              <a:t>__________</a:t>
            </a:r>
            <a:r>
              <a:rPr lang="zh-CN" altLang="en-US" sz="2400" dirty="0">
                <a:latin typeface="Times New Roman" panose="02020603050405020304" pitchFamily="18" charset="0"/>
              </a:rPr>
              <a:t>（选填“远大于”、“接近”或“远小于”）晶体内部原子间的距离，所以衍射现象明显．分析在照相底片上得到的衍射图样，便可确定晶体结构．</a:t>
            </a:r>
            <a:r>
              <a:rPr lang="en-US" altLang="en-US" sz="2400" dirty="0">
                <a:latin typeface="Times New Roman" panose="02020603050405020304" pitchFamily="18" charset="0"/>
              </a:rPr>
              <a:t>X</a:t>
            </a:r>
            <a:r>
              <a:rPr lang="zh-CN" altLang="en-US" sz="2400" dirty="0">
                <a:latin typeface="Times New Roman" panose="02020603050405020304" pitchFamily="18" charset="0"/>
              </a:rPr>
              <a:t>射线是</a:t>
            </a:r>
            <a:r>
              <a:rPr lang="en-US" altLang="en-US" sz="2400" dirty="0">
                <a:latin typeface="Times New Roman" panose="02020603050405020304" pitchFamily="18" charset="0"/>
              </a:rPr>
              <a:t>__________</a:t>
            </a:r>
            <a:r>
              <a:rPr lang="zh-CN" altLang="en-US" sz="2400" dirty="0">
                <a:latin typeface="Times New Roman" panose="02020603050405020304" pitchFamily="18" charset="0"/>
              </a:rPr>
              <a:t>（选填“纵波”或“横波”）．</a:t>
            </a:r>
          </a:p>
        </p:txBody>
      </p:sp>
      <p:sp>
        <p:nvSpPr>
          <p:cNvPr id="80899" name="矩形 2"/>
          <p:cNvSpPr/>
          <p:nvPr/>
        </p:nvSpPr>
        <p:spPr>
          <a:xfrm>
            <a:off x="3581400" y="1473200"/>
            <a:ext cx="5486400" cy="583565"/>
          </a:xfrm>
          <a:prstGeom prst="rect">
            <a:avLst/>
          </a:prstGeom>
          <a:noFill/>
          <a:ln w="9525">
            <a:noFill/>
          </a:ln>
        </p:spPr>
        <p:txBody>
          <a:bodyPr>
            <a:spAutoFit/>
          </a:bodyPr>
          <a:lstStyle/>
          <a:p>
            <a:r>
              <a:rPr lang="en-US" altLang="en-US" sz="3200" dirty="0">
                <a:latin typeface="Times New Roman" panose="02020603050405020304" pitchFamily="18" charset="0"/>
              </a:rPr>
              <a:t>X</a:t>
            </a:r>
            <a:r>
              <a:rPr lang="zh-CN" altLang="en-US" sz="3200" dirty="0">
                <a:latin typeface="Times New Roman" panose="02020603050405020304" pitchFamily="18" charset="0"/>
              </a:rPr>
              <a:t>射线衍射确定青蒿素的结构</a:t>
            </a:r>
            <a:endParaRPr lang="zh-CN" altLang="en-US" sz="32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1"/>
          <p:cNvSpPr txBox="1"/>
          <p:nvPr/>
        </p:nvSpPr>
        <p:spPr>
          <a:xfrm>
            <a:off x="839416" y="1828800"/>
            <a:ext cx="10441160" cy="3234219"/>
          </a:xfrm>
          <a:prstGeom prst="rect">
            <a:avLst/>
          </a:prstGeom>
          <a:noFill/>
          <a:ln w="9525">
            <a:noFill/>
          </a:ln>
        </p:spPr>
        <p:txBody>
          <a:bodyPr wrap="square">
            <a:spAutoFit/>
          </a:bodyPr>
          <a:lstStyle/>
          <a:p>
            <a:pPr>
              <a:lnSpc>
                <a:spcPts val="3500"/>
              </a:lnSpc>
            </a:pPr>
            <a:r>
              <a:rPr lang="en-US" altLang="zh-CN" sz="2400" dirty="0">
                <a:latin typeface="Times New Roman" panose="02020603050405020304" pitchFamily="18" charset="0"/>
              </a:rPr>
              <a:t>2016</a:t>
            </a:r>
            <a:r>
              <a:rPr lang="zh-CN" altLang="en-US" sz="2400" dirty="0">
                <a:latin typeface="Times New Roman" panose="02020603050405020304" pitchFamily="18" charset="0"/>
              </a:rPr>
              <a:t>南通二模</a:t>
            </a:r>
            <a:r>
              <a:rPr lang="en-US" altLang="zh-CN" sz="2400" dirty="0">
                <a:latin typeface="Times New Roman" panose="02020603050405020304" pitchFamily="18" charset="0"/>
              </a:rPr>
              <a:t>12B</a:t>
            </a:r>
          </a:p>
          <a:p>
            <a:pPr>
              <a:lnSpc>
                <a:spcPts val="3500"/>
              </a:lnSpc>
            </a:pPr>
            <a:r>
              <a:rPr lang="zh-CN" altLang="en-US" sz="2400" dirty="0">
                <a:latin typeface="Times New Roman" panose="02020603050405020304" pitchFamily="18" charset="0"/>
              </a:rPr>
              <a:t>（</a:t>
            </a:r>
            <a:r>
              <a:rPr lang="en-US" altLang="en-US" sz="2400" dirty="0">
                <a:latin typeface="Times New Roman" panose="02020603050405020304" pitchFamily="18" charset="0"/>
              </a:rPr>
              <a:t>1</a:t>
            </a:r>
            <a:r>
              <a:rPr lang="zh-CN" altLang="en-US" sz="2400" dirty="0">
                <a:latin typeface="Times New Roman" panose="02020603050405020304" pitchFamily="18" charset="0"/>
              </a:rPr>
              <a:t>）</a:t>
            </a:r>
            <a:r>
              <a:rPr lang="en-US" altLang="en-US" sz="2400" dirty="0">
                <a:latin typeface="Times New Roman" panose="02020603050405020304" pitchFamily="18" charset="0"/>
              </a:rPr>
              <a:t>2016</a:t>
            </a:r>
            <a:r>
              <a:rPr lang="zh-CN" altLang="en-US" sz="2400" dirty="0">
                <a:latin typeface="Times New Roman" panose="02020603050405020304" pitchFamily="18" charset="0"/>
              </a:rPr>
              <a:t>年，科学家利用激光干涉方法探测到由于引力波引起的干涉条纹的变化，这是引力波存在的直接证据．关于激光，下列说法中正确的是</a:t>
            </a:r>
            <a:r>
              <a:rPr lang="en-US" altLang="en-US" sz="2400" dirty="0">
                <a:latin typeface="Times New Roman" panose="02020603050405020304" pitchFamily="18" charset="0"/>
              </a:rPr>
              <a:t> </a:t>
            </a:r>
            <a:r>
              <a:rPr lang="en-US" altLang="en-US" sz="2400" u="sng" dirty="0">
                <a:latin typeface="Times New Roman" panose="02020603050405020304" pitchFamily="18" charset="0"/>
              </a:rPr>
              <a:t> ▲  </a:t>
            </a:r>
            <a:r>
              <a:rPr lang="zh-CN" altLang="en-US" sz="2400" dirty="0">
                <a:latin typeface="Times New Roman" panose="02020603050405020304" pitchFamily="18" charset="0"/>
              </a:rPr>
              <a:t>．</a:t>
            </a:r>
          </a:p>
          <a:p>
            <a:pPr>
              <a:lnSpc>
                <a:spcPts val="3500"/>
              </a:lnSpc>
            </a:pPr>
            <a:r>
              <a:rPr lang="en-US" altLang="en-US" sz="2400" dirty="0">
                <a:latin typeface="Times New Roman" panose="02020603050405020304" pitchFamily="18" charset="0"/>
              </a:rPr>
              <a:t>A</a:t>
            </a:r>
            <a:r>
              <a:rPr lang="zh-CN" altLang="en-US" sz="2400" dirty="0">
                <a:latin typeface="Times New Roman" panose="02020603050405020304" pitchFamily="18" charset="0"/>
              </a:rPr>
              <a:t>．激光是自然界中某种物质直接发光产生的，不是偏振光</a:t>
            </a:r>
          </a:p>
          <a:p>
            <a:pPr>
              <a:lnSpc>
                <a:spcPts val="3500"/>
              </a:lnSpc>
            </a:pPr>
            <a:r>
              <a:rPr lang="en-US" altLang="en-US" sz="2400" dirty="0">
                <a:latin typeface="Times New Roman" panose="02020603050405020304" pitchFamily="18" charset="0"/>
              </a:rPr>
              <a:t>B</a:t>
            </a:r>
            <a:r>
              <a:rPr lang="zh-CN" altLang="en-US" sz="2400" dirty="0">
                <a:latin typeface="Times New Roman" panose="02020603050405020304" pitchFamily="18" charset="0"/>
              </a:rPr>
              <a:t>．激光相干性好，任何两束激光都能发生干涉</a:t>
            </a:r>
          </a:p>
          <a:p>
            <a:pPr>
              <a:lnSpc>
                <a:spcPts val="3500"/>
              </a:lnSpc>
            </a:pPr>
            <a:r>
              <a:rPr lang="en-US" altLang="en-US" sz="2400" dirty="0">
                <a:latin typeface="Times New Roman" panose="02020603050405020304" pitchFamily="18" charset="0"/>
              </a:rPr>
              <a:t>C</a:t>
            </a:r>
            <a:r>
              <a:rPr lang="zh-CN" altLang="en-US" sz="2400" dirty="0">
                <a:latin typeface="Times New Roman" panose="02020603050405020304" pitchFamily="18" charset="0"/>
              </a:rPr>
              <a:t>．用激光照射不透明挡板上小圆孔时，光屏上能观测到等间距的光环</a:t>
            </a:r>
          </a:p>
          <a:p>
            <a:pPr>
              <a:lnSpc>
                <a:spcPts val="3500"/>
              </a:lnSpc>
            </a:pPr>
            <a:r>
              <a:rPr lang="en-US" altLang="en-US" sz="2400" dirty="0">
                <a:latin typeface="Times New Roman" panose="02020603050405020304" pitchFamily="18" charset="0"/>
              </a:rPr>
              <a:t>D</a:t>
            </a:r>
            <a:r>
              <a:rPr lang="zh-CN" altLang="en-US" sz="2400" dirty="0">
                <a:latin typeface="Times New Roman" panose="02020603050405020304" pitchFamily="18" charset="0"/>
              </a:rPr>
              <a:t>．激光全息照片是利用光的干涉记录下物体三维图像的信息</a:t>
            </a:r>
          </a:p>
        </p:txBody>
      </p:sp>
      <p:sp>
        <p:nvSpPr>
          <p:cNvPr id="81924" name="矩形 3"/>
          <p:cNvSpPr/>
          <p:nvPr/>
        </p:nvSpPr>
        <p:spPr>
          <a:xfrm>
            <a:off x="5257800" y="1371600"/>
            <a:ext cx="1828800" cy="583565"/>
          </a:xfrm>
          <a:prstGeom prst="rect">
            <a:avLst/>
          </a:prstGeom>
          <a:noFill/>
          <a:ln w="9525">
            <a:noFill/>
          </a:ln>
        </p:spPr>
        <p:txBody>
          <a:bodyPr>
            <a:spAutoFit/>
          </a:bodyPr>
          <a:lstStyle/>
          <a:p>
            <a:r>
              <a:rPr lang="zh-CN" altLang="en-US" sz="3200" dirty="0">
                <a:latin typeface="Times New Roman" panose="02020603050405020304" pitchFamily="18" charset="0"/>
              </a:rPr>
              <a:t>引力波</a:t>
            </a:r>
            <a:endParaRPr lang="zh-CN" altLang="en-US" sz="32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Group 10"/>
          <p:cNvGrpSpPr/>
          <p:nvPr/>
        </p:nvGrpSpPr>
        <p:grpSpPr>
          <a:xfrm>
            <a:off x="1487488" y="1949276"/>
            <a:ext cx="10009188" cy="3233739"/>
            <a:chOff x="-23" y="1123"/>
            <a:chExt cx="6305" cy="2037"/>
          </a:xfrm>
        </p:grpSpPr>
        <p:sp>
          <p:nvSpPr>
            <p:cNvPr id="86021" name="Text Box 4"/>
            <p:cNvSpPr txBox="1"/>
            <p:nvPr/>
          </p:nvSpPr>
          <p:spPr>
            <a:xfrm>
              <a:off x="-23" y="1123"/>
              <a:ext cx="6305" cy="2037"/>
            </a:xfrm>
            <a:prstGeom prst="rect">
              <a:avLst/>
            </a:prstGeom>
            <a:noFill/>
            <a:ln w="9525">
              <a:noFill/>
            </a:ln>
          </p:spPr>
          <p:txBody>
            <a:bodyPr wrap="square">
              <a:spAutoFit/>
            </a:bodyPr>
            <a:lstStyle/>
            <a:p>
              <a:pPr>
                <a:lnSpc>
                  <a:spcPts val="3500"/>
                </a:lnSpc>
              </a:pPr>
              <a:r>
                <a:rPr lang="en-US" altLang="zh-CN" sz="2400" dirty="0">
                  <a:latin typeface="Times New Roman" panose="02020603050405020304" pitchFamily="18" charset="0"/>
                </a:rPr>
                <a:t>2015</a:t>
              </a:r>
              <a:r>
                <a:rPr lang="zh-CN" altLang="en-US" sz="2400" dirty="0">
                  <a:latin typeface="Times New Roman" panose="02020603050405020304" pitchFamily="18" charset="0"/>
                </a:rPr>
                <a:t>江苏卷</a:t>
              </a:r>
              <a:endParaRPr lang="en-US" altLang="zh-CN" sz="2400" dirty="0">
                <a:latin typeface="Times New Roman" panose="02020603050405020304" pitchFamily="18" charset="0"/>
              </a:endParaRPr>
            </a:p>
            <a:p>
              <a:pPr>
                <a:lnSpc>
                  <a:spcPts val="3500"/>
                </a:lnSpc>
              </a:pPr>
              <a:r>
                <a:rPr lang="en-US" altLang="zh-CN" sz="2400" dirty="0">
                  <a:latin typeface="Times New Roman" panose="02020603050405020304" pitchFamily="18" charset="0"/>
                </a:rPr>
                <a:t>2. </a:t>
              </a:r>
              <a:r>
                <a:rPr lang="zh-CN" altLang="en-US" sz="2400" dirty="0">
                  <a:latin typeface="Times New Roman" panose="02020603050405020304" pitchFamily="18" charset="0"/>
                </a:rPr>
                <a:t>静电现象在自然界中普遍存在</a:t>
              </a:r>
              <a:r>
                <a:rPr lang="en-US" altLang="zh-CN" sz="2400" dirty="0">
                  <a:latin typeface="Times New Roman" panose="02020603050405020304" pitchFamily="18" charset="0"/>
                </a:rPr>
                <a:t>,</a:t>
              </a:r>
              <a:r>
                <a:rPr lang="zh-CN" altLang="en-US" sz="2400" dirty="0">
                  <a:latin typeface="Times New Roman" panose="02020603050405020304" pitchFamily="18" charset="0"/>
                </a:rPr>
                <a:t>我国早在西汉末年已有对静电现象记载</a:t>
              </a:r>
              <a:r>
                <a:rPr lang="en-US" altLang="zh-CN" sz="2400" dirty="0">
                  <a:latin typeface="Times New Roman" panose="02020603050405020304" pitchFamily="18" charset="0"/>
                </a:rPr>
                <a:t>,《</a:t>
              </a:r>
              <a:r>
                <a:rPr lang="zh-CN" altLang="en-US" sz="2400" dirty="0">
                  <a:latin typeface="Times New Roman" panose="02020603050405020304" pitchFamily="18" charset="0"/>
                </a:rPr>
                <a:t>春秋纬</a:t>
              </a:r>
              <a:r>
                <a:rPr lang="en-US" altLang="zh-CN" sz="2400" dirty="0">
                  <a:latin typeface="Times New Roman" panose="02020603050405020304" pitchFamily="18" charset="0"/>
                </a:rPr>
                <a:t>·</a:t>
              </a:r>
              <a:r>
                <a:rPr lang="zh-CN" altLang="en-US" sz="2400" dirty="0">
                  <a:latin typeface="Times New Roman" panose="02020603050405020304" pitchFamily="18" charset="0"/>
                </a:rPr>
                <a:t>考异邮</a:t>
              </a:r>
              <a:r>
                <a:rPr lang="en-US" altLang="zh-CN" sz="2400" dirty="0">
                  <a:latin typeface="Times New Roman" panose="02020603050405020304" pitchFamily="18" charset="0"/>
                </a:rPr>
                <a:t>》</a:t>
              </a:r>
              <a:r>
                <a:rPr lang="zh-CN" altLang="en-US" sz="2400" dirty="0">
                  <a:latin typeface="Times New Roman" panose="02020603050405020304" pitchFamily="18" charset="0"/>
                </a:rPr>
                <a:t>中有“玳瑁吸    ”之</a:t>
              </a:r>
              <a:r>
                <a:rPr lang="zh-CN" altLang="en-US" sz="2400" dirty="0" smtClean="0">
                  <a:latin typeface="Times New Roman" panose="02020603050405020304" pitchFamily="18" charset="0"/>
                </a:rPr>
                <a:t>说</a:t>
              </a:r>
              <a:r>
                <a:rPr lang="zh-CN" altLang="en-US" sz="2400" dirty="0">
                  <a:latin typeface="Times New Roman" panose="02020603050405020304" pitchFamily="18" charset="0"/>
                </a:rPr>
                <a:t>，</a:t>
              </a:r>
              <a:r>
                <a:rPr lang="zh-CN" altLang="en-US" sz="2400" dirty="0" smtClean="0">
                  <a:latin typeface="Times New Roman" panose="02020603050405020304" pitchFamily="18" charset="0"/>
                </a:rPr>
                <a:t>但</a:t>
              </a:r>
              <a:r>
                <a:rPr lang="zh-CN" altLang="en-US" sz="2400" dirty="0">
                  <a:latin typeface="Times New Roman" panose="02020603050405020304" pitchFamily="18" charset="0"/>
                </a:rPr>
                <a:t>下列不属于静电现象的是</a:t>
              </a:r>
            </a:p>
            <a:p>
              <a:pPr>
                <a:lnSpc>
                  <a:spcPts val="3500"/>
                </a:lnSpc>
              </a:pPr>
              <a:r>
                <a:rPr lang="en-US" altLang="zh-CN" sz="2400" dirty="0">
                  <a:latin typeface="Times New Roman" panose="02020603050405020304" pitchFamily="18" charset="0"/>
                </a:rPr>
                <a:t>(A)</a:t>
              </a:r>
              <a:r>
                <a:rPr lang="zh-CN" altLang="en-US" sz="2400" dirty="0">
                  <a:latin typeface="Times New Roman" panose="02020603050405020304" pitchFamily="18" charset="0"/>
                </a:rPr>
                <a:t>梳过头发的塑料梳子吸起纸屑</a:t>
              </a:r>
            </a:p>
            <a:p>
              <a:pPr>
                <a:lnSpc>
                  <a:spcPts val="3500"/>
                </a:lnSpc>
              </a:pPr>
              <a:r>
                <a:rPr lang="en-US" altLang="zh-CN" sz="2400" dirty="0">
                  <a:latin typeface="Times New Roman" panose="02020603050405020304" pitchFamily="18" charset="0"/>
                </a:rPr>
                <a:t>(B)</a:t>
              </a:r>
              <a:r>
                <a:rPr lang="zh-CN" altLang="en-US" sz="2400" dirty="0">
                  <a:latin typeface="Times New Roman" panose="02020603050405020304" pitchFamily="18" charset="0"/>
                </a:rPr>
                <a:t>带电小球移至不带电金属球附近</a:t>
              </a:r>
              <a:r>
                <a:rPr lang="en-US" altLang="zh-CN" sz="2400" dirty="0">
                  <a:latin typeface="Times New Roman" panose="02020603050405020304" pitchFamily="18" charset="0"/>
                </a:rPr>
                <a:t>,</a:t>
              </a:r>
              <a:r>
                <a:rPr lang="zh-CN" altLang="en-US" sz="2400" dirty="0">
                  <a:latin typeface="Times New Roman" panose="02020603050405020304" pitchFamily="18" charset="0"/>
                </a:rPr>
                <a:t>两者相互吸引</a:t>
              </a:r>
            </a:p>
            <a:p>
              <a:pPr>
                <a:lnSpc>
                  <a:spcPts val="3500"/>
                </a:lnSpc>
              </a:pPr>
              <a:r>
                <a:rPr lang="en-US" altLang="zh-CN" sz="2400" dirty="0">
                  <a:latin typeface="Times New Roman" panose="02020603050405020304" pitchFamily="18" charset="0"/>
                </a:rPr>
                <a:t>(C)</a:t>
              </a:r>
              <a:r>
                <a:rPr lang="zh-CN" altLang="en-US" sz="2400" dirty="0">
                  <a:latin typeface="Times New Roman" panose="02020603050405020304" pitchFamily="18" charset="0"/>
                </a:rPr>
                <a:t>小线圈接近通电线圈过程中</a:t>
              </a:r>
              <a:r>
                <a:rPr lang="en-US" altLang="zh-CN" sz="2400" dirty="0">
                  <a:latin typeface="Times New Roman" panose="02020603050405020304" pitchFamily="18" charset="0"/>
                </a:rPr>
                <a:t>,</a:t>
              </a:r>
              <a:r>
                <a:rPr lang="zh-CN" altLang="en-US" sz="2400" dirty="0">
                  <a:latin typeface="Times New Roman" panose="02020603050405020304" pitchFamily="18" charset="0"/>
                </a:rPr>
                <a:t>小线圈中产生电流</a:t>
              </a:r>
            </a:p>
            <a:p>
              <a:pPr>
                <a:lnSpc>
                  <a:spcPts val="3500"/>
                </a:lnSpc>
              </a:pPr>
              <a:r>
                <a:rPr lang="en-US" altLang="zh-CN" sz="2400" dirty="0">
                  <a:latin typeface="Times New Roman" panose="02020603050405020304" pitchFamily="18" charset="0"/>
                </a:rPr>
                <a:t>(D)</a:t>
              </a:r>
              <a:r>
                <a:rPr lang="zh-CN" altLang="en-US" sz="2400" dirty="0">
                  <a:latin typeface="Times New Roman" panose="02020603050405020304" pitchFamily="18" charset="0"/>
                </a:rPr>
                <a:t>从干燥的地毯上走过</a:t>
              </a:r>
              <a:r>
                <a:rPr lang="en-US" altLang="zh-CN" sz="2400" dirty="0">
                  <a:latin typeface="Times New Roman" panose="02020603050405020304" pitchFamily="18" charset="0"/>
                </a:rPr>
                <a:t>,</a:t>
              </a:r>
              <a:r>
                <a:rPr lang="zh-CN" altLang="en-US" sz="2400" dirty="0">
                  <a:latin typeface="Times New Roman" panose="02020603050405020304" pitchFamily="18" charset="0"/>
                </a:rPr>
                <a:t>手碰到金属把手时有被电击的感觉</a:t>
              </a:r>
            </a:p>
          </p:txBody>
        </p:sp>
        <p:pic>
          <p:nvPicPr>
            <p:cNvPr id="86022" name="Picture 5"/>
            <p:cNvPicPr>
              <a:picLocks noChangeAspect="1"/>
            </p:cNvPicPr>
            <p:nvPr/>
          </p:nvPicPr>
          <p:blipFill>
            <a:blip r:embed="rId2"/>
            <a:stretch>
              <a:fillRect/>
            </a:stretch>
          </p:blipFill>
          <p:spPr>
            <a:xfrm>
              <a:off x="2780" y="1711"/>
              <a:ext cx="231" cy="240"/>
            </a:xfrm>
            <a:prstGeom prst="rect">
              <a:avLst/>
            </a:prstGeom>
            <a:noFill/>
            <a:ln w="9525">
              <a:noFill/>
            </a:ln>
          </p:spPr>
        </p:pic>
      </p:grpSp>
      <p:sp>
        <p:nvSpPr>
          <p:cNvPr id="86019" name="Text Box 9"/>
          <p:cNvSpPr txBox="1"/>
          <p:nvPr/>
        </p:nvSpPr>
        <p:spPr>
          <a:xfrm>
            <a:off x="1487488" y="5335359"/>
            <a:ext cx="9721080" cy="829945"/>
          </a:xfrm>
          <a:prstGeom prst="rect">
            <a:avLst/>
          </a:prstGeom>
          <a:noFill/>
          <a:ln w="9525">
            <a:noFill/>
          </a:ln>
        </p:spPr>
        <p:txBody>
          <a:bodyPr wrap="square">
            <a:spAutoFit/>
          </a:bodyPr>
          <a:lstStyle/>
          <a:p>
            <a:pPr>
              <a:spcBef>
                <a:spcPct val="50000"/>
              </a:spcBef>
            </a:pPr>
            <a:r>
              <a:rPr lang="zh-CN" altLang="en-US" sz="2400" dirty="0">
                <a:solidFill>
                  <a:srgbClr val="FF0000"/>
                </a:solidFill>
                <a:latin typeface="Arial" panose="020B0604020202020204" pitchFamily="34" charset="0"/>
              </a:rPr>
              <a:t>◆</a:t>
            </a:r>
            <a:r>
              <a:rPr lang="zh-CN" altLang="en-US" sz="2400" dirty="0">
                <a:solidFill>
                  <a:srgbClr val="FF0000"/>
                </a:solidFill>
                <a:latin typeface="Times New Roman" panose="02020603050405020304" pitchFamily="18" charset="0"/>
              </a:rPr>
              <a:t>加强中国优秀传统文化的考查，引导学生提高人文素养、传承民族精神，树立民族自信心和</a:t>
            </a:r>
            <a:r>
              <a:rPr lang="zh-CN" altLang="en-US" sz="2400" dirty="0" smtClean="0">
                <a:solidFill>
                  <a:srgbClr val="FF0000"/>
                </a:solidFill>
                <a:latin typeface="Times New Roman" panose="02020603050405020304" pitchFamily="18" charset="0"/>
              </a:rPr>
              <a:t>自豪感。</a:t>
            </a:r>
            <a:endParaRPr lang="zh-CN" altLang="en-US" sz="2400" dirty="0">
              <a:solidFill>
                <a:srgbClr val="FF0000"/>
              </a:solidFill>
              <a:latin typeface="Times New Roman" panose="02020603050405020304" pitchFamily="18" charset="0"/>
            </a:endParaRPr>
          </a:p>
        </p:txBody>
      </p:sp>
      <p:sp>
        <p:nvSpPr>
          <p:cNvPr id="6" name="Text Box 3"/>
          <p:cNvSpPr txBox="1"/>
          <p:nvPr/>
        </p:nvSpPr>
        <p:spPr>
          <a:xfrm>
            <a:off x="4132611" y="1311571"/>
            <a:ext cx="4320480" cy="521970"/>
          </a:xfrm>
          <a:prstGeom prst="rect">
            <a:avLst/>
          </a:prstGeom>
          <a:noFill/>
          <a:ln w="9525">
            <a:noFill/>
          </a:ln>
        </p:spPr>
        <p:txBody>
          <a:bodyPr wrap="square">
            <a:spAutoFit/>
          </a:bodyPr>
          <a:lstStyle/>
          <a:p>
            <a:r>
              <a:rPr lang="zh-CN" altLang="en-US" sz="2800" b="1" dirty="0" smtClean="0">
                <a:solidFill>
                  <a:srgbClr val="FF0000"/>
                </a:solidFill>
                <a:latin typeface="Times New Roman" panose="02020603050405020304" pitchFamily="18" charset="0"/>
              </a:rPr>
              <a:t>素材反映优秀传统文化</a:t>
            </a:r>
            <a:endParaRPr lang="zh-CN" altLang="en-US" sz="2800" b="1"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Box 2"/>
          <p:cNvSpPr txBox="1"/>
          <p:nvPr/>
        </p:nvSpPr>
        <p:spPr>
          <a:xfrm>
            <a:off x="1127448" y="1447800"/>
            <a:ext cx="10009112" cy="4184479"/>
          </a:xfrm>
          <a:prstGeom prst="rect">
            <a:avLst/>
          </a:prstGeom>
          <a:noFill/>
          <a:ln w="9525">
            <a:noFill/>
          </a:ln>
        </p:spPr>
        <p:txBody>
          <a:bodyPr wrap="square">
            <a:spAutoFit/>
          </a:bodyPr>
          <a:lstStyle/>
          <a:p>
            <a:pPr>
              <a:lnSpc>
                <a:spcPts val="3600"/>
              </a:lnSpc>
            </a:pPr>
            <a:r>
              <a:rPr lang="en-US" altLang="zh-CN" sz="2400" dirty="0">
                <a:latin typeface="Times New Roman" panose="02020603050405020304" pitchFamily="18" charset="0"/>
              </a:rPr>
              <a:t>2017</a:t>
            </a:r>
            <a:r>
              <a:rPr lang="zh-CN" altLang="en-US" sz="2400" dirty="0">
                <a:latin typeface="Times New Roman" panose="02020603050405020304" pitchFamily="18" charset="0"/>
              </a:rPr>
              <a:t>三模</a:t>
            </a:r>
            <a:endParaRPr lang="en-US" altLang="zh-CN" sz="2400" dirty="0">
              <a:latin typeface="Times New Roman" panose="02020603050405020304" pitchFamily="18" charset="0"/>
            </a:endParaRPr>
          </a:p>
          <a:p>
            <a:pPr>
              <a:lnSpc>
                <a:spcPts val="3600"/>
              </a:lnSpc>
            </a:pPr>
            <a:r>
              <a:rPr lang="en-US" altLang="en-US" sz="2400" dirty="0">
                <a:latin typeface="Times New Roman" panose="02020603050405020304" pitchFamily="18" charset="0"/>
              </a:rPr>
              <a:t>1</a:t>
            </a:r>
            <a:r>
              <a:rPr lang="zh-CN" altLang="en-US" sz="2400" dirty="0">
                <a:latin typeface="Times New Roman" panose="02020603050405020304" pitchFamily="18" charset="0"/>
              </a:rPr>
              <a:t>．东汉王充在</a:t>
            </a:r>
            <a:r>
              <a:rPr lang="en-US" altLang="zh-CN" sz="2400" dirty="0">
                <a:latin typeface="Times New Roman" panose="02020603050405020304" pitchFamily="18" charset="0"/>
              </a:rPr>
              <a:t>《</a:t>
            </a:r>
            <a:r>
              <a:rPr lang="zh-CN" altLang="en-US" sz="2400" dirty="0">
                <a:latin typeface="Times New Roman" panose="02020603050405020304" pitchFamily="18" charset="0"/>
              </a:rPr>
              <a:t>论衡</a:t>
            </a:r>
            <a:r>
              <a:rPr lang="en-US" altLang="zh-CN" sz="2400" dirty="0">
                <a:latin typeface="Times New Roman" panose="02020603050405020304" pitchFamily="18" charset="0"/>
              </a:rPr>
              <a:t>·</a:t>
            </a:r>
            <a:r>
              <a:rPr lang="zh-CN" altLang="en-US" sz="2400" dirty="0">
                <a:latin typeface="Times New Roman" panose="02020603050405020304" pitchFamily="18" charset="0"/>
              </a:rPr>
              <a:t>状留篇</a:t>
            </a:r>
            <a:r>
              <a:rPr lang="en-US" altLang="zh-CN" sz="2400" dirty="0">
                <a:latin typeface="Times New Roman" panose="02020603050405020304" pitchFamily="18" charset="0"/>
              </a:rPr>
              <a:t>》</a:t>
            </a:r>
            <a:r>
              <a:rPr lang="zh-CN" altLang="en-US" sz="2400" dirty="0">
                <a:latin typeface="Times New Roman" panose="02020603050405020304" pitchFamily="18" charset="0"/>
              </a:rPr>
              <a:t>中记述了球的运动：“圆物投之于地，东西南北，无之不可；策杖叩动，才微辄停”．关于运动和力的关系，下列说法中正确的是</a:t>
            </a:r>
          </a:p>
          <a:p>
            <a:pPr>
              <a:lnSpc>
                <a:spcPts val="3600"/>
              </a:lnSpc>
            </a:pPr>
            <a:r>
              <a:rPr lang="en-US" altLang="en-US" sz="2400" dirty="0">
                <a:latin typeface="Times New Roman" panose="02020603050405020304" pitchFamily="18" charset="0"/>
              </a:rPr>
              <a:t>A</a:t>
            </a:r>
            <a:r>
              <a:rPr lang="zh-CN" altLang="en-US" sz="2400" dirty="0">
                <a:latin typeface="Times New Roman" panose="02020603050405020304" pitchFamily="18" charset="0"/>
              </a:rPr>
              <a:t>．力是维持物体运动的原因</a:t>
            </a:r>
          </a:p>
          <a:p>
            <a:pPr>
              <a:lnSpc>
                <a:spcPts val="3600"/>
              </a:lnSpc>
            </a:pPr>
            <a:r>
              <a:rPr lang="en-US" altLang="en-US" sz="2400" dirty="0">
                <a:latin typeface="Times New Roman" panose="02020603050405020304" pitchFamily="18" charset="0"/>
              </a:rPr>
              <a:t>B</a:t>
            </a:r>
            <a:r>
              <a:rPr lang="zh-CN" altLang="en-US" sz="2400" dirty="0">
                <a:latin typeface="Times New Roman" panose="02020603050405020304" pitchFamily="18" charset="0"/>
              </a:rPr>
              <a:t>．力是改变物体惯性大小的原因</a:t>
            </a:r>
          </a:p>
          <a:p>
            <a:pPr>
              <a:lnSpc>
                <a:spcPts val="3600"/>
              </a:lnSpc>
            </a:pPr>
            <a:r>
              <a:rPr lang="en-US" altLang="en-US" sz="2400" dirty="0">
                <a:latin typeface="Times New Roman" panose="02020603050405020304" pitchFamily="18" charset="0"/>
              </a:rPr>
              <a:t>C</a:t>
            </a:r>
            <a:r>
              <a:rPr lang="zh-CN" altLang="en-US" sz="2400" dirty="0">
                <a:latin typeface="Times New Roman" panose="02020603050405020304" pitchFamily="18" charset="0"/>
              </a:rPr>
              <a:t>．力是改变物体位置的原因</a:t>
            </a:r>
          </a:p>
          <a:p>
            <a:pPr>
              <a:lnSpc>
                <a:spcPts val="3600"/>
              </a:lnSpc>
            </a:pPr>
            <a:r>
              <a:rPr lang="en-US" altLang="en-US" sz="2400" dirty="0">
                <a:latin typeface="Times New Roman" panose="02020603050405020304" pitchFamily="18" charset="0"/>
              </a:rPr>
              <a:t>D</a:t>
            </a:r>
            <a:r>
              <a:rPr lang="zh-CN" altLang="en-US" sz="2400" dirty="0">
                <a:latin typeface="Times New Roman" panose="02020603050405020304" pitchFamily="18" charset="0"/>
              </a:rPr>
              <a:t>．力是改变物体运动状态的原因</a:t>
            </a:r>
          </a:p>
          <a:p>
            <a:pPr>
              <a:lnSpc>
                <a:spcPts val="3600"/>
              </a:lnSpc>
            </a:pPr>
            <a:endParaRPr lang="zh-CN" altLang="en-US"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7"/>
          <p:cNvSpPr txBox="1"/>
          <p:nvPr/>
        </p:nvSpPr>
        <p:spPr>
          <a:xfrm>
            <a:off x="1097384" y="1556792"/>
            <a:ext cx="10225136" cy="4200317"/>
          </a:xfrm>
          <a:prstGeom prst="rect">
            <a:avLst/>
          </a:prstGeom>
          <a:noFill/>
          <a:ln w="9525">
            <a:noFill/>
          </a:ln>
        </p:spPr>
        <p:txBody>
          <a:bodyPr wrap="square">
            <a:spAutoFit/>
          </a:bodyPr>
          <a:lstStyle/>
          <a:p>
            <a:pPr>
              <a:lnSpc>
                <a:spcPts val="3600"/>
              </a:lnSpc>
            </a:pPr>
            <a:r>
              <a:rPr lang="en-US" altLang="zh-CN" sz="2400" dirty="0">
                <a:latin typeface="Times New Roman" panose="02020603050405020304" pitchFamily="18" charset="0"/>
              </a:rPr>
              <a:t>2016</a:t>
            </a:r>
            <a:r>
              <a:rPr lang="zh-CN" altLang="en-US" sz="2400" dirty="0">
                <a:latin typeface="Times New Roman" panose="02020603050405020304" pitchFamily="18" charset="0"/>
              </a:rPr>
              <a:t>南通三模</a:t>
            </a:r>
            <a:endParaRPr lang="en-US" altLang="zh-CN" sz="2400" dirty="0">
              <a:latin typeface="Times New Roman" panose="02020603050405020304" pitchFamily="18" charset="0"/>
            </a:endParaRPr>
          </a:p>
          <a:p>
            <a:pPr>
              <a:lnSpc>
                <a:spcPts val="3600"/>
              </a:lnSpc>
            </a:pPr>
            <a:r>
              <a:rPr lang="en-US" altLang="zh-CN" sz="2400" dirty="0">
                <a:latin typeface="Times New Roman" panose="02020603050405020304" pitchFamily="18" charset="0"/>
              </a:rPr>
              <a:t>1</a:t>
            </a:r>
            <a:r>
              <a:rPr lang="zh-CN" altLang="en-US" sz="2400" dirty="0">
                <a:latin typeface="Times New Roman" panose="02020603050405020304" pitchFamily="18" charset="0"/>
              </a:rPr>
              <a:t>．</a:t>
            </a:r>
            <a:r>
              <a:rPr lang="en-US" altLang="zh-CN" sz="2400" dirty="0">
                <a:latin typeface="Times New Roman" panose="02020603050405020304" pitchFamily="18" charset="0"/>
              </a:rPr>
              <a:t>《</a:t>
            </a:r>
            <a:r>
              <a:rPr lang="zh-CN" altLang="en-US" sz="2400" dirty="0">
                <a:latin typeface="Times New Roman" panose="02020603050405020304" pitchFamily="18" charset="0"/>
              </a:rPr>
              <a:t>梦溪笔谈</a:t>
            </a:r>
            <a:r>
              <a:rPr lang="en-US" altLang="zh-CN" sz="2400" dirty="0">
                <a:latin typeface="Times New Roman" panose="02020603050405020304" pitchFamily="18" charset="0"/>
              </a:rPr>
              <a:t>》</a:t>
            </a:r>
            <a:r>
              <a:rPr lang="zh-CN" altLang="en-US" sz="2400" dirty="0">
                <a:latin typeface="Times New Roman" panose="02020603050405020304" pitchFamily="18" charset="0"/>
              </a:rPr>
              <a:t>中涉及力学、光学、磁学、声学等领域．沈括记载了“以磁石磨针锋”制造指南针的方法，磁针“常微偏东，不全南也”．他是世界上第一个指出地磁场存在磁偏角的人，这比西方要早</a:t>
            </a:r>
            <a:r>
              <a:rPr lang="en-US" altLang="zh-CN" sz="2400" dirty="0">
                <a:latin typeface="Times New Roman" panose="02020603050405020304" pitchFamily="18" charset="0"/>
              </a:rPr>
              <a:t>400</a:t>
            </a:r>
            <a:r>
              <a:rPr lang="zh-CN" altLang="en-US" sz="2400" dirty="0">
                <a:latin typeface="Times New Roman" panose="02020603050405020304" pitchFamily="18" charset="0"/>
              </a:rPr>
              <a:t>年．关于地磁场的下列说法正确的是</a:t>
            </a:r>
          </a:p>
          <a:p>
            <a:pPr>
              <a:lnSpc>
                <a:spcPts val="3600"/>
              </a:lnSpc>
            </a:pPr>
            <a:r>
              <a:rPr lang="en-US" altLang="zh-CN" sz="2400" dirty="0">
                <a:latin typeface="Times New Roman" panose="02020603050405020304" pitchFamily="18" charset="0"/>
              </a:rPr>
              <a:t>A</a:t>
            </a:r>
            <a:r>
              <a:rPr lang="zh-CN" altLang="en-US" sz="2400" dirty="0">
                <a:latin typeface="Times New Roman" panose="02020603050405020304" pitchFamily="18" charset="0"/>
              </a:rPr>
              <a:t>．地磁场只分布在地球的外部</a:t>
            </a:r>
          </a:p>
          <a:p>
            <a:pPr>
              <a:lnSpc>
                <a:spcPts val="3600"/>
              </a:lnSpc>
            </a:pPr>
            <a:r>
              <a:rPr lang="en-US" altLang="zh-CN" sz="2400" dirty="0">
                <a:latin typeface="Times New Roman" panose="02020603050405020304" pitchFamily="18" charset="0"/>
              </a:rPr>
              <a:t>B</a:t>
            </a:r>
            <a:r>
              <a:rPr lang="zh-CN" altLang="en-US" sz="2400" dirty="0">
                <a:latin typeface="Times New Roman" panose="02020603050405020304" pitchFamily="18" charset="0"/>
              </a:rPr>
              <a:t>．在地理南极点地磁场方向是竖直向上的</a:t>
            </a:r>
          </a:p>
          <a:p>
            <a:pPr>
              <a:lnSpc>
                <a:spcPts val="3600"/>
              </a:lnSpc>
            </a:pPr>
            <a:r>
              <a:rPr lang="en-US" altLang="zh-CN" sz="2400" dirty="0">
                <a:latin typeface="Times New Roman" panose="02020603050405020304" pitchFamily="18" charset="0"/>
              </a:rPr>
              <a:t>C</a:t>
            </a:r>
            <a:r>
              <a:rPr lang="zh-CN" altLang="en-US" sz="2400" dirty="0">
                <a:latin typeface="Times New Roman" panose="02020603050405020304" pitchFamily="18" charset="0"/>
              </a:rPr>
              <a:t>．穿过地球表面的地磁场的磁通量为零</a:t>
            </a:r>
          </a:p>
          <a:p>
            <a:pPr>
              <a:lnSpc>
                <a:spcPts val="3600"/>
              </a:lnSpc>
            </a:pPr>
            <a:r>
              <a:rPr lang="en-US" altLang="zh-CN" sz="2400" dirty="0">
                <a:latin typeface="Times New Roman" panose="02020603050405020304" pitchFamily="18" charset="0"/>
              </a:rPr>
              <a:t>D</a:t>
            </a:r>
            <a:r>
              <a:rPr lang="zh-CN" altLang="en-US" sz="2400" dirty="0">
                <a:latin typeface="Times New Roman" panose="02020603050405020304" pitchFamily="18" charset="0"/>
              </a:rPr>
              <a:t>．在地球表面各处地磁场的磁感应强度大小相等</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4"/>
          <p:cNvSpPr txBox="1"/>
          <p:nvPr/>
        </p:nvSpPr>
        <p:spPr>
          <a:xfrm>
            <a:off x="911424" y="1772816"/>
            <a:ext cx="10657184" cy="3639266"/>
          </a:xfrm>
          <a:prstGeom prst="rect">
            <a:avLst/>
          </a:prstGeom>
          <a:noFill/>
          <a:ln w="9525">
            <a:noFill/>
          </a:ln>
        </p:spPr>
        <p:txBody>
          <a:bodyPr wrap="square">
            <a:spAutoFit/>
          </a:bodyPr>
          <a:lstStyle/>
          <a:p>
            <a:pPr>
              <a:lnSpc>
                <a:spcPts val="3500"/>
              </a:lnSpc>
            </a:pPr>
            <a:r>
              <a:rPr lang="en-US" altLang="zh-CN" sz="2400" dirty="0">
                <a:latin typeface="Times New Roman" panose="02020603050405020304" pitchFamily="18" charset="0"/>
              </a:rPr>
              <a:t>2016</a:t>
            </a:r>
            <a:r>
              <a:rPr lang="zh-CN" altLang="en-US" sz="2400" dirty="0">
                <a:latin typeface="Times New Roman" panose="02020603050405020304" pitchFamily="18" charset="0"/>
              </a:rPr>
              <a:t>理科综合</a:t>
            </a:r>
            <a:endParaRPr lang="en-US" altLang="zh-CN" sz="2400" dirty="0">
              <a:latin typeface="Times New Roman" panose="02020603050405020304" pitchFamily="18" charset="0"/>
            </a:endParaRPr>
          </a:p>
          <a:p>
            <a:pPr>
              <a:lnSpc>
                <a:spcPts val="3500"/>
              </a:lnSpc>
            </a:pPr>
            <a:r>
              <a:rPr lang="en-US" altLang="zh-CN" sz="2400" dirty="0">
                <a:latin typeface="Times New Roman" panose="02020603050405020304" pitchFamily="18" charset="0"/>
              </a:rPr>
              <a:t>17</a:t>
            </a:r>
            <a:r>
              <a:rPr lang="zh-CN" altLang="en-US" sz="2400" dirty="0">
                <a:latin typeface="Times New Roman" panose="02020603050405020304" pitchFamily="18" charset="0"/>
              </a:rPr>
              <a:t>中国宋代科学家沈括在</a:t>
            </a:r>
            <a:r>
              <a:rPr lang="en-US" altLang="zh-CN" sz="2400" dirty="0">
                <a:latin typeface="Times New Roman" panose="02020603050405020304" pitchFamily="18" charset="0"/>
              </a:rPr>
              <a:t>《</a:t>
            </a:r>
            <a:r>
              <a:rPr lang="zh-CN" altLang="en-US" sz="2400" dirty="0">
                <a:latin typeface="Times New Roman" panose="02020603050405020304" pitchFamily="18" charset="0"/>
              </a:rPr>
              <a:t>梦溪笔谈</a:t>
            </a:r>
            <a:r>
              <a:rPr lang="en-US" altLang="zh-CN" sz="2400" dirty="0">
                <a:latin typeface="Times New Roman" panose="02020603050405020304" pitchFamily="18" charset="0"/>
              </a:rPr>
              <a:t>》</a:t>
            </a:r>
            <a:r>
              <a:rPr lang="zh-CN" altLang="en-US" sz="2400" dirty="0">
                <a:latin typeface="Times New Roman" panose="02020603050405020304" pitchFamily="18" charset="0"/>
              </a:rPr>
              <a:t>中最早记载了地磁偏角：“以磁石磨针锋，则能指南，然常微偏东，不全南也。”进一步研究表明，地球周围地磁场的磁感线分布示意如图。结合上述材料，下列说法不正确的是</a:t>
            </a:r>
          </a:p>
          <a:p>
            <a:pPr>
              <a:lnSpc>
                <a:spcPts val="3500"/>
              </a:lnSpc>
            </a:pPr>
            <a:r>
              <a:rPr lang="en-US" altLang="zh-CN" sz="2400" dirty="0">
                <a:latin typeface="Times New Roman" panose="02020603050405020304" pitchFamily="18" charset="0"/>
              </a:rPr>
              <a:t>A.</a:t>
            </a:r>
            <a:r>
              <a:rPr lang="zh-CN" altLang="en-US" sz="2400" dirty="0">
                <a:latin typeface="Times New Roman" panose="02020603050405020304" pitchFamily="18" charset="0"/>
              </a:rPr>
              <a:t>地理南、北极与地磁场的南、北极不重合</a:t>
            </a:r>
          </a:p>
          <a:p>
            <a:pPr>
              <a:lnSpc>
                <a:spcPts val="3500"/>
              </a:lnSpc>
            </a:pPr>
            <a:r>
              <a:rPr lang="en-US" altLang="zh-CN" sz="2400" dirty="0">
                <a:latin typeface="Times New Roman" panose="02020603050405020304" pitchFamily="18" charset="0"/>
              </a:rPr>
              <a:t>B.</a:t>
            </a:r>
            <a:r>
              <a:rPr lang="zh-CN" altLang="en-US" sz="2400" dirty="0">
                <a:latin typeface="Times New Roman" panose="02020603050405020304" pitchFamily="18" charset="0"/>
              </a:rPr>
              <a:t>地球内部也存在磁场，地磁南极在地理北极附近</a:t>
            </a:r>
          </a:p>
          <a:p>
            <a:pPr>
              <a:lnSpc>
                <a:spcPts val="3500"/>
              </a:lnSpc>
            </a:pPr>
            <a:r>
              <a:rPr lang="en-US" altLang="zh-CN" sz="2400" dirty="0">
                <a:latin typeface="Times New Roman" panose="02020603050405020304" pitchFamily="18" charset="0"/>
              </a:rPr>
              <a:t>C.</a:t>
            </a:r>
            <a:r>
              <a:rPr lang="zh-CN" altLang="en-US" sz="2400" dirty="0">
                <a:latin typeface="Times New Roman" panose="02020603050405020304" pitchFamily="18" charset="0"/>
              </a:rPr>
              <a:t>地球表面任意位置的地磁场方向都与地面平行</a:t>
            </a:r>
          </a:p>
          <a:p>
            <a:pPr>
              <a:lnSpc>
                <a:spcPts val="3500"/>
              </a:lnSpc>
            </a:pPr>
            <a:r>
              <a:rPr lang="en-US" altLang="zh-CN" sz="2400" dirty="0">
                <a:latin typeface="Times New Roman" panose="02020603050405020304" pitchFamily="18" charset="0"/>
              </a:rPr>
              <a:t>D.</a:t>
            </a:r>
            <a:r>
              <a:rPr lang="zh-CN" altLang="en-US" sz="2400" dirty="0">
                <a:latin typeface="Times New Roman" panose="02020603050405020304" pitchFamily="18" charset="0"/>
              </a:rPr>
              <a:t>地磁场对射向地球赤道的带电宇宙射线粒子有力的作用</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Group 9"/>
          <p:cNvGrpSpPr/>
          <p:nvPr/>
        </p:nvGrpSpPr>
        <p:grpSpPr>
          <a:xfrm>
            <a:off x="1055370" y="1845480"/>
            <a:ext cx="10296525" cy="4345672"/>
            <a:chOff x="-484" y="1090"/>
            <a:chExt cx="6486" cy="2452"/>
          </a:xfrm>
        </p:grpSpPr>
        <p:sp>
          <p:nvSpPr>
            <p:cNvPr id="89093" name="Text Box 4"/>
            <p:cNvSpPr txBox="1"/>
            <p:nvPr/>
          </p:nvSpPr>
          <p:spPr>
            <a:xfrm>
              <a:off x="-484" y="1090"/>
              <a:ext cx="6486" cy="1615"/>
            </a:xfrm>
            <a:prstGeom prst="rect">
              <a:avLst/>
            </a:prstGeom>
            <a:noFill/>
            <a:ln w="9525">
              <a:noFill/>
            </a:ln>
          </p:spPr>
          <p:txBody>
            <a:bodyPr wrap="square">
              <a:spAutoFit/>
            </a:bodyPr>
            <a:lstStyle/>
            <a:p>
              <a:pPr>
                <a:lnSpc>
                  <a:spcPts val="3600"/>
                </a:lnSpc>
              </a:pPr>
              <a:r>
                <a:rPr lang="en-US" altLang="zh-CN" sz="2400" dirty="0">
                  <a:latin typeface="Times New Roman" panose="02020603050405020304" pitchFamily="18" charset="0"/>
                </a:rPr>
                <a:t>2016</a:t>
              </a:r>
              <a:r>
                <a:rPr lang="zh-CN" altLang="en-US" sz="2400" dirty="0">
                  <a:latin typeface="Times New Roman" panose="02020603050405020304" pitchFamily="18" charset="0"/>
                </a:rPr>
                <a:t>南通三模</a:t>
              </a:r>
              <a:endParaRPr lang="en-US" altLang="zh-CN" sz="2400" dirty="0">
                <a:latin typeface="Times New Roman" panose="02020603050405020304" pitchFamily="18" charset="0"/>
              </a:endParaRPr>
            </a:p>
            <a:p>
              <a:pPr>
                <a:lnSpc>
                  <a:spcPts val="3600"/>
                </a:lnSpc>
              </a:pPr>
              <a:r>
                <a:rPr lang="en-US" altLang="zh-CN" sz="2400" dirty="0">
                  <a:latin typeface="Times New Roman" panose="02020603050405020304" pitchFamily="18" charset="0"/>
                </a:rPr>
                <a:t>2</a:t>
              </a:r>
              <a:r>
                <a:rPr lang="zh-CN" altLang="en-US" sz="2400" dirty="0">
                  <a:latin typeface="Times New Roman" panose="02020603050405020304" pitchFamily="18" charset="0"/>
                </a:rPr>
                <a:t>．竹蜻蜓是中国古代发明的一种简单而神奇的儿童玩具．玩的时候，双手一搓后一松手，竹蜻蜓就会飞上天空。上世纪三十年代，人们根据竹蜻蜓原理设计了直升机的螺旋桨．一小孩搓动质量约</a:t>
              </a:r>
              <a:r>
                <a:rPr lang="en-US" altLang="zh-CN" sz="2400" dirty="0">
                  <a:latin typeface="Times New Roman" panose="02020603050405020304" pitchFamily="18" charset="0"/>
                </a:rPr>
                <a:t>20g</a:t>
              </a:r>
              <a:r>
                <a:rPr lang="zh-CN" altLang="en-US" sz="2400" dirty="0">
                  <a:latin typeface="Times New Roman" panose="02020603050405020304" pitchFamily="18" charset="0"/>
                </a:rPr>
                <a:t>的竹蜻蜓，松开后最高能上升到二层楼房顶．则他在双手搓动过程中对竹蜻蜓做的功约为</a:t>
              </a:r>
            </a:p>
            <a:p>
              <a:pPr>
                <a:lnSpc>
                  <a:spcPts val="3600"/>
                </a:lnSpc>
              </a:pPr>
              <a:r>
                <a:rPr lang="en-US" altLang="zh-CN" sz="2400" dirty="0">
                  <a:latin typeface="Times New Roman" panose="02020603050405020304" pitchFamily="18" charset="0"/>
                </a:rPr>
                <a:t>A</a:t>
              </a:r>
              <a:r>
                <a:rPr lang="zh-CN" altLang="en-US" sz="2400" dirty="0">
                  <a:latin typeface="Times New Roman" panose="02020603050405020304" pitchFamily="18" charset="0"/>
                </a:rPr>
                <a:t>．</a:t>
              </a:r>
              <a:r>
                <a:rPr lang="en-US" altLang="zh-CN" sz="2400" dirty="0">
                  <a:latin typeface="Times New Roman" panose="02020603050405020304" pitchFamily="18" charset="0"/>
                </a:rPr>
                <a:t>0.5J </a:t>
              </a:r>
              <a:r>
                <a:rPr lang="en-US" altLang="zh-CN" sz="2400" dirty="0" smtClean="0">
                  <a:latin typeface="Times New Roman" panose="02020603050405020304" pitchFamily="18" charset="0"/>
                </a:rPr>
                <a:t>        </a:t>
              </a:r>
              <a:r>
                <a:rPr lang="en-US" altLang="zh-CN" sz="2400" dirty="0">
                  <a:latin typeface="Times New Roman" panose="02020603050405020304" pitchFamily="18" charset="0"/>
                </a:rPr>
                <a:t>B</a:t>
              </a:r>
              <a:r>
                <a:rPr lang="zh-CN" altLang="en-US" sz="2400" dirty="0">
                  <a:latin typeface="Times New Roman" panose="02020603050405020304" pitchFamily="18" charset="0"/>
                </a:rPr>
                <a:t>．</a:t>
              </a:r>
              <a:r>
                <a:rPr lang="en-US" altLang="zh-CN" sz="2400" dirty="0">
                  <a:latin typeface="Times New Roman" panose="02020603050405020304" pitchFamily="18" charset="0"/>
                </a:rPr>
                <a:t>1J  </a:t>
              </a:r>
              <a:r>
                <a:rPr lang="en-US" altLang="zh-CN" sz="2400" dirty="0" smtClean="0">
                  <a:latin typeface="Times New Roman" panose="02020603050405020304" pitchFamily="18" charset="0"/>
                </a:rPr>
                <a:t>        C</a:t>
              </a:r>
              <a:r>
                <a:rPr lang="zh-CN" altLang="en-US" sz="2400" dirty="0">
                  <a:latin typeface="Times New Roman" panose="02020603050405020304" pitchFamily="18" charset="0"/>
                </a:rPr>
                <a:t>．</a:t>
              </a:r>
              <a:r>
                <a:rPr lang="en-US" altLang="zh-CN" sz="2400" dirty="0">
                  <a:latin typeface="Times New Roman" panose="02020603050405020304" pitchFamily="18" charset="0"/>
                </a:rPr>
                <a:t>2J   </a:t>
              </a:r>
              <a:r>
                <a:rPr lang="en-US" altLang="zh-CN" sz="2400" dirty="0" smtClean="0">
                  <a:latin typeface="Times New Roman" panose="02020603050405020304" pitchFamily="18" charset="0"/>
                </a:rPr>
                <a:t>       D</a:t>
              </a:r>
              <a:r>
                <a:rPr lang="zh-CN" altLang="en-US" sz="2400" dirty="0">
                  <a:latin typeface="Times New Roman" panose="02020603050405020304" pitchFamily="18" charset="0"/>
                </a:rPr>
                <a:t>．</a:t>
              </a:r>
              <a:r>
                <a:rPr lang="en-US" altLang="zh-CN" sz="2400" dirty="0">
                  <a:latin typeface="Times New Roman" panose="02020603050405020304" pitchFamily="18" charset="0"/>
                </a:rPr>
                <a:t>4J</a:t>
              </a:r>
              <a:endParaRPr lang="zh-CN" altLang="en-US" sz="2400" dirty="0">
                <a:latin typeface="Times New Roman" panose="02020603050405020304" pitchFamily="18" charset="0"/>
              </a:endParaRPr>
            </a:p>
          </p:txBody>
        </p:sp>
        <p:pic>
          <p:nvPicPr>
            <p:cNvPr id="89094" name="Picture 5" descr="http://h.hiphotos.baidu.com/baike/w%3D268/sign=624596e843166d22387712927e220945/14ce36d3d539b6000d4d1e94e950352ac65cb715.jpg"/>
            <p:cNvPicPr>
              <a:picLocks noChangeAspect="1"/>
            </p:cNvPicPr>
            <p:nvPr/>
          </p:nvPicPr>
          <p:blipFill>
            <a:blip r:embed="rId2" r:link="rId3"/>
            <a:stretch>
              <a:fillRect/>
            </a:stretch>
          </p:blipFill>
          <p:spPr>
            <a:xfrm>
              <a:off x="4366" y="2471"/>
              <a:ext cx="1091" cy="1071"/>
            </a:xfrm>
            <a:prstGeom prst="rect">
              <a:avLst/>
            </a:prstGeom>
            <a:noFill/>
            <a:ln w="9525">
              <a:noFill/>
            </a:ln>
          </p:spPr>
        </p:pic>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23392" y="1412776"/>
            <a:ext cx="10972800" cy="1143000"/>
          </a:xfrm>
        </p:spPr>
        <p:txBody>
          <a:bodyPr/>
          <a:lstStyle/>
          <a:p>
            <a:r>
              <a:rPr lang="zh-CN" altLang="zh-CN" b="1" dirty="0" smtClean="0">
                <a:solidFill>
                  <a:schemeClr val="hlink"/>
                </a:solidFill>
              </a:rPr>
              <a:t>实验探究</a:t>
            </a:r>
          </a:p>
        </p:txBody>
      </p:sp>
      <p:sp>
        <p:nvSpPr>
          <p:cNvPr id="41987" name="Rectangle 3"/>
          <p:cNvSpPr>
            <a:spLocks noGrp="1" noChangeArrowheads="1"/>
          </p:cNvSpPr>
          <p:nvPr>
            <p:ph type="body" idx="1"/>
          </p:nvPr>
        </p:nvSpPr>
        <p:spPr>
          <a:xfrm>
            <a:off x="335360" y="2636912"/>
            <a:ext cx="11425767" cy="3673475"/>
          </a:xfrm>
        </p:spPr>
        <p:txBody>
          <a:bodyPr/>
          <a:lstStyle/>
          <a:p>
            <a:pPr marL="0" indent="0">
              <a:lnSpc>
                <a:spcPts val="4200"/>
              </a:lnSpc>
              <a:buNone/>
            </a:pPr>
            <a:r>
              <a:rPr lang="zh-CN" altLang="zh-CN" dirty="0" smtClean="0">
                <a:solidFill>
                  <a:srgbClr val="FF0000"/>
                </a:solidFill>
                <a:latin typeface="楷体" pitchFamily="49" charset="-122"/>
                <a:ea typeface="楷体" pitchFamily="49" charset="-122"/>
              </a:rPr>
              <a:t>“</a:t>
            </a:r>
            <a:r>
              <a:rPr lang="zh-CN" altLang="zh-CN" dirty="0" smtClean="0">
                <a:solidFill>
                  <a:srgbClr val="FF0000"/>
                </a:solidFill>
                <a:ea typeface="楷体" pitchFamily="49" charset="-122"/>
              </a:rPr>
              <a:t>实验探究</a:t>
            </a:r>
            <a:r>
              <a:rPr lang="zh-CN" altLang="zh-CN" dirty="0" smtClean="0">
                <a:solidFill>
                  <a:srgbClr val="FF0000"/>
                </a:solidFill>
                <a:latin typeface="楷体" pitchFamily="49" charset="-122"/>
                <a:ea typeface="楷体" pitchFamily="49" charset="-122"/>
              </a:rPr>
              <a:t>”</a:t>
            </a:r>
            <a:r>
              <a:rPr lang="zh-CN" altLang="zh-CN" dirty="0" smtClean="0">
                <a:ea typeface="楷体" pitchFamily="49" charset="-122"/>
              </a:rPr>
              <a:t>是指具有科学探究的意识，能在真实情境中提出物理问题，形成猜测和假设，利用科学方法获取和处理信息，形成结论，以及对实验探究过程和结果进行交流、评估、反思的能力。</a:t>
            </a:r>
          </a:p>
          <a:p>
            <a:pPr marL="0" indent="0">
              <a:lnSpc>
                <a:spcPts val="4200"/>
              </a:lnSpc>
              <a:buNone/>
            </a:pPr>
            <a:r>
              <a:rPr lang="zh-CN" altLang="zh-CN" dirty="0" smtClean="0">
                <a:solidFill>
                  <a:srgbClr val="FF0000"/>
                </a:solidFill>
                <a:ea typeface="楷体" pitchFamily="49" charset="-122"/>
              </a:rPr>
              <a:t>主要包括</a:t>
            </a:r>
            <a:r>
              <a:rPr lang="zh-CN" altLang="zh-CN" dirty="0" smtClean="0">
                <a:ea typeface="楷体" pitchFamily="49" charset="-122"/>
              </a:rPr>
              <a:t>问题、证据、解释、交流等要素。</a:t>
            </a:r>
            <a:r>
              <a:rPr lang="zh-CN" altLang="zh-CN" dirty="0" smtClean="0"/>
              <a:t> </a:t>
            </a:r>
          </a:p>
        </p:txBody>
      </p:sp>
    </p:spTree>
    <p:extLst>
      <p:ext uri="{BB962C8B-B14F-4D97-AF65-F5344CB8AC3E}">
        <p14:creationId xmlns:p14="http://schemas.microsoft.com/office/powerpoint/2010/main" val="2465730446"/>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6"/>
          <p:cNvSpPr txBox="1">
            <a:spLocks noChangeArrowheads="1"/>
          </p:cNvSpPr>
          <p:nvPr/>
        </p:nvSpPr>
        <p:spPr bwMode="auto">
          <a:xfrm>
            <a:off x="2734733" y="2997201"/>
            <a:ext cx="681566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4000" b="1">
              <a:solidFill>
                <a:srgbClr val="CC0000"/>
              </a:solidFill>
              <a:latin typeface="华文中宋" panose="02010600040101010101" pitchFamily="2" charset="-122"/>
              <a:ea typeface="华文中宋" panose="02010600040101010101" pitchFamily="2" charset="-122"/>
            </a:endParaRPr>
          </a:p>
        </p:txBody>
      </p:sp>
      <p:sp>
        <p:nvSpPr>
          <p:cNvPr id="5" name="Text Box 3"/>
          <p:cNvSpPr txBox="1"/>
          <p:nvPr/>
        </p:nvSpPr>
        <p:spPr>
          <a:xfrm>
            <a:off x="2650296" y="2060848"/>
            <a:ext cx="8574405" cy="721480"/>
          </a:xfrm>
          <a:prstGeom prst="rect">
            <a:avLst/>
          </a:prstGeom>
          <a:noFill/>
          <a:ln w="9525">
            <a:noFill/>
          </a:ln>
        </p:spPr>
        <p:txBody>
          <a:bodyPr wrap="square">
            <a:spAutoFit/>
          </a:bodyPr>
          <a:lstStyle/>
          <a:p>
            <a:pPr>
              <a:lnSpc>
                <a:spcPct val="170000"/>
              </a:lnSpc>
            </a:pPr>
            <a:r>
              <a:rPr lang="zh-CN" altLang="en-US" sz="2800" b="1" dirty="0" smtClean="0">
                <a:solidFill>
                  <a:schemeClr val="tx1"/>
                </a:solidFill>
                <a:latin typeface="Times New Roman" panose="02020603050405020304" pitchFamily="18" charset="0"/>
              </a:rPr>
              <a:t>命题</a:t>
            </a:r>
            <a:r>
              <a:rPr lang="zh-CN" altLang="en-US" sz="2800" b="1" dirty="0">
                <a:solidFill>
                  <a:schemeClr val="tx1"/>
                </a:solidFill>
                <a:latin typeface="Times New Roman" panose="02020603050405020304" pitchFamily="18" charset="0"/>
              </a:rPr>
              <a:t>要能力立意，体现知能并举的</a:t>
            </a:r>
            <a:r>
              <a:rPr lang="zh-CN" altLang="en-US" sz="2800" b="1" dirty="0">
                <a:solidFill>
                  <a:schemeClr val="tx1"/>
                </a:solidFill>
                <a:latin typeface="Times New Roman" panose="02020603050405020304" pitchFamily="18" charset="0"/>
                <a:sym typeface="+mn-ea"/>
              </a:rPr>
              <a:t>教学</a:t>
            </a:r>
            <a:r>
              <a:rPr lang="zh-CN" altLang="en-US" sz="2800" b="1" dirty="0">
                <a:solidFill>
                  <a:schemeClr val="tx1"/>
                </a:solidFill>
                <a:latin typeface="Times New Roman" panose="02020603050405020304" pitchFamily="18" charset="0"/>
              </a:rPr>
              <a:t>走向</a:t>
            </a:r>
            <a:r>
              <a:rPr lang="zh-CN" altLang="en-US" sz="2800" b="1" dirty="0" smtClean="0">
                <a:solidFill>
                  <a:schemeClr val="tx1"/>
                </a:solidFill>
                <a:latin typeface="Times New Roman" panose="02020603050405020304" pitchFamily="18" charset="0"/>
              </a:rPr>
              <a:t>。</a:t>
            </a:r>
            <a:endParaRPr lang="zh-CN" altLang="en-US" sz="2800" b="1" dirty="0">
              <a:solidFill>
                <a:schemeClr val="tx1"/>
              </a:solidFill>
              <a:latin typeface="Times New Roman" panose="02020603050405020304" pitchFamily="18" charset="0"/>
            </a:endParaRPr>
          </a:p>
        </p:txBody>
      </p:sp>
      <p:sp>
        <p:nvSpPr>
          <p:cNvPr id="6" name="TextBox 5"/>
          <p:cNvSpPr txBox="1"/>
          <p:nvPr/>
        </p:nvSpPr>
        <p:spPr>
          <a:xfrm>
            <a:off x="1003923" y="1221191"/>
            <a:ext cx="10225136" cy="706755"/>
          </a:xfrm>
          <a:prstGeom prst="rect">
            <a:avLst/>
          </a:prstGeom>
          <a:noFill/>
        </p:spPr>
        <p:txBody>
          <a:bodyPr wrap="square" rtlCol="0">
            <a:spAutoFit/>
          </a:bodyPr>
          <a:lstStyle/>
          <a:p>
            <a:pPr>
              <a:lnSpc>
                <a:spcPts val="4800"/>
              </a:lnSpc>
            </a:pPr>
            <a:r>
              <a:rPr lang="en-US" altLang="zh-CN" sz="2800" dirty="0"/>
              <a:t>        </a:t>
            </a:r>
            <a:r>
              <a:rPr lang="en-US" altLang="zh-CN" sz="2800" b="1" dirty="0">
                <a:solidFill>
                  <a:srgbClr val="FF0000"/>
                </a:solidFill>
              </a:rPr>
              <a:t> </a:t>
            </a:r>
            <a:r>
              <a:rPr lang="en-US" altLang="zh-CN" sz="2800" b="1" dirty="0" smtClean="0">
                <a:solidFill>
                  <a:srgbClr val="FF0000"/>
                </a:solidFill>
              </a:rPr>
              <a:t>                                3. </a:t>
            </a:r>
            <a:r>
              <a:rPr lang="zh-CN" altLang="en-US" sz="2800" b="1" dirty="0" smtClean="0">
                <a:solidFill>
                  <a:srgbClr val="FF0000"/>
                </a:solidFill>
              </a:rPr>
              <a:t>命题要引领学科教学</a:t>
            </a:r>
            <a:endParaRPr lang="zh-CN" altLang="en-US" sz="2800" b="1" dirty="0">
              <a:solidFill>
                <a:srgbClr val="FF0000"/>
              </a:solidFill>
            </a:endParaRPr>
          </a:p>
        </p:txBody>
      </p:sp>
      <p:sp>
        <p:nvSpPr>
          <p:cNvPr id="2" name="TextBox 1"/>
          <p:cNvSpPr txBox="1"/>
          <p:nvPr/>
        </p:nvSpPr>
        <p:spPr>
          <a:xfrm>
            <a:off x="1928495" y="3275330"/>
            <a:ext cx="9300845" cy="1168400"/>
          </a:xfrm>
          <a:prstGeom prst="rect">
            <a:avLst/>
          </a:prstGeom>
          <a:noFill/>
        </p:spPr>
        <p:txBody>
          <a:bodyPr wrap="square" rtlCol="0">
            <a:spAutoFit/>
          </a:bodyPr>
          <a:lstStyle/>
          <a:p>
            <a:pPr>
              <a:lnSpc>
                <a:spcPts val="4200"/>
              </a:lnSpc>
            </a:pPr>
            <a:r>
              <a:rPr lang="en-US" altLang="zh-CN" sz="2800" b="1" dirty="0" smtClean="0">
                <a:solidFill>
                  <a:srgbClr val="FF0000"/>
                </a:solidFill>
              </a:rPr>
              <a:t>         </a:t>
            </a:r>
            <a:r>
              <a:rPr lang="zh-CN" altLang="en-US" sz="2800" b="1" dirty="0" smtClean="0">
                <a:solidFill>
                  <a:srgbClr val="FF0000"/>
                </a:solidFill>
              </a:rPr>
              <a:t>命题选题优先考虑能力落点，其次再考虑知识落点，落实以能力带动知识点的复习。</a:t>
            </a:r>
            <a:endParaRPr lang="zh-CN" alt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6"/>
          <p:cNvSpPr txBox="1">
            <a:spLocks noChangeArrowheads="1"/>
          </p:cNvSpPr>
          <p:nvPr/>
        </p:nvSpPr>
        <p:spPr bwMode="auto">
          <a:xfrm>
            <a:off x="2734733" y="2997201"/>
            <a:ext cx="681566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4000" b="1">
              <a:solidFill>
                <a:srgbClr val="CC0000"/>
              </a:solidFill>
              <a:latin typeface="华文中宋" panose="02010600040101010101" pitchFamily="2" charset="-122"/>
              <a:ea typeface="华文中宋" panose="02010600040101010101" pitchFamily="2" charset="-122"/>
            </a:endParaRPr>
          </a:p>
        </p:txBody>
      </p:sp>
      <p:sp>
        <p:nvSpPr>
          <p:cNvPr id="5" name="Text Box 3"/>
          <p:cNvSpPr txBox="1"/>
          <p:nvPr/>
        </p:nvSpPr>
        <p:spPr>
          <a:xfrm>
            <a:off x="2567608" y="1339368"/>
            <a:ext cx="8574405" cy="721480"/>
          </a:xfrm>
          <a:prstGeom prst="rect">
            <a:avLst/>
          </a:prstGeom>
          <a:noFill/>
          <a:ln w="9525">
            <a:noFill/>
          </a:ln>
        </p:spPr>
        <p:txBody>
          <a:bodyPr wrap="square">
            <a:spAutoFit/>
          </a:bodyPr>
          <a:lstStyle/>
          <a:p>
            <a:pPr>
              <a:lnSpc>
                <a:spcPct val="170000"/>
              </a:lnSpc>
            </a:pPr>
            <a:r>
              <a:rPr lang="zh-CN" altLang="en-US" sz="2800" b="1" dirty="0" smtClean="0">
                <a:solidFill>
                  <a:schemeClr val="tx1"/>
                </a:solidFill>
                <a:latin typeface="Times New Roman" panose="02020603050405020304" pitchFamily="18" charset="0"/>
              </a:rPr>
              <a:t>命题</a:t>
            </a:r>
            <a:r>
              <a:rPr lang="zh-CN" altLang="en-US" sz="2800" b="1" dirty="0">
                <a:solidFill>
                  <a:schemeClr val="tx1"/>
                </a:solidFill>
                <a:latin typeface="Times New Roman" panose="02020603050405020304" pitchFamily="18" charset="0"/>
              </a:rPr>
              <a:t>要能力立意，体现知能并举的</a:t>
            </a:r>
            <a:r>
              <a:rPr lang="zh-CN" altLang="en-US" sz="2800" b="1" dirty="0">
                <a:solidFill>
                  <a:schemeClr val="tx1"/>
                </a:solidFill>
                <a:latin typeface="Times New Roman" panose="02020603050405020304" pitchFamily="18" charset="0"/>
                <a:sym typeface="+mn-ea"/>
              </a:rPr>
              <a:t>教学</a:t>
            </a:r>
            <a:r>
              <a:rPr lang="zh-CN" altLang="en-US" sz="2800" b="1" dirty="0">
                <a:solidFill>
                  <a:schemeClr val="tx1"/>
                </a:solidFill>
                <a:latin typeface="Times New Roman" panose="02020603050405020304" pitchFamily="18" charset="0"/>
              </a:rPr>
              <a:t>走向</a:t>
            </a:r>
            <a:r>
              <a:rPr lang="zh-CN" altLang="en-US" sz="2800" b="1" dirty="0" smtClean="0">
                <a:solidFill>
                  <a:schemeClr val="tx1"/>
                </a:solidFill>
                <a:latin typeface="Times New Roman" panose="02020603050405020304" pitchFamily="18" charset="0"/>
              </a:rPr>
              <a:t>。</a:t>
            </a:r>
            <a:endParaRPr lang="zh-CN" altLang="en-US" sz="2800" b="1" dirty="0">
              <a:solidFill>
                <a:schemeClr val="tx1"/>
              </a:solidFill>
              <a:latin typeface="Times New Roman" panose="02020603050405020304" pitchFamily="18" charset="0"/>
            </a:endParaRPr>
          </a:p>
        </p:txBody>
      </p:sp>
      <p:sp>
        <p:nvSpPr>
          <p:cNvPr id="3" name="TextBox 2"/>
          <p:cNvSpPr txBox="1"/>
          <p:nvPr/>
        </p:nvSpPr>
        <p:spPr>
          <a:xfrm>
            <a:off x="1199456" y="2204864"/>
            <a:ext cx="10225136" cy="1477328"/>
          </a:xfrm>
          <a:prstGeom prst="rect">
            <a:avLst/>
          </a:prstGeom>
          <a:noFill/>
        </p:spPr>
        <p:txBody>
          <a:bodyPr wrap="square" rtlCol="0">
            <a:spAutoFit/>
          </a:bodyPr>
          <a:lstStyle/>
          <a:p>
            <a:pPr>
              <a:lnSpc>
                <a:spcPts val="3600"/>
              </a:lnSpc>
            </a:pPr>
            <a:r>
              <a:rPr lang="en-US" altLang="zh-CN" sz="2400" dirty="0" smtClean="0">
                <a:latin typeface="Times New Roman" panose="02020603050405020304" pitchFamily="18" charset="0"/>
                <a:cs typeface="Times New Roman" panose="02020603050405020304" pitchFamily="18" charset="0"/>
              </a:rPr>
              <a:t>2017</a:t>
            </a:r>
            <a:r>
              <a:rPr lang="zh-CN" altLang="en-US" sz="2400" dirty="0" smtClean="0">
                <a:latin typeface="Times New Roman" panose="02020603050405020304" pitchFamily="18" charset="0"/>
                <a:cs typeface="Times New Roman" panose="02020603050405020304" pitchFamily="18" charset="0"/>
              </a:rPr>
              <a:t>年江苏卷</a:t>
            </a:r>
            <a:endParaRPr lang="en-US" altLang="zh-CN" sz="2400" dirty="0" smtClean="0">
              <a:latin typeface="Times New Roman" panose="02020603050405020304" pitchFamily="18" charset="0"/>
              <a:cs typeface="Times New Roman" panose="02020603050405020304" pitchFamily="18" charset="0"/>
            </a:endParaRPr>
          </a:p>
          <a:p>
            <a:pPr>
              <a:lnSpc>
                <a:spcPts val="3600"/>
              </a:lnSpc>
            </a:pPr>
            <a:r>
              <a:rPr lang="en-US" altLang="zh-CN" sz="2400" dirty="0" smtClean="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．一物块沿斜面向上滑动，然后滑回到原处．物块初动能为</a:t>
            </a:r>
            <a:r>
              <a:rPr lang="en-US" altLang="zh-CN" sz="2400" i="1" dirty="0">
                <a:latin typeface="Times New Roman" panose="02020603050405020304" pitchFamily="18" charset="0"/>
                <a:cs typeface="Times New Roman" panose="02020603050405020304" pitchFamily="18" charset="0"/>
              </a:rPr>
              <a:t>E</a:t>
            </a:r>
            <a:r>
              <a:rPr lang="en-US" altLang="zh-CN" sz="2400" baseline="-25000" dirty="0">
                <a:latin typeface="Times New Roman" panose="02020603050405020304" pitchFamily="18" charset="0"/>
                <a:cs typeface="Times New Roman" panose="02020603050405020304" pitchFamily="18" charset="0"/>
              </a:rPr>
              <a:t>k0</a:t>
            </a:r>
            <a:r>
              <a:rPr lang="zh-CN" altLang="zh-CN" sz="2400" dirty="0">
                <a:latin typeface="Times New Roman" panose="02020603050405020304" pitchFamily="18" charset="0"/>
                <a:cs typeface="Times New Roman" panose="02020603050405020304" pitchFamily="18" charset="0"/>
              </a:rPr>
              <a:t>，与斜面间的动摩擦因数不变，则该过程中，物块的动能</a:t>
            </a:r>
            <a:r>
              <a:rPr lang="en-US" altLang="zh-CN" sz="2400" i="1" dirty="0" err="1">
                <a:latin typeface="Times New Roman" panose="02020603050405020304" pitchFamily="18" charset="0"/>
                <a:cs typeface="Times New Roman" panose="02020603050405020304" pitchFamily="18" charset="0"/>
              </a:rPr>
              <a:t>E</a:t>
            </a:r>
            <a:r>
              <a:rPr lang="en-US" altLang="zh-CN" sz="2400" baseline="-25000" dirty="0" err="1">
                <a:latin typeface="Times New Roman" panose="02020603050405020304" pitchFamily="18" charset="0"/>
                <a:cs typeface="Times New Roman" panose="02020603050405020304" pitchFamily="18" charset="0"/>
              </a:rPr>
              <a:t>k</a:t>
            </a:r>
            <a:r>
              <a:rPr lang="zh-CN" altLang="zh-CN" sz="2400" dirty="0">
                <a:latin typeface="Times New Roman" panose="02020603050405020304" pitchFamily="18" charset="0"/>
                <a:cs typeface="Times New Roman" panose="02020603050405020304" pitchFamily="18" charset="0"/>
              </a:rPr>
              <a:t>与位移</a:t>
            </a:r>
            <a:r>
              <a:rPr lang="en-US" altLang="zh-CN" sz="2400" i="1" dirty="0">
                <a:latin typeface="Times New Roman" panose="02020603050405020304" pitchFamily="18" charset="0"/>
                <a:cs typeface="Times New Roman" panose="02020603050405020304" pitchFamily="18" charset="0"/>
              </a:rPr>
              <a:t>x</a:t>
            </a:r>
            <a:r>
              <a:rPr lang="zh-CN" altLang="zh-CN" sz="2400" dirty="0">
                <a:latin typeface="Times New Roman" panose="02020603050405020304" pitchFamily="18" charset="0"/>
                <a:cs typeface="Times New Roman" panose="02020603050405020304" pitchFamily="18" charset="0"/>
              </a:rPr>
              <a:t>关系的图线是</a:t>
            </a:r>
            <a:endParaRPr lang="zh-CN" altLang="en-US" sz="2400" dirty="0">
              <a:latin typeface="Times New Roman" panose="02020603050405020304" pitchFamily="18" charset="0"/>
              <a:cs typeface="Times New Roman" panose="02020603050405020304" pitchFamily="18" charset="0"/>
            </a:endParaRPr>
          </a:p>
        </p:txBody>
      </p:sp>
      <p:grpSp>
        <p:nvGrpSpPr>
          <p:cNvPr id="7" name="组合 6"/>
          <p:cNvGrpSpPr/>
          <p:nvPr/>
        </p:nvGrpSpPr>
        <p:grpSpPr>
          <a:xfrm>
            <a:off x="1370868" y="3789040"/>
            <a:ext cx="9693684" cy="1656184"/>
            <a:chOff x="1665132" y="4287947"/>
            <a:chExt cx="8414947" cy="1032355"/>
          </a:xfrm>
        </p:grpSpPr>
        <p:pic>
          <p:nvPicPr>
            <p:cNvPr id="17412" name="图片 8" descr="WL-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5132" y="4310652"/>
              <a:ext cx="12382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图片 9" descr="WL-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7768" y="4287947"/>
              <a:ext cx="13239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图片 10" descr="WL-4-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8048" y="4287947"/>
              <a:ext cx="12858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7409" name="图片 11" descr="WL-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2304" y="4310652"/>
              <a:ext cx="1247775" cy="100965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540993" y="5692606"/>
            <a:ext cx="9601019" cy="830997"/>
          </a:xfrm>
          <a:prstGeom prst="rect">
            <a:avLst/>
          </a:prstGeom>
          <a:noFill/>
        </p:spPr>
        <p:txBody>
          <a:bodyPr wrap="square" rtlCol="0">
            <a:spAutoFit/>
          </a:bodyPr>
          <a:lstStyle/>
          <a:p>
            <a:r>
              <a:rPr lang="zh-CN" altLang="en-US" sz="2400" dirty="0" smtClean="0">
                <a:solidFill>
                  <a:srgbClr val="FF0000"/>
                </a:solidFill>
              </a:rPr>
              <a:t>考查利用图像分析问题的能力（推理能力）。</a:t>
            </a:r>
            <a:endParaRPr lang="en-US" altLang="zh-CN" sz="2400" dirty="0" smtClean="0">
              <a:solidFill>
                <a:srgbClr val="FF0000"/>
              </a:solidFill>
            </a:endParaRPr>
          </a:p>
          <a:p>
            <a:r>
              <a:rPr lang="zh-CN" altLang="en-US" sz="2400" dirty="0" smtClean="0">
                <a:solidFill>
                  <a:srgbClr val="FF0000"/>
                </a:solidFill>
              </a:rPr>
              <a:t>图像要反映物理本质。（</a:t>
            </a:r>
            <a:r>
              <a:rPr lang="en-US" altLang="zh-CN" sz="2400" i="1" dirty="0" smtClean="0">
                <a:solidFill>
                  <a:srgbClr val="FF0000"/>
                </a:solidFill>
                <a:latin typeface="Times New Roman" panose="02020603050405020304" pitchFamily="18" charset="0"/>
                <a:cs typeface="Times New Roman" panose="02020603050405020304" pitchFamily="18" charset="0"/>
              </a:rPr>
              <a:t>a-x</a:t>
            </a:r>
            <a:r>
              <a:rPr lang="zh-CN" altLang="en-US" sz="2400" dirty="0" smtClean="0">
                <a:solidFill>
                  <a:srgbClr val="FF0000"/>
                </a:solidFill>
                <a:latin typeface="Times New Roman" panose="02020603050405020304" pitchFamily="18" charset="0"/>
                <a:cs typeface="Times New Roman" panose="02020603050405020304" pitchFamily="18" charset="0"/>
              </a:rPr>
              <a:t>，</a:t>
            </a:r>
            <a:r>
              <a:rPr lang="en-US" altLang="zh-CN" sz="2400" i="1" dirty="0" smtClean="0">
                <a:solidFill>
                  <a:srgbClr val="FF0000"/>
                </a:solidFill>
                <a:latin typeface="Times New Roman" panose="02020603050405020304" pitchFamily="18" charset="0"/>
                <a:cs typeface="Times New Roman" panose="02020603050405020304" pitchFamily="18" charset="0"/>
              </a:rPr>
              <a:t>v-x</a:t>
            </a:r>
            <a:r>
              <a:rPr lang="zh-CN" altLang="en-US" sz="2400" dirty="0">
                <a:solidFill>
                  <a:srgbClr val="FF0000"/>
                </a:solidFill>
                <a:latin typeface="Times New Roman" panose="02020603050405020304" pitchFamily="18" charset="0"/>
                <a:cs typeface="Times New Roman" panose="02020603050405020304" pitchFamily="18" charset="0"/>
              </a:rPr>
              <a:t> </a:t>
            </a:r>
            <a:r>
              <a:rPr lang="zh-CN" altLang="en-US" sz="2400" dirty="0" smtClean="0">
                <a:solidFill>
                  <a:srgbClr val="FF0000"/>
                </a:solidFill>
                <a:latin typeface="Times New Roman" panose="02020603050405020304" pitchFamily="18" charset="0"/>
                <a:cs typeface="Times New Roman" panose="02020603050405020304" pitchFamily="18" charset="0"/>
              </a:rPr>
              <a:t>   空间坐标和时间坐标？</a:t>
            </a:r>
            <a:r>
              <a:rPr lang="zh-CN" altLang="en-US" sz="2400" dirty="0" smtClean="0">
                <a:solidFill>
                  <a:srgbClr val="FF0000"/>
                </a:solidFill>
              </a:rPr>
              <a:t>）</a:t>
            </a:r>
            <a:endParaRPr lang="zh-CN" altLang="en-US" sz="2400" dirty="0">
              <a:solidFill>
                <a:srgbClr val="FF0000"/>
              </a:solidFill>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p:nvPr/>
        </p:nvSpPr>
        <p:spPr>
          <a:xfrm>
            <a:off x="661670" y="3359785"/>
            <a:ext cx="10480675" cy="2526665"/>
          </a:xfrm>
          <a:prstGeom prst="rect">
            <a:avLst/>
          </a:prstGeom>
          <a:noFill/>
          <a:ln w="9525">
            <a:noFill/>
          </a:ln>
        </p:spPr>
        <p:txBody>
          <a:bodyPr wrap="square" anchor="ctr">
            <a:spAutoFit/>
          </a:bodyPr>
          <a:lstStyle/>
          <a:p>
            <a:pPr>
              <a:lnSpc>
                <a:spcPct val="120000"/>
              </a:lnSpc>
            </a:pPr>
            <a:r>
              <a:rPr lang="zh-CN" altLang="en-US" sz="2200" dirty="0">
                <a:latin typeface="Times New Roman" panose="02020603050405020304" pitchFamily="18" charset="0"/>
                <a:ea typeface="楷体" panose="02010609060101010101" charset="-122"/>
              </a:rPr>
              <a:t>（</a:t>
            </a:r>
            <a:r>
              <a:rPr lang="en-US" altLang="zh-CN" sz="2200" dirty="0">
                <a:latin typeface="Times New Roman" panose="02020603050405020304" pitchFamily="18" charset="0"/>
                <a:ea typeface="楷体" panose="02010609060101010101" charset="-122"/>
              </a:rPr>
              <a:t>1</a:t>
            </a:r>
            <a:r>
              <a:rPr lang="zh-CN" altLang="en-US" sz="2200" dirty="0">
                <a:latin typeface="Times New Roman" panose="02020603050405020304" pitchFamily="18" charset="0"/>
                <a:ea typeface="楷体" panose="02010609060101010101" charset="-122"/>
              </a:rPr>
              <a:t>）求甲种离子打在底片上的位置到</a:t>
            </a:r>
            <a:r>
              <a:rPr lang="en-US" altLang="zh-CN" sz="2200" i="1" dirty="0">
                <a:latin typeface="Times New Roman" panose="02020603050405020304" pitchFamily="18" charset="0"/>
                <a:ea typeface="楷体" panose="02010609060101010101" charset="-122"/>
              </a:rPr>
              <a:t>N</a:t>
            </a:r>
            <a:r>
              <a:rPr lang="zh-CN" altLang="en-US" sz="2200" dirty="0">
                <a:latin typeface="Times New Roman" panose="02020603050405020304" pitchFamily="18" charset="0"/>
                <a:ea typeface="楷体" panose="02010609060101010101" charset="-122"/>
              </a:rPr>
              <a:t>点的最小距离</a:t>
            </a:r>
            <a:r>
              <a:rPr lang="en-US" altLang="zh-CN" sz="2200" i="1" dirty="0">
                <a:latin typeface="Times New Roman" panose="02020603050405020304" pitchFamily="18" charset="0"/>
                <a:ea typeface="楷体" panose="02010609060101010101" charset="-122"/>
              </a:rPr>
              <a:t>x</a:t>
            </a:r>
            <a:r>
              <a:rPr lang="zh-CN" altLang="en-US" sz="2200" dirty="0">
                <a:latin typeface="Times New Roman" panose="02020603050405020304" pitchFamily="18" charset="0"/>
                <a:ea typeface="楷体" panose="02010609060101010101" charset="-122"/>
              </a:rPr>
              <a:t>；</a:t>
            </a:r>
          </a:p>
          <a:p>
            <a:pPr>
              <a:lnSpc>
                <a:spcPct val="120000"/>
              </a:lnSpc>
            </a:pPr>
            <a:r>
              <a:rPr lang="zh-CN" altLang="en-US" sz="2200" dirty="0">
                <a:latin typeface="Times New Roman" panose="02020603050405020304" pitchFamily="18" charset="0"/>
                <a:ea typeface="楷体" panose="02010609060101010101" charset="-122"/>
              </a:rPr>
              <a:t>（</a:t>
            </a:r>
            <a:r>
              <a:rPr lang="en-US" altLang="zh-CN" sz="2200" dirty="0">
                <a:latin typeface="Times New Roman" panose="02020603050405020304" pitchFamily="18" charset="0"/>
                <a:ea typeface="楷体" panose="02010609060101010101" charset="-122"/>
              </a:rPr>
              <a:t>2</a:t>
            </a:r>
            <a:r>
              <a:rPr lang="zh-CN" altLang="en-US" sz="2200" dirty="0">
                <a:latin typeface="Times New Roman" panose="02020603050405020304" pitchFamily="18" charset="0"/>
                <a:ea typeface="楷体" panose="02010609060101010101" charset="-122"/>
              </a:rPr>
              <a:t>）在答题卡的图中用斜线标出磁场中甲种离子经过的区域，</a:t>
            </a:r>
          </a:p>
          <a:p>
            <a:pPr>
              <a:lnSpc>
                <a:spcPct val="120000"/>
              </a:lnSpc>
            </a:pPr>
            <a:r>
              <a:rPr lang="zh-CN" altLang="en-US" sz="2200" dirty="0">
                <a:latin typeface="Times New Roman" panose="02020603050405020304" pitchFamily="18" charset="0"/>
                <a:ea typeface="楷体" panose="02010609060101010101" charset="-122"/>
              </a:rPr>
              <a:t>          并求该区域最窄处的宽度</a:t>
            </a:r>
            <a:r>
              <a:rPr lang="en-US" altLang="zh-CN" sz="2200" i="1" dirty="0">
                <a:latin typeface="Times New Roman" panose="02020603050405020304" pitchFamily="18" charset="0"/>
                <a:ea typeface="楷体" panose="02010609060101010101" charset="-122"/>
              </a:rPr>
              <a:t>d</a:t>
            </a:r>
            <a:r>
              <a:rPr lang="zh-CN" altLang="en-US" sz="2200" dirty="0">
                <a:latin typeface="Times New Roman" panose="02020603050405020304" pitchFamily="18" charset="0"/>
                <a:ea typeface="楷体" panose="02010609060101010101" charset="-122"/>
              </a:rPr>
              <a:t>；</a:t>
            </a:r>
          </a:p>
          <a:p>
            <a:pPr>
              <a:lnSpc>
                <a:spcPct val="120000"/>
              </a:lnSpc>
            </a:pPr>
            <a:r>
              <a:rPr lang="zh-CN" altLang="en-US" sz="2200" dirty="0">
                <a:latin typeface="Times New Roman" panose="02020603050405020304" pitchFamily="18" charset="0"/>
                <a:ea typeface="楷体" panose="02010609060101010101" charset="-122"/>
              </a:rPr>
              <a:t>（</a:t>
            </a:r>
            <a:r>
              <a:rPr lang="en-US" altLang="zh-CN" sz="2200" dirty="0">
                <a:latin typeface="Times New Roman" panose="02020603050405020304" pitchFamily="18" charset="0"/>
                <a:ea typeface="楷体" panose="02010609060101010101" charset="-122"/>
              </a:rPr>
              <a:t>3</a:t>
            </a:r>
            <a:r>
              <a:rPr lang="zh-CN" altLang="en-US" sz="2200" dirty="0">
                <a:latin typeface="Times New Roman" panose="02020603050405020304" pitchFamily="18" charset="0"/>
                <a:ea typeface="楷体" panose="02010609060101010101" charset="-122"/>
              </a:rPr>
              <a:t>）若考虑加速电压有波动，在（</a:t>
            </a:r>
            <a:r>
              <a:rPr lang="en-US" altLang="zh-CN" sz="2200" i="1" dirty="0">
                <a:latin typeface="Times New Roman" panose="02020603050405020304" pitchFamily="18" charset="0"/>
                <a:ea typeface="楷体" panose="02010609060101010101" charset="-122"/>
              </a:rPr>
              <a:t>U</a:t>
            </a:r>
            <a:r>
              <a:rPr lang="en-US" altLang="zh-CN" sz="2200" baseline="-25000" dirty="0">
                <a:latin typeface="Times New Roman" panose="02020603050405020304" pitchFamily="18" charset="0"/>
                <a:ea typeface="楷体" panose="02010609060101010101" charset="-122"/>
              </a:rPr>
              <a:t>0</a:t>
            </a:r>
            <a:r>
              <a:rPr lang="en-US" altLang="zh-CN" sz="2200" dirty="0">
                <a:latin typeface="Times New Roman" panose="02020603050405020304" pitchFamily="18" charset="0"/>
                <a:ea typeface="楷体" panose="02010609060101010101" charset="-122"/>
              </a:rPr>
              <a:t>-Δ</a:t>
            </a:r>
            <a:r>
              <a:rPr lang="en-US" altLang="zh-CN" sz="2200" i="1" dirty="0">
                <a:latin typeface="Times New Roman" panose="02020603050405020304" pitchFamily="18" charset="0"/>
                <a:ea typeface="楷体" panose="02010609060101010101" charset="-122"/>
              </a:rPr>
              <a:t>U</a:t>
            </a:r>
            <a:r>
              <a:rPr lang="zh-CN" altLang="en-US" sz="2200" dirty="0">
                <a:latin typeface="Times New Roman" panose="02020603050405020304" pitchFamily="18" charset="0"/>
                <a:ea typeface="楷体" panose="02010609060101010101" charset="-122"/>
              </a:rPr>
              <a:t>）到（</a:t>
            </a:r>
            <a:r>
              <a:rPr lang="en-US" altLang="zh-CN" sz="2200" i="1" dirty="0">
                <a:latin typeface="Times New Roman" panose="02020603050405020304" pitchFamily="18" charset="0"/>
                <a:ea typeface="楷体" panose="02010609060101010101" charset="-122"/>
              </a:rPr>
              <a:t>U</a:t>
            </a:r>
            <a:r>
              <a:rPr lang="en-US" altLang="zh-CN" sz="2200" baseline="-25000" dirty="0">
                <a:latin typeface="Times New Roman" panose="02020603050405020304" pitchFamily="18" charset="0"/>
                <a:ea typeface="楷体" panose="02010609060101010101" charset="-122"/>
              </a:rPr>
              <a:t>0</a:t>
            </a:r>
            <a:r>
              <a:rPr lang="en-US" altLang="zh-CN" sz="2200" dirty="0">
                <a:latin typeface="Times New Roman" panose="02020603050405020304" pitchFamily="18" charset="0"/>
                <a:ea typeface="楷体" panose="02010609060101010101" charset="-122"/>
              </a:rPr>
              <a:t>+Δ</a:t>
            </a:r>
            <a:r>
              <a:rPr lang="en-US" altLang="zh-CN" sz="2200" i="1" dirty="0">
                <a:latin typeface="Times New Roman" panose="02020603050405020304" pitchFamily="18" charset="0"/>
                <a:ea typeface="楷体" panose="02010609060101010101" charset="-122"/>
              </a:rPr>
              <a:t>U</a:t>
            </a:r>
            <a:r>
              <a:rPr lang="zh-CN" altLang="en-US" sz="2200" dirty="0">
                <a:latin typeface="Times New Roman" panose="02020603050405020304" pitchFamily="18" charset="0"/>
                <a:ea typeface="楷体" panose="02010609060101010101" charset="-122"/>
              </a:rPr>
              <a:t>）之间</a:t>
            </a:r>
          </a:p>
          <a:p>
            <a:pPr>
              <a:lnSpc>
                <a:spcPct val="120000"/>
              </a:lnSpc>
            </a:pPr>
            <a:r>
              <a:rPr lang="zh-CN" altLang="en-US" sz="2200" dirty="0">
                <a:latin typeface="Times New Roman" panose="02020603050405020304" pitchFamily="18" charset="0"/>
                <a:ea typeface="楷体" panose="02010609060101010101" charset="-122"/>
              </a:rPr>
              <a:t>          变化，要使甲、乙两种离子在底片上没有重叠，求狭缝宽</a:t>
            </a:r>
          </a:p>
          <a:p>
            <a:pPr>
              <a:lnSpc>
                <a:spcPct val="120000"/>
              </a:lnSpc>
            </a:pPr>
            <a:r>
              <a:rPr lang="zh-CN" altLang="en-US" sz="2200" dirty="0">
                <a:latin typeface="Times New Roman" panose="02020603050405020304" pitchFamily="18" charset="0"/>
                <a:ea typeface="楷体" panose="02010609060101010101" charset="-122"/>
              </a:rPr>
              <a:t>          度</a:t>
            </a:r>
            <a:r>
              <a:rPr lang="en-US" altLang="zh-CN" sz="2200" i="1" dirty="0">
                <a:latin typeface="Times New Roman" panose="02020603050405020304" pitchFamily="18" charset="0"/>
                <a:ea typeface="楷体" panose="02010609060101010101" charset="-122"/>
              </a:rPr>
              <a:t>L</a:t>
            </a:r>
            <a:r>
              <a:rPr lang="zh-CN" altLang="en-US" sz="2200" dirty="0">
                <a:latin typeface="Times New Roman" panose="02020603050405020304" pitchFamily="18" charset="0"/>
                <a:ea typeface="楷体" panose="02010609060101010101" charset="-122"/>
              </a:rPr>
              <a:t>满足的条件</a:t>
            </a:r>
            <a:r>
              <a:rPr lang="en-US" altLang="zh-CN" sz="2200" dirty="0">
                <a:latin typeface="Times New Roman" panose="02020603050405020304" pitchFamily="18" charset="0"/>
                <a:ea typeface="楷体" panose="02010609060101010101" charset="-122"/>
              </a:rPr>
              <a:t>.</a:t>
            </a:r>
          </a:p>
        </p:txBody>
      </p:sp>
      <p:pic>
        <p:nvPicPr>
          <p:cNvPr id="43011" name="Picture 3"/>
          <p:cNvPicPr>
            <a:picLocks noChangeAspect="1"/>
          </p:cNvPicPr>
          <p:nvPr/>
        </p:nvPicPr>
        <p:blipFill>
          <a:blip r:embed="rId3"/>
          <a:stretch>
            <a:fillRect/>
          </a:stretch>
        </p:blipFill>
        <p:spPr>
          <a:xfrm>
            <a:off x="8670925" y="3244215"/>
            <a:ext cx="3078480" cy="2332355"/>
          </a:xfrm>
          <a:prstGeom prst="rect">
            <a:avLst/>
          </a:prstGeom>
          <a:noFill/>
          <a:ln w="9525">
            <a:noFill/>
          </a:ln>
        </p:spPr>
      </p:pic>
      <p:sp>
        <p:nvSpPr>
          <p:cNvPr id="43012" name="Rectangle 4"/>
          <p:cNvSpPr/>
          <p:nvPr/>
        </p:nvSpPr>
        <p:spPr>
          <a:xfrm>
            <a:off x="763270" y="1233488"/>
            <a:ext cx="10796905" cy="2120900"/>
          </a:xfrm>
          <a:prstGeom prst="rect">
            <a:avLst/>
          </a:prstGeom>
          <a:noFill/>
          <a:ln w="9525">
            <a:noFill/>
          </a:ln>
        </p:spPr>
        <p:txBody>
          <a:bodyPr wrap="square" anchor="ctr">
            <a:spAutoFit/>
          </a:bodyPr>
          <a:lstStyle/>
          <a:p>
            <a:pPr>
              <a:lnSpc>
                <a:spcPct val="120000"/>
              </a:lnSpc>
            </a:pPr>
            <a:r>
              <a:rPr lang="en-US" altLang="zh-CN" sz="2200" dirty="0">
                <a:latin typeface="Times New Roman" panose="02020603050405020304" pitchFamily="18" charset="0"/>
                <a:ea typeface="楷体" panose="02010609060101010101" charset="-122"/>
              </a:rPr>
              <a:t>15.</a:t>
            </a:r>
            <a:r>
              <a:rPr lang="zh-CN" altLang="en-US" sz="2200" dirty="0">
                <a:latin typeface="Times New Roman" panose="02020603050405020304" pitchFamily="18" charset="0"/>
                <a:ea typeface="楷体" panose="02010609060101010101" charset="-122"/>
              </a:rPr>
              <a:t>（</a:t>
            </a:r>
            <a:r>
              <a:rPr lang="en-US" altLang="zh-CN" sz="2200" dirty="0">
                <a:latin typeface="Times New Roman" panose="02020603050405020304" pitchFamily="18" charset="0"/>
                <a:ea typeface="楷体" panose="02010609060101010101" charset="-122"/>
              </a:rPr>
              <a:t>16</a:t>
            </a:r>
            <a:r>
              <a:rPr lang="zh-CN" altLang="en-US" sz="2200" dirty="0">
                <a:latin typeface="Times New Roman" panose="02020603050405020304" pitchFamily="18" charset="0"/>
                <a:ea typeface="楷体" panose="02010609060101010101" charset="-122"/>
              </a:rPr>
              <a:t>分）一台质谱仪的工作原理如图所示</a:t>
            </a:r>
            <a:r>
              <a:rPr lang="en-US" altLang="zh-CN" sz="2200" dirty="0">
                <a:latin typeface="Times New Roman" panose="02020603050405020304" pitchFamily="18" charset="0"/>
                <a:ea typeface="楷体" panose="02010609060101010101" charset="-122"/>
              </a:rPr>
              <a:t>.</a:t>
            </a:r>
            <a:r>
              <a:rPr lang="zh-CN" altLang="en-US" sz="2200" dirty="0">
                <a:latin typeface="Times New Roman" panose="02020603050405020304" pitchFamily="18" charset="0"/>
                <a:ea typeface="楷体" panose="02010609060101010101" charset="-122"/>
              </a:rPr>
              <a:t>大量的甲、乙两种离子飘入电压力为</a:t>
            </a:r>
            <a:r>
              <a:rPr lang="en-US" altLang="zh-CN" sz="2200" i="1" dirty="0">
                <a:latin typeface="Times New Roman" panose="02020603050405020304" pitchFamily="18" charset="0"/>
                <a:ea typeface="楷体" panose="02010609060101010101" charset="-122"/>
              </a:rPr>
              <a:t>U</a:t>
            </a:r>
            <a:r>
              <a:rPr lang="en-US" altLang="zh-CN" sz="2200" baseline="-25000" dirty="0">
                <a:latin typeface="Times New Roman" panose="02020603050405020304" pitchFamily="18" charset="0"/>
                <a:ea typeface="楷体" panose="02010609060101010101" charset="-122"/>
              </a:rPr>
              <a:t>0</a:t>
            </a:r>
            <a:r>
              <a:rPr lang="zh-CN" altLang="en-US" sz="2200" dirty="0">
                <a:latin typeface="Times New Roman" panose="02020603050405020304" pitchFamily="18" charset="0"/>
                <a:ea typeface="楷体" panose="02010609060101010101" charset="-122"/>
              </a:rPr>
              <a:t>的加速电场，其初速度几乎为</a:t>
            </a:r>
            <a:r>
              <a:rPr lang="en-US" altLang="zh-CN" sz="2200" dirty="0">
                <a:latin typeface="Times New Roman" panose="02020603050405020304" pitchFamily="18" charset="0"/>
                <a:ea typeface="楷体" panose="02010609060101010101" charset="-122"/>
              </a:rPr>
              <a:t>0</a:t>
            </a:r>
            <a:r>
              <a:rPr lang="zh-CN" altLang="en-US" sz="2200" dirty="0">
                <a:latin typeface="Times New Roman" panose="02020603050405020304" pitchFamily="18" charset="0"/>
                <a:ea typeface="楷体" panose="02010609060101010101" charset="-122"/>
              </a:rPr>
              <a:t>，经过加速后，通过宽为</a:t>
            </a:r>
            <a:r>
              <a:rPr lang="en-US" altLang="zh-CN" sz="2200" i="1" dirty="0">
                <a:latin typeface="Times New Roman" panose="02020603050405020304" pitchFamily="18" charset="0"/>
                <a:ea typeface="楷体" panose="02010609060101010101" charset="-122"/>
              </a:rPr>
              <a:t>L</a:t>
            </a:r>
            <a:r>
              <a:rPr lang="zh-CN" altLang="en-US" sz="2200" dirty="0">
                <a:latin typeface="Times New Roman" panose="02020603050405020304" pitchFamily="18" charset="0"/>
                <a:ea typeface="楷体" panose="02010609060101010101" charset="-122"/>
              </a:rPr>
              <a:t>的狭缝</a:t>
            </a:r>
            <a:r>
              <a:rPr lang="en-US" altLang="zh-CN" sz="2200" i="1" dirty="0">
                <a:latin typeface="Times New Roman" panose="02020603050405020304" pitchFamily="18" charset="0"/>
                <a:ea typeface="楷体" panose="02010609060101010101" charset="-122"/>
              </a:rPr>
              <a:t>MN</a:t>
            </a:r>
            <a:r>
              <a:rPr lang="zh-CN" altLang="en-US" sz="2200" dirty="0">
                <a:latin typeface="Times New Roman" panose="02020603050405020304" pitchFamily="18" charset="0"/>
                <a:ea typeface="楷体" panose="02010609060101010101" charset="-122"/>
              </a:rPr>
              <a:t>沿着与磁场垂直的方向进入磁感应强度为</a:t>
            </a:r>
            <a:r>
              <a:rPr lang="en-US" altLang="zh-CN" sz="2200" i="1" dirty="0">
                <a:latin typeface="Times New Roman" panose="02020603050405020304" pitchFamily="18" charset="0"/>
                <a:ea typeface="楷体" panose="02010609060101010101" charset="-122"/>
              </a:rPr>
              <a:t>B</a:t>
            </a:r>
            <a:r>
              <a:rPr lang="zh-CN" altLang="en-US" sz="2200" dirty="0">
                <a:latin typeface="Times New Roman" panose="02020603050405020304" pitchFamily="18" charset="0"/>
                <a:ea typeface="楷体" panose="02010609060101010101" charset="-122"/>
              </a:rPr>
              <a:t>的匀强磁场中，最后打到照相底片上．已知甲、乙两种离子的电荷量均为</a:t>
            </a:r>
            <a:r>
              <a:rPr lang="en-US" altLang="zh-CN" sz="2200" dirty="0">
                <a:latin typeface="Times New Roman" panose="02020603050405020304" pitchFamily="18" charset="0"/>
                <a:ea typeface="楷体" panose="02010609060101010101" charset="-122"/>
              </a:rPr>
              <a:t>+</a:t>
            </a:r>
            <a:r>
              <a:rPr lang="en-US" altLang="zh-CN" sz="2200" i="1" dirty="0">
                <a:latin typeface="Times New Roman" panose="02020603050405020304" pitchFamily="18" charset="0"/>
                <a:ea typeface="楷体" panose="02010609060101010101" charset="-122"/>
              </a:rPr>
              <a:t>q</a:t>
            </a:r>
            <a:r>
              <a:rPr lang="zh-CN" altLang="en-US" sz="2200" dirty="0">
                <a:latin typeface="Times New Roman" panose="02020603050405020304" pitchFamily="18" charset="0"/>
                <a:ea typeface="楷体" panose="02010609060101010101" charset="-122"/>
              </a:rPr>
              <a:t>，质量分别为</a:t>
            </a:r>
            <a:r>
              <a:rPr lang="en-US" altLang="zh-CN" sz="2200" dirty="0">
                <a:latin typeface="Times New Roman" panose="02020603050405020304" pitchFamily="18" charset="0"/>
                <a:ea typeface="楷体" panose="02010609060101010101" charset="-122"/>
              </a:rPr>
              <a:t>2</a:t>
            </a:r>
            <a:r>
              <a:rPr lang="en-US" altLang="zh-CN" sz="2200" i="1" dirty="0">
                <a:latin typeface="Times New Roman" panose="02020603050405020304" pitchFamily="18" charset="0"/>
                <a:ea typeface="楷体" panose="02010609060101010101" charset="-122"/>
              </a:rPr>
              <a:t>m</a:t>
            </a:r>
            <a:r>
              <a:rPr lang="zh-CN" altLang="en-US" sz="2200" dirty="0">
                <a:latin typeface="Times New Roman" panose="02020603050405020304" pitchFamily="18" charset="0"/>
                <a:ea typeface="楷体" panose="02010609060101010101" charset="-122"/>
              </a:rPr>
              <a:t>和</a:t>
            </a:r>
            <a:r>
              <a:rPr lang="en-US" altLang="zh-CN" sz="2200" i="1" dirty="0">
                <a:latin typeface="Times New Roman" panose="02020603050405020304" pitchFamily="18" charset="0"/>
                <a:ea typeface="楷体" panose="02010609060101010101" charset="-122"/>
              </a:rPr>
              <a:t>m</a:t>
            </a:r>
            <a:r>
              <a:rPr lang="zh-CN" altLang="en-US" sz="2200" dirty="0">
                <a:latin typeface="Times New Roman" panose="02020603050405020304" pitchFamily="18" charset="0"/>
                <a:ea typeface="楷体" panose="02010609060101010101" charset="-122"/>
              </a:rPr>
              <a:t>，图中虚线为经过狭缝左、右边界</a:t>
            </a:r>
            <a:r>
              <a:rPr lang="en-US" altLang="zh-CN" sz="2200" i="1" dirty="0">
                <a:latin typeface="Times New Roman" panose="02020603050405020304" pitchFamily="18" charset="0"/>
                <a:ea typeface="楷体" panose="02010609060101010101" charset="-122"/>
              </a:rPr>
              <a:t>M</a:t>
            </a:r>
            <a:r>
              <a:rPr lang="zh-CN" altLang="en-US" sz="2200" i="1" dirty="0">
                <a:latin typeface="Times New Roman" panose="02020603050405020304" pitchFamily="18" charset="0"/>
                <a:ea typeface="楷体" panose="02010609060101010101" charset="-122"/>
              </a:rPr>
              <a:t>、</a:t>
            </a:r>
            <a:r>
              <a:rPr lang="en-US" altLang="zh-CN" sz="2200" i="1" dirty="0">
                <a:latin typeface="Times New Roman" panose="02020603050405020304" pitchFamily="18" charset="0"/>
                <a:ea typeface="楷体" panose="02010609060101010101" charset="-122"/>
              </a:rPr>
              <a:t>N</a:t>
            </a:r>
            <a:r>
              <a:rPr lang="zh-CN" altLang="en-US" sz="2200" dirty="0">
                <a:latin typeface="Times New Roman" panose="02020603050405020304" pitchFamily="18" charset="0"/>
                <a:ea typeface="楷体" panose="02010609060101010101" charset="-122"/>
              </a:rPr>
              <a:t>的甲种离子的运动轨迹</a:t>
            </a:r>
            <a:r>
              <a:rPr lang="en-US" altLang="zh-CN" sz="2200" dirty="0">
                <a:latin typeface="Times New Roman" panose="02020603050405020304" pitchFamily="18" charset="0"/>
                <a:ea typeface="楷体" panose="02010609060101010101" charset="-122"/>
              </a:rPr>
              <a:t>.</a:t>
            </a:r>
            <a:r>
              <a:rPr lang="zh-CN" altLang="en-US" sz="2200" dirty="0">
                <a:latin typeface="Times New Roman" panose="02020603050405020304" pitchFamily="18" charset="0"/>
                <a:ea typeface="楷体" panose="02010609060101010101" charset="-122"/>
              </a:rPr>
              <a:t>不考虑离子间的相互作用</a:t>
            </a:r>
            <a:r>
              <a:rPr lang="en-US" altLang="zh-CN" sz="2200" dirty="0">
                <a:latin typeface="Times New Roman" panose="02020603050405020304" pitchFamily="18" charset="0"/>
                <a:ea typeface="楷体" panose="02010609060101010101" charset="-122"/>
              </a:rPr>
              <a:t>.</a:t>
            </a:r>
          </a:p>
        </p:txBody>
      </p:sp>
      <p:sp>
        <p:nvSpPr>
          <p:cNvPr id="4" name="Text Box 7"/>
          <p:cNvSpPr txBox="1">
            <a:spLocks noChangeArrowheads="1"/>
          </p:cNvSpPr>
          <p:nvPr/>
        </p:nvSpPr>
        <p:spPr bwMode="auto">
          <a:xfrm>
            <a:off x="2567608" y="6070799"/>
            <a:ext cx="648072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en-US" sz="2400" b="1" dirty="0" smtClean="0">
                <a:solidFill>
                  <a:srgbClr val="FF0000"/>
                </a:solidFill>
                <a:latin typeface="华文仿宋" panose="02010600040101010101" pitchFamily="2" charset="-122"/>
                <a:ea typeface="华文仿宋" panose="02010600040101010101" pitchFamily="2" charset="-122"/>
              </a:rPr>
              <a:t>应用数学解决物理问题的能力（几何关系）</a:t>
            </a:r>
            <a:endParaRPr lang="zh-CN" altLang="zh-CN" sz="2400" b="1" dirty="0">
              <a:solidFill>
                <a:srgbClr val="FF0000"/>
              </a:solidFill>
              <a:latin typeface="华文仿宋" panose="02010600040101010101" pitchFamily="2" charset="-122"/>
              <a:ea typeface="华文仿宋" panose="02010600040101010101" pitchFamily="2" charset="-122"/>
            </a:endParaRPr>
          </a:p>
        </p:txBody>
      </p:sp>
      <p:sp>
        <p:nvSpPr>
          <p:cNvPr id="2" name="矩形 1"/>
          <p:cNvSpPr/>
          <p:nvPr/>
        </p:nvSpPr>
        <p:spPr>
          <a:xfrm>
            <a:off x="763270" y="4623117"/>
            <a:ext cx="7708994" cy="12925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84175" y="3789040"/>
            <a:ext cx="7708994" cy="7632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p:cNvPicPr>
            <a:picLocks noChangeAspect="1"/>
          </p:cNvPicPr>
          <p:nvPr/>
        </p:nvPicPr>
        <p:blipFill>
          <a:blip r:embed="rId2"/>
          <a:stretch>
            <a:fillRect/>
          </a:stretch>
        </p:blipFill>
        <p:spPr>
          <a:xfrm>
            <a:off x="558165" y="1771650"/>
            <a:ext cx="11075670" cy="4368800"/>
          </a:xfrm>
          <a:prstGeom prst="rect">
            <a:avLst/>
          </a:prstGeom>
          <a:noFill/>
          <a:ln w="9525">
            <a:noFill/>
          </a:ln>
        </p:spPr>
      </p:pic>
      <p:sp>
        <p:nvSpPr>
          <p:cNvPr id="77828" name="Text Box 3"/>
          <p:cNvSpPr txBox="1"/>
          <p:nvPr/>
        </p:nvSpPr>
        <p:spPr>
          <a:xfrm>
            <a:off x="1095375" y="1219200"/>
            <a:ext cx="2895600" cy="460375"/>
          </a:xfrm>
          <a:prstGeom prst="rect">
            <a:avLst/>
          </a:prstGeom>
          <a:noFill/>
          <a:ln w="9525">
            <a:noFill/>
          </a:ln>
        </p:spPr>
        <p:txBody>
          <a:bodyPr>
            <a:spAutoFit/>
          </a:bodyPr>
          <a:lstStyle/>
          <a:p>
            <a:r>
              <a:rPr lang="en-US" altLang="zh-CN" sz="2400" dirty="0">
                <a:solidFill>
                  <a:schemeClr val="tx1"/>
                </a:solidFill>
                <a:latin typeface="Times New Roman" panose="02020603050405020304" pitchFamily="18" charset="0"/>
              </a:rPr>
              <a:t>2015</a:t>
            </a:r>
            <a:r>
              <a:rPr lang="zh-CN" altLang="en-US" sz="2400" dirty="0">
                <a:solidFill>
                  <a:schemeClr val="tx1"/>
                </a:solidFill>
                <a:latin typeface="Times New Roman" panose="02020603050405020304" pitchFamily="18" charset="0"/>
              </a:rPr>
              <a:t>江苏高考</a:t>
            </a:r>
          </a:p>
        </p:txBody>
      </p:sp>
      <p:sp>
        <p:nvSpPr>
          <p:cNvPr id="4" name="Text Box 7"/>
          <p:cNvSpPr txBox="1">
            <a:spLocks noChangeArrowheads="1"/>
          </p:cNvSpPr>
          <p:nvPr/>
        </p:nvSpPr>
        <p:spPr bwMode="auto">
          <a:xfrm>
            <a:off x="2567608" y="6070799"/>
            <a:ext cx="648072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en-US" sz="2400" b="1" dirty="0" smtClean="0">
                <a:solidFill>
                  <a:srgbClr val="FF0000"/>
                </a:solidFill>
                <a:latin typeface="华文仿宋" panose="02010600040101010101" pitchFamily="2" charset="-122"/>
                <a:ea typeface="华文仿宋" panose="02010600040101010101" pitchFamily="2" charset="-122"/>
              </a:rPr>
              <a:t>应用数学解决物理问题的能力（数量关系）</a:t>
            </a:r>
            <a:endParaRPr lang="zh-CN" altLang="zh-CN" sz="2400" b="1" dirty="0">
              <a:solidFill>
                <a:srgbClr val="FF0000"/>
              </a:solidFill>
              <a:latin typeface="华文仿宋" panose="02010600040101010101" pitchFamily="2" charset="-122"/>
              <a:ea typeface="华文仿宋" panose="02010600040101010101" pitchFamily="2" charset="-122"/>
            </a:endParaRPr>
          </a:p>
        </p:txBody>
      </p:sp>
      <p:sp>
        <p:nvSpPr>
          <p:cNvPr id="5" name="矩形 4"/>
          <p:cNvSpPr/>
          <p:nvPr/>
        </p:nvSpPr>
        <p:spPr>
          <a:xfrm>
            <a:off x="923299" y="4988669"/>
            <a:ext cx="7708994" cy="9606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4"/>
          <p:cNvPicPr>
            <a:picLocks noChangeAspect="1"/>
          </p:cNvPicPr>
          <p:nvPr/>
        </p:nvPicPr>
        <p:blipFill>
          <a:blip r:embed="rId2"/>
          <a:stretch>
            <a:fillRect/>
          </a:stretch>
        </p:blipFill>
        <p:spPr>
          <a:xfrm>
            <a:off x="1905000" y="2514600"/>
            <a:ext cx="7210425" cy="2590800"/>
          </a:xfrm>
          <a:prstGeom prst="rect">
            <a:avLst/>
          </a:prstGeom>
          <a:noFill/>
          <a:ln w="9525">
            <a:noFill/>
          </a:ln>
        </p:spPr>
      </p:pic>
      <p:pic>
        <p:nvPicPr>
          <p:cNvPr id="67589" name="Picture 2"/>
          <p:cNvPicPr>
            <a:picLocks noChangeAspect="1"/>
          </p:cNvPicPr>
          <p:nvPr/>
        </p:nvPicPr>
        <p:blipFill>
          <a:blip r:embed="rId3"/>
          <a:stretch>
            <a:fillRect/>
          </a:stretch>
        </p:blipFill>
        <p:spPr>
          <a:xfrm>
            <a:off x="9336360" y="2780928"/>
            <a:ext cx="2200275" cy="2619375"/>
          </a:xfrm>
          <a:prstGeom prst="rect">
            <a:avLst/>
          </a:prstGeom>
          <a:noFill/>
          <a:ln w="9525">
            <a:noFill/>
          </a:ln>
        </p:spPr>
      </p:pic>
      <p:sp>
        <p:nvSpPr>
          <p:cNvPr id="67590" name="Text Box 3"/>
          <p:cNvSpPr txBox="1"/>
          <p:nvPr/>
        </p:nvSpPr>
        <p:spPr>
          <a:xfrm>
            <a:off x="1828800" y="1066800"/>
            <a:ext cx="1981200" cy="460375"/>
          </a:xfrm>
          <a:prstGeom prst="rect">
            <a:avLst/>
          </a:prstGeom>
          <a:noFill/>
          <a:ln w="9525">
            <a:noFill/>
          </a:ln>
        </p:spPr>
        <p:txBody>
          <a:bodyPr>
            <a:spAutoFit/>
          </a:bodyPr>
          <a:lstStyle/>
          <a:p>
            <a:pPr>
              <a:spcBef>
                <a:spcPct val="50000"/>
              </a:spcBef>
            </a:pPr>
            <a:r>
              <a:rPr lang="en-US" altLang="zh-CN" sz="2400" dirty="0">
                <a:latin typeface="Times New Roman" panose="02020603050405020304" pitchFamily="18" charset="0"/>
              </a:rPr>
              <a:t>2015</a:t>
            </a:r>
            <a:r>
              <a:rPr lang="zh-CN" altLang="en-US" sz="2400" dirty="0">
                <a:latin typeface="Times New Roman" panose="02020603050405020304" pitchFamily="18" charset="0"/>
              </a:rPr>
              <a:t>江苏卷</a:t>
            </a:r>
          </a:p>
        </p:txBody>
      </p:sp>
      <p:grpSp>
        <p:nvGrpSpPr>
          <p:cNvPr id="3" name="组合 2"/>
          <p:cNvGrpSpPr/>
          <p:nvPr/>
        </p:nvGrpSpPr>
        <p:grpSpPr>
          <a:xfrm>
            <a:off x="1600200" y="1296987"/>
            <a:ext cx="9248328" cy="1370013"/>
            <a:chOff x="1600200" y="1296987"/>
            <a:chExt cx="9248328" cy="1370013"/>
          </a:xfrm>
        </p:grpSpPr>
        <p:pic>
          <p:nvPicPr>
            <p:cNvPr id="67586" name="Picture 3"/>
            <p:cNvPicPr>
              <a:picLocks noChangeAspect="1"/>
            </p:cNvPicPr>
            <p:nvPr/>
          </p:nvPicPr>
          <p:blipFill>
            <a:blip r:embed="rId4"/>
            <a:stretch>
              <a:fillRect/>
            </a:stretch>
          </p:blipFill>
          <p:spPr>
            <a:xfrm>
              <a:off x="1600200" y="1600200"/>
              <a:ext cx="8991600" cy="1066800"/>
            </a:xfrm>
            <a:prstGeom prst="rect">
              <a:avLst/>
            </a:prstGeom>
            <a:noFill/>
            <a:ln w="9525">
              <a:noFill/>
            </a:ln>
          </p:spPr>
        </p:pic>
        <p:sp>
          <p:nvSpPr>
            <p:cNvPr id="2" name="矩形 1"/>
            <p:cNvSpPr/>
            <p:nvPr/>
          </p:nvSpPr>
          <p:spPr>
            <a:xfrm>
              <a:off x="8904312" y="1296987"/>
              <a:ext cx="1944216" cy="547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 Box 7"/>
          <p:cNvSpPr txBox="1">
            <a:spLocks noChangeArrowheads="1"/>
          </p:cNvSpPr>
          <p:nvPr/>
        </p:nvSpPr>
        <p:spPr bwMode="auto">
          <a:xfrm>
            <a:off x="2331211" y="5396871"/>
            <a:ext cx="63580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en-US" sz="2400" b="1" dirty="0" smtClean="0">
                <a:solidFill>
                  <a:srgbClr val="FF0000"/>
                </a:solidFill>
                <a:latin typeface="华文仿宋" panose="02010600040101010101" pitchFamily="2" charset="-122"/>
                <a:ea typeface="华文仿宋" panose="02010600040101010101" pitchFamily="2" charset="-122"/>
              </a:rPr>
              <a:t>分析综合能力</a:t>
            </a:r>
            <a:r>
              <a:rPr lang="en-US" altLang="zh-CN" sz="2400" b="1" dirty="0" smtClean="0">
                <a:solidFill>
                  <a:srgbClr val="FF0000"/>
                </a:solidFill>
                <a:latin typeface="华文仿宋" panose="02010600040101010101" pitchFamily="2" charset="-122"/>
                <a:ea typeface="华文仿宋" panose="02010600040101010101" pitchFamily="2" charset="-122"/>
              </a:rPr>
              <a:t>+</a:t>
            </a:r>
            <a:r>
              <a:rPr lang="zh-CN" altLang="en-US" sz="2400" b="1" dirty="0" smtClean="0">
                <a:solidFill>
                  <a:srgbClr val="FF0000"/>
                </a:solidFill>
                <a:latin typeface="华文仿宋" panose="02010600040101010101" pitchFamily="2" charset="-122"/>
                <a:ea typeface="华文仿宋" panose="02010600040101010101" pitchFamily="2" charset="-122"/>
              </a:rPr>
              <a:t>不在一直线上的向心力计算</a:t>
            </a:r>
            <a:endParaRPr lang="zh-CN" altLang="zh-CN" sz="2400" b="1" dirty="0">
              <a:solidFill>
                <a:srgbClr val="FF0000"/>
              </a:solidFill>
              <a:latin typeface="华文仿宋" panose="02010600040101010101" pitchFamily="2" charset="-122"/>
              <a:ea typeface="华文仿宋" panose="02010600040101010101" pitchFamily="2" charset="-122"/>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538127" y="1347925"/>
            <a:ext cx="5568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rgbClr val="FF0000"/>
                </a:solidFill>
              </a:rPr>
              <a:t>南通市</a:t>
            </a:r>
            <a:r>
              <a:rPr lang="en-US" altLang="zh-CN" sz="2400" b="1" dirty="0">
                <a:solidFill>
                  <a:srgbClr val="FF0000"/>
                </a:solidFill>
              </a:rPr>
              <a:t>2015</a:t>
            </a:r>
            <a:r>
              <a:rPr lang="zh-CN" altLang="en-US" sz="2400" b="1" dirty="0">
                <a:solidFill>
                  <a:srgbClr val="FF0000"/>
                </a:solidFill>
              </a:rPr>
              <a:t>届高三第二次调研测试</a:t>
            </a:r>
          </a:p>
        </p:txBody>
      </p:sp>
      <p:pic>
        <p:nvPicPr>
          <p:cNvPr id="216093" name="Picture 29" descr="QQ截图20151129142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1" y="2011065"/>
            <a:ext cx="11137900" cy="468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6" name="Picture 4" descr="QQ截图201511291421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618" y="0"/>
            <a:ext cx="8388349"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096180" y="1909973"/>
            <a:ext cx="10184396" cy="319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3500"/>
              </a:lnSpc>
            </a:pPr>
            <a:r>
              <a:rPr lang="en-US" altLang="zh-CN" sz="2400" dirty="0">
                <a:latin typeface="Times New Roman" panose="02020603050405020304" pitchFamily="18" charset="0"/>
                <a:ea typeface="+mn-ea"/>
                <a:cs typeface="Times New Roman" panose="02020603050405020304" pitchFamily="18" charset="0"/>
              </a:rPr>
              <a:t>4</a:t>
            </a:r>
            <a:r>
              <a:rPr lang="zh-CN" altLang="zh-CN" sz="2400" dirty="0">
                <a:latin typeface="Times New Roman" panose="02020603050405020304" pitchFamily="18" charset="0"/>
                <a:ea typeface="+mn-ea"/>
                <a:cs typeface="Times New Roman" panose="02020603050405020304" pitchFamily="18" charset="0"/>
              </a:rPr>
              <a:t>．如图所示，三块平行放置的带电金属薄板</a:t>
            </a:r>
            <a:r>
              <a:rPr lang="en-US" altLang="zh-CN" sz="2400" i="1" dirty="0">
                <a:latin typeface="Times New Roman" panose="02020603050405020304" pitchFamily="18" charset="0"/>
                <a:ea typeface="+mn-ea"/>
                <a:cs typeface="Times New Roman" panose="02020603050405020304" pitchFamily="18" charset="0"/>
              </a:rPr>
              <a:t>A</a:t>
            </a:r>
            <a:r>
              <a:rPr lang="zh-CN" altLang="zh-CN" sz="2400" dirty="0">
                <a:latin typeface="Times New Roman" panose="02020603050405020304" pitchFamily="18" charset="0"/>
                <a:ea typeface="+mn-ea"/>
                <a:cs typeface="Times New Roman" panose="02020603050405020304" pitchFamily="18" charset="0"/>
              </a:rPr>
              <a:t>、</a:t>
            </a:r>
            <a:r>
              <a:rPr lang="en-US" altLang="zh-CN" sz="2400" i="1" dirty="0">
                <a:latin typeface="Times New Roman" panose="02020603050405020304" pitchFamily="18" charset="0"/>
                <a:ea typeface="+mn-ea"/>
                <a:cs typeface="Times New Roman" panose="02020603050405020304" pitchFamily="18" charset="0"/>
              </a:rPr>
              <a:t>B</a:t>
            </a:r>
            <a:r>
              <a:rPr lang="zh-CN" altLang="zh-CN" sz="2400" dirty="0">
                <a:latin typeface="Times New Roman" panose="02020603050405020304" pitchFamily="18" charset="0"/>
                <a:ea typeface="+mn-ea"/>
                <a:cs typeface="Times New Roman" panose="02020603050405020304" pitchFamily="18" charset="0"/>
              </a:rPr>
              <a:t>、</a:t>
            </a:r>
            <a:r>
              <a:rPr lang="en-US" altLang="zh-CN" sz="2400" i="1" dirty="0">
                <a:latin typeface="Times New Roman" panose="02020603050405020304" pitchFamily="18" charset="0"/>
                <a:ea typeface="+mn-ea"/>
                <a:cs typeface="Times New Roman" panose="02020603050405020304" pitchFamily="18" charset="0"/>
              </a:rPr>
              <a:t>C</a:t>
            </a:r>
            <a:r>
              <a:rPr lang="zh-CN" altLang="zh-CN" sz="2400" dirty="0">
                <a:latin typeface="Times New Roman" panose="02020603050405020304" pitchFamily="18" charset="0"/>
                <a:ea typeface="+mn-ea"/>
                <a:cs typeface="Times New Roman" panose="02020603050405020304" pitchFamily="18" charset="0"/>
              </a:rPr>
              <a:t>中央各有一小孔，小孔分别位于</a:t>
            </a:r>
            <a:r>
              <a:rPr lang="en-US" altLang="zh-CN" sz="2400" i="1" dirty="0">
                <a:latin typeface="Times New Roman" panose="02020603050405020304" pitchFamily="18" charset="0"/>
                <a:ea typeface="+mn-ea"/>
                <a:cs typeface="Times New Roman" panose="02020603050405020304" pitchFamily="18" charset="0"/>
              </a:rPr>
              <a:t>O</a:t>
            </a:r>
            <a:r>
              <a:rPr lang="zh-CN" altLang="zh-CN" sz="2400" dirty="0">
                <a:latin typeface="Times New Roman" panose="02020603050405020304" pitchFamily="18" charset="0"/>
                <a:ea typeface="+mn-ea"/>
                <a:cs typeface="Times New Roman" panose="02020603050405020304" pitchFamily="18" charset="0"/>
              </a:rPr>
              <a:t>、</a:t>
            </a:r>
            <a:r>
              <a:rPr lang="en-US" altLang="zh-CN" sz="2400" i="1" dirty="0">
                <a:latin typeface="Times New Roman" panose="02020603050405020304" pitchFamily="18" charset="0"/>
                <a:ea typeface="+mn-ea"/>
                <a:cs typeface="Times New Roman" panose="02020603050405020304" pitchFamily="18" charset="0"/>
              </a:rPr>
              <a:t>M</a:t>
            </a:r>
            <a:r>
              <a:rPr lang="zh-CN" altLang="zh-CN" sz="2400" dirty="0">
                <a:latin typeface="Times New Roman" panose="02020603050405020304" pitchFamily="18" charset="0"/>
                <a:ea typeface="+mn-ea"/>
                <a:cs typeface="Times New Roman" panose="02020603050405020304" pitchFamily="18" charset="0"/>
              </a:rPr>
              <a:t>、</a:t>
            </a:r>
            <a:r>
              <a:rPr lang="en-US" altLang="zh-CN" sz="2400" i="1" dirty="0">
                <a:latin typeface="Times New Roman" panose="02020603050405020304" pitchFamily="18" charset="0"/>
                <a:ea typeface="+mn-ea"/>
                <a:cs typeface="Times New Roman" panose="02020603050405020304" pitchFamily="18" charset="0"/>
              </a:rPr>
              <a:t>P</a:t>
            </a:r>
            <a:r>
              <a:rPr lang="zh-CN" altLang="zh-CN" sz="2400" dirty="0">
                <a:latin typeface="Times New Roman" panose="02020603050405020304" pitchFamily="18" charset="0"/>
                <a:ea typeface="+mn-ea"/>
                <a:cs typeface="Times New Roman" panose="02020603050405020304" pitchFamily="18" charset="0"/>
              </a:rPr>
              <a:t>点．由</a:t>
            </a:r>
            <a:r>
              <a:rPr lang="en-US" altLang="zh-CN" sz="2400" i="1" dirty="0">
                <a:latin typeface="Times New Roman" panose="02020603050405020304" pitchFamily="18" charset="0"/>
                <a:ea typeface="+mn-ea"/>
                <a:cs typeface="Times New Roman" panose="02020603050405020304" pitchFamily="18" charset="0"/>
              </a:rPr>
              <a:t>O</a:t>
            </a:r>
            <a:r>
              <a:rPr lang="zh-CN" altLang="zh-CN" sz="2400" dirty="0">
                <a:latin typeface="Times New Roman" panose="02020603050405020304" pitchFamily="18" charset="0"/>
                <a:ea typeface="+mn-ea"/>
                <a:cs typeface="Times New Roman" panose="02020603050405020304" pitchFamily="18" charset="0"/>
              </a:rPr>
              <a:t>点静止释放的电子恰好能运动到</a:t>
            </a:r>
            <a:r>
              <a:rPr lang="en-US" altLang="zh-CN" sz="2400" i="1" dirty="0">
                <a:latin typeface="Times New Roman" panose="02020603050405020304" pitchFamily="18" charset="0"/>
                <a:ea typeface="+mn-ea"/>
                <a:cs typeface="Times New Roman" panose="02020603050405020304" pitchFamily="18" charset="0"/>
              </a:rPr>
              <a:t>P</a:t>
            </a:r>
            <a:r>
              <a:rPr lang="zh-CN" altLang="zh-CN" sz="2400" dirty="0">
                <a:latin typeface="Times New Roman" panose="02020603050405020304" pitchFamily="18" charset="0"/>
                <a:ea typeface="+mn-ea"/>
                <a:cs typeface="Times New Roman" panose="02020603050405020304" pitchFamily="18" charset="0"/>
              </a:rPr>
              <a:t>点．现将</a:t>
            </a:r>
            <a:r>
              <a:rPr lang="en-US" altLang="zh-CN" sz="2400" i="1" dirty="0">
                <a:latin typeface="Times New Roman" panose="02020603050405020304" pitchFamily="18" charset="0"/>
                <a:ea typeface="+mn-ea"/>
                <a:cs typeface="Times New Roman" panose="02020603050405020304" pitchFamily="18" charset="0"/>
              </a:rPr>
              <a:t>C</a:t>
            </a:r>
            <a:r>
              <a:rPr lang="zh-CN" altLang="zh-CN" sz="2400" dirty="0">
                <a:latin typeface="Times New Roman" panose="02020603050405020304" pitchFamily="18" charset="0"/>
                <a:ea typeface="+mn-ea"/>
                <a:cs typeface="Times New Roman" panose="02020603050405020304" pitchFamily="18" charset="0"/>
              </a:rPr>
              <a:t>板向右平移到</a:t>
            </a:r>
            <a:r>
              <a:rPr lang="en-US" altLang="zh-CN" sz="2400" i="1" dirty="0">
                <a:latin typeface="Times New Roman" panose="02020603050405020304" pitchFamily="18" charset="0"/>
                <a:ea typeface="+mn-ea"/>
                <a:cs typeface="Times New Roman" panose="02020603050405020304" pitchFamily="18" charset="0"/>
              </a:rPr>
              <a:t>P</a:t>
            </a:r>
            <a:r>
              <a:rPr lang="zh-CN" altLang="zh-CN" sz="2400" dirty="0">
                <a:latin typeface="Times New Roman" panose="02020603050405020304" pitchFamily="18" charset="0"/>
                <a:ea typeface="+mn-ea"/>
                <a:cs typeface="Times New Roman" panose="02020603050405020304" pitchFamily="18" charset="0"/>
              </a:rPr>
              <a:t>＇点，则由</a:t>
            </a:r>
            <a:r>
              <a:rPr lang="en-US" altLang="zh-CN" sz="2400" i="1" dirty="0">
                <a:latin typeface="Times New Roman" panose="02020603050405020304" pitchFamily="18" charset="0"/>
                <a:ea typeface="+mn-ea"/>
                <a:cs typeface="Times New Roman" panose="02020603050405020304" pitchFamily="18" charset="0"/>
              </a:rPr>
              <a:t>O</a:t>
            </a:r>
            <a:r>
              <a:rPr lang="zh-CN" altLang="zh-CN" sz="2400" dirty="0">
                <a:latin typeface="Times New Roman" panose="02020603050405020304" pitchFamily="18" charset="0"/>
                <a:ea typeface="+mn-ea"/>
                <a:cs typeface="Times New Roman" panose="02020603050405020304" pitchFamily="18" charset="0"/>
              </a:rPr>
              <a:t>点静止释放的电子</a:t>
            </a:r>
          </a:p>
          <a:p>
            <a:pPr>
              <a:lnSpc>
                <a:spcPts val="3500"/>
              </a:lnSpc>
            </a:pPr>
            <a:r>
              <a:rPr lang="zh-CN" altLang="zh-CN" sz="240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A</a:t>
            </a:r>
            <a:r>
              <a:rPr lang="zh-CN" altLang="zh-CN" sz="2400" dirty="0">
                <a:latin typeface="Times New Roman" panose="02020603050405020304" pitchFamily="18" charset="0"/>
                <a:ea typeface="+mn-ea"/>
                <a:cs typeface="Times New Roman" panose="02020603050405020304" pitchFamily="18" charset="0"/>
              </a:rPr>
              <a:t>）运动到</a:t>
            </a:r>
            <a:r>
              <a:rPr lang="en-US" altLang="zh-CN" sz="2400" i="1" dirty="0">
                <a:latin typeface="Times New Roman" panose="02020603050405020304" pitchFamily="18" charset="0"/>
                <a:ea typeface="+mn-ea"/>
                <a:cs typeface="Times New Roman" panose="02020603050405020304" pitchFamily="18" charset="0"/>
              </a:rPr>
              <a:t>P</a:t>
            </a:r>
            <a:r>
              <a:rPr lang="zh-CN" altLang="zh-CN" sz="2400" dirty="0">
                <a:latin typeface="Times New Roman" panose="02020603050405020304" pitchFamily="18" charset="0"/>
                <a:ea typeface="+mn-ea"/>
                <a:cs typeface="Times New Roman" panose="02020603050405020304" pitchFamily="18" charset="0"/>
              </a:rPr>
              <a:t>点返回</a:t>
            </a:r>
          </a:p>
          <a:p>
            <a:pPr>
              <a:lnSpc>
                <a:spcPts val="3500"/>
              </a:lnSpc>
            </a:pPr>
            <a:r>
              <a:rPr lang="zh-CN" altLang="zh-CN" sz="240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B</a:t>
            </a:r>
            <a:r>
              <a:rPr lang="zh-CN" altLang="zh-CN" sz="2400" dirty="0">
                <a:latin typeface="Times New Roman" panose="02020603050405020304" pitchFamily="18" charset="0"/>
                <a:ea typeface="+mn-ea"/>
                <a:cs typeface="Times New Roman" panose="02020603050405020304" pitchFamily="18" charset="0"/>
              </a:rPr>
              <a:t>）运动到</a:t>
            </a:r>
            <a:r>
              <a:rPr lang="en-US" altLang="zh-CN" sz="2400" i="1" dirty="0">
                <a:latin typeface="Times New Roman" panose="02020603050405020304" pitchFamily="18" charset="0"/>
                <a:ea typeface="+mn-ea"/>
                <a:cs typeface="Times New Roman" panose="02020603050405020304" pitchFamily="18" charset="0"/>
              </a:rPr>
              <a:t>P</a:t>
            </a:r>
            <a:r>
              <a:rPr lang="zh-CN" altLang="zh-CN" sz="2400" dirty="0">
                <a:latin typeface="Times New Roman" panose="02020603050405020304" pitchFamily="18" charset="0"/>
                <a:ea typeface="+mn-ea"/>
                <a:cs typeface="Times New Roman" panose="02020603050405020304" pitchFamily="18" charset="0"/>
              </a:rPr>
              <a:t>与</a:t>
            </a:r>
            <a:r>
              <a:rPr lang="en-US" altLang="zh-CN" sz="2400" i="1" dirty="0">
                <a:latin typeface="Times New Roman" panose="02020603050405020304" pitchFamily="18" charset="0"/>
                <a:ea typeface="+mn-ea"/>
                <a:cs typeface="Times New Roman" panose="02020603050405020304" pitchFamily="18" charset="0"/>
              </a:rPr>
              <a:t>P</a:t>
            </a:r>
            <a:r>
              <a:rPr lang="zh-CN" altLang="zh-CN" sz="2400" dirty="0">
                <a:latin typeface="Times New Roman" panose="02020603050405020304" pitchFamily="18" charset="0"/>
                <a:ea typeface="+mn-ea"/>
                <a:cs typeface="Times New Roman" panose="02020603050405020304" pitchFamily="18" charset="0"/>
              </a:rPr>
              <a:t>＇点之间返回</a:t>
            </a:r>
          </a:p>
          <a:p>
            <a:pPr>
              <a:lnSpc>
                <a:spcPts val="3500"/>
              </a:lnSpc>
            </a:pPr>
            <a:r>
              <a:rPr lang="zh-CN" altLang="zh-CN" sz="240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C</a:t>
            </a:r>
            <a:r>
              <a:rPr lang="zh-CN" altLang="zh-CN" sz="2400" dirty="0">
                <a:latin typeface="Times New Roman" panose="02020603050405020304" pitchFamily="18" charset="0"/>
                <a:ea typeface="+mn-ea"/>
                <a:cs typeface="Times New Roman" panose="02020603050405020304" pitchFamily="18" charset="0"/>
              </a:rPr>
              <a:t>）运动到</a:t>
            </a:r>
            <a:r>
              <a:rPr lang="en-US" altLang="zh-CN" sz="2400" i="1" dirty="0">
                <a:latin typeface="Times New Roman" panose="02020603050405020304" pitchFamily="18" charset="0"/>
                <a:ea typeface="+mn-ea"/>
                <a:cs typeface="Times New Roman" panose="02020603050405020304" pitchFamily="18" charset="0"/>
              </a:rPr>
              <a:t>P</a:t>
            </a:r>
            <a:r>
              <a:rPr lang="zh-CN" altLang="zh-CN" sz="2400" dirty="0">
                <a:latin typeface="Times New Roman" panose="02020603050405020304" pitchFamily="18" charset="0"/>
                <a:ea typeface="+mn-ea"/>
                <a:cs typeface="Times New Roman" panose="02020603050405020304" pitchFamily="18" charset="0"/>
              </a:rPr>
              <a:t>＇点返回</a:t>
            </a:r>
          </a:p>
          <a:p>
            <a:pPr>
              <a:lnSpc>
                <a:spcPts val="3500"/>
              </a:lnSpc>
            </a:pPr>
            <a:r>
              <a:rPr lang="zh-CN" altLang="zh-CN" sz="240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D</a:t>
            </a:r>
            <a:r>
              <a:rPr lang="zh-CN" altLang="zh-CN" sz="2400" dirty="0">
                <a:latin typeface="Times New Roman" panose="02020603050405020304" pitchFamily="18" charset="0"/>
                <a:ea typeface="+mn-ea"/>
                <a:cs typeface="Times New Roman" panose="02020603050405020304" pitchFamily="18" charset="0"/>
              </a:rPr>
              <a:t>）穿过</a:t>
            </a:r>
            <a:r>
              <a:rPr lang="en-US" altLang="zh-CN" sz="2400" i="1" dirty="0">
                <a:latin typeface="Times New Roman" panose="02020603050405020304" pitchFamily="18" charset="0"/>
                <a:ea typeface="+mn-ea"/>
                <a:cs typeface="Times New Roman" panose="02020603050405020304" pitchFamily="18" charset="0"/>
              </a:rPr>
              <a:t>P</a:t>
            </a:r>
            <a:r>
              <a:rPr lang="zh-CN" altLang="zh-CN" sz="2400" dirty="0">
                <a:latin typeface="Times New Roman" panose="02020603050405020304" pitchFamily="18" charset="0"/>
                <a:ea typeface="+mn-ea"/>
                <a:cs typeface="Times New Roman" panose="02020603050405020304" pitchFamily="18" charset="0"/>
              </a:rPr>
              <a:t>＇</a:t>
            </a:r>
            <a:r>
              <a:rPr lang="zh-CN" altLang="zh-CN" sz="2400" dirty="0" smtClean="0">
                <a:latin typeface="Times New Roman" panose="02020603050405020304" pitchFamily="18" charset="0"/>
                <a:ea typeface="+mn-ea"/>
                <a:cs typeface="Times New Roman" panose="02020603050405020304" pitchFamily="18" charset="0"/>
              </a:rPr>
              <a:t>点</a:t>
            </a:r>
            <a:endParaRPr lang="zh-CN" altLang="en-US" sz="2400" dirty="0">
              <a:latin typeface="Times New Roman" panose="02020603050405020304" pitchFamily="18" charset="0"/>
              <a:ea typeface="+mn-ea"/>
              <a:cs typeface="Times New Roman" panose="02020603050405020304" pitchFamily="18" charset="0"/>
            </a:endParaRPr>
          </a:p>
        </p:txBody>
      </p:sp>
      <p:pic>
        <p:nvPicPr>
          <p:cNvPr id="3074" name="图片 279" descr="wl-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4232" y="3068960"/>
            <a:ext cx="2661054" cy="169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240131" y="5439672"/>
            <a:ext cx="10359810" cy="957250"/>
          </a:xfrm>
          <a:prstGeom prst="rect">
            <a:avLst/>
          </a:prstGeom>
          <a:noFill/>
        </p:spPr>
        <p:txBody>
          <a:bodyPr wrap="square" rtlCol="0">
            <a:spAutoFit/>
          </a:bodyPr>
          <a:lstStyle/>
          <a:p>
            <a:pPr>
              <a:lnSpc>
                <a:spcPts val="3600"/>
              </a:lnSpc>
            </a:pPr>
            <a:r>
              <a:rPr lang="zh-CN" altLang="zh-CN" sz="2000" b="1" dirty="0">
                <a:solidFill>
                  <a:srgbClr val="FF0000"/>
                </a:solidFill>
                <a:latin typeface="Times New Roman" panose="02020603050405020304" pitchFamily="18" charset="0"/>
                <a:cs typeface="Times New Roman" panose="02020603050405020304" pitchFamily="18" charset="0"/>
              </a:rPr>
              <a:t>由于</a:t>
            </a:r>
            <a:r>
              <a:rPr lang="en-US" altLang="zh-CN" sz="2000" b="1" i="1" dirty="0">
                <a:solidFill>
                  <a:srgbClr val="FF0000"/>
                </a:solidFill>
                <a:latin typeface="Times New Roman" panose="02020603050405020304" pitchFamily="18" charset="0"/>
                <a:cs typeface="Times New Roman" panose="02020603050405020304" pitchFamily="18" charset="0"/>
              </a:rPr>
              <a:t>B</a:t>
            </a:r>
            <a:r>
              <a:rPr lang="zh-CN" altLang="zh-CN" sz="2000" b="1" dirty="0">
                <a:solidFill>
                  <a:srgbClr val="FF0000"/>
                </a:solidFill>
                <a:latin typeface="Times New Roman" panose="02020603050405020304" pitchFamily="18" charset="0"/>
                <a:cs typeface="Times New Roman" panose="02020603050405020304" pitchFamily="18" charset="0"/>
              </a:rPr>
              <a:t>、</a:t>
            </a:r>
            <a:r>
              <a:rPr lang="en-US" altLang="zh-CN" sz="2000" b="1" i="1" dirty="0">
                <a:solidFill>
                  <a:srgbClr val="FF0000"/>
                </a:solidFill>
                <a:latin typeface="Times New Roman" panose="02020603050405020304" pitchFamily="18" charset="0"/>
                <a:cs typeface="Times New Roman" panose="02020603050405020304" pitchFamily="18" charset="0"/>
              </a:rPr>
              <a:t>C</a:t>
            </a:r>
            <a:r>
              <a:rPr lang="zh-CN" altLang="zh-CN" sz="2000" b="1" dirty="0">
                <a:solidFill>
                  <a:srgbClr val="FF0000"/>
                </a:solidFill>
                <a:latin typeface="Times New Roman" panose="02020603050405020304" pitchFamily="18" charset="0"/>
                <a:cs typeface="Times New Roman" panose="02020603050405020304" pitchFamily="18" charset="0"/>
              </a:rPr>
              <a:t>两板上的电荷量</a:t>
            </a:r>
            <a:r>
              <a:rPr lang="en-US" altLang="zh-CN" sz="2000" b="1" i="1" dirty="0">
                <a:solidFill>
                  <a:srgbClr val="FF0000"/>
                </a:solidFill>
                <a:latin typeface="Times New Roman" panose="02020603050405020304" pitchFamily="18" charset="0"/>
                <a:cs typeface="Times New Roman" panose="02020603050405020304" pitchFamily="18" charset="0"/>
              </a:rPr>
              <a:t>Q</a:t>
            </a:r>
            <a:r>
              <a:rPr lang="zh-CN" altLang="zh-CN" sz="2000" b="1" dirty="0">
                <a:solidFill>
                  <a:srgbClr val="FF0000"/>
                </a:solidFill>
                <a:latin typeface="Times New Roman" panose="02020603050405020304" pitchFamily="18" charset="0"/>
                <a:cs typeface="Times New Roman" panose="02020603050405020304" pitchFamily="18" charset="0"/>
              </a:rPr>
              <a:t>不变，板</a:t>
            </a:r>
            <a:r>
              <a:rPr lang="en-US" altLang="zh-CN" sz="2000" b="1" i="1" dirty="0">
                <a:solidFill>
                  <a:srgbClr val="FF0000"/>
                </a:solidFill>
                <a:latin typeface="Times New Roman" panose="02020603050405020304" pitchFamily="18" charset="0"/>
                <a:cs typeface="Times New Roman" panose="02020603050405020304" pitchFamily="18" charset="0"/>
              </a:rPr>
              <a:t>C</a:t>
            </a:r>
            <a:r>
              <a:rPr lang="zh-CN" altLang="zh-CN" sz="2000" b="1" dirty="0">
                <a:solidFill>
                  <a:srgbClr val="FF0000"/>
                </a:solidFill>
                <a:latin typeface="Times New Roman" panose="02020603050405020304" pitchFamily="18" charset="0"/>
                <a:cs typeface="Times New Roman" panose="02020603050405020304" pitchFamily="18" charset="0"/>
              </a:rPr>
              <a:t>移动前后，两板间电场线的疏密程度不变，电场强度</a:t>
            </a:r>
            <a:r>
              <a:rPr lang="en-US" altLang="zh-CN" sz="2000" b="1" i="1" dirty="0">
                <a:solidFill>
                  <a:srgbClr val="FF0000"/>
                </a:solidFill>
                <a:latin typeface="Times New Roman" panose="02020603050405020304" pitchFamily="18" charset="0"/>
                <a:cs typeface="Times New Roman" panose="02020603050405020304" pitchFamily="18" charset="0"/>
              </a:rPr>
              <a:t>E</a:t>
            </a:r>
            <a:r>
              <a:rPr lang="zh-CN" altLang="zh-CN" sz="2000" b="1" dirty="0">
                <a:solidFill>
                  <a:srgbClr val="FF0000"/>
                </a:solidFill>
                <a:latin typeface="Times New Roman" panose="02020603050405020304" pitchFamily="18" charset="0"/>
                <a:cs typeface="Times New Roman" panose="02020603050405020304" pitchFamily="18" charset="0"/>
              </a:rPr>
              <a:t>不变。由于</a:t>
            </a:r>
            <a:r>
              <a:rPr lang="en-US" altLang="zh-CN" sz="2000" b="1" i="1" dirty="0">
                <a:solidFill>
                  <a:srgbClr val="FF0000"/>
                </a:solidFill>
                <a:latin typeface="Times New Roman" panose="02020603050405020304" pitchFamily="18" charset="0"/>
                <a:cs typeface="Times New Roman" panose="02020603050405020304" pitchFamily="18" charset="0"/>
              </a:rPr>
              <a:t>E</a:t>
            </a:r>
            <a:r>
              <a:rPr lang="zh-CN" altLang="zh-CN" sz="2000" b="1" dirty="0">
                <a:solidFill>
                  <a:srgbClr val="FF0000"/>
                </a:solidFill>
                <a:latin typeface="Times New Roman" panose="02020603050405020304" pitchFamily="18" charset="0"/>
                <a:cs typeface="Times New Roman" panose="02020603050405020304" pitchFamily="18" charset="0"/>
              </a:rPr>
              <a:t>不变，板</a:t>
            </a:r>
            <a:r>
              <a:rPr lang="en-US" altLang="zh-CN" sz="2000" b="1" i="1" dirty="0">
                <a:solidFill>
                  <a:srgbClr val="FF0000"/>
                </a:solidFill>
                <a:latin typeface="Times New Roman" panose="02020603050405020304" pitchFamily="18" charset="0"/>
                <a:cs typeface="Times New Roman" panose="02020603050405020304" pitchFamily="18" charset="0"/>
              </a:rPr>
              <a:t>C</a:t>
            </a:r>
            <a:r>
              <a:rPr lang="zh-CN" altLang="zh-CN" sz="2000" b="1" dirty="0">
                <a:solidFill>
                  <a:srgbClr val="FF0000"/>
                </a:solidFill>
                <a:latin typeface="Times New Roman" panose="02020603050405020304" pitchFamily="18" charset="0"/>
                <a:cs typeface="Times New Roman" panose="02020603050405020304" pitchFamily="18" charset="0"/>
              </a:rPr>
              <a:t>移动前后</a:t>
            </a:r>
            <a:r>
              <a:rPr lang="en-US" altLang="zh-CN" sz="2000" b="1" i="1" dirty="0">
                <a:solidFill>
                  <a:srgbClr val="FF0000"/>
                </a:solidFill>
                <a:latin typeface="Times New Roman" panose="02020603050405020304" pitchFamily="18" charset="0"/>
                <a:cs typeface="Times New Roman" panose="02020603050405020304" pitchFamily="18" charset="0"/>
              </a:rPr>
              <a:t>M</a:t>
            </a:r>
            <a:r>
              <a:rPr lang="zh-CN" altLang="zh-CN" sz="2000" b="1" dirty="0">
                <a:solidFill>
                  <a:srgbClr val="FF0000"/>
                </a:solidFill>
                <a:latin typeface="Times New Roman" panose="02020603050405020304" pitchFamily="18" charset="0"/>
                <a:cs typeface="Times New Roman" panose="02020603050405020304" pitchFamily="18" charset="0"/>
              </a:rPr>
              <a:t>、</a:t>
            </a:r>
            <a:r>
              <a:rPr lang="en-US" altLang="zh-CN" sz="2000" b="1" i="1" dirty="0">
                <a:solidFill>
                  <a:srgbClr val="FF0000"/>
                </a:solidFill>
                <a:latin typeface="Times New Roman" panose="02020603050405020304" pitchFamily="18" charset="0"/>
                <a:cs typeface="Times New Roman" panose="02020603050405020304" pitchFamily="18" charset="0"/>
              </a:rPr>
              <a:t>P</a:t>
            </a:r>
            <a:r>
              <a:rPr lang="zh-CN" altLang="zh-CN" sz="2000" b="1" dirty="0">
                <a:solidFill>
                  <a:srgbClr val="FF0000"/>
                </a:solidFill>
                <a:latin typeface="Times New Roman" panose="02020603050405020304" pitchFamily="18" charset="0"/>
                <a:cs typeface="Times New Roman" panose="02020603050405020304" pitchFamily="18" charset="0"/>
              </a:rPr>
              <a:t>两点间的电势差</a:t>
            </a:r>
            <a:r>
              <a:rPr lang="en-US" altLang="zh-CN" sz="2000" b="1" i="1" dirty="0">
                <a:solidFill>
                  <a:srgbClr val="FF0000"/>
                </a:solidFill>
                <a:latin typeface="Times New Roman" panose="02020603050405020304" pitchFamily="18" charset="0"/>
                <a:cs typeface="Times New Roman" panose="02020603050405020304" pitchFamily="18" charset="0"/>
              </a:rPr>
              <a:t>U</a:t>
            </a:r>
            <a:r>
              <a:rPr lang="en-US" altLang="zh-CN" sz="2000" b="1" baseline="-25000" dirty="0">
                <a:solidFill>
                  <a:srgbClr val="FF0000"/>
                </a:solidFill>
                <a:latin typeface="Times New Roman" panose="02020603050405020304" pitchFamily="18" charset="0"/>
                <a:cs typeface="Times New Roman" panose="02020603050405020304" pitchFamily="18" charset="0"/>
              </a:rPr>
              <a:t>PM</a:t>
            </a:r>
            <a:r>
              <a:rPr lang="en-US" altLang="zh-CN" sz="2000" b="1" dirty="0">
                <a:solidFill>
                  <a:srgbClr val="FF0000"/>
                </a:solidFill>
                <a:latin typeface="Times New Roman" panose="02020603050405020304" pitchFamily="18" charset="0"/>
                <a:cs typeface="Times New Roman" panose="02020603050405020304" pitchFamily="18" charset="0"/>
              </a:rPr>
              <a:t> </a:t>
            </a:r>
            <a:r>
              <a:rPr lang="zh-CN" altLang="zh-CN" sz="2000" b="1" dirty="0" smtClean="0">
                <a:solidFill>
                  <a:srgbClr val="FF0000"/>
                </a:solidFill>
                <a:latin typeface="Times New Roman" panose="02020603050405020304" pitchFamily="18" charset="0"/>
                <a:cs typeface="Times New Roman" panose="02020603050405020304" pitchFamily="18" charset="0"/>
              </a:rPr>
              <a:t>不变</a:t>
            </a:r>
            <a:r>
              <a:rPr lang="zh-CN" altLang="en-US" sz="2000" b="1" dirty="0" smtClean="0">
                <a:solidFill>
                  <a:srgbClr val="FF0000"/>
                </a:solidFill>
                <a:latin typeface="Times New Roman" panose="02020603050405020304" pitchFamily="18" charset="0"/>
                <a:cs typeface="Times New Roman" panose="02020603050405020304" pitchFamily="18" charset="0"/>
              </a:rPr>
              <a:t>。</a:t>
            </a:r>
            <a:endParaRPr lang="zh-CN" altLang="en-US" sz="2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4"/>
          <p:cNvSpPr txBox="1">
            <a:spLocks noChangeArrowheads="1"/>
          </p:cNvSpPr>
          <p:nvPr/>
        </p:nvSpPr>
        <p:spPr bwMode="auto">
          <a:xfrm>
            <a:off x="767408" y="2247106"/>
            <a:ext cx="10657184" cy="199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anose="020B0604020202020204" pitchFamily="34" charset="0"/>
                <a:ea typeface="宋体" panose="02010600030101010101" pitchFamily="2" charset="-122"/>
              </a:defRPr>
            </a:lvl1pPr>
            <a:lvl2pPr marL="742950" indent="-285750" eaLnBrk="0" hangingPunct="0">
              <a:defRPr sz="1600" b="1">
                <a:solidFill>
                  <a:schemeClr val="tx1"/>
                </a:solidFill>
                <a:latin typeface="Arial" panose="020B0604020202020204" pitchFamily="34" charset="0"/>
                <a:ea typeface="宋体" panose="02010600030101010101" pitchFamily="2" charset="-122"/>
              </a:defRPr>
            </a:lvl2pPr>
            <a:lvl3pPr marL="1143000" indent="-228600" eaLnBrk="0" hangingPunct="0">
              <a:defRPr sz="1600" b="1">
                <a:solidFill>
                  <a:schemeClr val="tx1"/>
                </a:solidFill>
                <a:latin typeface="Arial" panose="020B0604020202020204" pitchFamily="34" charset="0"/>
                <a:ea typeface="宋体" panose="02010600030101010101" pitchFamily="2" charset="-122"/>
              </a:defRPr>
            </a:lvl3pPr>
            <a:lvl4pPr marL="1600200" indent="-228600" eaLnBrk="0" hangingPunct="0">
              <a:defRPr sz="1600" b="1">
                <a:solidFill>
                  <a:schemeClr val="tx1"/>
                </a:solidFill>
                <a:latin typeface="Arial" panose="020B0604020202020204" pitchFamily="34" charset="0"/>
                <a:ea typeface="宋体" panose="02010600030101010101" pitchFamily="2" charset="-122"/>
              </a:defRPr>
            </a:lvl4pPr>
            <a:lvl5pPr marL="2057400" indent="-228600" eaLnBrk="0" hangingPunct="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lnSpc>
                <a:spcPts val="3700"/>
              </a:lnSpc>
            </a:pPr>
            <a:r>
              <a:rPr lang="en-US" altLang="zh-CN" sz="2400" dirty="0">
                <a:latin typeface="Times New Roman" panose="02020603050405020304" pitchFamily="18" charset="0"/>
              </a:rPr>
              <a:t>2014</a:t>
            </a:r>
            <a:r>
              <a:rPr lang="zh-CN" altLang="en-US" sz="2400" dirty="0">
                <a:latin typeface="Times New Roman" panose="02020603050405020304" pitchFamily="18" charset="0"/>
              </a:rPr>
              <a:t>江苏卷</a:t>
            </a:r>
            <a:r>
              <a:rPr lang="en-US" altLang="zh-CN" sz="2400" dirty="0">
                <a:latin typeface="Times New Roman" panose="02020603050405020304" pitchFamily="18" charset="0"/>
              </a:rPr>
              <a:t>10. (8</a:t>
            </a:r>
            <a:r>
              <a:rPr lang="zh-CN" altLang="en-US" sz="2400" dirty="0">
                <a:latin typeface="Times New Roman" panose="02020603050405020304" pitchFamily="18" charset="0"/>
              </a:rPr>
              <a:t>分</a:t>
            </a:r>
            <a:r>
              <a:rPr lang="en-US" altLang="zh-CN" sz="2400" dirty="0">
                <a:latin typeface="Times New Roman" panose="02020603050405020304" pitchFamily="18" charset="0"/>
              </a:rPr>
              <a:t>)</a:t>
            </a:r>
            <a:r>
              <a:rPr lang="zh-CN" altLang="en-US" sz="2400" dirty="0">
                <a:latin typeface="Times New Roman" panose="02020603050405020304" pitchFamily="18" charset="0"/>
              </a:rPr>
              <a:t>某同学通过实验测量一种合金的电阻率</a:t>
            </a:r>
            <a:r>
              <a:rPr lang="en-US" altLang="zh-CN" sz="2400" dirty="0">
                <a:latin typeface="Times New Roman" panose="02020603050405020304" pitchFamily="18" charset="0"/>
              </a:rPr>
              <a:t>.</a:t>
            </a:r>
          </a:p>
          <a:p>
            <a:pPr eaLnBrk="1" hangingPunct="1">
              <a:lnSpc>
                <a:spcPts val="3700"/>
              </a:lnSpc>
            </a:pPr>
            <a:r>
              <a:rPr lang="en-US" altLang="zh-CN" sz="2400" dirty="0">
                <a:latin typeface="Times New Roman" panose="02020603050405020304" pitchFamily="18" charset="0"/>
              </a:rPr>
              <a:t>(1)</a:t>
            </a:r>
            <a:r>
              <a:rPr lang="zh-CN" altLang="en-US" sz="2400" dirty="0">
                <a:latin typeface="Times New Roman" panose="02020603050405020304" pitchFamily="18" charset="0"/>
              </a:rPr>
              <a:t>用螺旋测微器测量合金丝的直径，为防止读数时测微螺杆发生转动，读数前应先旋紧题</a:t>
            </a:r>
            <a:r>
              <a:rPr lang="en-US" altLang="zh-CN" sz="2400" dirty="0">
                <a:latin typeface="Times New Roman" panose="02020603050405020304" pitchFamily="18" charset="0"/>
              </a:rPr>
              <a:t>10- 1</a:t>
            </a:r>
            <a:r>
              <a:rPr lang="zh-CN" altLang="en-US" sz="2400" dirty="0">
                <a:latin typeface="Times New Roman" panose="02020603050405020304" pitchFamily="18" charset="0"/>
              </a:rPr>
              <a:t>图所示的部件</a:t>
            </a:r>
            <a:r>
              <a:rPr lang="en-US" altLang="zh-CN" sz="2400" dirty="0">
                <a:latin typeface="Times New Roman" panose="02020603050405020304" pitchFamily="18" charset="0"/>
              </a:rPr>
              <a:t>_______ (</a:t>
            </a:r>
            <a:r>
              <a:rPr lang="zh-CN" altLang="en-US" sz="2400" dirty="0">
                <a:latin typeface="Times New Roman" panose="02020603050405020304" pitchFamily="18" charset="0"/>
              </a:rPr>
              <a:t>选填“</a:t>
            </a:r>
            <a:r>
              <a:rPr lang="en-US" altLang="zh-CN" sz="2400" dirty="0">
                <a:latin typeface="Times New Roman" panose="02020603050405020304" pitchFamily="18" charset="0"/>
              </a:rPr>
              <a:t>A”</a:t>
            </a:r>
            <a:r>
              <a:rPr lang="zh-CN" altLang="en-US" sz="2400" dirty="0">
                <a:latin typeface="Times New Roman" panose="02020603050405020304" pitchFamily="18" charset="0"/>
              </a:rPr>
              <a:t>、“</a:t>
            </a:r>
            <a:r>
              <a:rPr lang="en-US" altLang="zh-CN" sz="2400" dirty="0">
                <a:latin typeface="Times New Roman" panose="02020603050405020304" pitchFamily="18" charset="0"/>
              </a:rPr>
              <a:t>B”</a:t>
            </a:r>
            <a:r>
              <a:rPr lang="zh-CN" altLang="en-US" sz="2400" dirty="0">
                <a:latin typeface="Times New Roman" panose="02020603050405020304" pitchFamily="18" charset="0"/>
              </a:rPr>
              <a:t>、“</a:t>
            </a:r>
            <a:r>
              <a:rPr lang="en-US" altLang="zh-CN" sz="2400" dirty="0">
                <a:latin typeface="Times New Roman" panose="02020603050405020304" pitchFamily="18" charset="0"/>
              </a:rPr>
              <a:t>C”</a:t>
            </a:r>
            <a:r>
              <a:rPr lang="zh-CN" altLang="en-US" sz="2400" dirty="0">
                <a:latin typeface="Times New Roman" panose="02020603050405020304" pitchFamily="18" charset="0"/>
              </a:rPr>
              <a:t>或“</a:t>
            </a:r>
            <a:r>
              <a:rPr lang="en-US" altLang="zh-CN" sz="2400" dirty="0">
                <a:latin typeface="Times New Roman" panose="02020603050405020304" pitchFamily="18" charset="0"/>
              </a:rPr>
              <a:t>D”).</a:t>
            </a:r>
            <a:r>
              <a:rPr lang="zh-CN" altLang="en-US" sz="2400" dirty="0">
                <a:latin typeface="Times New Roman" panose="02020603050405020304" pitchFamily="18" charset="0"/>
              </a:rPr>
              <a:t>从图中的示数可读出合金丝的直径为</a:t>
            </a:r>
            <a:r>
              <a:rPr lang="en-US" altLang="zh-CN" sz="2400" dirty="0">
                <a:latin typeface="Times New Roman" panose="02020603050405020304" pitchFamily="18" charset="0"/>
              </a:rPr>
              <a:t>_________mm.</a:t>
            </a:r>
          </a:p>
        </p:txBody>
      </p:sp>
      <p:pic>
        <p:nvPicPr>
          <p:cNvPr id="11878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936" y="4331990"/>
            <a:ext cx="4216400"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2207568" y="5003006"/>
            <a:ext cx="1928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anose="020B0604020202020204" pitchFamily="34" charset="0"/>
                <a:ea typeface="宋体" panose="02010600030101010101" pitchFamily="2" charset="-122"/>
              </a:defRPr>
            </a:lvl1pPr>
            <a:lvl2pPr marL="742950" indent="-285750" eaLnBrk="0" hangingPunct="0">
              <a:defRPr sz="1600" b="1">
                <a:solidFill>
                  <a:schemeClr val="tx1"/>
                </a:solidFill>
                <a:latin typeface="Arial" panose="020B0604020202020204" pitchFamily="34" charset="0"/>
                <a:ea typeface="宋体" panose="02010600030101010101" pitchFamily="2" charset="-122"/>
              </a:defRPr>
            </a:lvl2pPr>
            <a:lvl3pPr marL="1143000" indent="-228600" eaLnBrk="0" hangingPunct="0">
              <a:defRPr sz="1600" b="1">
                <a:solidFill>
                  <a:schemeClr val="tx1"/>
                </a:solidFill>
                <a:latin typeface="Arial" panose="020B0604020202020204" pitchFamily="34" charset="0"/>
                <a:ea typeface="宋体" panose="02010600030101010101" pitchFamily="2" charset="-122"/>
              </a:defRPr>
            </a:lvl3pPr>
            <a:lvl4pPr marL="1600200" indent="-228600" eaLnBrk="0" hangingPunct="0">
              <a:defRPr sz="1600" b="1">
                <a:solidFill>
                  <a:schemeClr val="tx1"/>
                </a:solidFill>
                <a:latin typeface="Arial" panose="020B0604020202020204" pitchFamily="34" charset="0"/>
                <a:ea typeface="宋体" panose="02010600030101010101" pitchFamily="2" charset="-122"/>
              </a:defRPr>
            </a:lvl4pPr>
            <a:lvl5pPr marL="2057400" indent="-228600" eaLnBrk="0" hangingPunct="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dirty="0" smtClean="0">
                <a:solidFill>
                  <a:srgbClr val="FF0000"/>
                </a:solidFill>
                <a:latin typeface="Times New Roman" panose="02020603050405020304" pitchFamily="18" charset="0"/>
              </a:rPr>
              <a:t>动手操作</a:t>
            </a:r>
            <a:endParaRPr lang="zh-CN" altLang="en-US" sz="2400" dirty="0">
              <a:solidFill>
                <a:srgbClr val="FF0000"/>
              </a:solidFill>
              <a:latin typeface="Times New Roman" panose="02020603050405020304" pitchFamily="18" charset="0"/>
            </a:endParaRPr>
          </a:p>
        </p:txBody>
      </p:sp>
      <p:sp>
        <p:nvSpPr>
          <p:cNvPr id="8" name="Text Box 3"/>
          <p:cNvSpPr txBox="1"/>
          <p:nvPr/>
        </p:nvSpPr>
        <p:spPr>
          <a:xfrm>
            <a:off x="2639616" y="1301859"/>
            <a:ext cx="8328025" cy="830997"/>
          </a:xfrm>
          <a:prstGeom prst="rect">
            <a:avLst/>
          </a:prstGeom>
          <a:noFill/>
          <a:ln w="9525">
            <a:noFill/>
          </a:ln>
        </p:spPr>
        <p:txBody>
          <a:bodyPr>
            <a:spAutoFit/>
          </a:bodyPr>
          <a:lstStyle/>
          <a:p>
            <a:r>
              <a:rPr lang="zh-CN" altLang="en-US" sz="2400" b="1" dirty="0" smtClean="0">
                <a:solidFill>
                  <a:srgbClr val="FF0000"/>
                </a:solidFill>
                <a:latin typeface="Times New Roman" panose="02020603050405020304" pitchFamily="18" charset="0"/>
              </a:rPr>
              <a:t>实验和探究能力：特别强调实验操作的过程。</a:t>
            </a:r>
            <a:endParaRPr lang="en-US" altLang="zh-CN" sz="2400" b="1" dirty="0" smtClean="0">
              <a:solidFill>
                <a:srgbClr val="FF0000"/>
              </a:solidFill>
              <a:latin typeface="Times New Roman" panose="02020603050405020304" pitchFamily="18" charset="0"/>
            </a:endParaRPr>
          </a:p>
          <a:p>
            <a:r>
              <a:rPr lang="en-US" altLang="zh-CN" sz="2400" b="1" dirty="0">
                <a:solidFill>
                  <a:srgbClr val="FF0000"/>
                </a:solidFill>
                <a:latin typeface="Times New Roman" panose="02020603050405020304" pitchFamily="18" charset="0"/>
              </a:rPr>
              <a:t> </a:t>
            </a:r>
            <a:r>
              <a:rPr lang="en-US" altLang="zh-CN" sz="2400" b="1" dirty="0" smtClean="0">
                <a:solidFill>
                  <a:srgbClr val="FF0000"/>
                </a:solidFill>
                <a:latin typeface="Times New Roman" panose="02020603050405020304" pitchFamily="18" charset="0"/>
              </a:rPr>
              <a:t>                 </a:t>
            </a:r>
            <a:r>
              <a:rPr lang="zh-CN" altLang="en-US" sz="2400" b="1" dirty="0" smtClean="0">
                <a:solidFill>
                  <a:srgbClr val="FF0000"/>
                </a:solidFill>
                <a:latin typeface="Times New Roman" panose="02020603050405020304" pitchFamily="18" charset="0"/>
              </a:rPr>
              <a:t>（动手能力、实证意识）</a:t>
            </a:r>
            <a:endParaRPr lang="zh-CN" altLang="en-US" sz="2400" b="1"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4"/>
          <p:cNvSpPr txBox="1">
            <a:spLocks noChangeArrowheads="1"/>
          </p:cNvSpPr>
          <p:nvPr/>
        </p:nvSpPr>
        <p:spPr bwMode="auto">
          <a:xfrm>
            <a:off x="661380" y="1598881"/>
            <a:ext cx="10056440" cy="274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anose="020B0604020202020204" pitchFamily="34" charset="0"/>
                <a:ea typeface="宋体" panose="02010600030101010101" pitchFamily="2" charset="-122"/>
              </a:defRPr>
            </a:lvl1pPr>
            <a:lvl2pPr marL="742950" indent="-285750" eaLnBrk="0" hangingPunct="0">
              <a:defRPr sz="1600" b="1">
                <a:solidFill>
                  <a:schemeClr val="tx1"/>
                </a:solidFill>
                <a:latin typeface="Arial" panose="020B0604020202020204" pitchFamily="34" charset="0"/>
                <a:ea typeface="宋体" panose="02010600030101010101" pitchFamily="2" charset="-122"/>
              </a:defRPr>
            </a:lvl2pPr>
            <a:lvl3pPr marL="1143000" indent="-228600" eaLnBrk="0" hangingPunct="0">
              <a:defRPr sz="1600" b="1">
                <a:solidFill>
                  <a:schemeClr val="tx1"/>
                </a:solidFill>
                <a:latin typeface="Arial" panose="020B0604020202020204" pitchFamily="34" charset="0"/>
                <a:ea typeface="宋体" panose="02010600030101010101" pitchFamily="2" charset="-122"/>
              </a:defRPr>
            </a:lvl3pPr>
            <a:lvl4pPr marL="1600200" indent="-228600" eaLnBrk="0" hangingPunct="0">
              <a:defRPr sz="1600" b="1">
                <a:solidFill>
                  <a:schemeClr val="tx1"/>
                </a:solidFill>
                <a:latin typeface="Arial" panose="020B0604020202020204" pitchFamily="34" charset="0"/>
                <a:ea typeface="宋体" panose="02010600030101010101" pitchFamily="2" charset="-122"/>
              </a:defRPr>
            </a:lvl4pPr>
            <a:lvl5pPr marL="2057400" indent="-228600" eaLnBrk="0" hangingPunct="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lnSpc>
                <a:spcPts val="3500"/>
              </a:lnSpc>
            </a:pPr>
            <a:r>
              <a:rPr lang="en-US" altLang="zh-CN" sz="2400" dirty="0">
                <a:latin typeface="Times New Roman" panose="02020603050405020304" pitchFamily="18" charset="0"/>
              </a:rPr>
              <a:t>2016</a:t>
            </a:r>
            <a:r>
              <a:rPr lang="zh-CN" altLang="en-US" sz="2400" dirty="0">
                <a:latin typeface="Times New Roman" panose="02020603050405020304" pitchFamily="18" charset="0"/>
              </a:rPr>
              <a:t>江苏卷</a:t>
            </a:r>
            <a:endParaRPr lang="en-US" altLang="zh-CN" sz="2400" dirty="0">
              <a:latin typeface="Times New Roman" panose="02020603050405020304" pitchFamily="18" charset="0"/>
            </a:endParaRPr>
          </a:p>
          <a:p>
            <a:pPr eaLnBrk="1" hangingPunct="1">
              <a:lnSpc>
                <a:spcPts val="3500"/>
              </a:lnSpc>
            </a:pPr>
            <a:r>
              <a:rPr lang="en-US" altLang="zh-CN" sz="2400" dirty="0">
                <a:latin typeface="Times New Roman" panose="02020603050405020304" pitchFamily="18" charset="0"/>
              </a:rPr>
              <a:t>10(2)</a:t>
            </a:r>
            <a:r>
              <a:rPr lang="zh-CN" altLang="en-US" sz="2400" dirty="0">
                <a:latin typeface="Times New Roman" panose="02020603050405020304" pitchFamily="18" charset="0"/>
              </a:rPr>
              <a:t>实验过程中</a:t>
            </a:r>
            <a:r>
              <a:rPr lang="en-US" altLang="zh-CN" sz="2400" dirty="0">
                <a:latin typeface="Times New Roman" panose="02020603050405020304" pitchFamily="18" charset="0"/>
              </a:rPr>
              <a:t>,</a:t>
            </a:r>
            <a:r>
              <a:rPr lang="zh-CN" altLang="en-US" sz="2400" dirty="0">
                <a:latin typeface="Times New Roman" panose="02020603050405020304" pitchFamily="18" charset="0"/>
              </a:rPr>
              <a:t>要将电阻箱的阻值由</a:t>
            </a:r>
            <a:r>
              <a:rPr lang="en-US" altLang="zh-CN" sz="2400" dirty="0">
                <a:latin typeface="Times New Roman" panose="02020603050405020304" pitchFamily="18" charset="0"/>
              </a:rPr>
              <a:t>9. 9 </a:t>
            </a:r>
            <a:r>
              <a:rPr lang="el-GR" altLang="zh-CN" sz="2400" dirty="0">
                <a:latin typeface="Times New Roman" panose="02020603050405020304" pitchFamily="18" charset="0"/>
              </a:rPr>
              <a:t>Ω</a:t>
            </a:r>
            <a:r>
              <a:rPr lang="zh-CN" altLang="en-US" sz="2400" dirty="0">
                <a:latin typeface="Times New Roman" panose="02020603050405020304" pitchFamily="18" charset="0"/>
              </a:rPr>
              <a:t>调节至</a:t>
            </a:r>
            <a:r>
              <a:rPr lang="en-US" altLang="zh-CN" sz="2400" dirty="0">
                <a:latin typeface="Times New Roman" panose="02020603050405020304" pitchFamily="18" charset="0"/>
              </a:rPr>
              <a:t>10. 0 </a:t>
            </a:r>
            <a:r>
              <a:rPr lang="el-GR" altLang="zh-CN" sz="2400" dirty="0">
                <a:latin typeface="Times New Roman" panose="02020603050405020304" pitchFamily="18" charset="0"/>
              </a:rPr>
              <a:t>Ω</a:t>
            </a:r>
            <a:r>
              <a:rPr lang="en-US" altLang="zh-CN" sz="2400" dirty="0">
                <a:latin typeface="Times New Roman" panose="02020603050405020304" pitchFamily="18" charset="0"/>
              </a:rPr>
              <a:t> ,</a:t>
            </a:r>
            <a:r>
              <a:rPr lang="zh-CN" altLang="en-US" sz="2400" dirty="0">
                <a:latin typeface="Times New Roman" panose="02020603050405020304" pitchFamily="18" charset="0"/>
              </a:rPr>
              <a:t>需旋转图中电阻箱的旋钮“</a:t>
            </a:r>
            <a:r>
              <a:rPr lang="en-US" altLang="zh-CN" sz="2400" dirty="0">
                <a:latin typeface="Times New Roman" panose="02020603050405020304" pitchFamily="18" charset="0"/>
              </a:rPr>
              <a:t>a”</a:t>
            </a:r>
            <a:r>
              <a:rPr lang="zh-CN" altLang="en-US" sz="2400" dirty="0">
                <a:latin typeface="Times New Roman" panose="02020603050405020304" pitchFamily="18" charset="0"/>
              </a:rPr>
              <a:t>、“</a:t>
            </a:r>
            <a:r>
              <a:rPr lang="en-US" altLang="zh-CN" sz="2400" dirty="0">
                <a:latin typeface="Times New Roman" panose="02020603050405020304" pitchFamily="18" charset="0"/>
              </a:rPr>
              <a:t>b”</a:t>
            </a:r>
            <a:r>
              <a:rPr lang="zh-CN" altLang="en-US" sz="2400" dirty="0">
                <a:latin typeface="Times New Roman" panose="02020603050405020304" pitchFamily="18" charset="0"/>
              </a:rPr>
              <a:t>、“</a:t>
            </a:r>
            <a:r>
              <a:rPr lang="en-US" altLang="zh-CN" sz="2400" dirty="0">
                <a:latin typeface="Times New Roman" panose="02020603050405020304" pitchFamily="18" charset="0"/>
              </a:rPr>
              <a:t>c”, </a:t>
            </a:r>
            <a:r>
              <a:rPr lang="zh-CN" altLang="en-US" sz="2400" dirty="0">
                <a:latin typeface="Times New Roman" panose="02020603050405020304" pitchFamily="18" charset="0"/>
              </a:rPr>
              <a:t>正确的操作顺序是</a:t>
            </a:r>
            <a:r>
              <a:rPr lang="en-US" altLang="zh-CN" sz="2400" dirty="0">
                <a:latin typeface="Times New Roman" panose="02020603050405020304" pitchFamily="18" charset="0"/>
              </a:rPr>
              <a:t>.</a:t>
            </a:r>
          </a:p>
          <a:p>
            <a:pPr eaLnBrk="1" hangingPunct="1">
              <a:lnSpc>
                <a:spcPts val="3500"/>
              </a:lnSpc>
            </a:pPr>
            <a:r>
              <a:rPr lang="zh-CN" altLang="en-US" sz="2400" dirty="0">
                <a:latin typeface="Times New Roman" panose="02020603050405020304" pitchFamily="18" charset="0"/>
              </a:rPr>
              <a:t>①将旋钮</a:t>
            </a:r>
            <a:r>
              <a:rPr lang="en-US" altLang="zh-CN" sz="2400" dirty="0">
                <a:latin typeface="Times New Roman" panose="02020603050405020304" pitchFamily="18" charset="0"/>
              </a:rPr>
              <a:t>a </a:t>
            </a:r>
            <a:r>
              <a:rPr lang="zh-CN" altLang="en-US" sz="2400" dirty="0">
                <a:latin typeface="Times New Roman" panose="02020603050405020304" pitchFamily="18" charset="0"/>
              </a:rPr>
              <a:t>由“</a:t>
            </a:r>
            <a:r>
              <a:rPr lang="en-US" altLang="zh-CN" sz="2400" dirty="0">
                <a:latin typeface="Times New Roman" panose="02020603050405020304" pitchFamily="18" charset="0"/>
              </a:rPr>
              <a:t>0”</a:t>
            </a:r>
            <a:r>
              <a:rPr lang="zh-CN" altLang="en-US" sz="2400" dirty="0">
                <a:latin typeface="Times New Roman" panose="02020603050405020304" pitchFamily="18" charset="0"/>
              </a:rPr>
              <a:t>旋转至“</a:t>
            </a:r>
            <a:r>
              <a:rPr lang="en-US" altLang="zh-CN" sz="2400" dirty="0">
                <a:latin typeface="Times New Roman" panose="02020603050405020304" pitchFamily="18" charset="0"/>
              </a:rPr>
              <a:t>1”</a:t>
            </a:r>
            <a:endParaRPr lang="zh-CN" altLang="en-US" sz="2400" dirty="0">
              <a:latin typeface="Times New Roman" panose="02020603050405020304" pitchFamily="18" charset="0"/>
            </a:endParaRPr>
          </a:p>
          <a:p>
            <a:pPr eaLnBrk="1" hangingPunct="1">
              <a:lnSpc>
                <a:spcPts val="3500"/>
              </a:lnSpc>
            </a:pPr>
            <a:r>
              <a:rPr lang="zh-CN" altLang="en-US" sz="2400" dirty="0">
                <a:latin typeface="Times New Roman" panose="02020603050405020304" pitchFamily="18" charset="0"/>
              </a:rPr>
              <a:t>②将旋钮</a:t>
            </a:r>
            <a:r>
              <a:rPr lang="en-US" altLang="zh-CN" sz="2400" dirty="0">
                <a:latin typeface="Times New Roman" panose="02020603050405020304" pitchFamily="18" charset="0"/>
              </a:rPr>
              <a:t>b </a:t>
            </a:r>
            <a:r>
              <a:rPr lang="zh-CN" altLang="en-US" sz="2400" dirty="0">
                <a:latin typeface="Times New Roman" panose="02020603050405020304" pitchFamily="18" charset="0"/>
              </a:rPr>
              <a:t>由“</a:t>
            </a:r>
            <a:r>
              <a:rPr lang="en-US" altLang="zh-CN" sz="2400" dirty="0">
                <a:latin typeface="Times New Roman" panose="02020603050405020304" pitchFamily="18" charset="0"/>
              </a:rPr>
              <a:t>9”</a:t>
            </a:r>
            <a:r>
              <a:rPr lang="zh-CN" altLang="en-US" sz="2400" dirty="0">
                <a:latin typeface="Times New Roman" panose="02020603050405020304" pitchFamily="18" charset="0"/>
              </a:rPr>
              <a:t>旋转至“</a:t>
            </a:r>
            <a:r>
              <a:rPr lang="en-US" altLang="zh-CN" sz="2400" dirty="0">
                <a:latin typeface="Times New Roman" panose="02020603050405020304" pitchFamily="18" charset="0"/>
              </a:rPr>
              <a:t>0”</a:t>
            </a:r>
          </a:p>
          <a:p>
            <a:pPr eaLnBrk="1" hangingPunct="1">
              <a:lnSpc>
                <a:spcPts val="3500"/>
              </a:lnSpc>
            </a:pPr>
            <a:r>
              <a:rPr lang="zh-CN" altLang="en-US" sz="2400" dirty="0">
                <a:latin typeface="Times New Roman" panose="02020603050405020304" pitchFamily="18" charset="0"/>
              </a:rPr>
              <a:t>③将旋钮</a:t>
            </a:r>
            <a:r>
              <a:rPr lang="en-US" altLang="zh-CN" sz="2400" dirty="0">
                <a:latin typeface="Times New Roman" panose="02020603050405020304" pitchFamily="18" charset="0"/>
              </a:rPr>
              <a:t>c </a:t>
            </a:r>
            <a:r>
              <a:rPr lang="zh-CN" altLang="en-US" sz="2400" dirty="0">
                <a:latin typeface="Times New Roman" panose="02020603050405020304" pitchFamily="18" charset="0"/>
              </a:rPr>
              <a:t>由“</a:t>
            </a:r>
            <a:r>
              <a:rPr lang="en-US" altLang="zh-CN" sz="2400" dirty="0">
                <a:latin typeface="Times New Roman" panose="02020603050405020304" pitchFamily="18" charset="0"/>
              </a:rPr>
              <a:t>9”</a:t>
            </a:r>
            <a:r>
              <a:rPr lang="zh-CN" altLang="en-US" sz="2400" dirty="0">
                <a:latin typeface="Times New Roman" panose="02020603050405020304" pitchFamily="18" charset="0"/>
              </a:rPr>
              <a:t>旋转至“</a:t>
            </a:r>
            <a:r>
              <a:rPr lang="en-US" altLang="zh-CN" sz="2400" dirty="0">
                <a:latin typeface="Times New Roman" panose="02020603050405020304" pitchFamily="18" charset="0"/>
              </a:rPr>
              <a:t>0”</a:t>
            </a:r>
            <a:endParaRPr lang="zh-CN" altLang="en-US" sz="2400" dirty="0">
              <a:latin typeface="Times New Roman" panose="02020603050405020304" pitchFamily="18" charset="0"/>
            </a:endParaRPr>
          </a:p>
        </p:txBody>
      </p:sp>
      <p:pic>
        <p:nvPicPr>
          <p:cNvPr id="12083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944" y="3068960"/>
            <a:ext cx="5015880" cy="286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1847528" y="4805065"/>
            <a:ext cx="1928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anose="020B0604020202020204" pitchFamily="34" charset="0"/>
                <a:ea typeface="宋体" panose="02010600030101010101" pitchFamily="2" charset="-122"/>
              </a:defRPr>
            </a:lvl1pPr>
            <a:lvl2pPr marL="742950" indent="-285750" eaLnBrk="0" hangingPunct="0">
              <a:defRPr sz="1600" b="1">
                <a:solidFill>
                  <a:schemeClr val="tx1"/>
                </a:solidFill>
                <a:latin typeface="Arial" panose="020B0604020202020204" pitchFamily="34" charset="0"/>
                <a:ea typeface="宋体" panose="02010600030101010101" pitchFamily="2" charset="-122"/>
              </a:defRPr>
            </a:lvl2pPr>
            <a:lvl3pPr marL="1143000" indent="-228600" eaLnBrk="0" hangingPunct="0">
              <a:defRPr sz="1600" b="1">
                <a:solidFill>
                  <a:schemeClr val="tx1"/>
                </a:solidFill>
                <a:latin typeface="Arial" panose="020B0604020202020204" pitchFamily="34" charset="0"/>
                <a:ea typeface="宋体" panose="02010600030101010101" pitchFamily="2" charset="-122"/>
              </a:defRPr>
            </a:lvl3pPr>
            <a:lvl4pPr marL="1600200" indent="-228600" eaLnBrk="0" hangingPunct="0">
              <a:defRPr sz="1600" b="1">
                <a:solidFill>
                  <a:schemeClr val="tx1"/>
                </a:solidFill>
                <a:latin typeface="Arial" panose="020B0604020202020204" pitchFamily="34" charset="0"/>
                <a:ea typeface="宋体" panose="02010600030101010101" pitchFamily="2" charset="-122"/>
              </a:defRPr>
            </a:lvl4pPr>
            <a:lvl5pPr marL="2057400" indent="-228600" eaLnBrk="0" hangingPunct="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dirty="0" smtClean="0">
                <a:solidFill>
                  <a:srgbClr val="FF0000"/>
                </a:solidFill>
                <a:latin typeface="Times New Roman" panose="02020603050405020304" pitchFamily="18" charset="0"/>
              </a:rPr>
              <a:t>动手操作</a:t>
            </a:r>
            <a:endParaRPr lang="zh-CN" altLang="en-US" sz="2400" dirty="0">
              <a:solidFill>
                <a:srgbClr val="FF0000"/>
              </a:solidFill>
              <a:latin typeface="Times New Roman" panose="02020603050405020304" pitchFamily="18" charset="0"/>
            </a:endParaRPr>
          </a:p>
        </p:txBody>
      </p:sp>
      <p:sp>
        <p:nvSpPr>
          <p:cNvPr id="2" name="Text Box 7"/>
          <p:cNvSpPr txBox="1">
            <a:spLocks noChangeArrowheads="1"/>
          </p:cNvSpPr>
          <p:nvPr/>
        </p:nvSpPr>
        <p:spPr bwMode="auto">
          <a:xfrm>
            <a:off x="1847215" y="5469255"/>
            <a:ext cx="31572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anose="020B0604020202020204" pitchFamily="34" charset="0"/>
                <a:ea typeface="宋体" panose="02010600030101010101" pitchFamily="2" charset="-122"/>
              </a:defRPr>
            </a:lvl1pPr>
            <a:lvl2pPr marL="742950" indent="-285750" eaLnBrk="0" hangingPunct="0">
              <a:defRPr sz="1600" b="1">
                <a:solidFill>
                  <a:schemeClr val="tx1"/>
                </a:solidFill>
                <a:latin typeface="Arial" panose="020B0604020202020204" pitchFamily="34" charset="0"/>
                <a:ea typeface="宋体" panose="02010600030101010101" pitchFamily="2" charset="-122"/>
              </a:defRPr>
            </a:lvl2pPr>
            <a:lvl3pPr marL="1143000" indent="-228600" eaLnBrk="0" hangingPunct="0">
              <a:defRPr sz="1600" b="1">
                <a:solidFill>
                  <a:schemeClr val="tx1"/>
                </a:solidFill>
                <a:latin typeface="Arial" panose="020B0604020202020204" pitchFamily="34" charset="0"/>
                <a:ea typeface="宋体" panose="02010600030101010101" pitchFamily="2" charset="-122"/>
              </a:defRPr>
            </a:lvl3pPr>
            <a:lvl4pPr marL="1600200" indent="-228600" eaLnBrk="0" hangingPunct="0">
              <a:defRPr sz="1600" b="1">
                <a:solidFill>
                  <a:schemeClr val="tx1"/>
                </a:solidFill>
                <a:latin typeface="Arial" panose="020B0604020202020204" pitchFamily="34" charset="0"/>
                <a:ea typeface="宋体" panose="02010600030101010101" pitchFamily="2" charset="-122"/>
              </a:defRPr>
            </a:lvl4pPr>
            <a:lvl5pPr marL="2057400" indent="-228600" eaLnBrk="0" hangingPunct="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dirty="0">
                <a:solidFill>
                  <a:srgbClr val="FF0000"/>
                </a:solidFill>
                <a:latin typeface="Times New Roman" panose="02020603050405020304" pitchFamily="18" charset="0"/>
              </a:rPr>
              <a:t>技术要求、安全要求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9875</Words>
  <Application>Microsoft Office PowerPoint</Application>
  <PresentationFormat>宽屏</PresentationFormat>
  <Paragraphs>590</Paragraphs>
  <Slides>107</Slides>
  <Notes>6</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4</vt:i4>
      </vt:variant>
      <vt:variant>
        <vt:lpstr>幻灯片标题</vt:lpstr>
      </vt:variant>
      <vt:variant>
        <vt:i4>107</vt:i4>
      </vt:variant>
    </vt:vector>
  </HeadingPairs>
  <TitlesOfParts>
    <vt:vector size="124" baseType="lpstr">
      <vt:lpstr>黑体</vt:lpstr>
      <vt:lpstr>华文仿宋</vt:lpstr>
      <vt:lpstr>华文隶书</vt:lpstr>
      <vt:lpstr>华文中宋</vt:lpstr>
      <vt:lpstr>楷体</vt:lpstr>
      <vt:lpstr>楷体_GB2312</vt:lpstr>
      <vt:lpstr>宋体</vt:lpstr>
      <vt:lpstr>微软雅黑</vt:lpstr>
      <vt:lpstr>Arial</vt:lpstr>
      <vt:lpstr>Calibri</vt:lpstr>
      <vt:lpstr>Times New Roman</vt:lpstr>
      <vt:lpstr>Wingdings</vt:lpstr>
      <vt:lpstr>Office 主题</vt:lpstr>
      <vt:lpstr>Photoshop.Image.11</vt:lpstr>
      <vt:lpstr>Image</vt:lpstr>
      <vt:lpstr>Equation.DSMT4</vt:lpstr>
      <vt:lpstr>Equation</vt:lpstr>
      <vt:lpstr>核心素养视阈下的高中物理命题实践 </vt:lpstr>
      <vt:lpstr>PowerPoint 演示文稿</vt:lpstr>
      <vt:lpstr>PowerPoint 演示文稿</vt:lpstr>
      <vt:lpstr>PowerPoint 演示文稿</vt:lpstr>
      <vt:lpstr>高中物理核心素养 </vt:lpstr>
      <vt:lpstr>物理观念</vt:lpstr>
      <vt:lpstr>科学思维</vt:lpstr>
      <vt:lpstr>科学思维</vt:lpstr>
      <vt:lpstr>实验探究</vt:lpstr>
      <vt:lpstr>实验探究</vt:lpstr>
      <vt:lpstr>科学态度与责任</vt:lpstr>
      <vt:lpstr>科学态度与责任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26672</cp:lastModifiedBy>
  <cp:revision>720</cp:revision>
  <dcterms:created xsi:type="dcterms:W3CDTF">2016-08-11T00:00:00Z</dcterms:created>
  <dcterms:modified xsi:type="dcterms:W3CDTF">2019-03-26T02:51:10Z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