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92" r:id="rId5"/>
    <p:sldId id="293" r:id="rId6"/>
    <p:sldId id="294" r:id="rId7"/>
    <p:sldId id="261" r:id="rId8"/>
    <p:sldId id="262" r:id="rId9"/>
    <p:sldId id="263" r:id="rId10"/>
    <p:sldId id="295" r:id="rId11"/>
    <p:sldId id="283" r:id="rId12"/>
    <p:sldId id="296" r:id="rId13"/>
    <p:sldId id="265" r:id="rId14"/>
    <p:sldId id="272" r:id="rId15"/>
    <p:sldId id="285" r:id="rId16"/>
    <p:sldId id="291" r:id="rId17"/>
    <p:sldId id="290" r:id="rId18"/>
    <p:sldId id="289" r:id="rId19"/>
    <p:sldId id="27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jpe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" y="6985"/>
            <a:ext cx="12213590" cy="6871335"/>
          </a:xfrm>
          <a:prstGeom prst="rect">
            <a:avLst/>
          </a:prstGeom>
        </p:spPr>
      </p:pic>
      <p:sp>
        <p:nvSpPr>
          <p:cNvPr id="2054" name="矩形 3078"/>
          <p:cNvSpPr/>
          <p:nvPr/>
        </p:nvSpPr>
        <p:spPr>
          <a:xfrm>
            <a:off x="2794000" y="1883410"/>
            <a:ext cx="7146925" cy="235013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共同托起明天的太阳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1" name="副标题 3074"/>
          <p:cNvSpPr>
            <a:spLocks noGrp="1"/>
          </p:cNvSpPr>
          <p:nvPr/>
        </p:nvSpPr>
        <p:spPr>
          <a:xfrm>
            <a:off x="5234940" y="3496945"/>
            <a:ext cx="6482080" cy="5029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buClrTx/>
              <a:buSzTx/>
              <a:buFontTx/>
            </a:pPr>
            <a:r>
              <a:rPr lang="zh-CN" altLang="en-US" sz="4000" b="1" kern="1200" baseline="0" dirty="0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一（</a:t>
            </a:r>
            <a:r>
              <a:rPr lang="en-US" altLang="zh-CN" sz="4000" b="1" kern="1200" baseline="0" dirty="0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3</a:t>
            </a:r>
            <a:r>
              <a:rPr lang="zh-CN" altLang="en-US" sz="4000" b="1" kern="1200" baseline="0" dirty="0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）班家长会</a:t>
            </a:r>
            <a:endParaRPr lang="zh-CN" altLang="en-US" sz="4000" b="1" kern="1200" baseline="0" dirty="0">
              <a:solidFill>
                <a:srgbClr val="CC00FF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3810"/>
            <a:ext cx="12216130" cy="6850380"/>
          </a:xfrm>
          <a:prstGeom prst="rect">
            <a:avLst/>
          </a:prstGeom>
        </p:spPr>
      </p:pic>
      <p:sp>
        <p:nvSpPr>
          <p:cNvPr id="32776" name="Text Box 8"/>
          <p:cNvSpPr txBox="1"/>
          <p:nvPr/>
        </p:nvSpPr>
        <p:spPr>
          <a:xfrm>
            <a:off x="191770" y="954405"/>
            <a:ext cx="1133284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家长要指导孩子随时把学习中遇到的问题记录下来，以便向老师请教，向同学请教。 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温馨提示：告诉孩子，老师喜欢不懂就问的孩子。这样的孩子有主动学习的意识。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775" name="Text Box 7"/>
          <p:cNvSpPr txBox="1"/>
          <p:nvPr/>
        </p:nvSpPr>
        <p:spPr>
          <a:xfrm>
            <a:off x="283845" y="201295"/>
            <a:ext cx="7621905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三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、善于请教的习惯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5920" y="3114675"/>
            <a:ext cx="9100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四、多读多说多记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3555" name="矩形 18437"/>
          <p:cNvSpPr/>
          <p:nvPr/>
        </p:nvSpPr>
        <p:spPr>
          <a:xfrm>
            <a:off x="1391285" y="3622675"/>
            <a:ext cx="6985000" cy="2584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儿童发展的关键期很重要，也就是说儿童在某个时期最容易习得某种知识和技能，或形成某种心理特征，而过了这个时期有关方面的发展会出现障碍，并且难于弥补。在这段时间里，儿童心理某些方面发展迅速时期，如果错过了敏感期，学习起来比较困难，发展比较缓慢。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小学阶段是记忆力发展的关键期，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是记忆的黄金时代。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3810"/>
            <a:ext cx="12216130" cy="6850380"/>
          </a:xfrm>
          <a:prstGeom prst="rect">
            <a:avLst/>
          </a:prstGeom>
        </p:spPr>
      </p:pic>
      <p:sp>
        <p:nvSpPr>
          <p:cNvPr id="15" name="Rectangle 24"/>
          <p:cNvSpPr txBox="1"/>
          <p:nvPr/>
        </p:nvSpPr>
        <p:spPr>
          <a:xfrm>
            <a:off x="1439863" y="1017588"/>
            <a:ext cx="6561137" cy="6969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1800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艾宾浩斯遗忘曲线</a:t>
            </a:r>
            <a:endParaRPr lang="en-US" altLang="zh-CN" sz="18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16" name="Picture 6" descr="http://c.hiphotos.baidu.com/baike/pic/item/b3fb43166d224f4a1a68b9ee09f790529922d15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245" y="786130"/>
            <a:ext cx="5429250" cy="4071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924368" y="4946333"/>
            <a:ext cx="5143500" cy="1189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endParaRPr lang="en-US" altLang="zh-CN" sz="2400" b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及时复习！当天复习！反复复习！</a:t>
            </a:r>
            <a:endParaRPr lang="zh-CN" altLang="en-US" sz="2400" b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3810"/>
            <a:ext cx="12216130" cy="6850380"/>
          </a:xfrm>
          <a:prstGeom prst="rect">
            <a:avLst/>
          </a:prstGeom>
        </p:spPr>
      </p:pic>
      <p:sp>
        <p:nvSpPr>
          <p:cNvPr id="40963" name="Rectangle 4"/>
          <p:cNvSpPr/>
          <p:nvPr/>
        </p:nvSpPr>
        <p:spPr>
          <a:xfrm>
            <a:off x="304800" y="533400"/>
            <a:ext cx="11341100" cy="489775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五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、要学会欣赏孩子，要善于发现他们的闪光点，及时给予鼓励，以增强他们的</a:t>
            </a:r>
            <a:r>
              <a:rPr lang="zh-CN" altLang="en-US" sz="40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自信心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40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  <a:p>
            <a:pPr marL="342900" indent="-342900" algn="just">
              <a:spcBef>
                <a:spcPct val="50000"/>
              </a:spcBef>
            </a:pP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六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、经常给孩子制订几个容易达到的小目标，这样可以使孩子感觉到能够做到，树立孩子</a:t>
            </a:r>
            <a:r>
              <a:rPr lang="zh-CN" altLang="en-US" sz="40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自信心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，从而有利于孩子发挥出潜能。</a:t>
            </a:r>
            <a:endParaRPr lang="zh-CN" altLang="en-US" sz="40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40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20" y="-27305"/>
            <a:ext cx="12216130" cy="6850380"/>
          </a:xfrm>
          <a:prstGeom prst="rect">
            <a:avLst/>
          </a:prstGeom>
        </p:spPr>
      </p:pic>
      <p:sp>
        <p:nvSpPr>
          <p:cNvPr id="33795" name="Rectangle 5"/>
          <p:cNvSpPr/>
          <p:nvPr/>
        </p:nvSpPr>
        <p:spPr>
          <a:xfrm>
            <a:off x="179388" y="188913"/>
            <a:ext cx="783590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rgbClr val="CC0000"/>
                </a:solidFill>
                <a:latin typeface="Arial" panose="020B0604020202020204" pitchFamily="34" charset="0"/>
                <a:ea typeface="楷体_GB2312" pitchFamily="49" charset="-122"/>
              </a:rPr>
              <a:t>需要家长配合的方面：</a:t>
            </a:r>
            <a:endParaRPr lang="zh-CN" altLang="en-US" sz="6000" b="1" dirty="0">
              <a:solidFill>
                <a:srgbClr val="CC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1991" name="Text Box 7"/>
          <p:cNvSpPr txBox="1"/>
          <p:nvPr/>
        </p:nvSpPr>
        <p:spPr>
          <a:xfrm>
            <a:off x="248920" y="1377315"/>
            <a:ext cx="1182878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ahoma" panose="020B0604030504040204" pitchFamily="34" charset="0"/>
                <a:ea typeface="黑体" panose="02010609060101010101" pitchFamily="49" charset="-122"/>
              </a:rPr>
              <a:t>⒈</a:t>
            </a:r>
            <a:r>
              <a:rPr lang="zh-CN" altLang="en-US" sz="3200" b="1" dirty="0">
                <a:latin typeface="Tahoma" panose="020B0604030504040204" pitchFamily="34" charset="0"/>
                <a:ea typeface="黑体" panose="02010609060101010101" pitchFamily="49" charset="-122"/>
              </a:rPr>
              <a:t>控制好上学放学时间及业余时间，尽量避免孩子缺课。尽量不要迟到早退，做到有事请假。</a:t>
            </a:r>
            <a:endParaRPr lang="zh-CN" altLang="en-US" sz="3200" b="1" dirty="0"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38914" name="Text Box 2"/>
          <p:cNvSpPr txBox="1"/>
          <p:nvPr/>
        </p:nvSpPr>
        <p:spPr>
          <a:xfrm>
            <a:off x="363220" y="2577465"/>
            <a:ext cx="11651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 dirty="0">
                <a:solidFill>
                  <a:srgbClr val="006666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dirty="0">
                <a:solidFill>
                  <a:srgbClr val="006666"/>
                </a:solidFill>
                <a:latin typeface="楷体_GB2312" pitchFamily="49" charset="-122"/>
                <a:ea typeface="楷体_GB2312" pitchFamily="49" charset="-122"/>
              </a:rPr>
              <a:t>了解上学、回家的时间，时刻了解学生的动向。</a:t>
            </a:r>
            <a:endParaRPr lang="zh-CN" altLang="en-US" sz="3200" b="1" dirty="0">
              <a:solidFill>
                <a:srgbClr val="0066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42" name="Text Box 2"/>
          <p:cNvSpPr txBox="1"/>
          <p:nvPr/>
        </p:nvSpPr>
        <p:spPr>
          <a:xfrm>
            <a:off x="363220" y="3181350"/>
            <a:ext cx="11001375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en-US" altLang="zh-CN" sz="3200" b="1" dirty="0">
                <a:solidFill>
                  <a:srgbClr val="990033"/>
                </a:solidFill>
                <a:latin typeface="幼圆" pitchFamily="49" charset="-122"/>
                <a:ea typeface="幼圆" pitchFamily="49" charset="-122"/>
              </a:rPr>
              <a:t>3.</a:t>
            </a:r>
            <a:r>
              <a:rPr lang="zh-CN" altLang="en-US" sz="3200" b="1" dirty="0">
                <a:solidFill>
                  <a:srgbClr val="990033"/>
                </a:solidFill>
                <a:latin typeface="幼圆" pitchFamily="49" charset="-122"/>
                <a:ea typeface="幼圆" pitchFamily="49" charset="-122"/>
              </a:rPr>
              <a:t>尽老师量每天与孩子沟通</a:t>
            </a:r>
            <a:r>
              <a:rPr lang="zh-CN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华文新魏" pitchFamily="2" charset="-122"/>
              </a:rPr>
              <a:t>，了解孩子的学习情况，不要只关心学习成绩，而不关注学习过程。</a:t>
            </a:r>
            <a:endParaRPr lang="zh-CN" altLang="en-US" sz="3200" b="1" dirty="0">
              <a:solidFill>
                <a:srgbClr val="990033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pPr eaLnBrk="0" hangingPunct="0"/>
            <a:endParaRPr lang="zh-CN" altLang="en-US" dirty="0">
              <a:solidFill>
                <a:srgbClr val="9900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459105" y="4289425"/>
            <a:ext cx="11651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 dirty="0">
                <a:solidFill>
                  <a:srgbClr val="006666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3200" b="1" dirty="0">
                <a:solidFill>
                  <a:srgbClr val="006666"/>
                </a:solidFill>
                <a:latin typeface="楷体_GB2312" pitchFamily="49" charset="-122"/>
                <a:ea typeface="楷体_GB2312" pitchFamily="49" charset="-122"/>
              </a:rPr>
              <a:t>在家辅导按着各科老师的要求去做。</a:t>
            </a:r>
            <a:endParaRPr lang="zh-CN" altLang="en-US" sz="3200" b="1" dirty="0">
              <a:solidFill>
                <a:srgbClr val="0066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54000" y="4892675"/>
            <a:ext cx="11565890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en-US" altLang="zh-CN" sz="3200" b="1" dirty="0">
                <a:solidFill>
                  <a:srgbClr val="990033"/>
                </a:solidFill>
                <a:latin typeface="幼圆" pitchFamily="49" charset="-122"/>
                <a:ea typeface="幼圆" pitchFamily="49" charset="-122"/>
              </a:rPr>
              <a:t>5.</a:t>
            </a:r>
            <a:r>
              <a:rPr lang="zh-CN" altLang="en-US" sz="3200" b="1" dirty="0">
                <a:solidFill>
                  <a:srgbClr val="990033"/>
                </a:solidFill>
                <a:latin typeface="幼圆" pitchFamily="49" charset="-122"/>
                <a:ea typeface="幼圆" pitchFamily="49" charset="-122"/>
              </a:rPr>
              <a:t>群里老师发的一些活动与要求，尽早尽力去完成，以便让老师有更多的时间花在孩子们身上</a:t>
            </a:r>
            <a:r>
              <a:rPr lang="zh-CN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华文新魏" pitchFamily="2" charset="-122"/>
              </a:rPr>
              <a:t>。</a:t>
            </a:r>
            <a:endParaRPr lang="zh-CN" altLang="en-US" sz="3200" b="1" dirty="0">
              <a:solidFill>
                <a:srgbClr val="990033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pPr eaLnBrk="0" hangingPunct="0"/>
            <a:endParaRPr lang="zh-CN" altLang="en-US" dirty="0">
              <a:solidFill>
                <a:srgbClr val="9900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38914" grpId="0"/>
      <p:bldP spid="2" grpId="0"/>
      <p:bldP spid="3584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3810"/>
            <a:ext cx="12216130" cy="6850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3810"/>
            <a:ext cx="12216130" cy="6850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3810"/>
            <a:ext cx="12216130" cy="6850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3810"/>
            <a:ext cx="12216130" cy="6850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3810"/>
            <a:ext cx="12216130" cy="68503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1150" y="537210"/>
            <a:ext cx="115277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尊敬的各位家长：</a:t>
            </a:r>
            <a:endParaRPr lang="zh-CN" altLang="en-US" sz="28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    首先感谢大家能在百忙之中抽出时间来参加这次家长会，在这里我代表一年级三</a:t>
            </a:r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班全体师生对你们的到来表示热烈的欢迎！</a:t>
            </a:r>
            <a:endParaRPr lang="zh-CN" altLang="en-US" sz="28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13990" y="1989455"/>
            <a:ext cx="5998210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rgbClr val="FF0000"/>
                </a:solidFill>
              </a:rPr>
              <a:t>这次家长会的目的是什么呢？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7170" name="Rectangle 2"/>
          <p:cNvSpPr/>
          <p:nvPr/>
        </p:nvSpPr>
        <p:spPr>
          <a:xfrm>
            <a:off x="366395" y="3966528"/>
            <a:ext cx="113176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两个教育者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学校和家庭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，不仅要一致行动，要向孩子提出同样的要求，而且要志同道合，抱着一致的信念，始终从同一原则出发，无论在教育的目的上、过程上，还是手段上，都不要发生分歧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”</a:t>
            </a:r>
            <a:r>
              <a:rPr lang="zh-CN" altLang="en-US" sz="28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。</a:t>
            </a:r>
            <a:endParaRPr lang="zh-CN" altLang="en-US" sz="28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1655" y="3174365"/>
            <a:ext cx="5418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前苏联教育家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苏霍姆林斯基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说：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521970" y="6006465"/>
            <a:ext cx="113157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学生的成功</a:t>
            </a:r>
            <a:r>
              <a:rPr lang="en-US" altLang="zh-CN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=40%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（学生的自身努力）</a:t>
            </a:r>
            <a:r>
              <a:rPr lang="en-US" altLang="zh-CN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+30%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（教师的力量）</a:t>
            </a:r>
            <a:r>
              <a:rPr lang="en-US" altLang="zh-CN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+30%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（家长的推动力）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170" grpId="0"/>
      <p:bldP spid="5" grpId="0"/>
      <p:bldP spid="7170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3810"/>
            <a:ext cx="12216130" cy="6850380"/>
          </a:xfrm>
          <a:prstGeom prst="rect">
            <a:avLst/>
          </a:prstGeom>
        </p:spPr>
      </p:pic>
      <p:sp>
        <p:nvSpPr>
          <p:cNvPr id="13315" name="标题 13314"/>
          <p:cNvSpPr>
            <a:spLocks noGrp="1"/>
          </p:cNvSpPr>
          <p:nvPr>
            <p:ph type="title"/>
          </p:nvPr>
        </p:nvSpPr>
        <p:spPr>
          <a:xfrm>
            <a:off x="407035" y="332105"/>
            <a:ext cx="10386695" cy="4002405"/>
          </a:xfrm>
        </p:spPr>
        <p:txBody>
          <a:bodyPr vert="horz" lIns="91440" tIns="45720" rIns="91440" bIns="45720" rtlCol="0" anchor="b">
            <a:normAutofit fontScale="90000"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                              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班级的基本情况</a:t>
            </a:r>
            <a:b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</a:b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本班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42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名学生，其中男生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22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名，女生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20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名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.</a:t>
            </a:r>
            <a:b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</a:b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孩子们聪明可爱、有礼貌、爱劳动，但也有个别孩子比较调皮，爱打闹、做事磨蹭、拖拉自我约束能力较差。家长们都很清楚现在最难教的就是一年级，因为孩子们刚从幼儿园过渡到小学，什么都不懂，一切都要从头开始学起。既要教给他知识又要培养他良好的行为习惯和学习习惯。所以要教好他们说实话是很劳心劳力的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。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j-cs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20" y="-27305"/>
            <a:ext cx="12216130" cy="6850380"/>
          </a:xfrm>
          <a:prstGeom prst="rect">
            <a:avLst/>
          </a:prstGeom>
        </p:spPr>
      </p:pic>
      <p:sp>
        <p:nvSpPr>
          <p:cNvPr id="46082" name="文本框 32769"/>
          <p:cNvSpPr txBox="1"/>
          <p:nvPr/>
        </p:nvSpPr>
        <p:spPr>
          <a:xfrm>
            <a:off x="539750" y="765175"/>
            <a:ext cx="2201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为小组夺星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夺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1661795"/>
            <a:ext cx="3060700" cy="4081780"/>
          </a:xfrm>
          <a:prstGeom prst="rect">
            <a:avLst/>
          </a:prstGeom>
        </p:spPr>
      </p:pic>
      <p:sp>
        <p:nvSpPr>
          <p:cNvPr id="3" name="文本框 32769"/>
          <p:cNvSpPr txBox="1"/>
          <p:nvPr/>
        </p:nvSpPr>
        <p:spPr>
          <a:xfrm>
            <a:off x="4573905" y="797560"/>
            <a:ext cx="2201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为自己加星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贴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70" y="1693545"/>
            <a:ext cx="2964815" cy="3954780"/>
          </a:xfrm>
          <a:prstGeom prst="rect">
            <a:avLst/>
          </a:prstGeom>
        </p:spPr>
      </p:pic>
      <p:sp>
        <p:nvSpPr>
          <p:cNvPr id="6" name="文本框 32769"/>
          <p:cNvSpPr txBox="1"/>
          <p:nvPr/>
        </p:nvSpPr>
        <p:spPr>
          <a:xfrm>
            <a:off x="8733155" y="877570"/>
            <a:ext cx="2201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数学月挑战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7" name="图片 6" descr="挑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475" y="2072640"/>
            <a:ext cx="4075430" cy="30568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3810"/>
            <a:ext cx="12216130" cy="6850380"/>
          </a:xfrm>
          <a:prstGeom prst="rect">
            <a:avLst/>
          </a:prstGeom>
        </p:spPr>
      </p:pic>
      <p:sp>
        <p:nvSpPr>
          <p:cNvPr id="25604" name="矩形 25603"/>
          <p:cNvSpPr/>
          <p:nvPr/>
        </p:nvSpPr>
        <p:spPr>
          <a:xfrm>
            <a:off x="380365" y="499110"/>
            <a:ext cx="66763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作为一个班级，孩子们取得了哪些进步呢？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165" y="1200150"/>
            <a:ext cx="114522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</a:t>
            </a:r>
            <a:r>
              <a:rPr lang="zh-CN" altLang="en-US" sz="2800"/>
              <a:t>、大多数孩子现在养成了好的上课习惯。比如课前准备好上课要用的书本和学具，课上积极发言，注意力集中，能够做到眼到、耳到、脑到、手到！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254635" y="2628265"/>
            <a:ext cx="115957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</a:t>
            </a:r>
            <a:r>
              <a:rPr lang="zh-CN" altLang="en-US" sz="2800"/>
              <a:t>、上专用教室上课或做操的时候，大部分同学能够遵守路队纪律。小嘴巴闭闭紧，紧跟前面同学，保持路队整齐，上下楼梯靠右走。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380365" y="3672205"/>
            <a:ext cx="108578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</a:t>
            </a:r>
            <a:r>
              <a:rPr lang="zh-CN" altLang="en-US" sz="2800"/>
              <a:t>、午餐方面，大部分同学能够做到排队拿饭拿汤，专心吃饭，完成光盘行动。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442595" y="4707890"/>
            <a:ext cx="109372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</a:t>
            </a:r>
            <a:r>
              <a:rPr lang="zh-CN" altLang="en-US" sz="2800"/>
              <a:t>、礼仪文明方面。所有孩子都能够用谢谢、请、麻烦你、对不起这些礼貌用语，能够主动地和老师以及同学打招呼！很少有孩子说不文明的话。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3" grpId="0"/>
      <p:bldP spid="3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3810"/>
            <a:ext cx="12216130" cy="6850380"/>
          </a:xfrm>
          <a:prstGeom prst="rect">
            <a:avLst/>
          </a:prstGeom>
        </p:spPr>
      </p:pic>
      <p:sp>
        <p:nvSpPr>
          <p:cNvPr id="37890" name="矩形 26625"/>
          <p:cNvSpPr/>
          <p:nvPr/>
        </p:nvSpPr>
        <p:spPr>
          <a:xfrm>
            <a:off x="281305" y="483235"/>
            <a:ext cx="115804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5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、在校作业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Dotum" pitchFamily="34" charset="-127"/>
              </a:rPr>
              <a:t> 。大多数孩子能够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按时完成在校作业，不拖拉；专心做作业，不磨蹭；作业本保持整洁，不乱涂、乱撕等。</a:t>
            </a:r>
            <a:endParaRPr lang="zh-CN" altLang="en-US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1625" y="1764665"/>
            <a:ext cx="117055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6</a:t>
            </a:r>
            <a:r>
              <a:rPr lang="zh-CN" altLang="en-US" sz="2800"/>
              <a:t>、班集体意识方面。孩子们已经有了班集体意识，午餐过后，总会有孩子默默地打扫班级，主动地拖地！主动地帮助同学默写等等，知道班级地荣誉要靠每一位孩子地努力！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3810"/>
            <a:ext cx="12216130" cy="68503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2110" y="305435"/>
            <a:ext cx="6025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有些孩子还存在哪些不好的习惯呢？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600075" y="1184275"/>
            <a:ext cx="784542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</a:t>
            </a:r>
            <a:r>
              <a:rPr lang="zh-CN" altLang="en-US" sz="2800"/>
              <a:t>、上课注意力不集中，喜欢玩尺子铅笔橡皮和自己的手。</a:t>
            </a:r>
            <a:endParaRPr lang="zh-CN" altLang="en-US" sz="2800"/>
          </a:p>
          <a:p>
            <a:r>
              <a:rPr lang="en-US" altLang="zh-CN" sz="2800"/>
              <a:t>2</a:t>
            </a:r>
            <a:r>
              <a:rPr lang="zh-CN" altLang="en-US" sz="2800"/>
              <a:t>、不爱惜自己的书本，总是乱涂乱画。</a:t>
            </a:r>
            <a:endParaRPr lang="zh-CN" altLang="en-US" sz="2800"/>
          </a:p>
          <a:p>
            <a:r>
              <a:rPr lang="en-US" altLang="zh-CN" sz="2800"/>
              <a:t>3</a:t>
            </a:r>
            <a:r>
              <a:rPr lang="zh-CN" altLang="en-US" sz="2800"/>
              <a:t>、可见追逐打闹</a:t>
            </a:r>
            <a:endParaRPr lang="zh-CN" altLang="en-US" sz="2800"/>
          </a:p>
          <a:p>
            <a:r>
              <a:rPr lang="en-US" altLang="zh-CN" sz="2800"/>
              <a:t>4</a:t>
            </a:r>
            <a:r>
              <a:rPr lang="zh-CN" altLang="en-US" sz="2800"/>
              <a:t>、丢三落四，总是找不到自己的东西。</a:t>
            </a:r>
            <a:endParaRPr lang="zh-CN" altLang="en-US" sz="2800"/>
          </a:p>
          <a:p>
            <a:r>
              <a:rPr lang="en-US" altLang="zh-CN" sz="2800"/>
              <a:t>5</a:t>
            </a:r>
            <a:r>
              <a:rPr lang="zh-CN" altLang="en-US" sz="2800"/>
              <a:t>、路队不好好走，在行走的过程中聊天打闹。</a:t>
            </a:r>
            <a:endParaRPr lang="zh-CN" altLang="en-US" sz="2800"/>
          </a:p>
          <a:p>
            <a:r>
              <a:rPr lang="en-US" altLang="zh-CN" sz="2800"/>
              <a:t>6</a:t>
            </a:r>
            <a:r>
              <a:rPr lang="zh-CN" altLang="en-US" sz="2800"/>
              <a:t>、作业拖拉，不催不交。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909320" y="4918710"/>
            <a:ext cx="9617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行为习惯不好，学习习惯不好，慢慢地就会落后大部队。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3810"/>
            <a:ext cx="12216130" cy="68503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5485" y="478155"/>
            <a:ext cx="9210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家长要做什么呢？</a:t>
            </a:r>
            <a:endParaRPr lang="zh-CN" altLang="en-US" sz="2800"/>
          </a:p>
        </p:txBody>
      </p:sp>
      <p:sp>
        <p:nvSpPr>
          <p:cNvPr id="29701" name="Text Box 5"/>
          <p:cNvSpPr txBox="1"/>
          <p:nvPr/>
        </p:nvSpPr>
        <p:spPr>
          <a:xfrm>
            <a:off x="546418" y="1211580"/>
            <a:ext cx="68405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一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、专时专用、讲求效益的习惯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4822" name="Text Box 6"/>
          <p:cNvSpPr txBox="1"/>
          <p:nvPr/>
        </p:nvSpPr>
        <p:spPr>
          <a:xfrm>
            <a:off x="755650" y="1778000"/>
            <a:ext cx="1107948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     不少孩子，学习“磨”得很，看书、写作业，心不在焉，时间耗得很多，效益不好。其原因就是没有形成专时专用、讲求效益的习惯。教孩子给自己提出学习内容的数量和质量要求，一旦坐到书桌前，就进入适度紧张的学习状态。每次学习之后，要评价自己做得如何，家长及时给以鼓励。坚持下去，就能形成专时专用。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3810"/>
            <a:ext cx="12216130" cy="6850380"/>
          </a:xfrm>
          <a:prstGeom prst="rect">
            <a:avLst/>
          </a:prstGeom>
        </p:spPr>
      </p:pic>
      <p:sp>
        <p:nvSpPr>
          <p:cNvPr id="30725" name="Text Box 5"/>
          <p:cNvSpPr txBox="1"/>
          <p:nvPr/>
        </p:nvSpPr>
        <p:spPr>
          <a:xfrm>
            <a:off x="468313" y="333375"/>
            <a:ext cx="79200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二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、独立思考、务求甚解的习惯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5846" name="Text Box 6"/>
          <p:cNvSpPr txBox="1"/>
          <p:nvPr/>
        </p:nvSpPr>
        <p:spPr>
          <a:xfrm>
            <a:off x="372745" y="895985"/>
            <a:ext cx="1092898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方法之一：鼓励孩子刨根问底的积极性。在日常生活中，孩子对许多事总爱刨根问底，这是好奇、求知的表现，说明孩子爱动脑子。家长切切不可嫌孩子嘴贫，冷漠对待。最好跟孩子一块儿刨根问底，能解决的自己解决，不能解决的请教他人或查阅资料。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5847" name="Text Box 7"/>
          <p:cNvSpPr txBox="1"/>
          <p:nvPr/>
        </p:nvSpPr>
        <p:spPr>
          <a:xfrm>
            <a:off x="288925" y="2837815"/>
            <a:ext cx="116109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方法之二：指导孩子扩展自己的阅读面，多读书，多积累词语，为高年级学习奠定基础。多让孩子读书，提高理解能力。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6869" name="Text Box 5"/>
          <p:cNvSpPr txBox="1"/>
          <p:nvPr/>
        </p:nvSpPr>
        <p:spPr>
          <a:xfrm>
            <a:off x="276860" y="3765550"/>
            <a:ext cx="117348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方法之三：孩子考家长，家长考孩子。安排一个时间，全家人坐下来，就某一方面的问题孩子和家长互相考一考。内容应事先定好，大家有所准备，谁提出问题，自己必须有准确答案。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2775" name="Text Box 7"/>
          <p:cNvSpPr txBox="1"/>
          <p:nvPr/>
        </p:nvSpPr>
        <p:spPr>
          <a:xfrm>
            <a:off x="267970" y="5207000"/>
            <a:ext cx="7621905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四、善于请教的习惯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/>
      <p:bldP spid="35847" grpId="1"/>
      <p:bldP spid="36869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1968</Words>
  <Application>WPS 演示</Application>
  <PresentationFormat>宽屏</PresentationFormat>
  <Paragraphs>102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Arial Unicode MS</vt:lpstr>
      <vt:lpstr>华文行楷</vt:lpstr>
      <vt:lpstr>Dotum</vt:lpstr>
      <vt:lpstr>Malgun Gothic</vt:lpstr>
      <vt:lpstr>Times New Roman</vt:lpstr>
      <vt:lpstr>华文琥珀</vt:lpstr>
      <vt:lpstr>楷体_GB2312</vt:lpstr>
      <vt:lpstr>新宋体</vt:lpstr>
      <vt:lpstr>黑体</vt:lpstr>
      <vt:lpstr>Tahoma</vt:lpstr>
      <vt:lpstr>幼圆</vt:lpstr>
      <vt:lpstr>华文新魏</vt:lpstr>
      <vt:lpstr>Comic Sans MS</vt:lpstr>
      <vt:lpstr>隶书</vt:lpstr>
      <vt:lpstr>Office 主题​​</vt:lpstr>
      <vt:lpstr>空白演示</vt:lpstr>
      <vt:lpstr>PowerPoint 演示文稿</vt:lpstr>
      <vt:lpstr>                班级的基本情况 本班42名学生，其中男生22名，女生20名，孩子们聪明可爱、有礼貌、爱劳动，但也有个别孩子比较调皮，爱打闹、做事磨蹭、拖拉自我约束能力较差。家长们都很清楚现在最难教的就是一年级，因为孩子们刚从幼儿园过渡到小学，什么都不懂，一切都要从头开始学起。既要教给他知识又要培养他良好的行为习惯和学习习惯。所以要教好他们说实话不容易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pisces</cp:lastModifiedBy>
  <cp:revision>25</cp:revision>
  <dcterms:created xsi:type="dcterms:W3CDTF">2019-06-19T02:08:00Z</dcterms:created>
  <dcterms:modified xsi:type="dcterms:W3CDTF">2019-11-18T14:12:29Z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