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9" r:id="rId5"/>
    <p:sldMasterId id="2147483706" r:id="rId6"/>
  </p:sldMasterIdLst>
  <p:notesMasterIdLst>
    <p:notesMasterId r:id="rId64"/>
  </p:notesMasterIdLst>
  <p:handoutMasterIdLst>
    <p:handoutMasterId r:id="rId65"/>
  </p:handoutMasterIdLst>
  <p:sldIdLst>
    <p:sldId id="411" r:id="rId7"/>
    <p:sldId id="412" r:id="rId8"/>
    <p:sldId id="413" r:id="rId9"/>
    <p:sldId id="263" r:id="rId10"/>
    <p:sldId id="416" r:id="rId11"/>
    <p:sldId id="417" r:id="rId12"/>
    <p:sldId id="418" r:id="rId13"/>
    <p:sldId id="420" r:id="rId14"/>
    <p:sldId id="419" r:id="rId15"/>
    <p:sldId id="421" r:id="rId16"/>
    <p:sldId id="349" r:id="rId17"/>
    <p:sldId id="422" r:id="rId18"/>
    <p:sldId id="423" r:id="rId19"/>
    <p:sldId id="424" r:id="rId20"/>
    <p:sldId id="374" r:id="rId21"/>
    <p:sldId id="375" r:id="rId22"/>
    <p:sldId id="414" r:id="rId23"/>
    <p:sldId id="415" r:id="rId24"/>
    <p:sldId id="378" r:id="rId25"/>
    <p:sldId id="380" r:id="rId26"/>
    <p:sldId id="381" r:id="rId27"/>
    <p:sldId id="382" r:id="rId28"/>
    <p:sldId id="396" r:id="rId29"/>
    <p:sldId id="397" r:id="rId30"/>
    <p:sldId id="383" r:id="rId31"/>
    <p:sldId id="402" r:id="rId32"/>
    <p:sldId id="401" r:id="rId33"/>
    <p:sldId id="398" r:id="rId34"/>
    <p:sldId id="399" r:id="rId35"/>
    <p:sldId id="389" r:id="rId36"/>
    <p:sldId id="400" r:id="rId37"/>
    <p:sldId id="429" r:id="rId38"/>
    <p:sldId id="438" r:id="rId39"/>
    <p:sldId id="441" r:id="rId40"/>
    <p:sldId id="442" r:id="rId41"/>
    <p:sldId id="443" r:id="rId42"/>
    <p:sldId id="445" r:id="rId43"/>
    <p:sldId id="457" r:id="rId44"/>
    <p:sldId id="446" r:id="rId45"/>
    <p:sldId id="447" r:id="rId46"/>
    <p:sldId id="448" r:id="rId47"/>
    <p:sldId id="459" r:id="rId48"/>
    <p:sldId id="449" r:id="rId49"/>
    <p:sldId id="450" r:id="rId50"/>
    <p:sldId id="451" r:id="rId51"/>
    <p:sldId id="458" r:id="rId52"/>
    <p:sldId id="430" r:id="rId53"/>
    <p:sldId id="432" r:id="rId54"/>
    <p:sldId id="452" r:id="rId55"/>
    <p:sldId id="433" r:id="rId56"/>
    <p:sldId id="455" r:id="rId57"/>
    <p:sldId id="434" r:id="rId58"/>
    <p:sldId id="431" r:id="rId59"/>
    <p:sldId id="435" r:id="rId60"/>
    <p:sldId id="456" r:id="rId61"/>
    <p:sldId id="436" r:id="rId62"/>
    <p:sldId id="437" r:id="rId6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432"/>
  </p:normalViewPr>
  <p:slideViewPr>
    <p:cSldViewPr showGuides="1">
      <p:cViewPr varScale="1">
        <p:scale>
          <a:sx n="81" d="100"/>
          <a:sy n="81" d="100"/>
        </p:scale>
        <p:origin x="6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notesMaster" Target="notesMasters/notesMaster1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F8735A-EE87-4F72-9F87-20DD8A1C11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E51FAC-0BB7-4783-88B0-A67FAAFE30F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1A897-F93D-45CE-8395-31E240A1B9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35FBC1-5325-49DD-8062-583DC41F8AF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47" name="Group 5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0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50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6B21A8-3FCF-4278-831E-2B2B494C0BB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2C9FAB-9442-4B52-ADD8-C29E441A8C74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171" name="Group 8"/>
          <p:cNvGrpSpPr/>
          <p:nvPr/>
        </p:nvGrpSpPr>
        <p:grpSpPr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2" name="Line 40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zh-CN" noProof="0"/>
              <a:t>单击此处编辑母版标题样式</a:t>
            </a:r>
            <a:endParaRPr lang="en-US" altLang="zh-CN" noProof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zh-CN" noProof="0"/>
              <a:t>单击此处编辑母版副标题样式</a:t>
            </a:r>
            <a:endParaRPr lang="en-US" altLang="zh-CN" noProof="0"/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48767A-1A2D-41CA-94BB-8E069DA82FA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A03573-17C9-42AE-A6E4-999DC0BB8F4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6"/>
          <p:cNvSpPr/>
          <p:nvPr/>
        </p:nvSpPr>
        <p:spPr>
          <a:xfrm>
            <a:off x="0" y="4324350"/>
            <a:ext cx="1308100" cy="7778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4F144C-99AA-48C4-8BA1-8CC83D455C96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529138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AF7F70-AA31-4E6E-845E-054BB47F26B5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B7899C-B260-4530-9AD7-A9AA7C02438E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634101-5FFB-4730-9CBE-1DC526A1A150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1F996-56E8-4722-90FA-E3D9D684FE7D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14CB89-2556-49B4-AFA1-1EF1C7A44811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25B4AD-1218-4E5A-AF41-D025342FFAB9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C8BBE6-9BDF-4DE2-B16A-1A2F6871BC0F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3764E7-B140-4AE9-AC84-C493771BFBF0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5487C5-29B1-46C6-ABAB-2C843671E04D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988A04-3CD4-4C66-98B1-E3F862653935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704484-1F2B-4FF9-8690-10F0E8A072B6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D312BB-3974-4FD1-8F4B-1C471BBB8DEB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AAC7E8-F6F0-4CFE-9D54-F58F1790BF32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57A65-4E77-403A-B138-C955106E7EA4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B2AD73-DAD1-4CA6-85E4-825797B1756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F9CE89-D61A-472E-AE37-89E8AAA04088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7D33F6-0027-4360-BDFE-BB412AFCB02E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D7830-6F44-4D05-85BB-530D8A3321B8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56F68F-0B6D-4BFD-B26A-A0DF62D93066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C49F99-6C57-4048-89F0-06C44B0CA0E9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C3F6E-C620-4EA9-9103-E11F2B264870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0E50D3-E918-4D87-9C8C-993F30A0C911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47143C-1613-4B30-8525-722E05DC5B14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6FF98-525B-42C8-A6BE-08B98CA77B9B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8D46E-4950-4583-83DE-0DBAB6665D37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320F7-A512-473D-8A88-1AE6C186D2FB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086179-A5E1-4656-8DC4-C2B6178FACD8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BAE34A-5977-4D84-9865-1FD86CC7B17A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19A67-03F7-4EF1-9C9D-46FA06B657A2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171EE8-5976-4418-B685-6EA7FD60E161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85FE64-1334-475A-9A8A-B502A6B88BA4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Freeform 6"/>
          <p:cNvSpPr/>
          <p:nvPr/>
        </p:nvSpPr>
        <p:spPr>
          <a:xfrm>
            <a:off x="0" y="4324350"/>
            <a:ext cx="1308100" cy="7778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041860-5838-4319-B116-FE9781A6D8F5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529138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55D6E-CFBB-4F8C-BF80-0446C488ACF7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DD7F3-3EC1-4813-A558-67B91BB9C1A2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D526B7-0595-4971-AAE8-35A2A8E31EB4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A4F1A6-3725-4B13-B909-036EDE10DE1A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7C8210-4E31-4F3F-9753-15C6D5361E7D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4D09AC-ED75-433B-9E81-3A7A9DC4E0C3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E42FE7-34D8-45E1-ACE4-D2F7AD18F3CF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D3EDDA-A660-49C6-A41D-84E86F2EEF72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462736-4287-4081-B2BE-77D49DE0B3A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B867-095C-4A77-97AA-2A2E50929B29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266AF2-F575-4A27-B40F-6270DDE4E414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BFF32-788B-402D-AA92-A489B4F5649E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935AED-B90D-42EC-A372-1AD1FB7FD1DD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9A4BF-CC9C-4061-899C-ACFC08544039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22A30F-A8B0-4A38-A470-936C9D84877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E150B6-4813-41B5-9769-919D8825DB9F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3E13D7-6FC5-4EC1-AC24-1192B9802D27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FC2243-91F7-40B9-895C-C7B89027B1EE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EEA2EB-36F3-437C-93DB-4B1990AACBBB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Freeform 11"/>
          <p:cNvSpPr/>
          <p:nvPr/>
        </p:nvSpPr>
        <p:spPr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FBFFC1-8BC6-4B1D-AEB0-1FAD77EE1D90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32448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3122B3-B234-49A4-8468-2A3E798F7B04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5D8DF-A76D-4376-9224-11094FA5614D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AF5C19-5E48-4125-82D8-CE3C7F8E52D3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6F78C1-AB15-44F4-BE73-C2A0F48556A6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D16D8B-D6D6-4A5F-91BB-1A4C852BFBB9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Freeform 11"/>
          <p:cNvSpPr/>
          <p:nvPr/>
        </p:nvSpPr>
        <p:spPr>
          <a:xfrm flipV="1">
            <a:off x="-3175" y="491172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FF71A4-9756-4425-968C-EA19D72BDFAE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4983163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B15B16-11D2-4DA4-A1F0-7DC85C7B7447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1208A-28EB-49DF-A3F0-0D24E49C65D5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E5C08A-EE05-4937-A2B4-19704F023F05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Freeform 11"/>
          <p:cNvSpPr/>
          <p:nvPr/>
        </p:nvSpPr>
        <p:spPr>
          <a:xfrm flipV="1">
            <a:off x="-3175" y="714375"/>
            <a:ext cx="1192213" cy="508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B52B5D-EF5A-4926-8637-C526EA4462E1}" type="datetimeFigureOut">
              <a:rPr kumimoji="0" lang="zh-CN" alt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9AD27D-CF22-4CBF-B43D-BFEC25357413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099B62-FB89-4BFB-B79C-B11A7914C59B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FFEE32-3832-4009-83D5-716885FD2BF1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7400F-B7EF-4258-9AA6-E99D6E9CFAEB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3B26AA-D475-4C1B-8017-D912CA34DD7D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6F4CEF-F28E-4AED-B7E1-D89A83A6771B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F313E7-F5B8-4680-A054-36F9BC8CDF8C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D660A1-1A96-400E-BAB4-4C542C21CB8E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D1B24B-AD3B-4F83-AB20-4A01E0BD3FA0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A50592-F678-42C2-A128-D6F34364E105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658C10-2196-4565-A353-26B9CF1CB26A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2E75CD-CE0B-4C9A-8EF9-5D7622574D64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B63B9-809A-41B1-BDF1-B475DB5696D7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8A9CF5-857E-4A57-A1F2-0239273B6021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1E5516-C1FD-4462-A51E-A2DB0AC1BC72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AC97C0-B664-4940-AA01-2F7391AE48AA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9FF7D8-9099-441D-B2AD-357E9B114C76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9B77A-CAD7-478B-B79A-B288A3989251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20896D-B27B-4DB2-8812-5E45A16CB472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D82235-AB6E-4B85-B7B6-B674754515DA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7F925-AD95-42B0-82B9-D96EB8FE5A42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703333-C3E2-47DB-91C2-DFBC8B8816B5}" type="datetimeFigureOut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5E93C3-3F34-46B3-9851-CB048E756376}" type="slidenum">
              <a: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/>
            <p:nvPr userDrawn="1"/>
          </p:nvGrpSpPr>
          <p:grpSpPr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7" name="Freeform 5"/>
              <p:cNvSpPr/>
              <p:nvPr userDrawn="1"/>
            </p:nvSpPr>
            <p:spPr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33" name="Group 6"/>
            <p:cNvGrpSpPr/>
            <p:nvPr/>
          </p:nvGrpSpPr>
          <p:grpSpPr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10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55C10D-29C0-4D62-B7C7-8D81159547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/>
          <a:lstStyle>
            <a:lvl1pPr eaLnBrk="1" hangingPunct="1"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5BED7-1770-464C-9C8F-6B3D13D0DD3B}" type="slidenum"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Line 2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en-US" altLang="zh-CN" dirty="0"/>
              <a:t>单击此处编辑母版标题样式</a:t>
            </a:r>
            <a:endParaRPr lang="en-US" altLang="zh-CN" dirty="0"/>
          </a:p>
        </p:txBody>
      </p:sp>
      <p:sp>
        <p:nvSpPr>
          <p:cNvPr id="2052" name="Rectangle 4"/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单击此处编辑母版文本样式</a:t>
            </a:r>
            <a:endParaRPr lang="en-US" altLang="zh-CN" dirty="0"/>
          </a:p>
          <a:p>
            <a:pPr lvl="1"/>
            <a:r>
              <a:rPr lang="en-US" altLang="zh-CN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第三级</a:t>
            </a:r>
            <a:endParaRPr lang="en-US" altLang="zh-CN" dirty="0"/>
          </a:p>
          <a:p>
            <a:pPr lvl="3"/>
            <a:r>
              <a:rPr lang="en-US" altLang="zh-CN" dirty="0"/>
              <a:t>第四级</a:t>
            </a:r>
            <a:endParaRPr lang="en-US" altLang="zh-CN" dirty="0"/>
          </a:p>
          <a:p>
            <a:pPr lvl="4"/>
            <a:r>
              <a:rPr lang="en-US" altLang="zh-CN" dirty="0"/>
              <a:t>第五级</a:t>
            </a:r>
            <a:endParaRPr lang="en-US" altLang="zh-CN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6B0AD-22A3-4D6D-BA5D-3776B1027249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CD837-6D2D-4284-AE69-E607EBC876F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6" name="Group 8"/>
          <p:cNvGrpSpPr/>
          <p:nvPr/>
        </p:nvGrpSpPr>
        <p:grpSpPr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22"/>
          <p:cNvGrpSpPr/>
          <p:nvPr/>
        </p:nvGrpSpPr>
        <p:grpSpPr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3094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5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7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8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0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1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2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3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4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5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75" name="Group 9"/>
          <p:cNvGrpSpPr/>
          <p:nvPr/>
        </p:nvGrpSpPr>
        <p:grpSpPr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3082" name="Freeform 2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3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4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5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6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7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8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9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0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1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2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683375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>
          <a:xfrm>
            <a:off x="1941513" y="2133600"/>
            <a:ext cx="66865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B71BFE-2AF1-479D-B6A7-F3C33AD95713}" type="datetimeFigureOut">
              <a: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幼圆" pitchFamily="49" charset="-122"/>
                <a:cs typeface="+mn-cs"/>
              </a:rPr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FEFFFF"/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F76B7-A777-4ACE-8AA6-5559AE18D697}" type="slidenum"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itchFamily="49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530" indent="-21463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2"/>
          <p:cNvGrpSpPr/>
          <p:nvPr/>
        </p:nvGrpSpPr>
        <p:grpSpPr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9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0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1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3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4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5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7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8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9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099" name="Group 9"/>
          <p:cNvGrpSpPr/>
          <p:nvPr/>
        </p:nvGrpSpPr>
        <p:grpSpPr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9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0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4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5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7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683375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>
          <a:xfrm>
            <a:off x="1941513" y="2133600"/>
            <a:ext cx="66865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6C5C7F-6C38-47A5-87A3-E335F006D45A}" type="datetimeFigureOut">
              <a: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幼圆" pitchFamily="49" charset="-122"/>
                <a:cs typeface="+mn-cs"/>
              </a:rPr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FEFFFF"/>
                </a:solidFill>
                <a:latin typeface="Century Gothic" panose="020B0502020202020204"/>
                <a:ea typeface="幼圆" pitchFamily="49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30444E-6C64-44BA-AB8E-B7905F54763B}" type="slidenum"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itchFamily="49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幼圆" pitchFamily="49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530" indent="-21463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900855-2048-41BA-A78C-3A07CB7C1C9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884CDA-00A1-4B3D-AE6C-DAAAD1CEEAEB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emf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9.xml"/><Relationship Id="rId6" Type="http://schemas.openxmlformats.org/officeDocument/2006/relationships/hyperlink" Target="6.1&#30452;&#32447;&#19982;&#22278;&#20043;&#35299;&#39064;&#24605;&#32500;&#27169;&#24335;20180203.doc" TargetMode="Externa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9.jpeg"/><Relationship Id="rId1" Type="http://schemas.openxmlformats.org/officeDocument/2006/relationships/hyperlink" Target="&#30452;&#32447;&#19982;&#22278;&#20043;&#35299;&#39064;&#24605;&#32500;&#27169;&#24335;.d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.jpe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.jpe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24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25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27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29.png"/><Relationship Id="rId3" Type="http://schemas.openxmlformats.org/officeDocument/2006/relationships/image" Target="../media/image28.e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image" Target="../media/image4.jpeg"/><Relationship Id="rId1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32.png"/><Relationship Id="rId3" Type="http://schemas.openxmlformats.org/officeDocument/2006/relationships/image" Target="../media/image31.e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33.e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35.png"/><Relationship Id="rId3" Type="http://schemas.openxmlformats.org/officeDocument/2006/relationships/image" Target="../media/image34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image" Target="../media/image4.jpeg"/><Relationship Id="rId1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37.e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55.xml"/><Relationship Id="rId3" Type="http://schemas.openxmlformats.org/officeDocument/2006/relationships/image" Target="../media/image38.e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40.png"/><Relationship Id="rId3" Type="http://schemas.openxmlformats.org/officeDocument/2006/relationships/image" Target="../media/image39.e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41.jpeg"/><Relationship Id="rId1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41.jpeg"/><Relationship Id="rId1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41.jpeg"/><Relationship Id="rId1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41.jpeg"/><Relationship Id="rId1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41.jpeg"/><Relationship Id="rId1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23938" y="1628775"/>
            <a:ext cx="7705725" cy="1697038"/>
          </a:xfrm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剖析高考试题</a:t>
            </a:r>
            <a:b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看数学核心素养的评价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5" name="副标题 4"/>
          <p:cNvSpPr>
            <a:spLocks noGrp="1"/>
          </p:cNvSpPr>
          <p:nvPr>
            <p:ph type="subTitle" idx="1"/>
          </p:nvPr>
        </p:nvSpPr>
        <p:spPr>
          <a:xfrm>
            <a:off x="2627313" y="4292600"/>
            <a:ext cx="4497387" cy="844550"/>
          </a:xfrm>
          <a:ln/>
        </p:spPr>
        <p:txBody>
          <a:bodyPr vert="horz" wrap="square" lIns="91440" tIns="45720" rIns="91440" bIns="45720" anchor="t"/>
          <a:p>
            <a:pPr defTabSz="342900" eaLnBrk="1" hangingPunct="1">
              <a:buSzTx/>
            </a:pPr>
            <a:r>
              <a:rPr lang="zh-CN" altLang="en-US" sz="2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武进礼嘉中学  白奕波</a:t>
            </a:r>
            <a:endParaRPr lang="zh-CN" altLang="en-US" sz="27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内容占位符 2"/>
          <p:cNvSpPr>
            <a:spLocks noGrp="1"/>
          </p:cNvSpPr>
          <p:nvPr>
            <p:ph idx="1"/>
          </p:nvPr>
        </p:nvSpPr>
        <p:spPr>
          <a:xfrm>
            <a:off x="1187450" y="2420938"/>
            <a:ext cx="7264400" cy="4237037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数据分析</a:t>
            </a:r>
            <a:endParaRPr lang="en-US" altLang="zh-CN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数据分析是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指针对研究对象获取数据，运用数学方法对</a:t>
            </a: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进行整理、分析和推断，</a:t>
            </a: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关于研究对象知识的素养</a:t>
            </a: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1" name="标题 1"/>
          <p:cNvSpPr/>
          <p:nvPr/>
        </p:nvSpPr>
        <p:spPr>
          <a:xfrm>
            <a:off x="900113" y="1125538"/>
            <a:ext cx="5400675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4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3"/>
          <p:cNvSpPr/>
          <p:nvPr/>
        </p:nvSpPr>
        <p:spPr>
          <a:xfrm>
            <a:off x="296863" y="836613"/>
            <a:ext cx="8424862" cy="3324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</a:rPr>
              <a:t>水平三：</a:t>
            </a:r>
            <a:r>
              <a:rPr lang="zh-CN" altLang="zh-CN" sz="2800" dirty="0">
                <a:latin typeface="Arial" panose="020B0604020202020204" pitchFamily="34" charset="0"/>
              </a:rPr>
              <a:t>能够在综合的情境中抽象出数学问题，并用恰当的数学语言予以表达；能够在得到的数学结论基础上形成新命题；能够针对具体问题运用或创造数学方法解决问题。</a:t>
            </a:r>
            <a:br>
              <a:rPr lang="zh-CN" altLang="en-US" sz="2800" dirty="0">
                <a:latin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64515" name="AutoShape 6"/>
          <p:cNvSpPr/>
          <p:nvPr/>
        </p:nvSpPr>
        <p:spPr>
          <a:xfrm>
            <a:off x="284163" y="727075"/>
            <a:ext cx="8497887" cy="30257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16" name="Rectangle 9"/>
          <p:cNvSpPr/>
          <p:nvPr/>
        </p:nvSpPr>
        <p:spPr>
          <a:xfrm>
            <a:off x="2411413" y="-26987"/>
            <a:ext cx="4537075" cy="701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数学抽象水平层次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517" name="Rectangle 3"/>
          <p:cNvSpPr/>
          <p:nvPr/>
        </p:nvSpPr>
        <p:spPr>
          <a:xfrm>
            <a:off x="296863" y="4270375"/>
            <a:ext cx="8424862" cy="19478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</a:rPr>
              <a:t>水平三：</a:t>
            </a:r>
            <a:r>
              <a:rPr lang="zh-CN" altLang="zh-CN" sz="2800" dirty="0">
                <a:latin typeface="Arial" panose="020B0604020202020204" pitchFamily="34" charset="0"/>
              </a:rPr>
              <a:t>能够通过数学对象、运算或关系理解数学的抽象结构，能够理解数学结论的一般性，能够感悟高度概括、有序多级的数学知识体系。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64518" name="AutoShape 6"/>
          <p:cNvSpPr/>
          <p:nvPr/>
        </p:nvSpPr>
        <p:spPr>
          <a:xfrm>
            <a:off x="284163" y="4019550"/>
            <a:ext cx="8497887" cy="24479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75413" y="3227388"/>
            <a:ext cx="17319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情境与问题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8913" y="5808663"/>
            <a:ext cx="17319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知识与技能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4"/>
          <p:cNvSpPr/>
          <p:nvPr/>
        </p:nvSpPr>
        <p:spPr>
          <a:xfrm>
            <a:off x="404813" y="1508125"/>
            <a:ext cx="8351837" cy="2555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在现实问题中，能够把握研究对象的数学特征，并用准确的数学语言予以表达；能够感悟通性通法的数学原理和其中蕴含的数学思想。</a:t>
            </a:r>
            <a:br>
              <a:rPr lang="zh-CN" altLang="en-US" sz="3200" dirty="0">
                <a:latin typeface="Arial" panose="020B0604020202020204" pitchFamily="34" charset="0"/>
              </a:rPr>
            </a:b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65539" name="AutoShape 7"/>
          <p:cNvSpPr/>
          <p:nvPr/>
        </p:nvSpPr>
        <p:spPr>
          <a:xfrm>
            <a:off x="296863" y="1406525"/>
            <a:ext cx="8569325" cy="224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40" name="AutoShape 8"/>
          <p:cNvSpPr/>
          <p:nvPr/>
        </p:nvSpPr>
        <p:spPr>
          <a:xfrm>
            <a:off x="268288" y="4064000"/>
            <a:ext cx="8569325" cy="18716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41" name="Rectangle 9"/>
          <p:cNvSpPr/>
          <p:nvPr/>
        </p:nvSpPr>
        <p:spPr>
          <a:xfrm>
            <a:off x="2124075" y="404813"/>
            <a:ext cx="4537075" cy="701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数学抽象水平层次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5542" name="Rectangle 5"/>
          <p:cNvSpPr/>
          <p:nvPr/>
        </p:nvSpPr>
        <p:spPr>
          <a:xfrm>
            <a:off x="395288" y="4386263"/>
            <a:ext cx="8569325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在交流的过程中，能够用数学原理解释自然现象和社会现象。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25" y="3122613"/>
            <a:ext cx="173196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思维与表达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30963" y="5268913"/>
            <a:ext cx="17319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交流与反思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3"/>
          <p:cNvSpPr/>
          <p:nvPr/>
        </p:nvSpPr>
        <p:spPr>
          <a:xfrm>
            <a:off x="388938" y="603250"/>
            <a:ext cx="8393112" cy="23098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能够在综合的情境中，用数学的眼光找到合适的研究对象，提出有意义的数学问题。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66563" name="AutoShape 6"/>
          <p:cNvSpPr/>
          <p:nvPr/>
        </p:nvSpPr>
        <p:spPr>
          <a:xfrm>
            <a:off x="284163" y="727075"/>
            <a:ext cx="8497887" cy="20621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9"/>
          <p:cNvSpPr/>
          <p:nvPr/>
        </p:nvSpPr>
        <p:spPr>
          <a:xfrm>
            <a:off x="2411413" y="-26987"/>
            <a:ext cx="4537075" cy="701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逻辑推理水平层次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6565" name="Rectangle 3"/>
          <p:cNvSpPr/>
          <p:nvPr/>
        </p:nvSpPr>
        <p:spPr>
          <a:xfrm>
            <a:off x="352425" y="3254375"/>
            <a:ext cx="8429625" cy="30464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能够掌握常用逻辑推理方法的规则，理解其中所蕴含的思想。对于新的数学问题，能够提出不同的假设前提，推断结论，形成数学命题。对于较复杂的数学问题，通过构建过渡性命题，探索论证的途径，解决问题，并会用严谨的数学语言表达论证过程。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sp>
        <p:nvSpPr>
          <p:cNvPr id="66566" name="AutoShape 6"/>
          <p:cNvSpPr/>
          <p:nvPr/>
        </p:nvSpPr>
        <p:spPr>
          <a:xfrm>
            <a:off x="174625" y="2941638"/>
            <a:ext cx="8607425" cy="36718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8913" y="2212975"/>
            <a:ext cx="17319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情境与问题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59563" y="5991225"/>
            <a:ext cx="17319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知识与技能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4"/>
          <p:cNvSpPr/>
          <p:nvPr/>
        </p:nvSpPr>
        <p:spPr>
          <a:xfrm>
            <a:off x="488950" y="2084388"/>
            <a:ext cx="8126413" cy="15700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能够理解建构数学体系的公理化思想。</a:t>
            </a:r>
            <a:endParaRPr lang="zh-CN" altLang="zh-CN" sz="3200" dirty="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67587" name="AutoShape 7"/>
          <p:cNvSpPr/>
          <p:nvPr/>
        </p:nvSpPr>
        <p:spPr>
          <a:xfrm>
            <a:off x="296863" y="1700213"/>
            <a:ext cx="8569325" cy="195421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588" name="AutoShape 8"/>
          <p:cNvSpPr/>
          <p:nvPr/>
        </p:nvSpPr>
        <p:spPr>
          <a:xfrm>
            <a:off x="268288" y="4064000"/>
            <a:ext cx="8569325" cy="18716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589" name="Rectangle 9"/>
          <p:cNvSpPr/>
          <p:nvPr/>
        </p:nvSpPr>
        <p:spPr>
          <a:xfrm>
            <a:off x="2284413" y="542925"/>
            <a:ext cx="4537075" cy="701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逻辑推理水平层次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7590" name="Rectangle 5"/>
          <p:cNvSpPr/>
          <p:nvPr/>
        </p:nvSpPr>
        <p:spPr>
          <a:xfrm>
            <a:off x="395288" y="4460875"/>
            <a:ext cx="8569325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水平三：</a:t>
            </a:r>
            <a:r>
              <a:rPr lang="zh-CN" altLang="zh-CN" sz="3200" dirty="0">
                <a:latin typeface="Arial" panose="020B0604020202020204" pitchFamily="34" charset="0"/>
              </a:rPr>
              <a:t>能够合理地运用数学语言和思维进行跨学科的表达与交流。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0500" y="2882900"/>
            <a:ext cx="17303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思维与表达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0500" y="5275263"/>
            <a:ext cx="17303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交流与反思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图片 3"/>
          <p:cNvPicPr>
            <a:picLocks noChangeAspect="1"/>
          </p:cNvPicPr>
          <p:nvPr/>
        </p:nvPicPr>
        <p:blipFill>
          <a:blip r:embed="rId1"/>
          <a:srcRect l="32103" t="76048" r="41325"/>
          <a:stretch>
            <a:fillRect/>
          </a:stretch>
        </p:blipFill>
        <p:spPr>
          <a:xfrm>
            <a:off x="704850" y="1890713"/>
            <a:ext cx="7954963" cy="402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图片 3"/>
          <p:cNvPicPr>
            <a:picLocks noChangeAspect="1"/>
          </p:cNvPicPr>
          <p:nvPr/>
        </p:nvPicPr>
        <p:blipFill>
          <a:blip r:embed="rId1"/>
          <a:srcRect l="32910" t="57126" r="40448" b="18353"/>
          <a:stretch>
            <a:fillRect/>
          </a:stretch>
        </p:blipFill>
        <p:spPr>
          <a:xfrm>
            <a:off x="768350" y="1890713"/>
            <a:ext cx="7470775" cy="386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58" name="对象 3"/>
          <p:cNvGraphicFramePr>
            <a:graphicFrameLocks noChangeAspect="1"/>
          </p:cNvGraphicFramePr>
          <p:nvPr/>
        </p:nvGraphicFramePr>
        <p:xfrm>
          <a:off x="1109663" y="330200"/>
          <a:ext cx="7783512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300095" imgH="1558290" progId="Word.Document.12">
                  <p:embed/>
                </p:oleObj>
              </mc:Choice>
              <mc:Fallback>
                <p:oleObj name="" r:id="rId1" imgW="3300095" imgH="155829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9663" y="330200"/>
                        <a:ext cx="7783512" cy="3675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5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13" y="3644900"/>
            <a:ext cx="4486275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6"/>
          <p:cNvPicPr>
            <a:picLocks noChangeAspect="1"/>
          </p:cNvPicPr>
          <p:nvPr/>
        </p:nvPicPr>
        <p:blipFill>
          <a:blip r:embed="rId1"/>
          <a:srcRect l="41194" t="58522" r="27911" b="17955"/>
          <a:stretch>
            <a:fillRect/>
          </a:stretch>
        </p:blipFill>
        <p:spPr>
          <a:xfrm>
            <a:off x="439738" y="1982788"/>
            <a:ext cx="8235950" cy="352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图片 3"/>
          <p:cNvPicPr>
            <a:picLocks noChangeAspect="1"/>
          </p:cNvPicPr>
          <p:nvPr/>
        </p:nvPicPr>
        <p:blipFill>
          <a:blip r:embed="rId1"/>
          <a:srcRect l="32239" t="65300" r="33620" b="8784"/>
          <a:stretch>
            <a:fillRect/>
          </a:stretch>
        </p:blipFill>
        <p:spPr>
          <a:xfrm>
            <a:off x="430213" y="1922463"/>
            <a:ext cx="8501062" cy="362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1"/>
          <p:cNvPicPr>
            <a:picLocks noChangeAspect="1"/>
          </p:cNvPicPr>
          <p:nvPr/>
        </p:nvPicPr>
        <p:blipFill>
          <a:blip r:embed="rId1"/>
          <a:srcRect r="43079"/>
          <a:stretch>
            <a:fillRect/>
          </a:stretch>
        </p:blipFill>
        <p:spPr>
          <a:xfrm>
            <a:off x="203200" y="682625"/>
            <a:ext cx="4640263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Rectangle 2"/>
          <p:cNvSpPr/>
          <p:nvPr/>
        </p:nvSpPr>
        <p:spPr>
          <a:xfrm>
            <a:off x="90488" y="7858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lang="zh-CN" altLang="zh-CN" b="0" dirty="0">
                <a:latin typeface="Arial" panose="020B0604020202020204" pitchFamily="34" charset="0"/>
              </a:rPr>
            </a:br>
            <a:endParaRPr lang="zh-CN" altLang="zh-CN" b="0" dirty="0">
              <a:latin typeface="Arial" panose="020B0604020202020204" pitchFamily="34" charset="0"/>
            </a:endParaRP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/>
          <a:srcRect r="47881"/>
          <a:stretch>
            <a:fillRect/>
          </a:stretch>
        </p:blipFill>
        <p:spPr>
          <a:xfrm>
            <a:off x="4356100" y="3141663"/>
            <a:ext cx="4540250" cy="319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Rectangle 4"/>
          <p:cNvSpPr/>
          <p:nvPr/>
        </p:nvSpPr>
        <p:spPr>
          <a:xfrm>
            <a:off x="282575" y="34385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lang="zh-CN" altLang="zh-CN" b="0" dirty="0">
                <a:latin typeface="Arial" panose="020B0604020202020204" pitchFamily="34" charset="0"/>
              </a:rPr>
            </a:br>
            <a:endParaRPr lang="zh-CN" altLang="zh-CN" b="0" dirty="0">
              <a:latin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图片 1"/>
          <p:cNvPicPr>
            <a:picLocks noChangeAspect="1"/>
          </p:cNvPicPr>
          <p:nvPr/>
        </p:nvPicPr>
        <p:blipFill>
          <a:blip r:embed="rId1"/>
          <a:srcRect l="38509" t="59718" r="45596" b="17357"/>
          <a:stretch>
            <a:fillRect/>
          </a:stretch>
        </p:blipFill>
        <p:spPr>
          <a:xfrm>
            <a:off x="1935163" y="1071563"/>
            <a:ext cx="5588000" cy="4525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图片 1"/>
          <p:cNvPicPr>
            <a:picLocks noChangeAspect="1"/>
          </p:cNvPicPr>
          <p:nvPr/>
        </p:nvPicPr>
        <p:blipFill>
          <a:blip r:embed="rId1"/>
          <a:srcRect l="39403" t="60117" r="45934" b="18553"/>
          <a:stretch>
            <a:fillRect/>
          </a:stretch>
        </p:blipFill>
        <p:spPr>
          <a:xfrm>
            <a:off x="2098675" y="1112838"/>
            <a:ext cx="5178425" cy="4230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图片 1"/>
          <p:cNvPicPr>
            <a:picLocks noChangeAspect="1"/>
          </p:cNvPicPr>
          <p:nvPr/>
        </p:nvPicPr>
        <p:blipFill>
          <a:blip r:embed="rId1"/>
          <a:srcRect l="25186" t="53339" r="52760" b="25529"/>
          <a:stretch>
            <a:fillRect/>
          </a:stretch>
        </p:blipFill>
        <p:spPr>
          <a:xfrm>
            <a:off x="1074738" y="1803400"/>
            <a:ext cx="7635875" cy="410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6802" name="对象 81922"/>
          <p:cNvGraphicFramePr/>
          <p:nvPr/>
        </p:nvGraphicFramePr>
        <p:xfrm>
          <a:off x="971550" y="1412875"/>
          <a:ext cx="7935913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688590" imgH="1483360" progId="Word.Document.8">
                  <p:embed/>
                </p:oleObj>
              </mc:Choice>
              <mc:Fallback>
                <p:oleObj name="" r:id="rId1" imgW="2688590" imgH="148336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1412875"/>
                        <a:ext cx="7935913" cy="413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365250"/>
            <a:ext cx="6021387" cy="42243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7827" name="对象 81922"/>
          <p:cNvGraphicFramePr/>
          <p:nvPr/>
        </p:nvGraphicFramePr>
        <p:xfrm>
          <a:off x="5292725" y="2308225"/>
          <a:ext cx="31924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848995" imgH="308610" progId="Word.Document.8">
                  <p:embed/>
                </p:oleObj>
              </mc:Choice>
              <mc:Fallback>
                <p:oleObj name="" r:id="rId2" imgW="848995" imgH="30861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2725" y="2308225"/>
                        <a:ext cx="3192463" cy="1168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对象 81922"/>
          <p:cNvGraphicFramePr/>
          <p:nvPr/>
        </p:nvGraphicFramePr>
        <p:xfrm>
          <a:off x="1403350" y="903288"/>
          <a:ext cx="414972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1426845" imgH="587375" progId="Word.Document.8">
                  <p:embed/>
                </p:oleObj>
              </mc:Choice>
              <mc:Fallback>
                <p:oleObj name="" r:id="rId4" imgW="1426845" imgH="58737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350" y="903288"/>
                        <a:ext cx="4149725" cy="171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>
            <a:hlinkClick r:id="rId6" action="ppaction://hlinkfile"/>
          </p:cNvPr>
          <p:cNvSpPr/>
          <p:nvPr/>
        </p:nvSpPr>
        <p:spPr>
          <a:xfrm>
            <a:off x="8567738" y="6057900"/>
            <a:ext cx="301625" cy="301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0" name="图片 3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17502" t="41096" r="25835" b="12901"/>
          <a:stretch>
            <a:fillRect/>
          </a:stretch>
        </p:blipFill>
        <p:spPr>
          <a:xfrm>
            <a:off x="546100" y="1836738"/>
            <a:ext cx="8424863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4" name="图片 64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88" y="1509713"/>
            <a:ext cx="8837612" cy="419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7" name="文本框 5"/>
          <p:cNvSpPr txBox="1"/>
          <p:nvPr/>
        </p:nvSpPr>
        <p:spPr>
          <a:xfrm>
            <a:off x="2006600" y="515938"/>
            <a:ext cx="6107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曲线（面）及其关系研究模式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" y="1633538"/>
            <a:ext cx="8537575" cy="395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901" name="文本框 6"/>
          <p:cNvSpPr txBox="1"/>
          <p:nvPr/>
        </p:nvSpPr>
        <p:spPr>
          <a:xfrm>
            <a:off x="2174875" y="736600"/>
            <a:ext cx="6105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数学对象及其关系研究模式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79425" y="2670175"/>
            <a:ext cx="81851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      数学是研究数学对象及对象之间的关系．</a:t>
            </a:r>
            <a:endParaRPr kumimoji="0" lang="zh-CN" altLang="zh-CN" sz="4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0150" y="1385888"/>
            <a:ext cx="4516438" cy="8302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数学</a:t>
            </a: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研究</a:t>
            </a:r>
            <a:r>
              <a:rPr kumimoji="0" lang="zh-CN" altLang="zh-CN" sz="4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什么？</a:t>
            </a:r>
            <a:endParaRPr kumimoji="0" lang="zh-CN" altLang="zh-CN" sz="48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88" y="2233613"/>
            <a:ext cx="8718550" cy="270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文本框 6"/>
          <p:cNvSpPr txBox="1"/>
          <p:nvPr/>
        </p:nvSpPr>
        <p:spPr>
          <a:xfrm>
            <a:off x="2073275" y="1146175"/>
            <a:ext cx="51831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数学对象及其关系研究模式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7" name="图片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88" y="2276475"/>
            <a:ext cx="8851900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文本框 149"/>
          <p:cNvSpPr txBox="1"/>
          <p:nvPr/>
        </p:nvSpPr>
        <p:spPr>
          <a:xfrm>
            <a:off x="1187450" y="692150"/>
            <a:ext cx="43529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八卦研究模式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1775" y="5500688"/>
            <a:ext cx="172878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抽象</a:t>
            </a:r>
            <a:endParaRPr lang="zh-CN" altLang="en-US" sz="4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4163" y="5500688"/>
            <a:ext cx="1728787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推理</a:t>
            </a:r>
            <a:endParaRPr lang="zh-CN" altLang="en-US" sz="4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506413"/>
            <a:ext cx="7613650" cy="2359025"/>
          </a:xfrm>
          <a:prstGeom prst="rect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627313" y="3687763"/>
            <a:ext cx="4851400" cy="792162"/>
          </a:xfrm>
          <a:ln w="25400"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数学抽象  逻辑推理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03350" y="5318125"/>
            <a:ext cx="7308850" cy="631825"/>
          </a:xfrm>
          <a:ln w="25400"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直观想象 数学运算 数学建模 数据分析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箭头连接符 2"/>
          <p:cNvCxnSpPr>
            <a:stCxn id="4" idx="0"/>
            <a:endCxn id="83970" idx="2"/>
          </p:cNvCxnSpPr>
          <p:nvPr/>
        </p:nvCxnSpPr>
        <p:spPr>
          <a:xfrm flipH="1" flipV="1">
            <a:off x="5045075" y="2865438"/>
            <a:ext cx="7938" cy="822325"/>
          </a:xfrm>
          <a:prstGeom prst="straightConnector1">
            <a:avLst/>
          </a:prstGeom>
          <a:ln w="635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  <a:endCxn id="4" idx="2"/>
          </p:cNvCxnSpPr>
          <p:nvPr/>
        </p:nvCxnSpPr>
        <p:spPr>
          <a:xfrm flipH="1" flipV="1">
            <a:off x="5053013" y="4479925"/>
            <a:ext cx="4763" cy="838200"/>
          </a:xfrm>
          <a:prstGeom prst="straightConnector1">
            <a:avLst/>
          </a:prstGeom>
          <a:ln w="635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8" y="1328738"/>
            <a:ext cx="8718550" cy="270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5" name="文本框 7"/>
          <p:cNvSpPr txBox="1"/>
          <p:nvPr/>
        </p:nvSpPr>
        <p:spPr>
          <a:xfrm>
            <a:off x="2085975" y="549275"/>
            <a:ext cx="5184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数学对象及其关系研究模式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6600" y="4562475"/>
            <a:ext cx="2590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识别对象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联想性质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分析关系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63938" y="4040188"/>
            <a:ext cx="18827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解题思维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457200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86021" name="对象 1"/>
          <p:cNvGraphicFramePr>
            <a:graphicFrameLocks noChangeAspect="1"/>
          </p:cNvGraphicFramePr>
          <p:nvPr/>
        </p:nvGraphicFramePr>
        <p:xfrm>
          <a:off x="388938" y="1136650"/>
          <a:ext cx="8366125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2895600" imgH="1717675" progId="Word.Document.12">
                  <p:embed/>
                </p:oleObj>
              </mc:Choice>
              <mc:Fallback>
                <p:oleObj name="" r:id="rId2" imgW="2895600" imgH="1717675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1136650"/>
                        <a:ext cx="8366125" cy="498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688975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87045" name="对象 1"/>
          <p:cNvGraphicFramePr>
            <a:graphicFrameLocks noChangeAspect="1"/>
          </p:cNvGraphicFramePr>
          <p:nvPr/>
        </p:nvGraphicFramePr>
        <p:xfrm>
          <a:off x="468313" y="1319213"/>
          <a:ext cx="8135937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2656205" imgH="1781810" progId="Word.Document.12">
                  <p:embed/>
                </p:oleObj>
              </mc:Choice>
              <mc:Fallback>
                <p:oleObj name="" r:id="rId2" imgW="2656205" imgH="178181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313" y="1319213"/>
                        <a:ext cx="8135937" cy="4900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471488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88069" name="对象 1"/>
          <p:cNvGraphicFramePr>
            <a:graphicFrameLocks noChangeAspect="1"/>
          </p:cNvGraphicFramePr>
          <p:nvPr/>
        </p:nvGraphicFramePr>
        <p:xfrm>
          <a:off x="255588" y="1322388"/>
          <a:ext cx="8632825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3952875" imgH="1978025" progId="Word.Document.12">
                  <p:embed/>
                </p:oleObj>
              </mc:Choice>
              <mc:Fallback>
                <p:oleObj name="" r:id="rId2" imgW="3952875" imgH="1978025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88" y="1322388"/>
                        <a:ext cx="8632825" cy="4332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403225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89093" name="对象 1"/>
          <p:cNvGraphicFramePr>
            <a:graphicFrameLocks noChangeAspect="1"/>
          </p:cNvGraphicFramePr>
          <p:nvPr/>
        </p:nvGraphicFramePr>
        <p:xfrm>
          <a:off x="400050" y="1452563"/>
          <a:ext cx="83439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3754755" imgH="2082800" progId="Word.Document.12">
                  <p:embed/>
                </p:oleObj>
              </mc:Choice>
              <mc:Fallback>
                <p:oleObj name="" r:id="rId2" imgW="3754755" imgH="2082800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452563"/>
                        <a:ext cx="8343900" cy="462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688975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0117" name="对象 1"/>
          <p:cNvGraphicFramePr>
            <a:graphicFrameLocks noChangeAspect="1"/>
          </p:cNvGraphicFramePr>
          <p:nvPr/>
        </p:nvGraphicFramePr>
        <p:xfrm>
          <a:off x="303213" y="1604963"/>
          <a:ext cx="853757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4730115" imgH="2355215" progId="Word.Document.12">
                  <p:embed/>
                </p:oleObj>
              </mc:Choice>
              <mc:Fallback>
                <p:oleObj name="" r:id="rId2" imgW="4730115" imgH="2355215" progId="Word.Document.12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213" y="1604963"/>
                        <a:ext cx="8537575" cy="424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1141" name="对象 2"/>
          <p:cNvGraphicFramePr>
            <a:graphicFrameLocks noChangeAspect="1"/>
          </p:cNvGraphicFramePr>
          <p:nvPr/>
        </p:nvGraphicFramePr>
        <p:xfrm>
          <a:off x="323850" y="1349375"/>
          <a:ext cx="5354638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3365500" imgH="2624455" progId="Word.Document.12">
                  <p:embed/>
                </p:oleObj>
              </mc:Choice>
              <mc:Fallback>
                <p:oleObj name="" r:id="rId2" imgW="3365500" imgH="2624455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850" y="1349375"/>
                        <a:ext cx="5354638" cy="416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1379538"/>
            <a:ext cx="2303463" cy="3976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图片 4"/>
          <p:cNvPicPr>
            <a:picLocks noChangeAspect="1"/>
          </p:cNvPicPr>
          <p:nvPr/>
        </p:nvPicPr>
        <p:blipFill>
          <a:blip r:embed="rId1"/>
          <a:srcRect l="17307" r="3847"/>
          <a:stretch>
            <a:fillRect/>
          </a:stretch>
        </p:blipFill>
        <p:spPr>
          <a:xfrm>
            <a:off x="1763713" y="620713"/>
            <a:ext cx="5903912" cy="549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3189" name="对象 1"/>
          <p:cNvGraphicFramePr>
            <a:graphicFrameLocks noChangeAspect="1"/>
          </p:cNvGraphicFramePr>
          <p:nvPr/>
        </p:nvGraphicFramePr>
        <p:xfrm>
          <a:off x="471488" y="1344613"/>
          <a:ext cx="8201025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4080510" imgH="1976120" progId="Word.Document.12">
                  <p:embed/>
                </p:oleObj>
              </mc:Choice>
              <mc:Fallback>
                <p:oleObj name="" r:id="rId2" imgW="4080510" imgH="1976120" progId="Word.Document.12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488" y="1344613"/>
                        <a:ext cx="8201025" cy="398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2951163"/>
            <a:ext cx="2816225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>
            <a:spLocks noGrp="1"/>
          </p:cNvSpPr>
          <p:nvPr>
            <p:ph type="title" idx="4294967295"/>
          </p:nvPr>
        </p:nvSpPr>
        <p:spPr>
          <a:xfrm>
            <a:off x="1116013" y="1052513"/>
            <a:ext cx="854075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ea typeface="黑体" panose="02010609060101010101" pitchFamily="49" charset="-122"/>
              </a:rPr>
              <a:t>数学核心素养</a:t>
            </a:r>
            <a:endParaRPr lang="zh-CN" altLang="en-US" sz="44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008063" y="2852738"/>
            <a:ext cx="7812087" cy="1727200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数学抽象  逻辑推理   数学建模</a:t>
            </a:r>
            <a:endParaRPr lang="en-US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直观想象  数学运算   数据分析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1187450" y="4868863"/>
            <a:ext cx="21605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眼光观察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3851275" y="4868863"/>
            <a:ext cx="21605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思维分析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6372225" y="4868863"/>
            <a:ext cx="21605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语言表达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8" grpId="0"/>
      <p:bldP spid="10249" grpId="0"/>
      <p:bldP spid="102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4213" name="对象 1"/>
          <p:cNvGraphicFramePr>
            <a:graphicFrameLocks noChangeAspect="1"/>
          </p:cNvGraphicFramePr>
          <p:nvPr/>
        </p:nvGraphicFramePr>
        <p:xfrm>
          <a:off x="255588" y="1169988"/>
          <a:ext cx="8712200" cy="502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" imgW="4855210" imgH="2799715" progId="Word.Document.12">
                  <p:embed/>
                </p:oleObj>
              </mc:Choice>
              <mc:Fallback>
                <p:oleObj name="" r:id="rId2" imgW="4855210" imgH="2799715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88" y="1169988"/>
                        <a:ext cx="8712200" cy="5024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5237" name="对象 1"/>
          <p:cNvGraphicFramePr>
            <a:graphicFrameLocks noChangeAspect="1"/>
          </p:cNvGraphicFramePr>
          <p:nvPr/>
        </p:nvGraphicFramePr>
        <p:xfrm>
          <a:off x="395288" y="1268413"/>
          <a:ext cx="8428037" cy="312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2" imgW="4037965" imgH="1495425" progId="Word.Document.12">
                  <p:embed/>
                </p:oleObj>
              </mc:Choice>
              <mc:Fallback>
                <p:oleObj name="" r:id="rId2" imgW="4037965" imgH="1495425" progId="Word.Document.1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288" y="1268413"/>
                        <a:ext cx="8428037" cy="3122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13" y="3860800"/>
            <a:ext cx="4481512" cy="2376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矩形 3"/>
          <p:cNvSpPr/>
          <p:nvPr/>
        </p:nvSpPr>
        <p:spPr>
          <a:xfrm>
            <a:off x="4333875" y="1274763"/>
            <a:ext cx="467995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每一件文物背后，都有一段被尘封的历史。一枚小小的印章，背后是一个大将军叱咤沙场的一生，他才貌双全，官至公卿，地位举足轻重，最重要的是他有北周、隋、唐三朝皇后女儿，人们称他为“中国古代第一老丈人”。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pic>
        <p:nvPicPr>
          <p:cNvPr id="96259" name="图片 7"/>
          <p:cNvPicPr>
            <a:picLocks noChangeAspect="1"/>
          </p:cNvPicPr>
          <p:nvPr/>
        </p:nvPicPr>
        <p:blipFill>
          <a:blip r:embed="rId1"/>
          <a:srcRect l="28265" t="28844" r="31100" b="11919"/>
          <a:stretch>
            <a:fillRect/>
          </a:stretch>
        </p:blipFill>
        <p:spPr>
          <a:xfrm>
            <a:off x="107950" y="1628775"/>
            <a:ext cx="3906838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7285" name="对象 1"/>
          <p:cNvGraphicFramePr>
            <a:graphicFrameLocks noChangeAspect="1"/>
          </p:cNvGraphicFramePr>
          <p:nvPr/>
        </p:nvGraphicFramePr>
        <p:xfrm>
          <a:off x="392113" y="1403350"/>
          <a:ext cx="835977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2" imgW="3223895" imgH="1748155" progId="Word.Document.12">
                  <p:embed/>
                </p:oleObj>
              </mc:Choice>
              <mc:Fallback>
                <p:oleObj name="" r:id="rId2" imgW="3223895" imgH="1748155" progId="Word.Document.12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403350"/>
                        <a:ext cx="8359775" cy="4543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8309" name="对象 2"/>
          <p:cNvGraphicFramePr>
            <a:graphicFrameLocks noChangeAspect="1"/>
          </p:cNvGraphicFramePr>
          <p:nvPr/>
        </p:nvGraphicFramePr>
        <p:xfrm>
          <a:off x="468313" y="1358900"/>
          <a:ext cx="8424862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2" imgW="3750310" imgH="1965960" progId="Word.Document.12">
                  <p:embed/>
                </p:oleObj>
              </mc:Choice>
              <mc:Fallback>
                <p:oleObj name="" r:id="rId2" imgW="3750310" imgH="1965960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313" y="1358900"/>
                        <a:ext cx="8424862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99333" name="对象 1"/>
          <p:cNvGraphicFramePr>
            <a:graphicFrameLocks noChangeAspect="1"/>
          </p:cNvGraphicFramePr>
          <p:nvPr/>
        </p:nvGraphicFramePr>
        <p:xfrm>
          <a:off x="250825" y="1125538"/>
          <a:ext cx="8466138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2" imgW="4457700" imgH="2171065" progId="Word.Document.12">
                  <p:embed/>
                </p:oleObj>
              </mc:Choice>
              <mc:Fallback>
                <p:oleObj name="" r:id="rId2" imgW="4457700" imgH="2171065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825" y="1125538"/>
                        <a:ext cx="8466138" cy="413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333875"/>
            <a:ext cx="3024188" cy="210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95288" y="1117600"/>
            <a:ext cx="8434387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Arial" panose="020B0604020202020204" pitchFamily="34" charset="0"/>
              </a:rPr>
              <a:t>考完语文，大家都沉默不语。考完数学，大家都笑了。</a:t>
            </a:r>
            <a:endParaRPr lang="en-US" altLang="zh-CN" sz="4400" dirty="0">
              <a:latin typeface="Arial" panose="020B0604020202020204" pitchFamily="34" charset="0"/>
            </a:endParaRPr>
          </a:p>
          <a:p>
            <a:r>
              <a:rPr lang="zh-CN" altLang="en-US" sz="4400" dirty="0">
                <a:latin typeface="Arial" panose="020B0604020202020204" pitchFamily="34" charset="0"/>
              </a:rPr>
              <a:t>这就是心受伤和脑受伤的区别。　　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288" y="3789363"/>
            <a:ext cx="7993062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本来以为数学换汤不换药，谁知今年连碗都换了。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1052513"/>
            <a:ext cx="4286250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1381" name="Rectangle 3"/>
          <p:cNvSpPr txBox="1"/>
          <p:nvPr/>
        </p:nvSpPr>
        <p:spPr>
          <a:xfrm>
            <a:off x="431800" y="2592388"/>
            <a:ext cx="8712200" cy="1781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种新题型，分别是：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．多项选择题</a:t>
            </a:r>
            <a:endParaRPr lang="en-US" altLang="zh-C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选择题的答案不唯一，存在多个正确选项．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385763"/>
            <a:ext cx="4286250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2404" name="Picture 1"/>
          <p:cNvPicPr>
            <a:picLocks noChangeAspect="1"/>
          </p:cNvPicPr>
          <p:nvPr/>
        </p:nvPicPr>
        <p:blipFill>
          <a:blip r:embed="rId2"/>
          <a:srcRect b="61798"/>
          <a:stretch>
            <a:fillRect/>
          </a:stretch>
        </p:blipFill>
        <p:spPr>
          <a:xfrm>
            <a:off x="395288" y="971550"/>
            <a:ext cx="8280400" cy="578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8725" y="1154113"/>
            <a:ext cx="4286250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3429" name="Rectangle 3"/>
          <p:cNvSpPr txBox="1"/>
          <p:nvPr/>
        </p:nvSpPr>
        <p:spPr>
          <a:xfrm>
            <a:off x="285750" y="2528888"/>
            <a:ext cx="8712200" cy="2070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种新题型，分别是：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．逻辑题</a:t>
            </a:r>
            <a:endParaRPr lang="en-US" altLang="zh-C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以日常生活的语言和情景考查推理、论证、比较、评价等逻辑思维能力．</a:t>
            </a:r>
            <a:endParaRPr lang="zh-CN" altLang="en-US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内容占位符 2"/>
          <p:cNvSpPr>
            <a:spLocks noGrp="1"/>
          </p:cNvSpPr>
          <p:nvPr>
            <p:ph idx="1"/>
          </p:nvPr>
        </p:nvSpPr>
        <p:spPr>
          <a:xfrm>
            <a:off x="1258888" y="2708275"/>
            <a:ext cx="7489825" cy="3455988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数学抽象</a:t>
            </a:r>
            <a:endParaRPr lang="zh-CN" altLang="zh-CN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数学抽象是指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通过对数量关系与空间形式的抽象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，得到数学研究对象的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58371" name="标题 1"/>
          <p:cNvSpPr/>
          <p:nvPr/>
        </p:nvSpPr>
        <p:spPr>
          <a:xfrm>
            <a:off x="1079500" y="1196975"/>
            <a:ext cx="8064500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0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3313" y="622300"/>
            <a:ext cx="4287838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4453" name="Picture 1"/>
          <p:cNvPicPr>
            <a:picLocks noChangeAspect="1"/>
          </p:cNvPicPr>
          <p:nvPr/>
        </p:nvPicPr>
        <p:blipFill>
          <a:blip r:embed="rId2"/>
          <a:srcRect t="38374" b="54396"/>
          <a:stretch>
            <a:fillRect/>
          </a:stretch>
        </p:blipFill>
        <p:spPr>
          <a:xfrm>
            <a:off x="107950" y="2349500"/>
            <a:ext cx="8820150" cy="1165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8538" y="984250"/>
            <a:ext cx="4286250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5477" name="Rectangle 3"/>
          <p:cNvSpPr txBox="1"/>
          <p:nvPr/>
        </p:nvSpPr>
        <p:spPr>
          <a:xfrm>
            <a:off x="755650" y="2349500"/>
            <a:ext cx="7802563" cy="2716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种新题型，分别是：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．数据分析题</a:t>
            </a:r>
            <a:endParaRPr lang="en-US" altLang="zh-C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给出一些材料背景以及相关数据，要求考生自己读懂材料，获取信息，根据材料给出的情境、原理以及猜测等，自主分析数据，得出结论，并解决问题．</a:t>
            </a:r>
            <a:endParaRPr lang="zh-CN" altLang="en-US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3313" y="622300"/>
            <a:ext cx="4287838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6501" name="Picture 1"/>
          <p:cNvPicPr>
            <a:picLocks noChangeAspect="1"/>
          </p:cNvPicPr>
          <p:nvPr/>
        </p:nvPicPr>
        <p:blipFill>
          <a:blip r:embed="rId2"/>
          <a:srcRect t="46465" b="25259"/>
          <a:stretch>
            <a:fillRect/>
          </a:stretch>
        </p:blipFill>
        <p:spPr>
          <a:xfrm>
            <a:off x="0" y="1228725"/>
            <a:ext cx="8853488" cy="4576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00338" y="1125538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7525" name="Rectangle 3"/>
          <p:cNvSpPr txBox="1"/>
          <p:nvPr/>
        </p:nvSpPr>
        <p:spPr>
          <a:xfrm>
            <a:off x="647700" y="2276475"/>
            <a:ext cx="7524750" cy="2667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种新题型，分别是：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．举例题</a:t>
            </a:r>
            <a:endParaRPr lang="en-US" altLang="zh-C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要求考生通过给出已知结论、性质和定理等条件，从题干中获取信息，整理信息，写出符合题干的结论或是具体实例． </a:t>
            </a:r>
            <a:endParaRPr lang="zh-CN" altLang="en-US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3313" y="622300"/>
            <a:ext cx="4287838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8549" name="Picture 1"/>
          <p:cNvPicPr>
            <a:picLocks noChangeAspect="1"/>
          </p:cNvPicPr>
          <p:nvPr/>
        </p:nvPicPr>
        <p:blipFill>
          <a:blip r:embed="rId2"/>
          <a:srcRect t="75063" b="16682"/>
          <a:stretch>
            <a:fillRect/>
          </a:stretch>
        </p:blipFill>
        <p:spPr>
          <a:xfrm>
            <a:off x="146050" y="2557463"/>
            <a:ext cx="8743950" cy="1319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35238" y="1111250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9573" name="Rectangle 3"/>
          <p:cNvSpPr txBox="1"/>
          <p:nvPr/>
        </p:nvSpPr>
        <p:spPr>
          <a:xfrm>
            <a:off x="736600" y="2192338"/>
            <a:ext cx="7670800" cy="2524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种新题型，分别是：</a:t>
            </a:r>
            <a:b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．开放题</a:t>
            </a:r>
            <a:endParaRPr lang="en-US" altLang="zh-C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342900">
              <a:lnSpc>
                <a:spcPct val="100000"/>
              </a:lnSpc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试题开放设问，答案并不唯一，要求考生能综合运用所学知识，进行探究，分析问题并最终解决问题．</a:t>
            </a:r>
            <a:endParaRPr lang="zh-CN" altLang="en-US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3313" y="622300"/>
            <a:ext cx="4287838" cy="606425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10597" name="Picture 1"/>
          <p:cNvPicPr>
            <a:picLocks noChangeAspect="1"/>
          </p:cNvPicPr>
          <p:nvPr/>
        </p:nvPicPr>
        <p:blipFill>
          <a:blip r:embed="rId2"/>
          <a:srcRect t="83214"/>
          <a:stretch>
            <a:fillRect/>
          </a:stretch>
        </p:blipFill>
        <p:spPr>
          <a:xfrm>
            <a:off x="20638" y="1773238"/>
            <a:ext cx="8821737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3038"/>
            <a:ext cx="9144000" cy="385763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875" y="688975"/>
            <a:ext cx="4286250" cy="60801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数学核心素养的评价案例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11621" name="Rectangle 3"/>
          <p:cNvSpPr txBox="1"/>
          <p:nvPr/>
        </p:nvSpPr>
        <p:spPr>
          <a:xfrm>
            <a:off x="539750" y="2420938"/>
            <a:ext cx="7993063" cy="23764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7175" lvl="0" indent="-257175" algn="just" defTabSz="342900" eaLnBrk="1" hangingPunct="1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404040"/>
                </a:solidFill>
              </a:rPr>
              <a:t>在某地有甲、乙两个小区，现要在附近建一个超市，建在何处比较合理？你能进一步提出什么问题？ </a:t>
            </a:r>
            <a:endParaRPr lang="zh-CN" altLang="en-US" sz="3600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内容占位符 2"/>
          <p:cNvSpPr>
            <a:spLocks noGrp="1"/>
          </p:cNvSpPr>
          <p:nvPr>
            <p:ph idx="1"/>
          </p:nvPr>
        </p:nvSpPr>
        <p:spPr>
          <a:xfrm>
            <a:off x="1258888" y="2781300"/>
            <a:ext cx="7489825" cy="3384550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逻辑推理</a:t>
            </a:r>
            <a:endParaRPr lang="zh-CN" altLang="zh-CN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逻辑推理是指从一些事实和命题出发，依据规则推出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命题的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素养．</a:t>
            </a:r>
            <a:endParaRPr lang="en-US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zh-CN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5" name="标题 1"/>
          <p:cNvSpPr/>
          <p:nvPr/>
        </p:nvSpPr>
        <p:spPr>
          <a:xfrm>
            <a:off x="1042988" y="1052513"/>
            <a:ext cx="8064500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4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内容占位符 2"/>
          <p:cNvSpPr>
            <a:spLocks noGrp="1"/>
          </p:cNvSpPr>
          <p:nvPr>
            <p:ph idx="1"/>
          </p:nvPr>
        </p:nvSpPr>
        <p:spPr>
          <a:xfrm>
            <a:off x="1116013" y="2803525"/>
            <a:ext cx="7350125" cy="3865563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数学建模</a:t>
            </a:r>
            <a:endParaRPr lang="en-US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数学建模是对现实问题进行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抽象，用数学语言表达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问题、用数学方法构建模型解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决问题的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19" name="标题 1"/>
          <p:cNvSpPr/>
          <p:nvPr/>
        </p:nvSpPr>
        <p:spPr>
          <a:xfrm>
            <a:off x="900113" y="1125538"/>
            <a:ext cx="8064500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4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内容占位符 2"/>
          <p:cNvSpPr>
            <a:spLocks noGrp="1"/>
          </p:cNvSpPr>
          <p:nvPr>
            <p:ph idx="1"/>
          </p:nvPr>
        </p:nvSpPr>
        <p:spPr>
          <a:xfrm>
            <a:off x="1187450" y="2636838"/>
            <a:ext cx="7743825" cy="3887787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直观想象</a:t>
            </a:r>
            <a:endParaRPr lang="zh-CN" altLang="zh-CN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直观想象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指借助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几何直观和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空间想象感知事物的形态与变化，利用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空间形式特别是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理解和解决数学问题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的素养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3" name="标题 1"/>
          <p:cNvSpPr/>
          <p:nvPr/>
        </p:nvSpPr>
        <p:spPr>
          <a:xfrm>
            <a:off x="1079500" y="981075"/>
            <a:ext cx="3492500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0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内容占位符 2"/>
          <p:cNvSpPr>
            <a:spLocks noGrp="1"/>
          </p:cNvSpPr>
          <p:nvPr>
            <p:ph idx="1"/>
          </p:nvPr>
        </p:nvSpPr>
        <p:spPr>
          <a:xfrm>
            <a:off x="1331913" y="2565400"/>
            <a:ext cx="7272337" cy="352742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</a:t>
            </a:r>
            <a:r>
              <a:rPr lang="zh-CN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</a:t>
            </a:r>
            <a:endParaRPr lang="zh-CN" altLang="zh-CN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运算能力是指在明晰运算对象的基础上，依据运算法则解决数学问题的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67" name="标题 1"/>
          <p:cNvSpPr/>
          <p:nvPr/>
        </p:nvSpPr>
        <p:spPr>
          <a:xfrm>
            <a:off x="1079500" y="981075"/>
            <a:ext cx="8064500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数学核心素养</a:t>
            </a:r>
            <a:endParaRPr lang="zh-CN" altLang="en-US" sz="44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CDESIGNJ</Template>
  <TotalTime>0</TotalTime>
  <Words>1867</Words>
  <Application>WPS 演示</Application>
  <PresentationFormat>全屏显示(4:3)</PresentationFormat>
  <Paragraphs>191</Paragraphs>
  <Slides>57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57</vt:i4>
      </vt:variant>
    </vt:vector>
  </HeadingPairs>
  <TitlesOfParts>
    <vt:vector size="97" baseType="lpstr">
      <vt:lpstr>Arial</vt:lpstr>
      <vt:lpstr>宋体</vt:lpstr>
      <vt:lpstr>Wingdings</vt:lpstr>
      <vt:lpstr>Calibri</vt:lpstr>
      <vt:lpstr>Century Gothic</vt:lpstr>
      <vt:lpstr>Segoe Print</vt:lpstr>
      <vt:lpstr>幼圆</vt:lpstr>
      <vt:lpstr>Wingdings 3</vt:lpstr>
      <vt:lpstr>Symbol</vt:lpstr>
      <vt:lpstr>Calibri Light</vt:lpstr>
      <vt:lpstr>Times New Roman</vt:lpstr>
      <vt:lpstr>黑体</vt:lpstr>
      <vt:lpstr>微软雅黑</vt:lpstr>
      <vt:lpstr>+mn-ea</vt:lpstr>
      <vt:lpstr>Century Gothic</vt:lpstr>
      <vt:lpstr>Calibri</vt:lpstr>
      <vt:lpstr>Arial Unicode MS</vt:lpstr>
      <vt:lpstr>NumberOnly</vt:lpstr>
      <vt:lpstr>幼圆</vt:lpstr>
      <vt:lpstr>Capsules</vt:lpstr>
      <vt:lpstr>Network</vt:lpstr>
      <vt:lpstr>丝状</vt:lpstr>
      <vt:lpstr>1_丝状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数学课程标准研制 进展汇报</dc:title>
  <dc:creator>sunshine</dc:creator>
  <cp:lastModifiedBy>lenvov</cp:lastModifiedBy>
  <cp:revision>349</cp:revision>
  <dcterms:created xsi:type="dcterms:W3CDTF">2019-10-29T23:45:21Z</dcterms:created>
  <dcterms:modified xsi:type="dcterms:W3CDTF">2019-10-29T23:46:19Z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