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23" r:id="rId2"/>
    <p:sldId id="523" r:id="rId3"/>
    <p:sldId id="634" r:id="rId4"/>
    <p:sldId id="1001" r:id="rId5"/>
    <p:sldId id="1077" r:id="rId6"/>
    <p:sldId id="748" r:id="rId7"/>
    <p:sldId id="1096" r:id="rId8"/>
    <p:sldId id="1140" r:id="rId9"/>
    <p:sldId id="1219" r:id="rId10"/>
    <p:sldId id="1080" r:id="rId11"/>
    <p:sldId id="1104" r:id="rId12"/>
    <p:sldId id="1018" r:id="rId13"/>
    <p:sldId id="1178" r:id="rId14"/>
    <p:sldId id="1179" r:id="rId15"/>
    <p:sldId id="941" r:id="rId16"/>
    <p:sldId id="1181" r:id="rId17"/>
    <p:sldId id="928" r:id="rId18"/>
    <p:sldId id="1090" r:id="rId19"/>
    <p:sldId id="1105" r:id="rId20"/>
    <p:sldId id="1180" r:id="rId21"/>
    <p:sldId id="1097" r:id="rId22"/>
    <p:sldId id="1182" r:id="rId23"/>
    <p:sldId id="1103" r:id="rId24"/>
    <p:sldId id="1183" r:id="rId25"/>
    <p:sldId id="1081" r:id="rId26"/>
    <p:sldId id="1045" r:id="rId27"/>
    <p:sldId id="1091" r:id="rId28"/>
    <p:sldId id="1264" r:id="rId29"/>
    <p:sldId id="1092" r:id="rId30"/>
    <p:sldId id="1082" r:id="rId31"/>
    <p:sldId id="1083" r:id="rId32"/>
    <p:sldId id="1085" r:id="rId33"/>
    <p:sldId id="1046" r:id="rId34"/>
    <p:sldId id="1047" r:id="rId35"/>
    <p:sldId id="1048" r:id="rId36"/>
    <p:sldId id="1050" r:id="rId37"/>
    <p:sldId id="1093" r:id="rId38"/>
    <p:sldId id="1094" r:id="rId39"/>
    <p:sldId id="1185" r:id="rId40"/>
    <p:sldId id="1186" r:id="rId41"/>
    <p:sldId id="1074" r:id="rId42"/>
    <p:sldId id="1187" r:id="rId43"/>
    <p:sldId id="1014" r:id="rId44"/>
    <p:sldId id="1188" r:id="rId45"/>
    <p:sldId id="1095" r:id="rId46"/>
    <p:sldId id="1098" r:id="rId47"/>
    <p:sldId id="1099" r:id="rId48"/>
    <p:sldId id="936" r:id="rId49"/>
    <p:sldId id="937" r:id="rId50"/>
    <p:sldId id="938" r:id="rId51"/>
    <p:sldId id="1217" r:id="rId52"/>
    <p:sldId id="939" r:id="rId53"/>
    <p:sldId id="1218" r:id="rId54"/>
    <p:sldId id="1008" r:id="rId55"/>
  </p:sldIdLst>
  <p:sldSz cx="9144000" cy="5143500" type="screen16x9"/>
  <p:notesSz cx="6858000" cy="9144000"/>
  <p:embeddedFontLst>
    <p:embeddedFont>
      <p:font typeface="微软雅黑" pitchFamily="34" charset="-122"/>
      <p:regular r:id="rId58"/>
      <p:bold r:id="rId59"/>
    </p:embeddedFont>
    <p:embeddedFont>
      <p:font typeface="华文楷体" pitchFamily="2" charset="-122"/>
      <p:regular r:id="rId60"/>
    </p:embeddedFont>
    <p:embeddedFont>
      <p:font typeface="黑体" pitchFamily="49" charset="-122"/>
      <p:regular r:id="rId61"/>
    </p:embeddedFont>
    <p:embeddedFont>
      <p:font typeface="楷体" pitchFamily="49" charset="-122"/>
      <p:regular r:id="rId62"/>
    </p:embeddedFont>
    <p:embeddedFont>
      <p:font typeface="幼圆" pitchFamily="49" charset="-122"/>
      <p:regular r:id="rId63"/>
    </p:embeddedFont>
    <p:embeddedFont>
      <p:font typeface="Calibri" pitchFamily="34" charset="0"/>
      <p:regular r:id="rId64"/>
      <p:bold r:id="rId65"/>
      <p:italic r:id="rId66"/>
      <p:boldItalic r:id="rId67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FF"/>
    <a:srgbClr val="A38302"/>
    <a:srgbClr val="FEFCDE"/>
    <a:srgbClr val="00B050"/>
    <a:srgbClr val="FF00FF"/>
    <a:srgbClr val="FFFF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4" autoAdjust="0"/>
    <p:restoredTop sz="94638" autoAdjust="0"/>
  </p:normalViewPr>
  <p:slideViewPr>
    <p:cSldViewPr>
      <p:cViewPr varScale="1">
        <p:scale>
          <a:sx n="113" d="100"/>
          <a:sy n="113" d="100"/>
        </p:scale>
        <p:origin x="-402" y="-90"/>
      </p:cViewPr>
      <p:guideLst>
        <p:guide orient="horz" pos="3162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146"/>
        <p:guide pos="227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2019/7/24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98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2019/7/24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6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23478"/>
            <a:ext cx="915984" cy="36004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zh-CN" dirty="0" smtClean="0">
                <a:solidFill>
                  <a:schemeClr val="tx1"/>
                </a:solidFill>
              </a:rPr>
              <a:t>       18   </a:t>
            </a:r>
            <a:r>
              <a:rPr kumimoji="1" lang="zh-CN" altLang="en-US" dirty="0" smtClean="0">
                <a:solidFill>
                  <a:schemeClr val="tx1"/>
                </a:solidFill>
              </a:rPr>
              <a:t>只有一个地球</a:t>
            </a:r>
            <a:r>
              <a:rPr kumimoji="1" lang="en-US" altLang="zh-CN" dirty="0" smtClean="0">
                <a:solidFill>
                  <a:schemeClr val="tx1"/>
                </a:solidFill>
              </a:rPr>
              <a:t>    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39270" name="AutoShape 6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2" name="AutoShape 8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4" name="AutoShape 10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6" name="AutoShape 12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80" name="AutoShape 16" descr="http://5b0988e595225.cdn.sohucs.com/images/20171229/b64d656adb7a4cadbf8fca9cb7a88513.jpe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82" name="AutoShape 18" descr="http://5b0988e595225.cdn.sohucs.com/images/20171229/b64d656adb7a4cadbf8fca9cb7a88513.jpe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1620" name="Picture 4" descr="https://timgsa.baidu.com/timg?image&amp;quality=80&amp;size=b9999_10000&amp;sec=1550658587503&amp;di=597d7ef265fcf350f2c30ed1818009bc&amp;imgtype=0&amp;src=http%3A%2F%2Fwx2.sinaimg.cn%2Forj360%2Fa3c53db1ly1fitkz8k2cwj20rs0fm785.jpg"/>
          <p:cNvPicPr>
            <a:picLocks noChangeAspect="1" noChangeArrowheads="1"/>
          </p:cNvPicPr>
          <p:nvPr userDrawn="1"/>
        </p:nvPicPr>
        <p:blipFill>
          <a:blip r:embed="rId11" cstate="print"/>
          <a:srcRect r="42913" b="27201"/>
          <a:stretch>
            <a:fillRect/>
          </a:stretch>
        </p:blipFill>
        <p:spPr bwMode="auto">
          <a:xfrm>
            <a:off x="0" y="4371950"/>
            <a:ext cx="9144000" cy="771550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&#19971;&#24425;&#20845;&#19978;-&#23383;&#35789;&#21548;&#20889;-18&#21482;&#26377;&#19968;&#20010;&#22320;&#29699;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&#35270;&#39057;&#65306;&#22826;&#38451;&#31995;&#20061;&#22823;&#34892;&#26143;&#36816;&#34892;&#27169;&#25311;.mp4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&#29983;&#23383;&#35270;&#39057;-&#20845;&#19978;-18&#21482;&#26377;&#19968;&#20010;&#22320;&#29699;.mp4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&#19971;&#24425;-&#35838;&#25991;&#26391;&#35835;-&#20154;&#20845;&#19978;18&#21482;&#26377;&#19968;&#20010;&#22320;&#29699;.mp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://static01.lvye.com/forum/201512/17/232217g0i6ix3bfkaobnoi.jpg"/>
          <p:cNvPicPr>
            <a:picLocks noChangeAspect="1" noChangeArrowheads="1"/>
          </p:cNvPicPr>
          <p:nvPr/>
        </p:nvPicPr>
        <p:blipFill>
          <a:blip r:embed="rId3" cstate="print"/>
          <a:srcRect l="23244" r="23626"/>
          <a:stretch>
            <a:fillRect/>
          </a:stretch>
        </p:blipFill>
        <p:spPr bwMode="auto">
          <a:xfrm>
            <a:off x="-1" y="1"/>
            <a:ext cx="4980997" cy="5143500"/>
          </a:xfrm>
          <a:prstGeom prst="rect">
            <a:avLst/>
          </a:prstGeom>
          <a:noFill/>
          <a:effectLst/>
        </p:spPr>
      </p:pic>
      <p:sp>
        <p:nvSpPr>
          <p:cNvPr id="6" name="TextBox 5"/>
          <p:cNvSpPr txBox="1"/>
          <p:nvPr/>
        </p:nvSpPr>
        <p:spPr>
          <a:xfrm>
            <a:off x="5209540" y="637540"/>
            <a:ext cx="3538855" cy="351536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我们看到的这个晶莹的球体，就是我们美丽的家园、人类唯一生存的家园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地球。今天我们就一起学习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只有一个地球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4805" y="1069975"/>
            <a:ext cx="8310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自读课文，想想课文写了地球哪几方面的内容？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2652" y="1851670"/>
            <a:ext cx="6306820" cy="4603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同茫茫宇宙相比，地球是渺小的。（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2652" y="2470125"/>
            <a:ext cx="6306820" cy="4603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地球所拥有的自然资源是有限的。（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652" y="3118197"/>
            <a:ext cx="6460490" cy="460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人类无法移居到别的星球上去。（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6001" y="3766269"/>
            <a:ext cx="4470400" cy="46037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号召人类保护地球。（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10"/>
          <p:cNvSpPr txBox="1"/>
          <p:nvPr/>
        </p:nvSpPr>
        <p:spPr>
          <a:xfrm>
            <a:off x="6348095" y="3766185"/>
            <a:ext cx="254762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课后第一题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190" y="520065"/>
            <a:ext cx="83661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遨游太空的宇航员发出“我们这个地球太可爱了，同时又太容易破碎了”的感叹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,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用自己的话，说说你能想到的原因。</a:t>
            </a:r>
          </a:p>
        </p:txBody>
      </p:sp>
      <p:pic>
        <p:nvPicPr>
          <p:cNvPr id="5" name="图片 4" descr="小孩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910" y="2037080"/>
            <a:ext cx="781685" cy="115125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838450" y="1903730"/>
            <a:ext cx="4085590" cy="864235"/>
            <a:chOff x="4470" y="3676"/>
            <a:chExt cx="6434" cy="1361"/>
          </a:xfrm>
        </p:grpSpPr>
        <p:sp>
          <p:nvSpPr>
            <p:cNvPr id="6" name="矩形标注 5"/>
            <p:cNvSpPr/>
            <p:nvPr/>
          </p:nvSpPr>
          <p:spPr>
            <a:xfrm>
              <a:off x="4470" y="3676"/>
              <a:ext cx="6434" cy="1361"/>
            </a:xfrm>
            <a:prstGeom prst="wedgeRectCallout">
              <a:avLst>
                <a:gd name="adj1" fmla="val 61131"/>
                <a:gd name="adj2" fmla="val 1554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590" y="3837"/>
              <a:ext cx="612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       </a:t>
              </a:r>
              <a:r>
                <a:rPr lang="zh-CN" altLang="en-US" sz="2000"/>
                <a:t>对于升上太空的宇航员来说,地球显得太小太珍贵了。</a:t>
              </a:r>
            </a:p>
          </p:txBody>
        </p:sp>
      </p:grpSp>
      <p:pic>
        <p:nvPicPr>
          <p:cNvPr id="11" name="图片 10" descr="小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2949575"/>
            <a:ext cx="735965" cy="9893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345690" y="3074670"/>
            <a:ext cx="4085590" cy="1116965"/>
            <a:chOff x="4470" y="3676"/>
            <a:chExt cx="6434" cy="1759"/>
          </a:xfrm>
        </p:grpSpPr>
        <p:sp>
          <p:nvSpPr>
            <p:cNvPr id="13" name="矩形标注 12"/>
            <p:cNvSpPr/>
            <p:nvPr/>
          </p:nvSpPr>
          <p:spPr>
            <a:xfrm>
              <a:off x="4470" y="3676"/>
              <a:ext cx="6434" cy="1759"/>
            </a:xfrm>
            <a:prstGeom prst="wedgeRectCallout">
              <a:avLst>
                <a:gd name="adj1" fmla="val -65682"/>
                <a:gd name="adj2" fmla="val -30235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590" y="3837"/>
              <a:ext cx="6313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       </a:t>
              </a:r>
              <a:r>
                <a:rPr lang="zh-CN" altLang="en-US" sz="2000"/>
                <a:t>因为我们人类的活动，环境问题日益严重，所以说地球太容易破碎了。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/>
          <p:cNvSpPr/>
          <p:nvPr/>
        </p:nvSpPr>
        <p:spPr>
          <a:xfrm>
            <a:off x="591480" y="988005"/>
            <a:ext cx="8455025" cy="22840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一、火眼金睛（辨字组词）。  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  葛（    ） 篮（     ） 莹（     ）     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蔼（    ） 蓝（     ） 萤（       ）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7" name="文本框 14"/>
          <p:cNvSpPr txBox="1"/>
          <p:nvPr/>
        </p:nvSpPr>
        <p:spPr>
          <a:xfrm>
            <a:off x="624428" y="411510"/>
            <a:ext cx="2003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0" y="464186"/>
            <a:ext cx="366860" cy="456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2130" y="1898784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诸葛</a:t>
            </a:r>
          </a:p>
        </p:txBody>
      </p:sp>
      <p:sp>
        <p:nvSpPr>
          <p:cNvPr id="2" name="TextBox 7"/>
          <p:cNvSpPr txBox="1"/>
          <p:nvPr/>
        </p:nvSpPr>
        <p:spPr>
          <a:xfrm>
            <a:off x="1795620" y="2640464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和蔼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4072095" y="1898784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篮球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4072095" y="2640464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蓝色</a:t>
            </a:r>
          </a:p>
        </p:txBody>
      </p:sp>
      <p:sp>
        <p:nvSpPr>
          <p:cNvPr id="18" name="TextBox 7"/>
          <p:cNvSpPr txBox="1"/>
          <p:nvPr/>
        </p:nvSpPr>
        <p:spPr>
          <a:xfrm>
            <a:off x="6586060" y="1898784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晶莹</a:t>
            </a:r>
          </a:p>
        </p:txBody>
      </p:sp>
      <p:sp>
        <p:nvSpPr>
          <p:cNvPr id="19" name="TextBox 7"/>
          <p:cNvSpPr txBox="1"/>
          <p:nvPr/>
        </p:nvSpPr>
        <p:spPr>
          <a:xfrm>
            <a:off x="6586060" y="2640464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萤火虫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  <p:bldP spid="3" grpId="0"/>
      <p:bldP spid="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/>
          <p:cNvSpPr/>
          <p:nvPr/>
        </p:nvSpPr>
        <p:spPr>
          <a:xfrm>
            <a:off x="507025" y="613990"/>
            <a:ext cx="8455025" cy="6591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二、根据意思，写出相应的词语。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4018" y="1420381"/>
            <a:ext cx="7344816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光亮而透明。（    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7620" y="1442353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晶莹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3215" y="1927359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恩赐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370" y="2380159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威胁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0530" y="1895720"/>
            <a:ext cx="9468544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原指帝王给予赏赐，现泛指因怜悯而施舍。（    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0530" y="2356485"/>
            <a:ext cx="8244408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用威力逼迫、恐吓，使人屈服。（    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0530" y="2823872"/>
            <a:ext cx="8244408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形容光彩鲜明耀眼。（    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87487" y="2850942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璀璨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0530" y="3259255"/>
            <a:ext cx="8244408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态度温和，可以亲近。（        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8819" y="3282176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和蔼可亲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337935" y="3704590"/>
            <a:ext cx="2338070" cy="472440"/>
            <a:chOff x="9981" y="5834"/>
            <a:chExt cx="3682" cy="744"/>
          </a:xfrm>
        </p:grpSpPr>
        <p:sp>
          <p:nvSpPr>
            <p:cNvPr id="17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9981" y="5860"/>
              <a:ext cx="220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latin typeface="Kaiti SC" panose="02010600040101010101" pitchFamily="2" charset="-122"/>
                  <a:ea typeface="Kaiti SC" panose="02010600040101010101" pitchFamily="2" charset="-122"/>
                </a:rPr>
                <a:t>字词听写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1" y="5938"/>
              <a:ext cx="553" cy="59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2364" y="5834"/>
              <a:ext cx="528" cy="744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716280" y="484505"/>
            <a:ext cx="7880350" cy="681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三、找出文中具体写地球美丽壮观的句子。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64005" y="1593850"/>
            <a:ext cx="63576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映入眼帘的是一个晶莹的球体，上面蓝色和白色的纹痕相互交错，周围裹着一层薄薄的水蓝色“纱衣”。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0"/>
            <a:ext cx="9140190" cy="51460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1561" y="1419225"/>
            <a:ext cx="7992888" cy="243078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上节课我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们从不同方面了解了地球，原来地球并不像我们看到的这般包罗万象，她也有脆弱的一面，也需要我们去爱护。今天我们就一起来认识一下我们的地球吧！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266190" y="1526540"/>
            <a:ext cx="7486015" cy="1531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默读第1、2自然段，交流宇航员在太空遥望地球所看到的景象。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" y="1526540"/>
            <a:ext cx="1215390" cy="1741805"/>
          </a:xfrm>
          <a:prstGeom prst="rect">
            <a:avLst/>
          </a:prstGeom>
        </p:spPr>
      </p:pic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AutoShape 6" descr="http://img0.imgtn.bdimg.com/it/u=3226010096,1301533274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656" name="AutoShape 8" descr="http://img0.imgtn.bdimg.com/it/u=3226010096,1301533274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63702" y="512465"/>
            <a:ext cx="7488832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据有幸飞上太空的宇航员介绍，他们在天际遨游时遥望地球，</a:t>
            </a:r>
            <a:r>
              <a:rPr lang="zh-CN" altLang="en-US" sz="28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映入眼帘的是一个晶莹的球体，上面蓝色和白色的纹痕相互交错，周围裹着一层薄薄的水蓝色“纱衣”。</a:t>
            </a:r>
          </a:p>
        </p:txBody>
      </p:sp>
      <p:pic>
        <p:nvPicPr>
          <p:cNvPr id="15" name="图片 14" descr="2345截图201902220930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170" y="2572385"/>
            <a:ext cx="1651000" cy="1593850"/>
          </a:xfrm>
          <a:prstGeom prst="rect">
            <a:avLst/>
          </a:prstGeom>
        </p:spPr>
      </p:pic>
      <p:pic>
        <p:nvPicPr>
          <p:cNvPr id="16" name="图片 15" descr="2345截图201902220931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6812" y="2572256"/>
            <a:ext cx="1371670" cy="1587582"/>
          </a:xfrm>
          <a:prstGeom prst="rect">
            <a:avLst/>
          </a:prstGeom>
        </p:spPr>
      </p:pic>
      <p:pic>
        <p:nvPicPr>
          <p:cNvPr id="17" name="图片 16" descr="2345截图201902220932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5004" y="2572256"/>
            <a:ext cx="1371670" cy="1593932"/>
          </a:xfrm>
          <a:prstGeom prst="rect">
            <a:avLst/>
          </a:prstGeom>
        </p:spPr>
      </p:pic>
      <p:pic>
        <p:nvPicPr>
          <p:cNvPr id="18" name="图片 17" descr="u=3226010096,1301533274&amp;fm=26&amp;gp=0.jpg"/>
          <p:cNvPicPr>
            <a:picLocks noChangeAspect="1"/>
          </p:cNvPicPr>
          <p:nvPr/>
        </p:nvPicPr>
        <p:blipFill>
          <a:blip r:embed="rId5" cstate="print"/>
          <a:srcRect l="15980" r="11445"/>
          <a:stretch>
            <a:fillRect/>
          </a:stretch>
        </p:blipFill>
        <p:spPr>
          <a:xfrm>
            <a:off x="6443196" y="2572256"/>
            <a:ext cx="1512168" cy="1575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6"/>
          <p:cNvSpPr txBox="1"/>
          <p:nvPr/>
        </p:nvSpPr>
        <p:spPr>
          <a:xfrm>
            <a:off x="251520" y="699542"/>
            <a:ext cx="3132856" cy="3290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地球，这位人类的母亲，这个生命的摇篮，是那样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美丽壮观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和蔼可亲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34" name="图片 33" descr="2345截图201902221413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631503"/>
            <a:ext cx="5040560" cy="3524423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6" name="组合 15"/>
          <p:cNvGrpSpPr/>
          <p:nvPr/>
        </p:nvGrpSpPr>
        <p:grpSpPr>
          <a:xfrm>
            <a:off x="3900109" y="2965645"/>
            <a:ext cx="1845310" cy="715646"/>
            <a:chOff x="8100392" y="1962696"/>
            <a:chExt cx="1432932" cy="549627"/>
          </a:xfrm>
        </p:grpSpPr>
        <p:sp>
          <p:nvSpPr>
            <p:cNvPr id="17" name="云形 16"/>
            <p:cNvSpPr/>
            <p:nvPr/>
          </p:nvSpPr>
          <p:spPr>
            <a:xfrm>
              <a:off x="8100392" y="1962696"/>
              <a:ext cx="1432932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21480" y="1995686"/>
              <a:ext cx="1252459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美丽壮观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323269" y="2949135"/>
            <a:ext cx="1845310" cy="715646"/>
            <a:chOff x="8100392" y="1962696"/>
            <a:chExt cx="1432932" cy="549627"/>
          </a:xfrm>
        </p:grpSpPr>
        <p:sp>
          <p:nvSpPr>
            <p:cNvPr id="3" name="云形 2"/>
            <p:cNvSpPr/>
            <p:nvPr/>
          </p:nvSpPr>
          <p:spPr>
            <a:xfrm>
              <a:off x="8100392" y="1962696"/>
              <a:ext cx="1432932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17"/>
            <p:cNvSpPr txBox="1"/>
            <p:nvPr/>
          </p:nvSpPr>
          <p:spPr>
            <a:xfrm>
              <a:off x="8221480" y="1995686"/>
              <a:ext cx="1252459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和蔼可亲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102" y="401474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句子品析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7055" y="940435"/>
            <a:ext cx="81381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地球，这位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人类的母亲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，这个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生命的摇篮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，是那样的美丽壮观，和蔼可亲。</a:t>
            </a:r>
            <a:r>
              <a:rPr lang="zh-CN" altLang="en-US" sz="2000" dirty="0" smtClean="0"/>
              <a:t/>
            </a:r>
            <a:br>
              <a:rPr lang="zh-CN" altLang="en-US" sz="2000" dirty="0" smtClean="0"/>
            </a:br>
            <a:endParaRPr lang="zh-CN" altLang="en-US" sz="2000" dirty="0" smtClean="0"/>
          </a:p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0220" y="2023110"/>
            <a:ext cx="8265795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2"/>
                </a:solidFill>
              </a:rPr>
              <a:t>         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把“地球”比作“母亲”，说明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地球给人类生命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；把“地球”比作“摇篮”，说明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地球哺育我们成长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。让我们感受到地球是那么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美丽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，那么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亲切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414145" y="3582670"/>
            <a:ext cx="7493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2"/>
                </a:solidFill>
              </a:rPr>
              <a:t>  </a:t>
            </a:r>
            <a:r>
              <a:rPr lang="zh-CN" altLang="en-US" sz="2400" dirty="0" smtClean="0">
                <a:solidFill>
                  <a:srgbClr val="C00000"/>
                </a:solidFill>
              </a:rPr>
              <a:t>带着感情读一读这句话，要把地球的美读出来。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7" y="3415276"/>
            <a:ext cx="850943" cy="697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5b0988e595225.cdn.sohucs.com/images/20180604/220df318485f421fbdeae136a940f0d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516403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820" y="87475"/>
            <a:ext cx="1026248" cy="48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 flipH="1">
            <a:off x="-36512" y="159510"/>
            <a:ext cx="2771800" cy="252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"/>
          <p:cNvSpPr txBox="1"/>
          <p:nvPr/>
        </p:nvSpPr>
        <p:spPr>
          <a:xfrm>
            <a:off x="142932" y="159510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latin typeface="Heiti SC Light" panose="02000000000000000000" pitchFamily="2" charset="-128"/>
                <a:ea typeface="Heiti SC Light" panose="02000000000000000000" pitchFamily="2" charset="-128"/>
              </a:rPr>
              <a:t>人教版  </a:t>
            </a:r>
            <a:r>
              <a: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语文  </a:t>
            </a:r>
            <a:r>
              <a:rPr kumimoji="1" lang="zh-CN" altLang="en-US" sz="1200" dirty="0" smtClean="0">
                <a:latin typeface="Heiti SC Light" panose="02000000000000000000" pitchFamily="2" charset="-128"/>
                <a:ea typeface="Heiti SC Light" panose="02000000000000000000" pitchFamily="2" charset="-128"/>
              </a:rPr>
              <a:t>六年</a:t>
            </a:r>
            <a:r>
              <a: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级  </a:t>
            </a:r>
            <a:r>
              <a:rPr kumimoji="1" lang="zh-CN" altLang="en-US" sz="1200" dirty="0" smtClean="0">
                <a:latin typeface="Heiti SC Light" panose="02000000000000000000" pitchFamily="2" charset="-128"/>
                <a:ea typeface="Heiti SC Light" panose="02000000000000000000" pitchFamily="2" charset="-128"/>
              </a:rPr>
              <a:t>上册</a:t>
            </a:r>
            <a:endParaRPr kumimoji="1" lang="zh-CN" altLang="en-US" sz="1200" dirty="0"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238670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630648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>
            <a:hlinkClick r:id="" action="ppaction://hlinkshowjump?jump=nextslide"/>
          </p:cNvPr>
          <p:cNvSpPr txBox="1"/>
          <p:nvPr/>
        </p:nvSpPr>
        <p:spPr>
          <a:xfrm>
            <a:off x="7275010" y="422793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17" name="文本框 14">
            <a:hlinkClick r:id="rId6" action="ppaction://hlinksldjump"/>
          </p:cNvPr>
          <p:cNvSpPr txBox="1"/>
          <p:nvPr/>
        </p:nvSpPr>
        <p:spPr>
          <a:xfrm>
            <a:off x="7275010" y="4619912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14" name="TextBox 48"/>
          <p:cNvSpPr txBox="1"/>
          <p:nvPr/>
        </p:nvSpPr>
        <p:spPr>
          <a:xfrm>
            <a:off x="2131601" y="1520458"/>
            <a:ext cx="6048672" cy="8540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18  </a:t>
            </a:r>
            <a:r>
              <a:rPr lang="zh-CN" altLang="en-US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只有一个地球</a:t>
            </a:r>
            <a:endParaRPr lang="zh-CN" altLang="en-US" sz="51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07310" y="549275"/>
            <a:ext cx="43554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地球在太阳系运行的情况</a:t>
            </a:r>
          </a:p>
        </p:txBody>
      </p:sp>
      <p:pic>
        <p:nvPicPr>
          <p:cNvPr id="3" name="图片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320" y="1179830"/>
            <a:ext cx="4928870" cy="3081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210425" y="1327150"/>
            <a:ext cx="595630" cy="2676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</a:t>
            </a:r>
          </a:p>
          <a:p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击</a:t>
            </a:r>
          </a:p>
          <a:p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</a:p>
          <a:p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片</a:t>
            </a:r>
          </a:p>
          <a:p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</a:t>
            </a:r>
          </a:p>
          <a:p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6096" y="627534"/>
            <a:ext cx="32403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在群星璀璨的宇宙中，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地球是一个半径约为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6400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千米的星球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同茫茫宇宙相比，地球是渺小的。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它只有这么大，不会再长大。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2162" name="Picture 2" descr="http://imgsrc.baidu.com/imgad/pic/item/7e3e6709c93d70cf9113941ef2dcd100baa12b33.jpg"/>
          <p:cNvPicPr>
            <a:picLocks noChangeAspect="1" noChangeArrowheads="1"/>
          </p:cNvPicPr>
          <p:nvPr/>
        </p:nvPicPr>
        <p:blipFill>
          <a:blip r:embed="rId2" cstate="print"/>
          <a:srcRect b="3520"/>
          <a:stretch>
            <a:fillRect/>
          </a:stretch>
        </p:blipFill>
        <p:spPr bwMode="auto">
          <a:xfrm>
            <a:off x="495159" y="555526"/>
            <a:ext cx="4652905" cy="3384376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6" name="组合 15"/>
          <p:cNvGrpSpPr/>
          <p:nvPr/>
        </p:nvGrpSpPr>
        <p:grpSpPr>
          <a:xfrm>
            <a:off x="3644204" y="3008825"/>
            <a:ext cx="1343944" cy="715491"/>
            <a:chOff x="8100392" y="1962696"/>
            <a:chExt cx="1043608" cy="549508"/>
          </a:xfrm>
        </p:grpSpPr>
        <p:sp>
          <p:nvSpPr>
            <p:cNvPr id="17" name="云形 16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92980" y="2019095"/>
              <a:ext cx="697235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渺小</a:t>
              </a:r>
            </a:p>
          </p:txBody>
        </p:sp>
      </p:grpSp>
      <p:sp>
        <p:nvSpPr>
          <p:cNvPr id="4" name="爆炸形 1 3"/>
          <p:cNvSpPr/>
          <p:nvPr/>
        </p:nvSpPr>
        <p:spPr>
          <a:xfrm>
            <a:off x="3486785" y="-146050"/>
            <a:ext cx="2905125" cy="144526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列数字</a:t>
            </a:r>
          </a:p>
        </p:txBody>
      </p:sp>
      <p:sp>
        <p:nvSpPr>
          <p:cNvPr id="3" name="爆炸形 1 2"/>
          <p:cNvSpPr/>
          <p:nvPr/>
        </p:nvSpPr>
        <p:spPr>
          <a:xfrm>
            <a:off x="6340475" y="3640455"/>
            <a:ext cx="2905125" cy="144526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作比较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7380312" y="2355850"/>
            <a:ext cx="100803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5562600" y="2782570"/>
            <a:ext cx="2898140" cy="571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490210" y="3211830"/>
            <a:ext cx="2898140" cy="571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562600" y="3640455"/>
            <a:ext cx="2898140" cy="571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63905" y="3940175"/>
            <a:ext cx="4115435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none" rtlCol="0" anchor="t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人类的活动范围非常有限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3" grpId="0" bldLvl="0" animBg="1"/>
      <p:bldP spid="1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515745" y="605155"/>
            <a:ext cx="6889750" cy="2011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分组读第3、4自然段，说一说：这一部分主要围绕哪句话来讲的？为了说明这一问题，举了哪些例子？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" y="739775"/>
            <a:ext cx="1215390" cy="1741805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876722" y="3261970"/>
            <a:ext cx="7528560" cy="645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地球所拥有的自然资源也是有限的。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413500" y="2670175"/>
            <a:ext cx="2523490" cy="1508125"/>
            <a:chOff x="9309" y="4205"/>
            <a:chExt cx="3974" cy="237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rcRect l="9082" t="7123" b="10638"/>
            <a:stretch>
              <a:fillRect/>
            </a:stretch>
          </p:blipFill>
          <p:spPr>
            <a:xfrm>
              <a:off x="9615" y="4374"/>
              <a:ext cx="3668" cy="220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9309" y="4205"/>
              <a:ext cx="1000" cy="9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铁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1548765" y="490220"/>
            <a:ext cx="719963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拿矿产资源来说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，它不是谁的恩赐，而是经过几百万年，甚至几亿年的地质变化才形成的。</a:t>
            </a:r>
          </a:p>
        </p:txBody>
      </p:sp>
      <p:sp>
        <p:nvSpPr>
          <p:cNvPr id="3" name="爆炸形 1 2"/>
          <p:cNvSpPr/>
          <p:nvPr/>
        </p:nvSpPr>
        <p:spPr>
          <a:xfrm>
            <a:off x="-156210" y="-133350"/>
            <a:ext cx="2543810" cy="1482725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举例子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66775" y="2058670"/>
            <a:ext cx="40455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你知道哪些矿产资源？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43865" y="2580640"/>
            <a:ext cx="2747010" cy="1688465"/>
            <a:chOff x="247" y="4064"/>
            <a:chExt cx="4326" cy="265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" y="4231"/>
              <a:ext cx="3951" cy="2492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247" y="4064"/>
              <a:ext cx="1015" cy="9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煤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489960" y="2686685"/>
            <a:ext cx="2272030" cy="1461770"/>
            <a:chOff x="4931" y="4231"/>
            <a:chExt cx="3578" cy="230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1" y="4231"/>
              <a:ext cx="2909" cy="2302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7075" y="4231"/>
              <a:ext cx="1435" cy="9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石油</a:t>
              </a: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2884805" y="987425"/>
            <a:ext cx="158369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4210" y="502285"/>
            <a:ext cx="77406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地球是无私的，它向人类慷慨地提供矿产资源。但是，如果不加节制地开采，必将加速地球上矿产资源的枯竭。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3860" y="2289810"/>
            <a:ext cx="201930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矿产资源</a:t>
            </a:r>
          </a:p>
        </p:txBody>
      </p:sp>
      <p:sp>
        <p:nvSpPr>
          <p:cNvPr id="4" name="燕尾形箭头 3"/>
          <p:cNvSpPr/>
          <p:nvPr/>
        </p:nvSpPr>
        <p:spPr>
          <a:xfrm>
            <a:off x="2423160" y="2535555"/>
            <a:ext cx="575945" cy="2159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169920" y="2351405"/>
            <a:ext cx="18161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形成漫长</a:t>
            </a:r>
            <a:endParaRPr lang="zh-CN" altLang="en-US"/>
          </a:p>
        </p:txBody>
      </p:sp>
      <p:sp>
        <p:nvSpPr>
          <p:cNvPr id="6" name="燕尾形箭头 5"/>
          <p:cNvSpPr/>
          <p:nvPr/>
        </p:nvSpPr>
        <p:spPr>
          <a:xfrm>
            <a:off x="5081905" y="2534920"/>
            <a:ext cx="575945" cy="2159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52795" y="2351405"/>
            <a:ext cx="26854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不加节制地开采</a:t>
            </a:r>
            <a:endParaRPr lang="zh-CN" altLang="en-US"/>
          </a:p>
        </p:txBody>
      </p:sp>
      <p:sp>
        <p:nvSpPr>
          <p:cNvPr id="8" name="右弧形箭头 7"/>
          <p:cNvSpPr/>
          <p:nvPr/>
        </p:nvSpPr>
        <p:spPr>
          <a:xfrm rot="1920000">
            <a:off x="7607935" y="2859405"/>
            <a:ext cx="563245" cy="978535"/>
          </a:xfrm>
          <a:prstGeom prst="curved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0310" y="3267710"/>
            <a:ext cx="110109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枯竭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73100" y="2973070"/>
            <a:ext cx="7967345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原先、先前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的意思。准确地点明了这些资源已遭受破坏，强调了原先的可再生性，突出了现在的不可再生性，体现了说明文语言的科学性、严谨性。</a:t>
            </a:r>
          </a:p>
        </p:txBody>
      </p:sp>
      <p:sp>
        <p:nvSpPr>
          <p:cNvPr id="6" name="矩形 5"/>
          <p:cNvSpPr/>
          <p:nvPr/>
        </p:nvSpPr>
        <p:spPr>
          <a:xfrm>
            <a:off x="503610" y="1021482"/>
            <a:ext cx="8136904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人类生活所需要的水资源、土地资源、生物资源等，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本来是可以不断再生，长期给人类作贡献的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4" name="爆炸形 1 3"/>
          <p:cNvSpPr/>
          <p:nvPr/>
        </p:nvSpPr>
        <p:spPr>
          <a:xfrm>
            <a:off x="5213773" y="123478"/>
            <a:ext cx="2360707" cy="1089165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分类别</a:t>
            </a: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5204460" y="1563370"/>
            <a:ext cx="1383665" cy="3556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7028180" y="1563370"/>
            <a:ext cx="1421765" cy="3302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1569085" y="2139315"/>
            <a:ext cx="1706880" cy="1714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11505" y="2156460"/>
            <a:ext cx="36004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4194175" y="1598930"/>
            <a:ext cx="1010285" cy="541020"/>
          </a:xfrm>
          <a:prstGeom prst="roundRect">
            <a:avLst/>
          </a:prstGeom>
          <a:grpFill/>
          <a:ln>
            <a:solidFill>
              <a:srgbClr val="00B05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下弧形箭头 8"/>
          <p:cNvSpPr/>
          <p:nvPr/>
        </p:nvSpPr>
        <p:spPr>
          <a:xfrm rot="5160000" flipV="1">
            <a:off x="5025390" y="2367280"/>
            <a:ext cx="955040" cy="532130"/>
          </a:xfrm>
          <a:prstGeom prst="curved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6" grpId="0"/>
      <p:bldP spid="4" grpId="0" bldLvl="0" animBg="1"/>
      <p:bldP spid="8" grpId="0" bldLvl="0" animBg="1"/>
      <p:bldP spid="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467544" y="843558"/>
            <a:ext cx="4248472" cy="3453054"/>
            <a:chOff x="467544" y="843558"/>
            <a:chExt cx="4392488" cy="3453054"/>
          </a:xfrm>
        </p:grpSpPr>
        <p:pic>
          <p:nvPicPr>
            <p:cNvPr id="49" name="图片 48" descr="2345截图2019022214233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544" y="843558"/>
              <a:ext cx="4392488" cy="34530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0" name="矩形 49"/>
            <p:cNvSpPr/>
            <p:nvPr/>
          </p:nvSpPr>
          <p:spPr>
            <a:xfrm>
              <a:off x="467544" y="843558"/>
              <a:ext cx="1296144" cy="5760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水资源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076056" y="843557"/>
            <a:ext cx="3870536" cy="3384377"/>
            <a:chOff x="5076056" y="843557"/>
            <a:chExt cx="3870536" cy="3384377"/>
          </a:xfrm>
        </p:grpSpPr>
        <p:pic>
          <p:nvPicPr>
            <p:cNvPr id="53" name="图片 52" descr="2345截图2019022214255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6056" y="843557"/>
              <a:ext cx="3870536" cy="33843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4" name="矩形 53"/>
            <p:cNvSpPr/>
            <p:nvPr/>
          </p:nvSpPr>
          <p:spPr>
            <a:xfrm>
              <a:off x="7092280" y="3579862"/>
              <a:ext cx="1800200" cy="5760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森林资源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79512" y="699542"/>
            <a:ext cx="4176464" cy="3600400"/>
            <a:chOff x="179512" y="699542"/>
            <a:chExt cx="4176464" cy="3600400"/>
          </a:xfrm>
        </p:grpSpPr>
        <p:pic>
          <p:nvPicPr>
            <p:cNvPr id="24578" name="Picture 2" descr="http://imgsrc.baidu.com/imgad/pic/item/79f0f736afc37931652d33b4e1c4b74542a911e1.jpg"/>
            <p:cNvPicPr>
              <a:picLocks noChangeAspect="1" noChangeArrowheads="1"/>
            </p:cNvPicPr>
            <p:nvPr/>
          </p:nvPicPr>
          <p:blipFill>
            <a:blip r:embed="rId2" cstate="print"/>
            <a:srcRect b="3645"/>
            <a:stretch>
              <a:fillRect/>
            </a:stretch>
          </p:blipFill>
          <p:spPr bwMode="auto">
            <a:xfrm>
              <a:off x="179512" y="699542"/>
              <a:ext cx="4176464" cy="3600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4" name="矩形 33"/>
            <p:cNvSpPr/>
            <p:nvPr/>
          </p:nvSpPr>
          <p:spPr>
            <a:xfrm>
              <a:off x="179512" y="699542"/>
              <a:ext cx="1613687" cy="5760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生物资源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644008" y="699542"/>
            <a:ext cx="4176464" cy="3600400"/>
            <a:chOff x="4644008" y="699542"/>
            <a:chExt cx="4176464" cy="3600400"/>
          </a:xfrm>
        </p:grpSpPr>
        <p:pic>
          <p:nvPicPr>
            <p:cNvPr id="24580" name="Picture 4" descr="http://imgsrc.baidu.com/imgad/pic/item/30adcbef76094b36c08ad0c0a8cc7cd98d109d87.jpg"/>
            <p:cNvPicPr>
              <a:picLocks noChangeAspect="1" noChangeArrowheads="1"/>
            </p:cNvPicPr>
            <p:nvPr/>
          </p:nvPicPr>
          <p:blipFill>
            <a:blip r:embed="rId3" cstate="print"/>
            <a:srcRect b="6897"/>
            <a:stretch>
              <a:fillRect/>
            </a:stretch>
          </p:blipFill>
          <p:spPr bwMode="auto">
            <a:xfrm>
              <a:off x="4644008" y="699542"/>
              <a:ext cx="4176464" cy="3600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6" name="矩形 35"/>
            <p:cNvSpPr/>
            <p:nvPr/>
          </p:nvSpPr>
          <p:spPr>
            <a:xfrm>
              <a:off x="7206785" y="3723878"/>
              <a:ext cx="1613687" cy="5760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大气资源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8930" y="877570"/>
            <a:ext cx="848614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），因为人们随意毁坏自然资源，不顾后果地滥用化学品，（    ）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使它们不能再生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，（   ）造成了一系列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生态灾难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，给人类生存带来了严重的威胁。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97355" y="877570"/>
            <a:ext cx="11010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但是</a:t>
            </a:r>
            <a:endParaRPr lang="zh-CN" altLang="en-US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77990" y="1424305"/>
            <a:ext cx="11010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不但</a:t>
            </a:r>
            <a:endParaRPr lang="zh-CN" altLang="en-US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4325" y="1938655"/>
            <a:ext cx="6419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还</a:t>
            </a:r>
            <a:endParaRPr lang="zh-CN" altLang="en-US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845" y="781685"/>
            <a:ext cx="75603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小组讨论：</a:t>
            </a:r>
            <a:endParaRPr lang="en-US" altLang="zh-CN" sz="36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什么是生态灾难？结合我们的生活环境，说说你平时看到哪些行为造成了生态灾难？</a:t>
            </a:r>
            <a:endParaRPr lang="zh-CN" altLang="en-US" sz="36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955415" y="2882900"/>
            <a:ext cx="254762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课后第三题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2840553" y="3285029"/>
            <a:ext cx="1029163" cy="1085656"/>
            <a:chOff x="7308304" y="1364531"/>
            <a:chExt cx="1029163" cy="1085656"/>
          </a:xfrm>
        </p:grpSpPr>
        <p:sp>
          <p:nvSpPr>
            <p:cNvPr id="12302" name="文本框 64"/>
            <p:cNvSpPr txBox="1"/>
            <p:nvPr/>
          </p:nvSpPr>
          <p:spPr>
            <a:xfrm>
              <a:off x="7308304" y="1364531"/>
              <a:ext cx="834658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慨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9" name="组合 7"/>
            <p:cNvGrpSpPr/>
            <p:nvPr/>
          </p:nvGrpSpPr>
          <p:grpSpPr>
            <a:xfrm>
              <a:off x="7308304" y="1364531"/>
              <a:ext cx="1029163" cy="1085656"/>
              <a:chOff x="2437" y="2032"/>
              <a:chExt cx="1244" cy="1264"/>
            </a:xfrm>
          </p:grpSpPr>
          <p:sp>
            <p:nvSpPr>
              <p:cNvPr id="20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21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22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3" name="组合 62"/>
          <p:cNvGrpSpPr/>
          <p:nvPr/>
        </p:nvGrpSpPr>
        <p:grpSpPr>
          <a:xfrm>
            <a:off x="4088345" y="3312274"/>
            <a:ext cx="1056464" cy="1086515"/>
            <a:chOff x="2318024" y="2953499"/>
            <a:chExt cx="1056464" cy="1086515"/>
          </a:xfrm>
        </p:grpSpPr>
        <p:sp>
          <p:nvSpPr>
            <p:cNvPr id="12304" name="文本框 64"/>
            <p:cNvSpPr txBox="1"/>
            <p:nvPr/>
          </p:nvSpPr>
          <p:spPr>
            <a:xfrm>
              <a:off x="2339752" y="2954243"/>
              <a:ext cx="608489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贡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71" name="组合 7"/>
            <p:cNvGrpSpPr/>
            <p:nvPr/>
          </p:nvGrpSpPr>
          <p:grpSpPr>
            <a:xfrm>
              <a:off x="2318024" y="2953499"/>
              <a:ext cx="1056464" cy="1086515"/>
              <a:chOff x="2405" y="2032"/>
              <a:chExt cx="1277" cy="1265"/>
            </a:xfrm>
          </p:grpSpPr>
          <p:sp>
            <p:nvSpPr>
              <p:cNvPr id="72" name="矩形 1"/>
              <p:cNvSpPr/>
              <p:nvPr/>
            </p:nvSpPr>
            <p:spPr>
              <a:xfrm>
                <a:off x="2405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73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74" name="直接连接符 6"/>
              <p:cNvCxnSpPr/>
              <p:nvPr/>
            </p:nvCxnSpPr>
            <p:spPr>
              <a:xfrm>
                <a:off x="3041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" name="组合 61"/>
          <p:cNvGrpSpPr/>
          <p:nvPr/>
        </p:nvGrpSpPr>
        <p:grpSpPr>
          <a:xfrm>
            <a:off x="5334209" y="3312274"/>
            <a:ext cx="1034736" cy="1086515"/>
            <a:chOff x="3563888" y="2953499"/>
            <a:chExt cx="1034736" cy="1086515"/>
          </a:xfrm>
        </p:grpSpPr>
        <p:sp>
          <p:nvSpPr>
            <p:cNvPr id="12306" name="文本框 64"/>
            <p:cNvSpPr txBox="1"/>
            <p:nvPr/>
          </p:nvSpPr>
          <p:spPr>
            <a:xfrm>
              <a:off x="3563888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滥</a:t>
              </a:r>
            </a:p>
          </p:txBody>
        </p:sp>
        <p:grpSp>
          <p:nvGrpSpPr>
            <p:cNvPr id="75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76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77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78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4" name="组合 53"/>
          <p:cNvGrpSpPr/>
          <p:nvPr/>
        </p:nvGrpSpPr>
        <p:grpSpPr>
          <a:xfrm>
            <a:off x="1616417" y="3290565"/>
            <a:ext cx="1029163" cy="1085656"/>
            <a:chOff x="2339752" y="2931790"/>
            <a:chExt cx="1029163" cy="1085656"/>
          </a:xfrm>
        </p:grpSpPr>
        <p:sp>
          <p:nvSpPr>
            <p:cNvPr id="12300" name="文本框 64"/>
            <p:cNvSpPr txBox="1"/>
            <p:nvPr/>
          </p:nvSpPr>
          <p:spPr>
            <a:xfrm>
              <a:off x="2412387" y="2931790"/>
              <a:ext cx="93547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慷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91" name="组合 7"/>
            <p:cNvGrpSpPr/>
            <p:nvPr/>
          </p:nvGrpSpPr>
          <p:grpSpPr>
            <a:xfrm>
              <a:off x="2339752" y="2931790"/>
              <a:ext cx="1029163" cy="1085656"/>
              <a:chOff x="2437" y="2032"/>
              <a:chExt cx="1244" cy="1264"/>
            </a:xfrm>
          </p:grpSpPr>
          <p:sp>
            <p:nvSpPr>
              <p:cNvPr id="92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93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94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5" name="组合 64"/>
          <p:cNvGrpSpPr/>
          <p:nvPr/>
        </p:nvGrpSpPr>
        <p:grpSpPr>
          <a:xfrm>
            <a:off x="6055773" y="1789525"/>
            <a:ext cx="1029163" cy="1090448"/>
            <a:chOff x="4860032" y="1358995"/>
            <a:chExt cx="1029163" cy="1090448"/>
          </a:xfrm>
        </p:grpSpPr>
        <p:sp>
          <p:nvSpPr>
            <p:cNvPr id="12298" name="文本框 64"/>
            <p:cNvSpPr txBox="1"/>
            <p:nvPr/>
          </p:nvSpPr>
          <p:spPr>
            <a:xfrm>
              <a:off x="4860032" y="1364531"/>
              <a:ext cx="94452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蔼</a:t>
              </a:r>
            </a:p>
          </p:txBody>
        </p:sp>
        <p:grpSp>
          <p:nvGrpSpPr>
            <p:cNvPr id="95" name="组合 7"/>
            <p:cNvGrpSpPr/>
            <p:nvPr/>
          </p:nvGrpSpPr>
          <p:grpSpPr>
            <a:xfrm>
              <a:off x="4860032" y="1358995"/>
              <a:ext cx="1029163" cy="1085656"/>
              <a:chOff x="2437" y="2032"/>
              <a:chExt cx="1244" cy="1264"/>
            </a:xfrm>
          </p:grpSpPr>
          <p:sp>
            <p:nvSpPr>
              <p:cNvPr id="96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97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98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" name="组合 65"/>
          <p:cNvGrpSpPr/>
          <p:nvPr/>
        </p:nvGrpSpPr>
        <p:grpSpPr>
          <a:xfrm>
            <a:off x="4831637" y="1789525"/>
            <a:ext cx="1029163" cy="1090448"/>
            <a:chOff x="3563888" y="1358995"/>
            <a:chExt cx="1029163" cy="1090448"/>
          </a:xfrm>
        </p:grpSpPr>
        <p:sp>
          <p:nvSpPr>
            <p:cNvPr id="12296" name="文本框 64"/>
            <p:cNvSpPr txBox="1"/>
            <p:nvPr/>
          </p:nvSpPr>
          <p:spPr>
            <a:xfrm>
              <a:off x="3635896" y="1364531"/>
              <a:ext cx="94452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篮</a:t>
              </a:r>
            </a:p>
          </p:txBody>
        </p:sp>
        <p:grpSp>
          <p:nvGrpSpPr>
            <p:cNvPr id="99" name="组合 7"/>
            <p:cNvGrpSpPr/>
            <p:nvPr/>
          </p:nvGrpSpPr>
          <p:grpSpPr>
            <a:xfrm>
              <a:off x="3563888" y="1358995"/>
              <a:ext cx="1029163" cy="1085656"/>
              <a:chOff x="2437" y="2032"/>
              <a:chExt cx="1244" cy="1264"/>
            </a:xfrm>
          </p:grpSpPr>
          <p:sp>
            <p:nvSpPr>
              <p:cNvPr id="100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1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02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1" name="组合 110"/>
          <p:cNvGrpSpPr/>
          <p:nvPr/>
        </p:nvGrpSpPr>
        <p:grpSpPr>
          <a:xfrm>
            <a:off x="3607501" y="1789525"/>
            <a:ext cx="1029163" cy="1090448"/>
            <a:chOff x="2339752" y="1358995"/>
            <a:chExt cx="1029163" cy="1090448"/>
          </a:xfrm>
        </p:grpSpPr>
        <p:sp>
          <p:nvSpPr>
            <p:cNvPr id="12294" name="文本框 64"/>
            <p:cNvSpPr txBox="1"/>
            <p:nvPr/>
          </p:nvSpPr>
          <p:spPr>
            <a:xfrm>
              <a:off x="2339752" y="1364531"/>
              <a:ext cx="999303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裹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03" name="组合 7"/>
            <p:cNvGrpSpPr/>
            <p:nvPr/>
          </p:nvGrpSpPr>
          <p:grpSpPr>
            <a:xfrm>
              <a:off x="2339752" y="1358995"/>
              <a:ext cx="1029163" cy="1085656"/>
              <a:chOff x="2437" y="2032"/>
              <a:chExt cx="1244" cy="1264"/>
            </a:xfrm>
          </p:grpSpPr>
          <p:sp>
            <p:nvSpPr>
              <p:cNvPr id="104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5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06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2" name="组合 111"/>
          <p:cNvGrpSpPr/>
          <p:nvPr/>
        </p:nvGrpSpPr>
        <p:grpSpPr>
          <a:xfrm>
            <a:off x="2311357" y="1794317"/>
            <a:ext cx="1029163" cy="1085656"/>
            <a:chOff x="1043608" y="1363787"/>
            <a:chExt cx="1029163" cy="1085656"/>
          </a:xfrm>
        </p:grpSpPr>
        <p:sp>
          <p:nvSpPr>
            <p:cNvPr id="12292" name="文本框 64"/>
            <p:cNvSpPr txBox="1"/>
            <p:nvPr/>
          </p:nvSpPr>
          <p:spPr>
            <a:xfrm>
              <a:off x="1043608" y="1364531"/>
              <a:ext cx="608489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莹</a:t>
              </a:r>
              <a:endParaRPr lang="en-US" altLang="zh-CN" sz="6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07" name="组合 7"/>
            <p:cNvGrpSpPr/>
            <p:nvPr/>
          </p:nvGrpSpPr>
          <p:grpSpPr>
            <a:xfrm>
              <a:off x="1043608" y="1363787"/>
              <a:ext cx="1029163" cy="1085656"/>
              <a:chOff x="2437" y="2032"/>
              <a:chExt cx="1244" cy="1264"/>
            </a:xfrm>
          </p:grpSpPr>
          <p:sp>
            <p:nvSpPr>
              <p:cNvPr id="108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9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10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sp>
        <p:nvSpPr>
          <p:cNvPr id="67" name="TextBox 11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252279" y="1456366"/>
            <a:ext cx="112149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我会写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1463015" y="1488926"/>
            <a:ext cx="335134" cy="472337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1289270" y="1524381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272648" y="1549815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6563918" y="3290565"/>
            <a:ext cx="1034736" cy="1086515"/>
            <a:chOff x="3563888" y="2953499"/>
            <a:chExt cx="1034736" cy="1086515"/>
          </a:xfrm>
        </p:grpSpPr>
        <p:sp>
          <p:nvSpPr>
            <p:cNvPr id="56" name="文本框 64"/>
            <p:cNvSpPr txBox="1"/>
            <p:nvPr/>
          </p:nvSpPr>
          <p:spPr>
            <a:xfrm>
              <a:off x="3563888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基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57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58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59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60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1" name="组合 60"/>
          <p:cNvGrpSpPr/>
          <p:nvPr/>
        </p:nvGrpSpPr>
        <p:grpSpPr>
          <a:xfrm>
            <a:off x="7761430" y="3290565"/>
            <a:ext cx="1034736" cy="1086515"/>
            <a:chOff x="3563888" y="2953499"/>
            <a:chExt cx="1034736" cy="1086515"/>
          </a:xfrm>
        </p:grpSpPr>
        <p:sp>
          <p:nvSpPr>
            <p:cNvPr id="79" name="文本框 64"/>
            <p:cNvSpPr txBox="1"/>
            <p:nvPr/>
          </p:nvSpPr>
          <p:spPr>
            <a:xfrm>
              <a:off x="3563888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睹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80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81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2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83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4" name="组合 83"/>
          <p:cNvGrpSpPr/>
          <p:nvPr/>
        </p:nvGrpSpPr>
        <p:grpSpPr>
          <a:xfrm>
            <a:off x="7279909" y="1778144"/>
            <a:ext cx="1034736" cy="1086515"/>
            <a:chOff x="3563888" y="2953499"/>
            <a:chExt cx="1034736" cy="1086515"/>
          </a:xfrm>
        </p:grpSpPr>
        <p:sp>
          <p:nvSpPr>
            <p:cNvPr id="85" name="文本框 64"/>
            <p:cNvSpPr txBox="1"/>
            <p:nvPr/>
          </p:nvSpPr>
          <p:spPr>
            <a:xfrm>
              <a:off x="3563888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资</a:t>
              </a:r>
            </a:p>
          </p:txBody>
        </p:sp>
        <p:grpSp>
          <p:nvGrpSpPr>
            <p:cNvPr id="86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87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8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89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9" y="392717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11"/>
          <p:cNvSpPr txBox="1"/>
          <p:nvPr/>
        </p:nvSpPr>
        <p:spPr>
          <a:xfrm>
            <a:off x="172162" y="381981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2" name="文本框 14">
            <a:hlinkClick r:id="rId6" action="ppaction://hlinkfile"/>
          </p:cNvPr>
          <p:cNvSpPr txBox="1"/>
          <p:nvPr/>
        </p:nvSpPr>
        <p:spPr>
          <a:xfrm>
            <a:off x="650383" y="843037"/>
            <a:ext cx="40338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朗读课文 扫清障碍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29" y="910264"/>
            <a:ext cx="351070" cy="38016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7" y="909793"/>
            <a:ext cx="366860" cy="45633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381019" y="932331"/>
            <a:ext cx="335134" cy="47233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79467" y="134710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yín</a:t>
            </a:r>
            <a:r>
              <a:rPr lang="en-US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ɡ</a:t>
            </a:r>
          </a:p>
        </p:txBody>
      </p:sp>
      <p:sp>
        <p:nvSpPr>
          <p:cNvPr id="7" name="矩形 6"/>
          <p:cNvSpPr/>
          <p:nvPr/>
        </p:nvSpPr>
        <p:spPr>
          <a:xfrm>
            <a:off x="5071755" y="134710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lán</a:t>
            </a:r>
          </a:p>
        </p:txBody>
      </p:sp>
      <p:sp>
        <p:nvSpPr>
          <p:cNvPr id="8" name="矩形 7"/>
          <p:cNvSpPr/>
          <p:nvPr/>
        </p:nvSpPr>
        <p:spPr>
          <a:xfrm>
            <a:off x="3847619" y="134710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ɡ</a:t>
            </a:r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uǒ</a:t>
            </a:r>
          </a:p>
        </p:txBody>
      </p:sp>
      <p:sp>
        <p:nvSpPr>
          <p:cNvPr id="9" name="矩形 8"/>
          <p:cNvSpPr/>
          <p:nvPr/>
        </p:nvSpPr>
        <p:spPr>
          <a:xfrm>
            <a:off x="1808512" y="284634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kān</a:t>
            </a:r>
            <a:r>
              <a:rPr lang="en-US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ɡ</a:t>
            </a:r>
            <a:endParaRPr lang="en-US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48019" y="134710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zī</a:t>
            </a:r>
          </a:p>
        </p:txBody>
      </p:sp>
      <p:sp>
        <p:nvSpPr>
          <p:cNvPr id="11" name="矩形 10"/>
          <p:cNvSpPr/>
          <p:nvPr/>
        </p:nvSpPr>
        <p:spPr>
          <a:xfrm>
            <a:off x="6295891" y="134710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ǎi</a:t>
            </a:r>
          </a:p>
        </p:txBody>
      </p:sp>
      <p:sp>
        <p:nvSpPr>
          <p:cNvPr id="12" name="矩形 11"/>
          <p:cNvSpPr/>
          <p:nvPr/>
        </p:nvSpPr>
        <p:spPr>
          <a:xfrm>
            <a:off x="3014209" y="284761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kǎi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34742" y="284761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làn</a:t>
            </a:r>
          </a:p>
        </p:txBody>
      </p:sp>
      <p:sp>
        <p:nvSpPr>
          <p:cNvPr id="14" name="矩形 13"/>
          <p:cNvSpPr/>
          <p:nvPr/>
        </p:nvSpPr>
        <p:spPr>
          <a:xfrm>
            <a:off x="4238851" y="284761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ɡ</a:t>
            </a:r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òn</a:t>
            </a:r>
            <a:r>
              <a:rPr lang="en-US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ɡ</a:t>
            </a:r>
            <a:endParaRPr lang="en-US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982761" y="284761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dǔ</a:t>
            </a:r>
          </a:p>
        </p:txBody>
      </p:sp>
      <p:sp>
        <p:nvSpPr>
          <p:cNvPr id="16" name="矩形 15"/>
          <p:cNvSpPr/>
          <p:nvPr/>
        </p:nvSpPr>
        <p:spPr>
          <a:xfrm>
            <a:off x="6830633" y="284761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jī</a:t>
            </a:r>
          </a:p>
        </p:txBody>
      </p:sp>
      <p:grpSp>
        <p:nvGrpSpPr>
          <p:cNvPr id="90" name="组合 89"/>
          <p:cNvGrpSpPr/>
          <p:nvPr/>
        </p:nvGrpSpPr>
        <p:grpSpPr>
          <a:xfrm>
            <a:off x="395536" y="3286294"/>
            <a:ext cx="1029163" cy="1085656"/>
            <a:chOff x="2339752" y="2931790"/>
            <a:chExt cx="1029163" cy="1085656"/>
          </a:xfrm>
        </p:grpSpPr>
        <p:sp>
          <p:nvSpPr>
            <p:cNvPr id="113" name="文本框 64"/>
            <p:cNvSpPr txBox="1"/>
            <p:nvPr/>
          </p:nvSpPr>
          <p:spPr>
            <a:xfrm>
              <a:off x="2412387" y="2931790"/>
              <a:ext cx="93547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矿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14" name="组合 7"/>
            <p:cNvGrpSpPr/>
            <p:nvPr/>
          </p:nvGrpSpPr>
          <p:grpSpPr>
            <a:xfrm>
              <a:off x="2339752" y="2931790"/>
              <a:ext cx="1029163" cy="1085656"/>
              <a:chOff x="2437" y="2032"/>
              <a:chExt cx="1244" cy="1264"/>
            </a:xfrm>
          </p:grpSpPr>
          <p:sp>
            <p:nvSpPr>
              <p:cNvPr id="115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16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17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sp>
        <p:nvSpPr>
          <p:cNvPr id="118" name="矩形 117"/>
          <p:cNvSpPr/>
          <p:nvPr/>
        </p:nvSpPr>
        <p:spPr>
          <a:xfrm>
            <a:off x="467544" y="2842072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k</a:t>
            </a:r>
            <a:r>
              <a:rPr lang="en-US" altLang="zh-CN" sz="2400" b="1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lang="en-US" altLang="en-US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àn</a:t>
            </a:r>
            <a:r>
              <a:rPr lang="en-US" altLang="en-US" sz="2400" dirty="0" err="1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ɡ</a:t>
            </a:r>
            <a:endParaRPr lang="en-US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8" grpId="2"/>
      <p:bldP spid="9" grpId="0"/>
      <p:bldP spid="9" grpId="2"/>
      <p:bldP spid="10" grpId="0"/>
      <p:bldP spid="10" grpId="2"/>
      <p:bldP spid="11" grpId="0"/>
      <p:bldP spid="11" grpId="2"/>
      <p:bldP spid="12" grpId="0"/>
      <p:bldP spid="12" grpId="2"/>
      <p:bldP spid="13" grpId="0"/>
      <p:bldP spid="13" grpId="2"/>
      <p:bldP spid="14" grpId="0"/>
      <p:bldP spid="14" grpId="2"/>
      <p:bldP spid="15" grpId="0"/>
      <p:bldP spid="15" grpId="2"/>
      <p:bldP spid="16" grpId="0"/>
      <p:bldP spid="16" grpId="2"/>
      <p:bldP spid="118" grpId="0"/>
      <p:bldP spid="11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1.gtimg.com/kid/pics/hv1/237/163/1024/66627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"/>
            <a:ext cx="9144000" cy="5143433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588224" y="195486"/>
            <a:ext cx="222504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乱砍乱伐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u=1450990593,1892529281&amp;fm=214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84168" y="195486"/>
            <a:ext cx="273558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无节制开采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baiti-siteimages.stor.sinaapp.com/13436151349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017"/>
            <a:ext cx="9144000" cy="517351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355976" y="267494"/>
            <a:ext cx="452374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大肆捕杀 血流成河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://img0.imgtn.bdimg.com/it/u=363048120,1408548772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2" name="图片 21" descr="u=363048120,1408548772&amp;fm=214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7160"/>
            <a:ext cx="9144000" cy="521119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55976" y="267494"/>
            <a:ext cx="452374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恶劣生态 鱼的杀手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.mp.itc.cn/upload/20160803/96f2aeb9ae47447ca0942712e26bf87f_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625"/>
            <a:ext cx="9144000" cy="5145125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973071" y="267494"/>
            <a:ext cx="375666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可怕的大气污染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file06.16sucai.com/2016/0512/543e958f1543c9bd8e6b640e9b5fe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85"/>
            <a:ext cx="9144000" cy="516848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6016" y="267494"/>
            <a:ext cx="4267200" cy="7067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甘甜的水在哪里？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res.keyunzhan.com/img/TianQinews/20150521/34287266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801"/>
            <a:ext cx="9144000" cy="51923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16016" y="267494"/>
            <a:ext cx="4301177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山洪如猛兽般暴发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67921" y="499705"/>
            <a:ext cx="8208912" cy="3415030"/>
            <a:chOff x="755576" y="595590"/>
            <a:chExt cx="8208912" cy="3415030"/>
          </a:xfrm>
        </p:grpSpPr>
        <p:sp>
          <p:nvSpPr>
            <p:cNvPr id="5" name="TextBox 4"/>
            <p:cNvSpPr txBox="1"/>
            <p:nvPr/>
          </p:nvSpPr>
          <p:spPr>
            <a:xfrm>
              <a:off x="755576" y="595590"/>
              <a:ext cx="8208912" cy="34150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每天，我们的地球上有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15</a:t>
              </a:r>
              <a:r>
                <a:rPr lang="zh-CN" altLang="en-US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亿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人呼吸着受污染的空气，至少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800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人因此死亡。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1500吨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氟利昂排入大气层，严重破坏着地球的外衣。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1500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人死于饮用不洁水造成的疾病。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12000桶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石油泄漏到海洋里。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55000公顷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的土地变成不毛之地。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55000公顷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的森林因大火砍伐毁于一旦。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每天，我们的地球有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800亿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吨水在悄然流亡。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55576" y="771550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55576" y="1491630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55576" y="2283718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5576" y="2643758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55576" y="3003798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755576" y="3363838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755576" y="3723878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67995" y="4020185"/>
            <a:ext cx="8208645" cy="521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面对这些触目惊心的数字，此时你有怎样的感受呢？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src.baidu.com/imgad/pic/item/64380cd7912397dd083c150c5382b2b7d0a2877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48"/>
          <a:stretch>
            <a:fillRect/>
          </a:stretch>
        </p:blipFill>
        <p:spPr bwMode="auto">
          <a:xfrm>
            <a:off x="3995936" y="123478"/>
            <a:ext cx="4176464" cy="4032448"/>
          </a:xfrm>
          <a:prstGeom prst="rect">
            <a:avLst/>
          </a:prstGeom>
          <a:noFill/>
        </p:spPr>
      </p:pic>
      <p:sp>
        <p:nvSpPr>
          <p:cNvPr id="2" name="圆角矩形 1"/>
          <p:cNvSpPr/>
          <p:nvPr/>
        </p:nvSpPr>
        <p:spPr>
          <a:xfrm>
            <a:off x="539552" y="1131590"/>
            <a:ext cx="2987824" cy="194421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你想对地球母亲说些什么呢？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24510" y="1179830"/>
            <a:ext cx="686625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地球妈妈，因为人类没有好好地保护你，你原来是那样美丽壮观，和蔼可亲，而现在却面容憔悴，伤痕累累。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555" y="1614805"/>
            <a:ext cx="1143000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46" y="1861498"/>
            <a:ext cx="2996726" cy="2505217"/>
          </a:xfrm>
          <a:prstGeom prst="rect">
            <a:avLst/>
          </a:prstGeom>
        </p:spPr>
      </p:pic>
      <p:cxnSp>
        <p:nvCxnSpPr>
          <p:cNvPr id="84" name="直线连接符 75"/>
          <p:cNvCxnSpPr/>
          <p:nvPr/>
        </p:nvCxnSpPr>
        <p:spPr>
          <a:xfrm>
            <a:off x="6225311" y="2792444"/>
            <a:ext cx="219266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图片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90" y="1921907"/>
            <a:ext cx="2206044" cy="1773932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61498"/>
            <a:ext cx="3115462" cy="2505217"/>
          </a:xfrm>
          <a:prstGeom prst="rect">
            <a:avLst/>
          </a:prstGeom>
        </p:spPr>
      </p:pic>
      <p:sp>
        <p:nvSpPr>
          <p:cNvPr id="87" name="文本框 64"/>
          <p:cNvSpPr txBox="1"/>
          <p:nvPr/>
        </p:nvSpPr>
        <p:spPr>
          <a:xfrm>
            <a:off x="917923" y="2353955"/>
            <a:ext cx="1800200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上下  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</a:t>
            </a:r>
          </a:p>
        </p:txBody>
      </p:sp>
      <p:sp>
        <p:nvSpPr>
          <p:cNvPr id="89" name="文本框 64"/>
          <p:cNvSpPr txBox="1"/>
          <p:nvPr/>
        </p:nvSpPr>
        <p:spPr>
          <a:xfrm>
            <a:off x="251471" y="1059944"/>
            <a:ext cx="608488" cy="62245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莹</a:t>
            </a:r>
          </a:p>
        </p:txBody>
      </p:sp>
      <p:sp>
        <p:nvSpPr>
          <p:cNvPr id="91" name="文本框 64"/>
          <p:cNvSpPr txBox="1"/>
          <p:nvPr/>
        </p:nvSpPr>
        <p:spPr>
          <a:xfrm>
            <a:off x="1566714" y="1059446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篮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4" name="文本框 64"/>
          <p:cNvSpPr txBox="1"/>
          <p:nvPr/>
        </p:nvSpPr>
        <p:spPr>
          <a:xfrm>
            <a:off x="3491880" y="2353955"/>
            <a:ext cx="2088231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上中下  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</a:t>
            </a:r>
          </a:p>
        </p:txBody>
      </p:sp>
      <p:sp>
        <p:nvSpPr>
          <p:cNvPr id="95" name="文本框 64"/>
          <p:cNvSpPr txBox="1"/>
          <p:nvPr/>
        </p:nvSpPr>
        <p:spPr>
          <a:xfrm>
            <a:off x="938673" y="1060073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裹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6" name="文本框 64"/>
          <p:cNvSpPr txBox="1"/>
          <p:nvPr/>
        </p:nvSpPr>
        <p:spPr>
          <a:xfrm>
            <a:off x="6444208" y="2353955"/>
            <a:ext cx="1728192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  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</a:t>
            </a:r>
          </a:p>
        </p:txBody>
      </p:sp>
      <p:sp>
        <p:nvSpPr>
          <p:cNvPr id="97" name="文本框 64"/>
          <p:cNvSpPr txBox="1"/>
          <p:nvPr/>
        </p:nvSpPr>
        <p:spPr>
          <a:xfrm>
            <a:off x="4758535" y="1059392"/>
            <a:ext cx="608489" cy="62245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慨</a:t>
            </a:r>
            <a:endParaRPr lang="en-US" altLang="zh-CN" sz="3600" b="1" dirty="0" err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8" name="文本框 64"/>
          <p:cNvSpPr txBox="1"/>
          <p:nvPr/>
        </p:nvSpPr>
        <p:spPr>
          <a:xfrm>
            <a:off x="6176287" y="1059681"/>
            <a:ext cx="608488" cy="62245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滥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9" name="文本框 64"/>
          <p:cNvSpPr txBox="1"/>
          <p:nvPr/>
        </p:nvSpPr>
        <p:spPr>
          <a:xfrm>
            <a:off x="3998872" y="1059392"/>
            <a:ext cx="608489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慷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64"/>
          <p:cNvSpPr txBox="1"/>
          <p:nvPr/>
        </p:nvSpPr>
        <p:spPr>
          <a:xfrm>
            <a:off x="6935951" y="1059681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睹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3909317" y="483890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生字归类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3419872" y="555779"/>
            <a:ext cx="456833" cy="456366"/>
            <a:chOff x="631825" y="5181600"/>
            <a:chExt cx="1554163" cy="1552575"/>
          </a:xfrm>
        </p:grpSpPr>
        <p:sp>
          <p:nvSpPr>
            <p:cNvPr id="10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cxnSp>
        <p:nvCxnSpPr>
          <p:cNvPr id="135" name="直线连接符 5"/>
          <p:cNvCxnSpPr/>
          <p:nvPr/>
        </p:nvCxnSpPr>
        <p:spPr>
          <a:xfrm>
            <a:off x="669474" y="2789269"/>
            <a:ext cx="219266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线连接符 73"/>
          <p:cNvCxnSpPr/>
          <p:nvPr/>
        </p:nvCxnSpPr>
        <p:spPr>
          <a:xfrm flipV="1">
            <a:off x="3625621" y="2786003"/>
            <a:ext cx="1806204" cy="326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64"/>
          <p:cNvSpPr txBox="1"/>
          <p:nvPr/>
        </p:nvSpPr>
        <p:spPr>
          <a:xfrm>
            <a:off x="2110354" y="1059309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蔼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5" name="文本框 64"/>
          <p:cNvSpPr txBox="1"/>
          <p:nvPr/>
        </p:nvSpPr>
        <p:spPr>
          <a:xfrm>
            <a:off x="2811577" y="1059869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资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" name="文本框 64"/>
          <p:cNvSpPr txBox="1"/>
          <p:nvPr/>
        </p:nvSpPr>
        <p:spPr>
          <a:xfrm>
            <a:off x="5463466" y="1059869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贡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8" name="文本框 64"/>
          <p:cNvSpPr txBox="1"/>
          <p:nvPr/>
        </p:nvSpPr>
        <p:spPr>
          <a:xfrm>
            <a:off x="7635920" y="1059869"/>
            <a:ext cx="608488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基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7" name="文本框 64"/>
          <p:cNvSpPr txBox="1"/>
          <p:nvPr/>
        </p:nvSpPr>
        <p:spPr>
          <a:xfrm>
            <a:off x="3374102" y="1050837"/>
            <a:ext cx="608489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矿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15764 0.378025 " pathEditMode="relative" ptsTypes="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62222 0.377901 " pathEditMode="relative" ptsTypes="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62986 0.378025 " pathEditMode="relative" ptsTypes="">
                                      <p:cBhvr>
                                        <p:cTn id="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55139 0.364074 " pathEditMode="relative" ptsTypes="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8753E-6 L -0.06112 0.373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18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99236 0.364074 " pathEditMode="relative" ptsTypes="">
                                      <p:cBhvr>
                                        <p:cTn id="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99236 0.364074 " pathEditMode="relative" ptsTypes="">
                                      <p:cBhvr>
                                        <p:cTn id="3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5921E-6 L 0.28489 0.373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6" y="18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8753E-6 L -0.49306 0.485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3" y="24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12639 0.378025 " pathEditMode="relative" ptsTypes="">
                                      <p:cBhvr>
                                        <p:cTn id="4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38753E-6 L -0.00816 0.499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49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614236 0.490000 " pathEditMode="relative" ptsTypes="">
                                      <p:cBhvr>
                                        <p:cTn id="5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362710" y="920750"/>
            <a:ext cx="7348220" cy="2256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有人可能会说：既然地球上的资源那么有限，我们就到别的星球上去生活吧！可不可以呢？默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读课文5-7自然段，寻找答案。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" y="1216025"/>
            <a:ext cx="1215390" cy="1741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73407" y="3569618"/>
            <a:ext cx="42672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人类目前无法移居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739" y="1491664"/>
            <a:ext cx="813690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科学家已经证明，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至少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在以地球为中心的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40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万亿千米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的范围内，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适合人类居住的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第二个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星球。人类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不能指望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地球被破坏以后再移居到别的星球上去。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4210685" y="1491615"/>
            <a:ext cx="755650" cy="480060"/>
          </a:xfrm>
          <a:prstGeom prst="roundRect">
            <a:avLst/>
          </a:prstGeom>
          <a:grpFill/>
          <a:ln>
            <a:solidFill>
              <a:srgbClr val="00B05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21005" y="367665"/>
            <a:ext cx="7947660" cy="8299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强调了目前的研究成果还只限于这个范围。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至少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是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最少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的意思，又进一步说明了距离的遥远。</a:t>
            </a:r>
          </a:p>
        </p:txBody>
      </p:sp>
      <p:sp>
        <p:nvSpPr>
          <p:cNvPr id="3" name="下弧形箭头 2"/>
          <p:cNvSpPr/>
          <p:nvPr/>
        </p:nvSpPr>
        <p:spPr>
          <a:xfrm rot="18360000">
            <a:off x="4974590" y="1205865"/>
            <a:ext cx="691515" cy="372745"/>
          </a:xfrm>
          <a:prstGeom prst="curved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bldLvl="0" animBg="1"/>
      <p:bldP spid="4" grpId="0" bldLvl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" y="1372235"/>
            <a:ext cx="1215390" cy="17418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565910" y="1102995"/>
            <a:ext cx="7023100" cy="2011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en-US" altLang="zh-CN" sz="3200" b="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200" b="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有感情地朗读最后两个自然段，联系前文说一说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为什么说</a:t>
            </a:r>
            <a:r>
              <a:rPr lang="zh-CN" altLang="en-US" sz="32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“地球太可爱了，同时又太容易破碎了</a:t>
            </a:r>
            <a:r>
              <a:rPr lang="zh-CN" altLang="en-US" sz="32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”</a:t>
            </a:r>
            <a:r>
              <a:rPr lang="zh-CN" altLang="en-US" sz="3200" b="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://img07.tooopen.com/images/20180701/tooopen_sy_0529172917783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图片 6" descr="tooopen_sy_052917291778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255"/>
            <a:ext cx="9144000" cy="5152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144" y="1131590"/>
            <a:ext cx="2952327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我们这个地球太可爱了，同时又太容易破碎了！</a:t>
            </a:r>
            <a:endParaRPr lang="zh-CN" altLang="en-US" sz="40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4540" y="1033145"/>
            <a:ext cx="76155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说地球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可爱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，是因为地球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无私地养育着人类，孕育着万物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764540" y="2301240"/>
            <a:ext cx="76155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说地球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太容易破碎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，是因为地球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很容易因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各种原因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受到伤害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，如资源枯竭的危机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src.baidu.com/imgad/pic/item/4ec2d5628535e5dd865b8dfa7cc6a7efce1b629b.jpg"/>
          <p:cNvPicPr>
            <a:picLocks noChangeAspect="1" noChangeArrowheads="1"/>
          </p:cNvPicPr>
          <p:nvPr/>
        </p:nvPicPr>
        <p:blipFill>
          <a:blip r:embed="rId2" cstate="print"/>
          <a:srcRect b="4738"/>
          <a:stretch>
            <a:fillRect/>
          </a:stretch>
        </p:blipFill>
        <p:spPr bwMode="auto">
          <a:xfrm>
            <a:off x="333053" y="473447"/>
            <a:ext cx="4032448" cy="379588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4600575" y="386645"/>
            <a:ext cx="4176464" cy="3969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只有一个地球，如果它被破坏了，我们别无去处。如果地球上的各种资源都枯竭了，我们很难从别的地方得到补充。</a:t>
            </a:r>
            <a:endParaRPr lang="en-US" altLang="zh-CN" sz="2800" b="1" dirty="0" smtClean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我们要精心地保护地球，保护地球的生态环境。让地球更好地造福于我们的子孙后代吧！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pic43.photophoto.cn/20170427/0017030005110120_b.jpg"/>
          <p:cNvPicPr>
            <a:picLocks noChangeAspect="1" noChangeArrowheads="1"/>
          </p:cNvPicPr>
          <p:nvPr/>
        </p:nvPicPr>
        <p:blipFill>
          <a:blip r:embed="rId2" cstate="print"/>
          <a:srcRect b="3000"/>
          <a:stretch>
            <a:fillRect/>
          </a:stretch>
        </p:blipFill>
        <p:spPr bwMode="auto">
          <a:xfrm>
            <a:off x="0" y="-29361"/>
            <a:ext cx="9144000" cy="5172861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296706" y="339502"/>
            <a:ext cx="88472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讨论：我们应该怎样保护地球？</a:t>
            </a:r>
            <a:endParaRPr lang="zh-CN" alt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8317" y="1659662"/>
            <a:ext cx="589915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树木拥有绿色，地球才有脉搏。</a:t>
            </a:r>
          </a:p>
        </p:txBody>
      </p:sp>
      <p:sp>
        <p:nvSpPr>
          <p:cNvPr id="4" name="矩形 3"/>
          <p:cNvSpPr/>
          <p:nvPr/>
        </p:nvSpPr>
        <p:spPr>
          <a:xfrm>
            <a:off x="2030617" y="2453908"/>
            <a:ext cx="508254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地球是我家，绿化靠大家。</a:t>
            </a:r>
          </a:p>
        </p:txBody>
      </p:sp>
      <p:sp>
        <p:nvSpPr>
          <p:cNvPr id="5" name="矩形 4"/>
          <p:cNvSpPr/>
          <p:nvPr/>
        </p:nvSpPr>
        <p:spPr>
          <a:xfrm>
            <a:off x="1519959" y="3191728"/>
            <a:ext cx="569595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保护生态环境,共建美好家园。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662" y="669573"/>
            <a:ext cx="8060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联系生活写一条保护环境的宣传标语。</a:t>
            </a:r>
          </a:p>
        </p:txBody>
      </p:sp>
      <p:sp>
        <p:nvSpPr>
          <p:cNvPr id="2" name="文本框 10"/>
          <p:cNvSpPr txBox="1"/>
          <p:nvPr/>
        </p:nvSpPr>
        <p:spPr>
          <a:xfrm>
            <a:off x="3094355" y="3839210"/>
            <a:ext cx="254762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课后第三题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0" y="572029"/>
            <a:ext cx="138564" cy="28469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624428" y="411510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3" y="479078"/>
            <a:ext cx="366860" cy="456338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027109" y="1028233"/>
            <a:ext cx="7073283" cy="298367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472400" y="1316265"/>
            <a:ext cx="552450" cy="2137410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只有一个地球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2068783" y="1635646"/>
            <a:ext cx="1207073" cy="8593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2068783" y="2548569"/>
            <a:ext cx="1339637" cy="48220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19872" y="1491630"/>
            <a:ext cx="2550795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地球美丽、渺小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08420" y="1942986"/>
            <a:ext cx="220599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人类破坏资源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6084168" y="1851670"/>
            <a:ext cx="1152128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5819766" y="2598230"/>
            <a:ext cx="1375079" cy="3537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66044" y="1347614"/>
            <a:ext cx="967740" cy="2137410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善待地球</a:t>
            </a:r>
            <a:endParaRPr lang="en-US" altLang="zh-CN" sz="27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就是善待自己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92466" y="2447042"/>
            <a:ext cx="220599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人类无法移居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06258" y="2879090"/>
            <a:ext cx="151638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保护地球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31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41132" y="1298848"/>
            <a:ext cx="7262635" cy="15627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这篇文章从人类生存的角度介绍了地球的有关知识，阐明了人类的生存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en-US" altLang="zh-CN" sz="27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的事实，呼吁人类应该</a:t>
            </a:r>
            <a:r>
              <a:rPr lang="zh-CN" altLang="en-US" sz="27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7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6" name="文本框 14"/>
          <p:cNvSpPr txBox="1"/>
          <p:nvPr/>
        </p:nvSpPr>
        <p:spPr>
          <a:xfrm>
            <a:off x="624427" y="411510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24855" y="1826895"/>
            <a:ext cx="225171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只有一个地球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529455" y="2326005"/>
            <a:ext cx="156210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珍惜资源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14465" y="2354580"/>
            <a:ext cx="156210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保护地球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3909317" y="555645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识字方法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3419872" y="627534"/>
            <a:ext cx="456833" cy="456366"/>
            <a:chOff x="631825" y="5181600"/>
            <a:chExt cx="1554163" cy="1552575"/>
          </a:xfrm>
        </p:grpSpPr>
        <p:sp>
          <p:nvSpPr>
            <p:cNvPr id="10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67544" y="1275606"/>
            <a:ext cx="4104456" cy="20082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加一加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：次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贝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=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资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贝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=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贡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者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=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睹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95936" y="1275606"/>
            <a:ext cx="4104456" cy="4593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换一换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：蓝    篮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姿    资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糠    慷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概    慨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</a:p>
        </p:txBody>
      </p:sp>
      <p:sp>
        <p:nvSpPr>
          <p:cNvPr id="45" name="右箭头 44"/>
          <p:cNvSpPr/>
          <p:nvPr/>
        </p:nvSpPr>
        <p:spPr>
          <a:xfrm>
            <a:off x="5940152" y="1563638"/>
            <a:ext cx="504056" cy="144016"/>
          </a:xfrm>
          <a:prstGeom prst="rightArrow">
            <a:avLst/>
          </a:prstGeom>
          <a:solidFill>
            <a:srgbClr val="0066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右箭头 40"/>
          <p:cNvSpPr/>
          <p:nvPr/>
        </p:nvSpPr>
        <p:spPr>
          <a:xfrm>
            <a:off x="5940152" y="2211710"/>
            <a:ext cx="504056" cy="144016"/>
          </a:xfrm>
          <a:prstGeom prst="rightArrow">
            <a:avLst/>
          </a:prstGeom>
          <a:solidFill>
            <a:srgbClr val="0066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右箭头 41"/>
          <p:cNvSpPr/>
          <p:nvPr/>
        </p:nvSpPr>
        <p:spPr>
          <a:xfrm>
            <a:off x="5940152" y="2859782"/>
            <a:ext cx="504056" cy="144016"/>
          </a:xfrm>
          <a:prstGeom prst="rightArrow">
            <a:avLst/>
          </a:prstGeom>
          <a:solidFill>
            <a:srgbClr val="0066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右箭头 42"/>
          <p:cNvSpPr/>
          <p:nvPr/>
        </p:nvSpPr>
        <p:spPr>
          <a:xfrm>
            <a:off x="5940152" y="3507854"/>
            <a:ext cx="504056" cy="144016"/>
          </a:xfrm>
          <a:prstGeom prst="rightArrow">
            <a:avLst/>
          </a:prstGeom>
          <a:solidFill>
            <a:srgbClr val="0066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45" grpId="0" animBg="1"/>
      <p:bldP spid="41" grpId="0" animBg="1"/>
      <p:bldP spid="42" grpId="0" animBg="1"/>
      <p:bldP spid="4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75656" y="1059582"/>
            <a:ext cx="6411784" cy="16758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endParaRPr lang="en-US" altLang="zh-CN" sz="27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拓展延伸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4205" y="1059815"/>
            <a:ext cx="788670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保护环境，人人有责。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拯救地球，从生活中的细节做起。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地球是万物生灵共同的家园，共生共荣来自万物的和谐。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4"/>
          <p:cNvSpPr txBox="1"/>
          <p:nvPr/>
        </p:nvSpPr>
        <p:spPr>
          <a:xfrm>
            <a:off x="624428" y="411510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6"/>
            <a:ext cx="366860" cy="4563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73125" y="972185"/>
            <a:ext cx="48831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一、指出下列各句的说明方法。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78255" y="1605915"/>
            <a:ext cx="72682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A．举例子  B．打比方   C．作比较   D．列数字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96290" y="2162810"/>
            <a:ext cx="79203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1．地球是一个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半径约为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6400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千米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的星球。（    ）</a:t>
            </a: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 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同茫茫宇宙相比，地球是渺小的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。（     ）</a:t>
            </a: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 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科学家们提出了许多设想，例如，在火星或者月球上建造移民基地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     ）</a:t>
            </a:r>
          </a:p>
        </p:txBody>
      </p:sp>
      <p:sp>
        <p:nvSpPr>
          <p:cNvPr id="5" name="矩形 4"/>
          <p:cNvSpPr/>
          <p:nvPr/>
        </p:nvSpPr>
        <p:spPr>
          <a:xfrm>
            <a:off x="3535908" y="3222397"/>
            <a:ext cx="393700" cy="49911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ea typeface="黑体" panose="02010609060101010101" pitchFamily="49" charset="-122"/>
                <a:cs typeface="+mn-lt"/>
              </a:rPr>
              <a:t>A</a:t>
            </a:r>
          </a:p>
        </p:txBody>
      </p:sp>
      <p:sp>
        <p:nvSpPr>
          <p:cNvPr id="6" name="矩形 5"/>
          <p:cNvSpPr/>
          <p:nvPr/>
        </p:nvSpPr>
        <p:spPr>
          <a:xfrm>
            <a:off x="7020272" y="2162582"/>
            <a:ext cx="393700" cy="49911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ea typeface="黑体" panose="02010609060101010101" pitchFamily="49" charset="-122"/>
                <a:cs typeface="+mn-lt"/>
              </a:rPr>
              <a:t>D</a:t>
            </a:r>
          </a:p>
        </p:txBody>
      </p:sp>
      <p:sp>
        <p:nvSpPr>
          <p:cNvPr id="7" name="矩形 6"/>
          <p:cNvSpPr/>
          <p:nvPr/>
        </p:nvSpPr>
        <p:spPr>
          <a:xfrm>
            <a:off x="6444208" y="2473097"/>
            <a:ext cx="393700" cy="49911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ea typeface="黑体" panose="02010609060101010101" pitchFamily="49" charset="-122"/>
                <a:cs typeface="+mn-lt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94028" y="545607"/>
            <a:ext cx="7019697" cy="5607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二、根据课文内容填空</a:t>
            </a:r>
            <a:r>
              <a:rPr lang="zh-CN" altLang="en-US" sz="32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576" y="1233944"/>
            <a:ext cx="7992888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通过学习，我们初步了解了地球，知道了它的样子非常（        ），但同宇宙相比又显得非常（    ）。它所蕴含的（          ），如果它被破坏，人类根本（        ）到别的星球。正是基于这些认识，文章向人类发出了呼吁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     ）。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20219" y="166345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美丽壮观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79139" y="2125573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渺小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70706" y="2125573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自然资源有限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6516" y="254898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无法移居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54882" y="3362027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保护地球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69950" y="713740"/>
            <a:ext cx="65563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三、一起动手，画一幅环保宣传画。</a:t>
            </a:r>
            <a:endParaRPr lang="zh-CN" altLang="zh-CN" sz="32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6000"/>
          </a:blip>
          <a:srcRect b="4206"/>
          <a:stretch>
            <a:fillRect/>
          </a:stretch>
        </p:blipFill>
        <p:spPr>
          <a:xfrm>
            <a:off x="588645" y="1566545"/>
            <a:ext cx="3784600" cy="27190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4544695" y="1566545"/>
            <a:ext cx="3785235" cy="2719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83562" y="1419622"/>
            <a:ext cx="736932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七彩课堂  伴你成长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968256" y="-1"/>
            <a:ext cx="1927372" cy="771551"/>
            <a:chOff x="6968256" y="-1"/>
            <a:chExt cx="1927372" cy="77155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8"/>
            <a:stretch>
              <a:fillRect/>
            </a:stretch>
          </p:blipFill>
          <p:spPr>
            <a:xfrm>
              <a:off x="6968256" y="-1"/>
              <a:ext cx="961585" cy="77155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408" y="124932"/>
              <a:ext cx="1346220" cy="55373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164288" y="509940"/>
              <a:ext cx="9813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kumimoji="1" lang="en-US" altLang="zh-CN" sz="1050" dirty="0">
                  <a:solidFill>
                    <a:prstClr val="white">
                      <a:lumMod val="75000"/>
                    </a:prstClr>
                  </a:solidFill>
                </a:rPr>
                <a:t>QICAIKETANG</a:t>
              </a:r>
              <a:endParaRPr kumimoji="1" lang="zh-CN" altLang="en-US" sz="105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/>
        </p:nvGraphicFramePr>
        <p:xfrm>
          <a:off x="2087400" y="2210786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/>
                <a:gridCol w="740601"/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2125235" y="2112076"/>
            <a:ext cx="1420517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裹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2300462" y="1228812"/>
            <a:ext cx="1551458" cy="837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dirty="0" err="1" smtClean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ɡ</a:t>
            </a:r>
            <a:r>
              <a:rPr lang="en-US" altLang="zh-CN" sz="5000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uǒ</a:t>
            </a:r>
            <a:endParaRPr lang="zh-CN" altLang="en-US" sz="50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5976" y="2283718"/>
            <a:ext cx="468052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巧记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：衣服里面藏个果。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4463973" y="1312593"/>
            <a:ext cx="2970717" cy="5400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48058"/>
              <a:gd name="adj6" fmla="val -54508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不要多写横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4125341" y="554509"/>
            <a:ext cx="145477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易写错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3635896" y="627534"/>
            <a:ext cx="456833" cy="456366"/>
            <a:chOff x="631825" y="5181600"/>
            <a:chExt cx="1554163" cy="1552575"/>
          </a:xfrm>
        </p:grpSpPr>
        <p:sp>
          <p:nvSpPr>
            <p:cNvPr id="5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imgsrc.baidu.com/imgad/pic/item/64380cd7912397dddb644b3d5282b2b7d0a287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</p:spPr>
      </p:pic>
      <p:grpSp>
        <p:nvGrpSpPr>
          <p:cNvPr id="2" name="组合 1"/>
          <p:cNvGrpSpPr/>
          <p:nvPr/>
        </p:nvGrpSpPr>
        <p:grpSpPr>
          <a:xfrm>
            <a:off x="3387260" y="411510"/>
            <a:ext cx="456833" cy="456366"/>
            <a:chOff x="631825" y="5181600"/>
            <a:chExt cx="1554163" cy="1552575"/>
          </a:xfrm>
        </p:grpSpPr>
        <p:sp>
          <p:nvSpPr>
            <p:cNvPr id="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3923928" y="363820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识字游戏</a:t>
            </a:r>
          </a:p>
        </p:txBody>
      </p:sp>
      <p:sp>
        <p:nvSpPr>
          <p:cNvPr id="36" name="矩形 3"/>
          <p:cNvSpPr>
            <a:spLocks noChangeArrowheads="1"/>
          </p:cNvSpPr>
          <p:nvPr/>
        </p:nvSpPr>
        <p:spPr bwMode="auto">
          <a:xfrm>
            <a:off x="6303114" y="412904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 smtClean="0">
                <a:solidFill>
                  <a:srgbClr val="0000FF"/>
                </a:solidFill>
                <a:latin typeface="宋体" panose="02010600030101010101" pitchFamily="2" charset="-122"/>
              </a:rPr>
              <a:t>植树游戏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0" y="1275606"/>
            <a:ext cx="2376264" cy="2448272"/>
            <a:chOff x="0" y="1275606"/>
            <a:chExt cx="2376264" cy="2448272"/>
          </a:xfrm>
        </p:grpSpPr>
        <p:pic>
          <p:nvPicPr>
            <p:cNvPr id="112644" name="Picture 4" descr="http://pic15.photophoto.cn/20100619/0016029009899231_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03"/>
            <a:stretch>
              <a:fillRect/>
            </a:stretch>
          </p:blipFill>
          <p:spPr bwMode="auto">
            <a:xfrm>
              <a:off x="0" y="1275606"/>
              <a:ext cx="2376264" cy="2448272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611560" y="1995686"/>
              <a:ext cx="1203960" cy="7067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晶莹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619672" y="843558"/>
            <a:ext cx="2376264" cy="2448272"/>
            <a:chOff x="0" y="1275606"/>
            <a:chExt cx="2376264" cy="2448272"/>
          </a:xfrm>
        </p:grpSpPr>
        <p:pic>
          <p:nvPicPr>
            <p:cNvPr id="43" name="Picture 4" descr="http://pic15.photophoto.cn/20100619/0016029009899231_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03"/>
            <a:stretch>
              <a:fillRect/>
            </a:stretch>
          </p:blipFill>
          <p:spPr bwMode="auto">
            <a:xfrm>
              <a:off x="0" y="1275606"/>
              <a:ext cx="2376264" cy="2448272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611560" y="1995686"/>
              <a:ext cx="1203960" cy="7067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和蔼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419872" y="843558"/>
            <a:ext cx="2376264" cy="2448272"/>
            <a:chOff x="0" y="1275606"/>
            <a:chExt cx="2376264" cy="2448272"/>
          </a:xfrm>
        </p:grpSpPr>
        <p:pic>
          <p:nvPicPr>
            <p:cNvPr id="46" name="Picture 4" descr="http://pic15.photophoto.cn/20100619/0016029009899231_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03"/>
            <a:stretch>
              <a:fillRect/>
            </a:stretch>
          </p:blipFill>
          <p:spPr bwMode="auto">
            <a:xfrm>
              <a:off x="0" y="1275606"/>
              <a:ext cx="2376264" cy="2448272"/>
            </a:xfrm>
            <a:prstGeom prst="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611560" y="1995686"/>
              <a:ext cx="121379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矿产</a:t>
              </a:r>
              <a:endPara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292080" y="771550"/>
            <a:ext cx="2376264" cy="2448272"/>
            <a:chOff x="0" y="1275606"/>
            <a:chExt cx="2376264" cy="2448272"/>
          </a:xfrm>
        </p:grpSpPr>
        <p:pic>
          <p:nvPicPr>
            <p:cNvPr id="49" name="Picture 4" descr="http://pic15.photophoto.cn/20100619/0016029009899231_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03"/>
            <a:stretch>
              <a:fillRect/>
            </a:stretch>
          </p:blipFill>
          <p:spPr bwMode="auto">
            <a:xfrm>
              <a:off x="0" y="1275606"/>
              <a:ext cx="2376264" cy="2448272"/>
            </a:xfrm>
            <a:prstGeom prst="rect">
              <a:avLst/>
            </a:prstGeom>
            <a:noFill/>
          </p:spPr>
        </p:pic>
        <p:sp>
          <p:nvSpPr>
            <p:cNvPr id="50" name="TextBox 49"/>
            <p:cNvSpPr txBox="1"/>
            <p:nvPr/>
          </p:nvSpPr>
          <p:spPr>
            <a:xfrm>
              <a:off x="611560" y="1995686"/>
              <a:ext cx="1203960" cy="7067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慷慨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020272" y="699542"/>
            <a:ext cx="2376264" cy="2448272"/>
            <a:chOff x="0" y="1275606"/>
            <a:chExt cx="2376264" cy="2448272"/>
          </a:xfrm>
        </p:grpSpPr>
        <p:pic>
          <p:nvPicPr>
            <p:cNvPr id="52" name="Picture 4" descr="http://pic15.photophoto.cn/20100619/0016029009899231_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03"/>
            <a:stretch>
              <a:fillRect/>
            </a:stretch>
          </p:blipFill>
          <p:spPr bwMode="auto">
            <a:xfrm>
              <a:off x="0" y="1275606"/>
              <a:ext cx="2376264" cy="2448272"/>
            </a:xfrm>
            <a:prstGeom prst="rect">
              <a:avLst/>
            </a:prstGeom>
            <a:noFill/>
          </p:spPr>
        </p:pic>
        <p:sp>
          <p:nvSpPr>
            <p:cNvPr id="53" name="TextBox 52"/>
            <p:cNvSpPr txBox="1"/>
            <p:nvPr/>
          </p:nvSpPr>
          <p:spPr>
            <a:xfrm>
              <a:off x="611560" y="1995686"/>
              <a:ext cx="1203960" cy="7067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资源</a:t>
              </a:r>
            </a:p>
          </p:txBody>
        </p:sp>
      </p:grpSp>
      <p:pic>
        <p:nvPicPr>
          <p:cNvPr id="112646" name="Picture 6" descr="http://pic.rmb.bdstatic.com/18ba0926422a00e9d2a3e818c32706be.jpeg"/>
          <p:cNvPicPr>
            <a:picLocks noChangeAspect="1" noChangeArrowheads="1"/>
          </p:cNvPicPr>
          <p:nvPr/>
        </p:nvPicPr>
        <p:blipFill>
          <a:blip r:embed="rId4" cstate="print"/>
          <a:srcRect l="8023" t="49029" r="7284" b="5106"/>
          <a:stretch>
            <a:fillRect/>
          </a:stretch>
        </p:blipFill>
        <p:spPr bwMode="auto">
          <a:xfrm>
            <a:off x="179512" y="3989856"/>
            <a:ext cx="1944215" cy="11536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5" name="Picture 6" descr="http://pic.rmb.bdstatic.com/18ba0926422a00e9d2a3e818c32706be.jpeg"/>
          <p:cNvPicPr>
            <a:picLocks noChangeAspect="1" noChangeArrowheads="1"/>
          </p:cNvPicPr>
          <p:nvPr/>
        </p:nvPicPr>
        <p:blipFill>
          <a:blip r:embed="rId4" cstate="print"/>
          <a:srcRect l="8023" t="49029" r="7284" b="5106"/>
          <a:stretch>
            <a:fillRect/>
          </a:stretch>
        </p:blipFill>
        <p:spPr bwMode="auto">
          <a:xfrm>
            <a:off x="2051720" y="3939902"/>
            <a:ext cx="1944215" cy="11536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6" name="Picture 6" descr="http://pic.rmb.bdstatic.com/18ba0926422a00e9d2a3e818c32706be.jpeg"/>
          <p:cNvPicPr>
            <a:picLocks noChangeAspect="1" noChangeArrowheads="1"/>
          </p:cNvPicPr>
          <p:nvPr/>
        </p:nvPicPr>
        <p:blipFill>
          <a:blip r:embed="rId4" cstate="print"/>
          <a:srcRect l="8023" t="49029" r="7284" b="5106"/>
          <a:stretch>
            <a:fillRect/>
          </a:stretch>
        </p:blipFill>
        <p:spPr bwMode="auto">
          <a:xfrm>
            <a:off x="3851920" y="3795886"/>
            <a:ext cx="1944215" cy="11536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7" name="Picture 6" descr="http://pic.rmb.bdstatic.com/18ba0926422a00e9d2a3e818c32706be.jpeg"/>
          <p:cNvPicPr>
            <a:picLocks noChangeAspect="1" noChangeArrowheads="1"/>
          </p:cNvPicPr>
          <p:nvPr/>
        </p:nvPicPr>
        <p:blipFill>
          <a:blip r:embed="rId4" cstate="print"/>
          <a:srcRect l="8023" t="49029" r="7284" b="5106"/>
          <a:stretch>
            <a:fillRect/>
          </a:stretch>
        </p:blipFill>
        <p:spPr bwMode="auto">
          <a:xfrm>
            <a:off x="5652120" y="4010394"/>
            <a:ext cx="1944215" cy="11536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8" name="Picture 6" descr="http://pic.rmb.bdstatic.com/18ba0926422a00e9d2a3e818c32706be.jpeg"/>
          <p:cNvPicPr>
            <a:picLocks noChangeAspect="1" noChangeArrowheads="1"/>
          </p:cNvPicPr>
          <p:nvPr/>
        </p:nvPicPr>
        <p:blipFill>
          <a:blip r:embed="rId4" cstate="print"/>
          <a:srcRect l="8023" t="49029" r="7284" b="5106"/>
          <a:stretch>
            <a:fillRect/>
          </a:stretch>
        </p:blipFill>
        <p:spPr bwMode="auto">
          <a:xfrm>
            <a:off x="7308305" y="3989856"/>
            <a:ext cx="1944215" cy="115364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1.11111E-6 0.154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00381 0.224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L 0.00399 0.18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0399 0.224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0.00399 0.237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3441" y="498396"/>
            <a:ext cx="1944216" cy="500137"/>
            <a:chOff x="882216" y="641906"/>
            <a:chExt cx="1944216" cy="500137"/>
          </a:xfrm>
        </p:grpSpPr>
        <p:sp>
          <p:nvSpPr>
            <p:cNvPr id="50" name="TextBox 11"/>
            <p:cNvSpPr txBox="1">
              <a:spLocks noChangeArrowheads="1"/>
            </p:cNvSpPr>
            <p:nvPr/>
          </p:nvSpPr>
          <p:spPr bwMode="auto">
            <a:xfrm>
              <a:off x="882216" y="641906"/>
              <a:ext cx="194421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  <a:endParaRPr lang="zh-CN" altLang="en-US" sz="2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11760" y="807590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91326" y="818043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9089" y="1149846"/>
            <a:ext cx="22244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和蔼可亲：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69845" y="1125855"/>
            <a:ext cx="421703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态度温和，可以亲近。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2145" y="1979930"/>
            <a:ext cx="5497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她对人总是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和蔼可亲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,一团和气。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6227445" y="664210"/>
            <a:ext cx="2713355" cy="27133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2417" y="2792522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璀璨：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58645" y="2769870"/>
            <a:ext cx="373634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形容光彩鲜明耀眼。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2145" y="3538855"/>
            <a:ext cx="61506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深蓝色的天空中布满了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璀璨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的星星。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3" grpId="0"/>
      <p:bldP spid="14" grpId="0"/>
      <p:bldP spid="1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50039" y="664071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晶莹：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26235" y="640080"/>
            <a:ext cx="717867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光亮而透明。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文中指地球的外表光亮而透明。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0662" y="1500932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恩赐：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86890" y="1478280"/>
            <a:ext cx="679386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原指帝王给予赏赐，现泛指因怜悯而施舍。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606425" y="2407920"/>
            <a:ext cx="1406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威胁：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86255" y="2489200"/>
            <a:ext cx="7073900" cy="1640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用威力逼迫、恫吓，使人屈服。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文中指自然资源被破坏及一系列的生态灾难，会对人类的生存造成极大的危害，甚至最终使人类无法生存下去。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/>
      <p:bldP spid="13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1851</Words>
  <Application>Microsoft Office PowerPoint</Application>
  <PresentationFormat>全屏显示(16:9)</PresentationFormat>
  <Paragraphs>251</Paragraphs>
  <Slides>54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8" baseType="lpstr">
      <vt:lpstr>Arial</vt:lpstr>
      <vt:lpstr>宋体</vt:lpstr>
      <vt:lpstr>Xingkai SC</vt:lpstr>
      <vt:lpstr>微软雅黑</vt:lpstr>
      <vt:lpstr>华文楷体</vt:lpstr>
      <vt:lpstr>黑体</vt:lpstr>
      <vt:lpstr>Heiti SC Light</vt:lpstr>
      <vt:lpstr>楷体</vt:lpstr>
      <vt:lpstr>幼圆</vt:lpstr>
      <vt:lpstr>Times New Roman</vt:lpstr>
      <vt:lpstr>Kaiti SC</vt:lpstr>
      <vt:lpstr>Calibri</vt:lpstr>
      <vt:lpstr>汉语拼音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130</cp:revision>
  <dcterms:created xsi:type="dcterms:W3CDTF">2017-03-17T02:28:00Z</dcterms:created>
  <dcterms:modified xsi:type="dcterms:W3CDTF">2019-07-24T07:55:05Z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