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bookmarkIdSeed="2">
  <p:sldMasterIdLst>
    <p:sldMasterId id="2147483648" r:id="rId1"/>
  </p:sldMasterIdLst>
  <p:sldIdLst>
    <p:sldId id="276" r:id="rId2"/>
    <p:sldId id="270" r:id="rId3"/>
    <p:sldId id="271" r:id="rId4"/>
    <p:sldId id="315" r:id="rId5"/>
    <p:sldId id="314" r:id="rId6"/>
    <p:sldId id="257" r:id="rId7"/>
    <p:sldId id="313" r:id="rId8"/>
    <p:sldId id="269" r:id="rId9"/>
    <p:sldId id="261" r:id="rId10"/>
    <p:sldId id="262" r:id="rId11"/>
    <p:sldId id="272" r:id="rId12"/>
    <p:sldId id="263" r:id="rId13"/>
    <p:sldId id="275" r:id="rId14"/>
    <p:sldId id="277" r:id="rId15"/>
    <p:sldId id="280" r:id="rId16"/>
    <p:sldId id="281" r:id="rId17"/>
    <p:sldId id="290" r:id="rId18"/>
    <p:sldId id="282" r:id="rId19"/>
    <p:sldId id="306" r:id="rId20"/>
    <p:sldId id="309" r:id="rId21"/>
    <p:sldId id="307" r:id="rId22"/>
    <p:sldId id="310" r:id="rId23"/>
    <p:sldId id="333" r:id="rId2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7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新课标第一网" initials="xkb1.co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浅色样式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68" y="66"/>
      </p:cViewPr>
      <p:guideLst>
        <p:guide orient="horz" pos="2160"/>
        <p:guide pos="287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45071FF3-5972-4D4F-82DC-06C6A31D8E46}" type="datetimeFigureOut">
              <a:rPr lang="zh-CN" altLang="en-US" smtClean="0"/>
              <a:pPr/>
              <a:t>2019-5-30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AAE6745-3C9D-4DE7-8EE8-53486EA45494}"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5071FF3-5972-4D4F-82DC-06C6A31D8E46}" type="datetimeFigureOut">
              <a:rPr lang="zh-CN" altLang="en-US" smtClean="0"/>
              <a:pPr/>
              <a:t>2019-5-30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AAE6745-3C9D-4DE7-8EE8-53486EA45494}"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5071FF3-5972-4D4F-82DC-06C6A31D8E46}" type="datetimeFigureOut">
              <a:rPr lang="zh-CN" altLang="en-US" smtClean="0"/>
              <a:pPr/>
              <a:t>2019-5-30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AAE6745-3C9D-4DE7-8EE8-53486EA45494}" type="slidenum">
              <a:rPr lang="zh-CN" altLang="en-US" smtClean="0"/>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5071FF3-5972-4D4F-82DC-06C6A31D8E46}" type="datetimeFigureOut">
              <a:rPr lang="zh-CN" altLang="en-US" smtClean="0"/>
              <a:pPr/>
              <a:t>2019-5-30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AAE6745-3C9D-4DE7-8EE8-53486EA45494}"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45071FF3-5972-4D4F-82DC-06C6A31D8E46}" type="datetimeFigureOut">
              <a:rPr lang="zh-CN" altLang="en-US" smtClean="0"/>
              <a:pPr/>
              <a:t>2019-5-30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AAE6745-3C9D-4DE7-8EE8-53486EA45494}"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45071FF3-5972-4D4F-82DC-06C6A31D8E46}" type="datetimeFigureOut">
              <a:rPr lang="zh-CN" altLang="en-US" smtClean="0"/>
              <a:pPr/>
              <a:t>2019-5-30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AAE6745-3C9D-4DE7-8EE8-53486EA45494}"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45071FF3-5972-4D4F-82DC-06C6A31D8E46}" type="datetimeFigureOut">
              <a:rPr lang="zh-CN" altLang="en-US" smtClean="0"/>
              <a:pPr/>
              <a:t>2019-5-30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8AAE6745-3C9D-4DE7-8EE8-53486EA45494}"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45071FF3-5972-4D4F-82DC-06C6A31D8E46}" type="datetimeFigureOut">
              <a:rPr lang="zh-CN" altLang="en-US" smtClean="0"/>
              <a:pPr/>
              <a:t>2019-5-30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AAE6745-3C9D-4DE7-8EE8-53486EA45494}"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5071FF3-5972-4D4F-82DC-06C6A31D8E46}" type="datetimeFigureOut">
              <a:rPr lang="zh-CN" altLang="en-US" smtClean="0"/>
              <a:pPr/>
              <a:t>2019-5-30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8AAE6745-3C9D-4DE7-8EE8-53486EA45494}"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45071FF3-5972-4D4F-82DC-06C6A31D8E46}" type="datetimeFigureOut">
              <a:rPr lang="zh-CN" altLang="en-US" smtClean="0"/>
              <a:pPr/>
              <a:t>2019-5-30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AAE6745-3C9D-4DE7-8EE8-53486EA45494}"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45071FF3-5972-4D4F-82DC-06C6A31D8E46}" type="datetimeFigureOut">
              <a:rPr lang="zh-CN" altLang="en-US" smtClean="0"/>
              <a:pPr/>
              <a:t>2019-5-30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AAE6745-3C9D-4DE7-8EE8-53486EA45494}"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071FF3-5972-4D4F-82DC-06C6A31D8E46}" type="datetimeFigureOut">
              <a:rPr lang="zh-CN" altLang="en-US" smtClean="0"/>
              <a:pPr/>
              <a:t>2019-5-30</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AE6745-3C9D-4DE7-8EE8-53486EA45494}"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16230" y="3600450"/>
            <a:ext cx="3030842" cy="3569335"/>
          </a:xfrm>
          <a:prstGeom prst="rect">
            <a:avLst/>
          </a:prstGeom>
        </p:spPr>
      </p:pic>
      <p:pic>
        <p:nvPicPr>
          <p:cNvPr id="12" name="图片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14282" y="1571612"/>
            <a:ext cx="1529715" cy="2223135"/>
          </a:xfrm>
          <a:prstGeom prst="rect">
            <a:avLst/>
          </a:prstGeom>
        </p:spPr>
      </p:pic>
      <p:sp>
        <p:nvSpPr>
          <p:cNvPr id="7" name="PA_文本框 15"/>
          <p:cNvSpPr txBox="1"/>
          <p:nvPr>
            <p:custDataLst>
              <p:tags r:id="rId1"/>
            </p:custDataLst>
          </p:nvPr>
        </p:nvSpPr>
        <p:spPr>
          <a:xfrm>
            <a:off x="668020" y="1898015"/>
            <a:ext cx="9291955" cy="1659255"/>
          </a:xfrm>
          <a:prstGeom prst="rect">
            <a:avLst/>
          </a:prstGeom>
          <a:noFill/>
        </p:spPr>
        <p:txBody>
          <a:bodyPr wrap="square" lIns="121908" tIns="60954" rIns="121908" bIns="60954" rtlCol="0">
            <a:spAutoFit/>
          </a:bodyPr>
          <a:lstStyle/>
          <a:p>
            <a:r>
              <a:rPr lang="en-US" altLang="zh-CN" sz="6000" b="1" dirty="0">
                <a:ln w="12700">
                  <a:noFill/>
                  <a:prstDash val="solid"/>
                </a:ln>
                <a:solidFill>
                  <a:schemeClr val="tx2"/>
                </a:solidFill>
                <a:latin typeface="+mj-ea"/>
              </a:rPr>
              <a:t>     </a:t>
            </a:r>
            <a:r>
              <a:rPr lang="zh-CN" altLang="en-US" sz="4800" b="1" dirty="0" smtClean="0">
                <a:ln w="12700">
                  <a:noFill/>
                  <a:prstDash val="solid"/>
                </a:ln>
                <a:solidFill>
                  <a:srgbClr val="FF0000"/>
                </a:solidFill>
                <a:latin typeface="+mj-ea"/>
              </a:rPr>
              <a:t>上接天线 下</a:t>
            </a:r>
            <a:r>
              <a:rPr lang="zh-CN" altLang="en-US" sz="4800" b="1" dirty="0">
                <a:ln w="12700">
                  <a:noFill/>
                  <a:prstDash val="solid"/>
                </a:ln>
                <a:solidFill>
                  <a:srgbClr val="FF0000"/>
                </a:solidFill>
                <a:latin typeface="+mj-ea"/>
              </a:rPr>
              <a:t>接地气</a:t>
            </a:r>
            <a:endParaRPr lang="zh-CN" altLang="en-US" sz="6000" b="1" dirty="0">
              <a:ln w="12700">
                <a:noFill/>
                <a:prstDash val="solid"/>
              </a:ln>
              <a:solidFill>
                <a:srgbClr val="FF0000"/>
              </a:solidFill>
              <a:latin typeface="+mj-ea"/>
            </a:endParaRPr>
          </a:p>
          <a:p>
            <a:r>
              <a:rPr lang="en-US" altLang="zh-CN" sz="4000" b="1" dirty="0">
                <a:ln w="12700">
                  <a:noFill/>
                  <a:prstDash val="solid"/>
                </a:ln>
                <a:solidFill>
                  <a:schemeClr val="tx2"/>
                </a:solidFill>
                <a:latin typeface="+mj-ea"/>
              </a:rPr>
              <a:t>   ——</a:t>
            </a:r>
            <a:r>
              <a:rPr lang="zh-CN" altLang="en-US" sz="4000" b="1" dirty="0">
                <a:ln w="12700">
                  <a:noFill/>
                  <a:prstDash val="solid"/>
                </a:ln>
                <a:latin typeface="+mj-ea"/>
              </a:rPr>
              <a:t>锤炼优质课堂 落实核心素养</a:t>
            </a:r>
          </a:p>
        </p:txBody>
      </p:sp>
      <p:sp>
        <p:nvSpPr>
          <p:cNvPr id="8" name="PA_文本框 11"/>
          <p:cNvSpPr txBox="1"/>
          <p:nvPr>
            <p:custDataLst>
              <p:tags r:id="rId2"/>
            </p:custDataLst>
          </p:nvPr>
        </p:nvSpPr>
        <p:spPr>
          <a:xfrm>
            <a:off x="4175448" y="4354286"/>
            <a:ext cx="4968552" cy="1107984"/>
          </a:xfrm>
          <a:prstGeom prst="rect">
            <a:avLst/>
          </a:prstGeom>
          <a:noFill/>
        </p:spPr>
        <p:txBody>
          <a:bodyPr wrap="square" lIns="121908" tIns="60954" rIns="121908" bIns="60954" rtlCol="0">
            <a:spAutoFit/>
          </a:bodyPr>
          <a:lstStyle/>
          <a:p>
            <a:pPr eaLnBrk="1" hangingPunct="1"/>
            <a:r>
              <a:rPr lang="zh-CN" altLang="en-US" sz="3200" dirty="0" smtClean="0">
                <a:latin typeface="微软雅黑" panose="020B0503020204020204" charset="-122"/>
              </a:rPr>
              <a:t>高二政治备课组 许</a:t>
            </a:r>
            <a:r>
              <a:rPr lang="zh-CN" altLang="en-US" sz="3200" dirty="0">
                <a:latin typeface="微软雅黑" panose="020B0503020204020204" charset="-122"/>
              </a:rPr>
              <a:t>光英</a:t>
            </a:r>
            <a:endParaRPr lang="zh-CN" altLang="en-US" sz="3200" b="1" kern="1200" dirty="0">
              <a:latin typeface="楷体_GB2312" pitchFamily="49" charset="-122"/>
              <a:ea typeface="楷体_GB2312" pitchFamily="49" charset="-122"/>
            </a:endParaRPr>
          </a:p>
          <a:p>
            <a:r>
              <a:rPr lang="zh-CN" altLang="en-US" sz="3200" dirty="0">
                <a:solidFill>
                  <a:schemeClr val="tx2"/>
                </a:solidFill>
                <a:latin typeface="微软雅黑" panose="020B0503020204020204" charset="-122"/>
                <a:cs typeface="微软雅黑" panose="020B0503020204020204" charset="-122"/>
              </a:rPr>
              <a:t>      </a:t>
            </a:r>
          </a:p>
        </p:txBody>
      </p:sp>
      <p:sp>
        <p:nvSpPr>
          <p:cNvPr id="9" name="PA_文本框 11"/>
          <p:cNvSpPr txBox="1"/>
          <p:nvPr>
            <p:custDataLst>
              <p:tags r:id="rId3"/>
            </p:custDataLst>
          </p:nvPr>
        </p:nvSpPr>
        <p:spPr>
          <a:xfrm>
            <a:off x="6692342" y="5216055"/>
            <a:ext cx="1872208" cy="492430"/>
          </a:xfrm>
          <a:prstGeom prst="rect">
            <a:avLst/>
          </a:prstGeom>
          <a:noFill/>
        </p:spPr>
        <p:txBody>
          <a:bodyPr wrap="square" lIns="121908" tIns="60954" rIns="121908" bIns="60954" rtlCol="0">
            <a:spAutoFit/>
          </a:bodyPr>
          <a:lstStyle/>
          <a:p>
            <a:r>
              <a:rPr lang="en-US" altLang="zh-CN" sz="2400" dirty="0" smtClean="0">
                <a:latin typeface="微软雅黑" panose="020B0503020204020204" charset="-122"/>
                <a:cs typeface="微软雅黑" panose="020B0503020204020204" charset="-122"/>
              </a:rPr>
              <a:t>2019.5.28</a:t>
            </a:r>
            <a:endParaRPr lang="en-US" altLang="zh-CN" sz="2400" dirty="0">
              <a:latin typeface="微软雅黑" panose="020B0503020204020204" charset="-122"/>
              <a:cs typeface="微软雅黑" panose="020B0503020204020204"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格 6"/>
          <p:cNvGraphicFramePr/>
          <p:nvPr>
            <p:extLst>
              <p:ext uri="{D42A27DB-BD31-4B8C-83A1-F6EECF244321}">
                <p14:modId xmlns:p14="http://schemas.microsoft.com/office/powerpoint/2010/main" val="1305876833"/>
              </p:ext>
            </p:extLst>
          </p:nvPr>
        </p:nvGraphicFramePr>
        <p:xfrm>
          <a:off x="323528" y="1060450"/>
          <a:ext cx="8496943" cy="5248869"/>
        </p:xfrm>
        <a:graphic>
          <a:graphicData uri="http://schemas.openxmlformats.org/drawingml/2006/table">
            <a:tbl>
              <a:tblPr firstRow="1" bandRow="1">
                <a:tableStyleId>{5C22544A-7EE6-4342-B048-85BDC9FD1C3A}</a:tableStyleId>
              </a:tblPr>
              <a:tblGrid>
                <a:gridCol w="1613851"/>
                <a:gridCol w="1472848"/>
                <a:gridCol w="2089653"/>
                <a:gridCol w="3320591"/>
              </a:tblGrid>
              <a:tr h="764076">
                <a:tc>
                  <a:txBody>
                    <a:bodyPr/>
                    <a:lstStyle/>
                    <a:p>
                      <a:pPr>
                        <a:buNone/>
                      </a:pPr>
                      <a:r>
                        <a:rPr lang="zh-CN" altLang="en-US" sz="2000" dirty="0">
                          <a:ln>
                            <a:solidFill>
                              <a:schemeClr val="accent1"/>
                            </a:solidFill>
                          </a:ln>
                          <a:solidFill>
                            <a:schemeClr val="bg1"/>
                          </a:solidFill>
                          <a:effectLst/>
                          <a:latin typeface="黑体" panose="02010609060101010101" pitchFamily="49" charset="-122"/>
                          <a:ea typeface="黑体" panose="02010609060101010101" pitchFamily="49" charset="-122"/>
                        </a:rPr>
                        <a:t>核心知识</a:t>
                      </a:r>
                    </a:p>
                    <a:p>
                      <a:pPr>
                        <a:buNone/>
                      </a:pPr>
                      <a:r>
                        <a:rPr lang="zh-CN" altLang="en-US" sz="2000" dirty="0">
                          <a:ln>
                            <a:solidFill>
                              <a:schemeClr val="accent1"/>
                            </a:solidFill>
                          </a:ln>
                          <a:solidFill>
                            <a:schemeClr val="bg1"/>
                          </a:solidFill>
                          <a:effectLst/>
                          <a:latin typeface="黑体" panose="02010609060101010101" pitchFamily="49" charset="-122"/>
                          <a:ea typeface="黑体" panose="02010609060101010101" pitchFamily="49" charset="-122"/>
                        </a:rPr>
                        <a:t>具体内容</a:t>
                      </a:r>
                      <a:endParaRPr lang="zh-CN" altLang="en-US" sz="2000" b="1" dirty="0">
                        <a:ln>
                          <a:solidFill>
                            <a:schemeClr val="accent1"/>
                          </a:solidFill>
                        </a:ln>
                        <a:solidFill>
                          <a:schemeClr val="bg1"/>
                        </a:solidFill>
                        <a:effectLst/>
                        <a:latin typeface="黑体" panose="02010609060101010101" pitchFamily="49" charset="-122"/>
                        <a:ea typeface="黑体" panose="02010609060101010101" pitchFamily="49" charset="-122"/>
                      </a:endParaRPr>
                    </a:p>
                  </a:txBody>
                  <a:tcPr/>
                </a:tc>
                <a:tc>
                  <a:txBody>
                    <a:bodyPr/>
                    <a:lstStyle/>
                    <a:p>
                      <a:pPr>
                        <a:buNone/>
                      </a:pPr>
                      <a:r>
                        <a:rPr lang="zh-CN" altLang="en-US" sz="2000" dirty="0">
                          <a:ln>
                            <a:solidFill>
                              <a:schemeClr val="accent1"/>
                            </a:solidFill>
                          </a:ln>
                          <a:latin typeface="黑体" panose="02010609060101010101" pitchFamily="49" charset="-122"/>
                          <a:ea typeface="黑体" panose="02010609060101010101" pitchFamily="49" charset="-122"/>
                        </a:rPr>
                        <a:t>教学方式</a:t>
                      </a:r>
                      <a:endParaRPr lang="zh-CN" altLang="en-US" sz="2000" b="1" dirty="0">
                        <a:ln>
                          <a:solidFill>
                            <a:schemeClr val="accent1"/>
                          </a:solidFill>
                        </a:ln>
                        <a:solidFill>
                          <a:schemeClr val="tx1"/>
                        </a:solidFill>
                        <a:latin typeface="黑体" panose="02010609060101010101" pitchFamily="49" charset="-122"/>
                        <a:ea typeface="黑体" panose="02010609060101010101" pitchFamily="49" charset="-122"/>
                      </a:endParaRPr>
                    </a:p>
                  </a:txBody>
                  <a:tcPr/>
                </a:tc>
                <a:tc>
                  <a:txBody>
                    <a:bodyPr/>
                    <a:lstStyle/>
                    <a:p>
                      <a:pPr>
                        <a:buNone/>
                      </a:pPr>
                      <a:r>
                        <a:rPr lang="en-US" altLang="zh-CN" sz="2000" dirty="0">
                          <a:ln>
                            <a:solidFill>
                              <a:schemeClr val="accent1"/>
                            </a:solidFill>
                          </a:ln>
                        </a:rPr>
                        <a:t>   </a:t>
                      </a:r>
                      <a:r>
                        <a:rPr lang="zh-CN" altLang="en-US" sz="2000" dirty="0" smtClean="0">
                          <a:ln>
                            <a:solidFill>
                              <a:schemeClr val="accent1"/>
                            </a:solidFill>
                          </a:ln>
                          <a:latin typeface="黑体" panose="02010609060101010101" pitchFamily="49" charset="-122"/>
                          <a:ea typeface="黑体" panose="02010609060101010101" pitchFamily="49" charset="-122"/>
                        </a:rPr>
                        <a:t>教学</a:t>
                      </a:r>
                      <a:r>
                        <a:rPr lang="zh-CN" altLang="en-US" sz="2000" dirty="0">
                          <a:ln>
                            <a:solidFill>
                              <a:schemeClr val="accent1"/>
                            </a:solidFill>
                          </a:ln>
                          <a:latin typeface="黑体" panose="02010609060101010101" pitchFamily="49" charset="-122"/>
                          <a:ea typeface="黑体" panose="02010609060101010101" pitchFamily="49" charset="-122"/>
                        </a:rPr>
                        <a:t>目标</a:t>
                      </a:r>
                      <a:endParaRPr lang="zh-CN" altLang="en-US" sz="2000" b="1" dirty="0">
                        <a:ln>
                          <a:solidFill>
                            <a:schemeClr val="accent1"/>
                          </a:solidFill>
                        </a:ln>
                        <a:solidFill>
                          <a:schemeClr val="tx1"/>
                        </a:solidFill>
                        <a:latin typeface="黑体" panose="02010609060101010101" pitchFamily="49" charset="-122"/>
                        <a:ea typeface="黑体" panose="02010609060101010101" pitchFamily="49" charset="-122"/>
                      </a:endParaRPr>
                    </a:p>
                  </a:txBody>
                  <a:tcPr/>
                </a:tc>
                <a:tc>
                  <a:txBody>
                    <a:bodyPr/>
                    <a:lstStyle/>
                    <a:p>
                      <a:pPr>
                        <a:buNone/>
                      </a:pPr>
                      <a:r>
                        <a:rPr lang="en-US" altLang="zh-CN" dirty="0">
                          <a:ln>
                            <a:solidFill>
                              <a:schemeClr val="accent1"/>
                            </a:solidFill>
                          </a:ln>
                        </a:rPr>
                        <a:t>         </a:t>
                      </a:r>
                      <a:r>
                        <a:rPr lang="zh-CN" altLang="en-US" sz="2000" dirty="0">
                          <a:ln>
                            <a:solidFill>
                              <a:schemeClr val="accent1"/>
                            </a:solidFill>
                          </a:ln>
                          <a:latin typeface="黑体" panose="02010609060101010101" pitchFamily="49" charset="-122"/>
                          <a:ea typeface="黑体" panose="02010609060101010101" pitchFamily="49" charset="-122"/>
                        </a:rPr>
                        <a:t>教学</a:t>
                      </a:r>
                      <a:r>
                        <a:rPr lang="zh-CN" altLang="en-US" sz="2000" b="1" kern="1200" dirty="0">
                          <a:ln>
                            <a:solidFill>
                              <a:schemeClr val="accent1"/>
                            </a:solidFill>
                          </a:ln>
                          <a:solidFill>
                            <a:schemeClr val="lt1"/>
                          </a:solidFill>
                          <a:latin typeface="黑体" panose="02010609060101010101" pitchFamily="49" charset="-122"/>
                          <a:ea typeface="黑体" panose="02010609060101010101" pitchFamily="49" charset="-122"/>
                          <a:cs typeface="+mn-cs"/>
                        </a:rPr>
                        <a:t>模式</a:t>
                      </a:r>
                    </a:p>
                  </a:txBody>
                  <a:tcPr/>
                </a:tc>
              </a:tr>
              <a:tr h="1295607">
                <a:tc rowSpan="3">
                  <a:txBody>
                    <a:bodyPr/>
                    <a:lstStyle/>
                    <a:p>
                      <a:pPr>
                        <a:buNone/>
                      </a:pPr>
                      <a:endParaRPr lang="zh-CN" altLang="en-US" b="1" dirty="0">
                        <a:ln>
                          <a:noFill/>
                        </a:ln>
                      </a:endParaRPr>
                    </a:p>
                    <a:p>
                      <a:pPr>
                        <a:buNone/>
                      </a:pPr>
                      <a:endParaRPr lang="zh-CN" altLang="en-US" b="1" dirty="0">
                        <a:ln>
                          <a:noFill/>
                        </a:ln>
                      </a:endParaRPr>
                    </a:p>
                    <a:p>
                      <a:pPr>
                        <a:buNone/>
                      </a:pPr>
                      <a:endParaRPr lang="zh-CN" altLang="en-US" b="1" dirty="0">
                        <a:ln>
                          <a:noFill/>
                        </a:ln>
                      </a:endParaRPr>
                    </a:p>
                    <a:p>
                      <a:pPr>
                        <a:buNone/>
                      </a:pPr>
                      <a:endParaRPr lang="zh-CN" altLang="en-US" b="1" dirty="0">
                        <a:ln>
                          <a:noFill/>
                        </a:ln>
                      </a:endParaRPr>
                    </a:p>
                    <a:p>
                      <a:pPr>
                        <a:buNone/>
                      </a:pPr>
                      <a:r>
                        <a:rPr lang="zh-CN" altLang="en-US" b="1" dirty="0">
                          <a:ln>
                            <a:noFill/>
                          </a:ln>
                        </a:rPr>
                        <a:t>公民参与民主决策的方式</a:t>
                      </a:r>
                    </a:p>
                    <a:p>
                      <a:pPr>
                        <a:buNone/>
                      </a:pPr>
                      <a:endParaRPr lang="zh-CN" altLang="en-US" b="1" dirty="0">
                        <a:ln>
                          <a:noFill/>
                        </a:ln>
                      </a:endParaRPr>
                    </a:p>
                    <a:p>
                      <a:pPr>
                        <a:buNone/>
                      </a:pPr>
                      <a:r>
                        <a:rPr lang="zh-CN" altLang="en-US" b="1" dirty="0">
                          <a:ln>
                            <a:noFill/>
                          </a:ln>
                        </a:rPr>
                        <a:t>公民参与民主决策的重大意义</a:t>
                      </a:r>
                      <a:endParaRPr lang="zh-CN" altLang="en-US" b="1" dirty="0">
                        <a:ln>
                          <a:noFill/>
                        </a:ln>
                        <a:latin typeface="+mn-ea"/>
                        <a:ea typeface="+mn-ea"/>
                      </a:endParaRPr>
                    </a:p>
                  </a:txBody>
                  <a:tcPr/>
                </a:tc>
                <a:tc>
                  <a:txBody>
                    <a:bodyPr/>
                    <a:lstStyle/>
                    <a:p>
                      <a:pPr>
                        <a:buNone/>
                      </a:pPr>
                      <a:r>
                        <a:rPr lang="zh-CN" altLang="en-US" b="1" dirty="0">
                          <a:ln>
                            <a:noFill/>
                          </a:ln>
                          <a:solidFill>
                            <a:srgbClr val="FF0000"/>
                          </a:solidFill>
                        </a:rPr>
                        <a:t>知识落实型</a:t>
                      </a:r>
                      <a:r>
                        <a:rPr lang="zh-CN" altLang="en-US" b="1" dirty="0">
                          <a:ln>
                            <a:noFill/>
                          </a:ln>
                        </a:rPr>
                        <a:t>教学方式</a:t>
                      </a:r>
                      <a:endParaRPr lang="zh-CN" altLang="en-US" b="1" dirty="0">
                        <a:ln>
                          <a:noFill/>
                        </a:ln>
                        <a:latin typeface="+mn-ea"/>
                        <a:ea typeface="+mn-ea"/>
                      </a:endParaRPr>
                    </a:p>
                  </a:txBody>
                  <a:tcPr/>
                </a:tc>
                <a:tc>
                  <a:txBody>
                    <a:bodyPr/>
                    <a:lstStyle/>
                    <a:p>
                      <a:pPr>
                        <a:buNone/>
                      </a:pPr>
                      <a:r>
                        <a:rPr lang="zh-CN" altLang="en-US" b="1" dirty="0">
                          <a:ln>
                            <a:noFill/>
                          </a:ln>
                        </a:rPr>
                        <a:t>理解、识记知识</a:t>
                      </a:r>
                      <a:endParaRPr lang="zh-CN" altLang="en-US" b="1" dirty="0">
                        <a:ln>
                          <a:noFill/>
                        </a:ln>
                        <a:latin typeface="+mn-ea"/>
                        <a:ea typeface="+mn-ea"/>
                      </a:endParaRPr>
                    </a:p>
                  </a:txBody>
                  <a:tcPr/>
                </a:tc>
                <a:tc>
                  <a:txBody>
                    <a:bodyPr/>
                    <a:lstStyle/>
                    <a:p>
                      <a:pPr>
                        <a:buNone/>
                      </a:pPr>
                      <a:r>
                        <a:rPr lang="zh-CN" altLang="en-US" sz="1800" b="1" dirty="0">
                          <a:ln>
                            <a:noFill/>
                          </a:ln>
                          <a:solidFill>
                            <a:srgbClr val="FF0000"/>
                          </a:solidFill>
                          <a:sym typeface="+mn-ea"/>
                        </a:rPr>
                        <a:t>围绕知识</a:t>
                      </a:r>
                      <a:r>
                        <a:rPr lang="zh-CN" altLang="en-US" sz="1800" b="1" dirty="0">
                          <a:ln>
                            <a:noFill/>
                          </a:ln>
                          <a:sym typeface="+mn-ea"/>
                        </a:rPr>
                        <a:t>展开，讲解；</a:t>
                      </a:r>
                    </a:p>
                    <a:p>
                      <a:pPr>
                        <a:buNone/>
                      </a:pPr>
                      <a:r>
                        <a:rPr lang="zh-CN" altLang="en-US" sz="1800" b="1" dirty="0">
                          <a:ln>
                            <a:noFill/>
                          </a:ln>
                          <a:solidFill>
                            <a:srgbClr val="FF0000"/>
                          </a:solidFill>
                          <a:sym typeface="+mn-ea"/>
                        </a:rPr>
                        <a:t>围绕难点</a:t>
                      </a:r>
                      <a:r>
                        <a:rPr lang="zh-CN" altLang="en-US" sz="1800" b="1" dirty="0">
                          <a:ln>
                            <a:noFill/>
                          </a:ln>
                          <a:sym typeface="+mn-ea"/>
                        </a:rPr>
                        <a:t>知识讨论；</a:t>
                      </a:r>
                    </a:p>
                    <a:p>
                      <a:pPr>
                        <a:buNone/>
                      </a:pPr>
                      <a:r>
                        <a:rPr lang="zh-CN" altLang="en-US" sz="1800" b="1" dirty="0">
                          <a:ln>
                            <a:noFill/>
                          </a:ln>
                          <a:solidFill>
                            <a:srgbClr val="FF0000"/>
                          </a:solidFill>
                          <a:sym typeface="+mn-ea"/>
                        </a:rPr>
                        <a:t>围绕考点</a:t>
                      </a:r>
                      <a:r>
                        <a:rPr lang="zh-CN" altLang="en-US" sz="1800" b="1" dirty="0">
                          <a:ln>
                            <a:noFill/>
                          </a:ln>
                          <a:sym typeface="+mn-ea"/>
                        </a:rPr>
                        <a:t>进行训练</a:t>
                      </a:r>
                    </a:p>
                    <a:p>
                      <a:pPr>
                        <a:buNone/>
                      </a:pPr>
                      <a:endParaRPr lang="zh-CN" altLang="en-US" sz="1800" b="1" dirty="0">
                        <a:ln>
                          <a:noFill/>
                        </a:ln>
                        <a:latin typeface="+mn-ea"/>
                        <a:ea typeface="+mn-ea"/>
                        <a:sym typeface="+mn-ea"/>
                      </a:endParaRPr>
                    </a:p>
                  </a:txBody>
                  <a:tcPr/>
                </a:tc>
              </a:tr>
              <a:tr h="1594593">
                <a:tc vMerge="1">
                  <a:txBody>
                    <a:bodyPr/>
                    <a:lstStyle/>
                    <a:p>
                      <a:endParaRPr lang="zh-CN"/>
                    </a:p>
                  </a:txBody>
                  <a:tcPr/>
                </a:tc>
                <a:tc>
                  <a:txBody>
                    <a:bodyPr/>
                    <a:lstStyle/>
                    <a:p>
                      <a:pPr>
                        <a:buNone/>
                      </a:pPr>
                      <a:r>
                        <a:rPr lang="zh-CN" altLang="en-US" b="1" dirty="0">
                          <a:ln>
                            <a:noFill/>
                          </a:ln>
                          <a:solidFill>
                            <a:srgbClr val="FF0000"/>
                          </a:solidFill>
                        </a:rPr>
                        <a:t>能力培养型</a:t>
                      </a:r>
                      <a:r>
                        <a:rPr lang="zh-CN" altLang="en-US" b="1" dirty="0">
                          <a:ln>
                            <a:noFill/>
                          </a:ln>
                        </a:rPr>
                        <a:t>教学方式</a:t>
                      </a:r>
                      <a:endParaRPr lang="zh-CN" altLang="en-US" b="1" dirty="0">
                        <a:ln>
                          <a:noFill/>
                        </a:ln>
                        <a:latin typeface="+mn-ea"/>
                        <a:ea typeface="+mn-ea"/>
                      </a:endParaRPr>
                    </a:p>
                  </a:txBody>
                  <a:tcPr/>
                </a:tc>
                <a:tc>
                  <a:txBody>
                    <a:bodyPr/>
                    <a:lstStyle/>
                    <a:p>
                      <a:pPr>
                        <a:buNone/>
                      </a:pPr>
                      <a:r>
                        <a:rPr lang="zh-CN" altLang="en-US" b="1" dirty="0">
                          <a:ln>
                            <a:noFill/>
                          </a:ln>
                        </a:rPr>
                        <a:t>解题能力的培养</a:t>
                      </a:r>
                    </a:p>
                    <a:p>
                      <a:pPr>
                        <a:buNone/>
                      </a:pPr>
                      <a:r>
                        <a:rPr lang="zh-CN" altLang="en-US" b="1" dirty="0">
                          <a:ln>
                            <a:noFill/>
                          </a:ln>
                        </a:rPr>
                        <a:t>思维能力的训练</a:t>
                      </a:r>
                      <a:endParaRPr lang="zh-CN" altLang="en-US" b="1" dirty="0">
                        <a:ln>
                          <a:noFill/>
                        </a:ln>
                        <a:latin typeface="+mn-ea"/>
                        <a:ea typeface="+mn-ea"/>
                      </a:endParaRPr>
                    </a:p>
                  </a:txBody>
                  <a:tcPr/>
                </a:tc>
                <a:tc>
                  <a:txBody>
                    <a:bodyPr/>
                    <a:lstStyle/>
                    <a:p>
                      <a:pPr>
                        <a:buNone/>
                      </a:pPr>
                      <a:r>
                        <a:rPr lang="zh-CN" altLang="en-US" sz="1800" b="1" dirty="0">
                          <a:ln>
                            <a:noFill/>
                          </a:ln>
                          <a:sym typeface="+mn-ea"/>
                        </a:rPr>
                        <a:t>四种民主决策方式的</a:t>
                      </a:r>
                      <a:r>
                        <a:rPr lang="zh-CN" altLang="en-US" sz="1800" b="1" dirty="0">
                          <a:ln>
                            <a:noFill/>
                          </a:ln>
                          <a:solidFill>
                            <a:srgbClr val="FF0000"/>
                          </a:solidFill>
                          <a:sym typeface="+mn-ea"/>
                        </a:rPr>
                        <a:t>易错点评析</a:t>
                      </a:r>
                      <a:r>
                        <a:rPr lang="zh-CN" altLang="en-US" sz="1800" b="1" dirty="0">
                          <a:ln>
                            <a:noFill/>
                          </a:ln>
                          <a:sym typeface="+mn-ea"/>
                        </a:rPr>
                        <a:t>；</a:t>
                      </a:r>
                    </a:p>
                    <a:p>
                      <a:pPr>
                        <a:buNone/>
                      </a:pPr>
                      <a:r>
                        <a:rPr lang="zh-CN" altLang="en-US" sz="1800" b="1" dirty="0">
                          <a:ln>
                            <a:noFill/>
                          </a:ln>
                          <a:sym typeface="+mn-ea"/>
                        </a:rPr>
                        <a:t>不同类型题目</a:t>
                      </a:r>
                      <a:r>
                        <a:rPr lang="zh-CN" altLang="en-US" sz="1800" b="1" dirty="0">
                          <a:ln>
                            <a:noFill/>
                          </a:ln>
                          <a:solidFill>
                            <a:srgbClr val="FF0000"/>
                          </a:solidFill>
                          <a:sym typeface="+mn-ea"/>
                        </a:rPr>
                        <a:t>解法指导</a:t>
                      </a:r>
                      <a:r>
                        <a:rPr lang="zh-CN" altLang="en-US" sz="1800" b="1" dirty="0">
                          <a:ln>
                            <a:noFill/>
                          </a:ln>
                          <a:sym typeface="+mn-ea"/>
                        </a:rPr>
                        <a:t>；</a:t>
                      </a:r>
                    </a:p>
                    <a:p>
                      <a:pPr>
                        <a:buNone/>
                      </a:pPr>
                      <a:r>
                        <a:rPr lang="zh-CN" altLang="en-US" sz="1800" b="1" dirty="0">
                          <a:ln>
                            <a:noFill/>
                          </a:ln>
                          <a:sym typeface="+mn-ea"/>
                        </a:rPr>
                        <a:t>解题思维</a:t>
                      </a:r>
                      <a:r>
                        <a:rPr lang="zh-CN" altLang="en-US" sz="1800" b="1" dirty="0">
                          <a:ln>
                            <a:noFill/>
                          </a:ln>
                          <a:solidFill>
                            <a:srgbClr val="FF0000"/>
                          </a:solidFill>
                          <a:sym typeface="+mn-ea"/>
                        </a:rPr>
                        <a:t>变式训练</a:t>
                      </a:r>
                    </a:p>
                    <a:p>
                      <a:pPr>
                        <a:buNone/>
                      </a:pPr>
                      <a:endParaRPr lang="zh-CN" altLang="en-US" sz="1800" b="1" dirty="0">
                        <a:ln>
                          <a:noFill/>
                        </a:ln>
                        <a:solidFill>
                          <a:srgbClr val="0070C0"/>
                        </a:solidFill>
                        <a:latin typeface="+mn-ea"/>
                        <a:ea typeface="+mn-ea"/>
                        <a:sym typeface="+mn-ea"/>
                      </a:endParaRPr>
                    </a:p>
                  </a:txBody>
                  <a:tcPr/>
                </a:tc>
              </a:tr>
              <a:tr h="1594593">
                <a:tc vMerge="1">
                  <a:txBody>
                    <a:bodyPr/>
                    <a:lstStyle/>
                    <a:p>
                      <a:endParaRPr lang="zh-CN"/>
                    </a:p>
                  </a:txBody>
                  <a:tcPr/>
                </a:tc>
                <a:tc>
                  <a:txBody>
                    <a:bodyPr/>
                    <a:lstStyle/>
                    <a:p>
                      <a:pPr>
                        <a:buNone/>
                      </a:pPr>
                      <a:r>
                        <a:rPr lang="zh-CN" altLang="en-US" b="1" u="sng" dirty="0">
                          <a:ln>
                            <a:noFill/>
                          </a:ln>
                          <a:solidFill>
                            <a:srgbClr val="FF0000"/>
                          </a:solidFill>
                        </a:rPr>
                        <a:t>素养培养型</a:t>
                      </a:r>
                      <a:r>
                        <a:rPr lang="zh-CN" altLang="en-US" b="1" dirty="0">
                          <a:ln>
                            <a:noFill/>
                          </a:ln>
                        </a:rPr>
                        <a:t>教学方式</a:t>
                      </a:r>
                      <a:endParaRPr lang="zh-CN" altLang="en-US" b="1" dirty="0">
                        <a:ln>
                          <a:noFill/>
                        </a:ln>
                        <a:latin typeface="+mn-ea"/>
                        <a:ea typeface="+mn-ea"/>
                      </a:endParaRPr>
                    </a:p>
                  </a:txBody>
                  <a:tcPr/>
                </a:tc>
                <a:tc>
                  <a:txBody>
                    <a:bodyPr/>
                    <a:lstStyle/>
                    <a:p>
                      <a:pPr>
                        <a:buNone/>
                      </a:pPr>
                      <a:r>
                        <a:rPr lang="zh-CN" altLang="en-US" b="1" u="sng" dirty="0">
                          <a:ln>
                            <a:noFill/>
                          </a:ln>
                          <a:solidFill>
                            <a:srgbClr val="FF0000"/>
                          </a:solidFill>
                        </a:rPr>
                        <a:t>围绕核心知识探讨</a:t>
                      </a:r>
                    </a:p>
                    <a:p>
                      <a:pPr>
                        <a:buNone/>
                      </a:pPr>
                      <a:r>
                        <a:rPr lang="zh-CN" altLang="en-US" b="1" u="sng" dirty="0">
                          <a:ln>
                            <a:noFill/>
                          </a:ln>
                          <a:solidFill>
                            <a:srgbClr val="FF0000"/>
                          </a:solidFill>
                        </a:rPr>
                        <a:t>围绕核心素养培养</a:t>
                      </a:r>
                      <a:endParaRPr lang="zh-CN" altLang="en-US" b="1" u="sng" dirty="0">
                        <a:ln>
                          <a:noFill/>
                        </a:ln>
                        <a:solidFill>
                          <a:srgbClr val="FF0000"/>
                        </a:solidFill>
                        <a:latin typeface="+mn-ea"/>
                        <a:ea typeface="+mn-ea"/>
                      </a:endParaRPr>
                    </a:p>
                  </a:txBody>
                  <a:tcPr/>
                </a:tc>
                <a:tc>
                  <a:txBody>
                    <a:bodyPr/>
                    <a:lstStyle/>
                    <a:p>
                      <a:pPr>
                        <a:buNone/>
                      </a:pPr>
                      <a:r>
                        <a:rPr lang="zh-CN" altLang="en-US" sz="1800" b="1" dirty="0">
                          <a:ln>
                            <a:noFill/>
                          </a:ln>
                          <a:sym typeface="+mn-ea"/>
                        </a:rPr>
                        <a:t>教学围绕素养展开；</a:t>
                      </a:r>
                    </a:p>
                    <a:p>
                      <a:pPr>
                        <a:buNone/>
                      </a:pPr>
                      <a:r>
                        <a:rPr lang="zh-CN" altLang="en-US" sz="1800" b="1" dirty="0">
                          <a:ln>
                            <a:noFill/>
                          </a:ln>
                          <a:sym typeface="+mn-ea"/>
                        </a:rPr>
                        <a:t>明确核心知识内容；</a:t>
                      </a:r>
                    </a:p>
                    <a:p>
                      <a:pPr>
                        <a:buNone/>
                      </a:pPr>
                      <a:r>
                        <a:rPr lang="zh-CN" altLang="en-US" sz="1800" b="1" u="sng" dirty="0">
                          <a:ln>
                            <a:noFill/>
                          </a:ln>
                          <a:solidFill>
                            <a:srgbClr val="FF0000"/>
                          </a:solidFill>
                          <a:sym typeface="+mn-ea"/>
                        </a:rPr>
                        <a:t>通过创设情境，理解核心知识；</a:t>
                      </a:r>
                    </a:p>
                    <a:p>
                      <a:pPr>
                        <a:buNone/>
                      </a:pPr>
                      <a:r>
                        <a:rPr lang="zh-CN" altLang="en-US" sz="1800" b="1" u="sng" dirty="0">
                          <a:ln>
                            <a:noFill/>
                          </a:ln>
                          <a:solidFill>
                            <a:srgbClr val="FF0000"/>
                          </a:solidFill>
                          <a:sym typeface="+mn-ea"/>
                        </a:rPr>
                        <a:t>通过体验学习，内化核心素养。</a:t>
                      </a:r>
                    </a:p>
                    <a:p>
                      <a:pPr>
                        <a:buNone/>
                      </a:pPr>
                      <a:endParaRPr lang="zh-CN" altLang="en-US" sz="1800" b="1" u="sng" dirty="0">
                        <a:ln>
                          <a:noFill/>
                        </a:ln>
                        <a:latin typeface="+mn-ea"/>
                        <a:ea typeface="+mn-ea"/>
                        <a:sym typeface="+mn-ea"/>
                      </a:endParaRPr>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583208" y="925989"/>
            <a:ext cx="5976316" cy="2031325"/>
          </a:xfrm>
          <a:prstGeom prst="rect">
            <a:avLst/>
          </a:prstGeom>
          <a:noFill/>
          <a:ln>
            <a:noFill/>
          </a:ln>
        </p:spPr>
        <p:txBody>
          <a:bodyPr wrap="none" rtlCol="0" anchor="t">
            <a:spAutoFit/>
            <a:scene3d>
              <a:camera prst="orthographicFront"/>
              <a:lightRig rig="soft" dir="t">
                <a:rot lat="0" lon="0" rev="15600000"/>
              </a:lightRig>
            </a:scene3d>
            <a:sp3d extrusionH="57150" prstMaterial="softEdge">
              <a:bevelT w="25400" h="38100"/>
            </a:sp3d>
          </a:bodyPr>
          <a:lstStyle/>
          <a:p>
            <a:pPr algn="ctr"/>
            <a:r>
              <a:rPr lang="zh-CN" altLang="en-US" sz="5400" b="1" dirty="0" smtClean="0">
                <a:effectLst/>
              </a:rPr>
              <a:t>议   题</a:t>
            </a:r>
            <a:r>
              <a:rPr lang="zh-CN" altLang="en-US" sz="5400" b="1" dirty="0">
                <a:effectLst/>
              </a:rPr>
              <a:t>：</a:t>
            </a:r>
          </a:p>
          <a:p>
            <a:pPr algn="ctr"/>
            <a:r>
              <a:rPr lang="zh-CN" altLang="en-US" sz="3600" b="1" dirty="0">
                <a:solidFill>
                  <a:srgbClr val="FF0000"/>
                </a:solidFill>
                <a:effectLst/>
                <a:latin typeface="黑体" panose="02010609060101010101" pitchFamily="49" charset="-122"/>
                <a:ea typeface="黑体" panose="02010609060101010101" pitchFamily="49" charset="-122"/>
              </a:rPr>
              <a:t>同历票价制定 共享决策成果</a:t>
            </a:r>
          </a:p>
          <a:p>
            <a:pPr algn="ctr"/>
            <a:r>
              <a:rPr lang="en-US" altLang="zh-CN" sz="3600" b="1" dirty="0">
                <a:solidFill>
                  <a:srgbClr val="FF0000"/>
                </a:solidFill>
                <a:effectLst/>
                <a:latin typeface="黑体" panose="02010609060101010101" pitchFamily="49" charset="-122"/>
                <a:ea typeface="黑体" panose="02010609060101010101" pitchFamily="49" charset="-122"/>
              </a:rPr>
              <a:t>——</a:t>
            </a:r>
            <a:r>
              <a:rPr lang="zh-CN" altLang="en-US" sz="3600" b="1" dirty="0" smtClean="0">
                <a:solidFill>
                  <a:srgbClr val="FF0000"/>
                </a:solidFill>
                <a:effectLst/>
                <a:latin typeface="黑体" panose="02010609060101010101" pitchFamily="49" charset="-122"/>
                <a:ea typeface="黑体" panose="02010609060101010101" pitchFamily="49" charset="-122"/>
              </a:rPr>
              <a:t>从常州</a:t>
            </a:r>
            <a:r>
              <a:rPr lang="zh-CN" altLang="en-US" sz="3600" b="1" dirty="0">
                <a:solidFill>
                  <a:srgbClr val="FF0000"/>
                </a:solidFill>
                <a:effectLst/>
                <a:latin typeface="黑体" panose="02010609060101010101" pitchFamily="49" charset="-122"/>
                <a:ea typeface="黑体" panose="02010609060101010101" pitchFamily="49" charset="-122"/>
              </a:rPr>
              <a:t>地铁看民主决策</a:t>
            </a:r>
          </a:p>
        </p:txBody>
      </p:sp>
      <p:sp>
        <p:nvSpPr>
          <p:cNvPr id="5" name="文本框 4"/>
          <p:cNvSpPr txBox="1"/>
          <p:nvPr/>
        </p:nvSpPr>
        <p:spPr>
          <a:xfrm>
            <a:off x="1878330" y="3573016"/>
            <a:ext cx="5386070" cy="1568450"/>
          </a:xfrm>
          <a:prstGeom prst="rect">
            <a:avLst/>
          </a:prstGeom>
          <a:noFill/>
        </p:spPr>
        <p:txBody>
          <a:bodyPr wrap="none" rtlCol="0">
            <a:spAutoFit/>
          </a:bodyPr>
          <a:lstStyle/>
          <a:p>
            <a:r>
              <a:rPr lang="zh-CN" altLang="zh-CN" sz="2400" b="1" dirty="0">
                <a:latin typeface="华文仿宋" panose="02010600040101010101" pitchFamily="2" charset="-122"/>
                <a:ea typeface="华文仿宋" panose="02010600040101010101" pitchFamily="2" charset="-122"/>
              </a:rPr>
              <a:t>议一议：地铁的票价由谁定？怎么定？</a:t>
            </a:r>
          </a:p>
          <a:p>
            <a:r>
              <a:rPr lang="zh-CN" altLang="zh-CN" sz="2400" b="1" dirty="0">
                <a:latin typeface="华文仿宋" panose="02010600040101010101" pitchFamily="2" charset="-122"/>
                <a:ea typeface="华文仿宋" panose="02010600040101010101" pitchFamily="2" charset="-122"/>
              </a:rPr>
              <a:t>想一想：多方共同参与决策好在哪？</a:t>
            </a:r>
          </a:p>
          <a:p>
            <a:r>
              <a:rPr lang="zh-CN" altLang="zh-CN" sz="2400" b="1" dirty="0">
                <a:latin typeface="华文仿宋" panose="02010600040101010101" pitchFamily="2" charset="-122"/>
                <a:ea typeface="华文仿宋" panose="02010600040101010101" pitchFamily="2" charset="-122"/>
              </a:rPr>
              <a:t>试一试：地铁模拟听证会</a:t>
            </a:r>
          </a:p>
          <a:p>
            <a:endParaRPr lang="en-US" altLang="zh-CN" sz="2400" b="1" dirty="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格 5"/>
          <p:cNvGraphicFramePr/>
          <p:nvPr>
            <p:extLst>
              <p:ext uri="{D42A27DB-BD31-4B8C-83A1-F6EECF244321}">
                <p14:modId xmlns:p14="http://schemas.microsoft.com/office/powerpoint/2010/main" val="2218091645"/>
              </p:ext>
            </p:extLst>
          </p:nvPr>
        </p:nvGraphicFramePr>
        <p:xfrm>
          <a:off x="251520" y="620688"/>
          <a:ext cx="8635177" cy="5827736"/>
        </p:xfrm>
        <a:graphic>
          <a:graphicData uri="http://schemas.openxmlformats.org/drawingml/2006/table">
            <a:tbl>
              <a:tblPr firstRow="1" bandRow="1">
                <a:tableStyleId>{5C22544A-7EE6-4342-B048-85BDC9FD1C3A}</a:tableStyleId>
              </a:tblPr>
              <a:tblGrid>
                <a:gridCol w="2405476"/>
                <a:gridCol w="4185673"/>
                <a:gridCol w="2044028"/>
              </a:tblGrid>
              <a:tr h="562062">
                <a:tc>
                  <a:txBody>
                    <a:bodyPr/>
                    <a:lstStyle/>
                    <a:p>
                      <a:pPr algn="ctr">
                        <a:buNone/>
                      </a:pPr>
                      <a:r>
                        <a:rPr lang="zh-CN" altLang="en-US" dirty="0"/>
                        <a:t>问题设置</a:t>
                      </a:r>
                    </a:p>
                  </a:txBody>
                  <a:tcPr/>
                </a:tc>
                <a:tc>
                  <a:txBody>
                    <a:bodyPr/>
                    <a:lstStyle/>
                    <a:p>
                      <a:pPr algn="ctr">
                        <a:buNone/>
                      </a:pPr>
                      <a:r>
                        <a:rPr lang="en-US" altLang="zh-CN" dirty="0"/>
                        <a:t>   </a:t>
                      </a:r>
                      <a:r>
                        <a:rPr lang="zh-CN" altLang="en-US" dirty="0"/>
                        <a:t>探究生成</a:t>
                      </a:r>
                    </a:p>
                  </a:txBody>
                  <a:tcPr/>
                </a:tc>
                <a:tc>
                  <a:txBody>
                    <a:bodyPr/>
                    <a:lstStyle/>
                    <a:p>
                      <a:pPr algn="ctr">
                        <a:buNone/>
                      </a:pPr>
                      <a:r>
                        <a:rPr lang="en-US" altLang="zh-CN"/>
                        <a:t>          </a:t>
                      </a:r>
                      <a:r>
                        <a:rPr lang="zh-CN" altLang="en-US"/>
                        <a:t>落实素养   </a:t>
                      </a:r>
                    </a:p>
                  </a:txBody>
                  <a:tcPr/>
                </a:tc>
              </a:tr>
              <a:tr h="1004181">
                <a:tc>
                  <a:txBody>
                    <a:bodyPr/>
                    <a:lstStyle/>
                    <a:p>
                      <a:pPr algn="ctr">
                        <a:buNone/>
                      </a:pPr>
                      <a:r>
                        <a:rPr lang="en-US" altLang="zh-CN" b="1"/>
                        <a:t>1.</a:t>
                      </a:r>
                      <a:r>
                        <a:rPr lang="zh-CN" altLang="en-US" b="1"/>
                        <a:t>你认为参加此次听证会的人员主要应有哪些人？为什么？</a:t>
                      </a:r>
                    </a:p>
                  </a:txBody>
                  <a:tcPr/>
                </a:tc>
                <a:tc>
                  <a:txBody>
                    <a:bodyPr/>
                    <a:lstStyle/>
                    <a:p>
                      <a:pPr algn="ctr">
                        <a:buNone/>
                      </a:pPr>
                      <a:r>
                        <a:rPr lang="zh-CN" altLang="en-US" b="1" dirty="0"/>
                        <a:t>听证会主持人、</a:t>
                      </a:r>
                      <a:r>
                        <a:rPr lang="zh-CN" altLang="en-US" sz="1800" b="1" dirty="0">
                          <a:sym typeface="+mn-ea"/>
                        </a:rPr>
                        <a:t>物价局代表、</a:t>
                      </a:r>
                      <a:r>
                        <a:rPr lang="zh-CN" altLang="en-US" b="1" dirty="0"/>
                        <a:t>市民代表、地铁公司代表、人大代表、政协委员、记录人员等</a:t>
                      </a:r>
                    </a:p>
                  </a:txBody>
                  <a:tcPr/>
                </a:tc>
                <a:tc>
                  <a:txBody>
                    <a:bodyPr/>
                    <a:lstStyle/>
                    <a:p>
                      <a:pPr algn="ctr">
                        <a:buNone/>
                      </a:pPr>
                      <a:r>
                        <a:rPr lang="zh-CN" altLang="en-US" b="1"/>
                        <a:t>让学会参与民主决策，提升</a:t>
                      </a:r>
                      <a:r>
                        <a:rPr lang="zh-CN" altLang="en-US" b="1">
                          <a:solidFill>
                            <a:srgbClr val="FF0000"/>
                          </a:solidFill>
                        </a:rPr>
                        <a:t>公共参与</a:t>
                      </a:r>
                      <a:r>
                        <a:rPr lang="zh-CN" altLang="en-US" b="1"/>
                        <a:t>能力。</a:t>
                      </a:r>
                    </a:p>
                  </a:txBody>
                  <a:tcPr/>
                </a:tc>
              </a:tr>
              <a:tr h="1248950">
                <a:tc>
                  <a:txBody>
                    <a:bodyPr/>
                    <a:lstStyle/>
                    <a:p>
                      <a:pPr algn="ctr">
                        <a:buNone/>
                      </a:pPr>
                      <a:r>
                        <a:rPr lang="en-US" altLang="zh-CN" b="1"/>
                        <a:t>2.</a:t>
                      </a:r>
                      <a:r>
                        <a:rPr lang="zh-CN" altLang="en-US" b="1"/>
                        <a:t>为了使听证会获得预期效果，还需注意哪些事项？</a:t>
                      </a:r>
                    </a:p>
                  </a:txBody>
                  <a:tcPr/>
                </a:tc>
                <a:tc>
                  <a:txBody>
                    <a:bodyPr/>
                    <a:lstStyle/>
                    <a:p>
                      <a:pPr algn="ctr">
                        <a:buNone/>
                      </a:pPr>
                      <a:r>
                        <a:rPr lang="zh-CN" altLang="en-US" b="1"/>
                        <a:t>各方代表比例要合理；事先宣传要到位；应邀请媒体参加，以保证足够的透明度</a:t>
                      </a:r>
                    </a:p>
                  </a:txBody>
                  <a:tcPr/>
                </a:tc>
                <a:tc>
                  <a:txBody>
                    <a:bodyPr/>
                    <a:lstStyle/>
                    <a:p>
                      <a:pPr algn="ctr">
                        <a:buNone/>
                      </a:pPr>
                      <a:r>
                        <a:rPr lang="zh-CN" altLang="en-US" b="1"/>
                        <a:t>认识民主的广泛性和真实性，增强</a:t>
                      </a:r>
                      <a:r>
                        <a:rPr lang="zh-CN" altLang="en-US" b="1">
                          <a:solidFill>
                            <a:srgbClr val="FF0000"/>
                          </a:solidFill>
                        </a:rPr>
                        <a:t>政治认同。</a:t>
                      </a:r>
                    </a:p>
                  </a:txBody>
                  <a:tcPr/>
                </a:tc>
              </a:tr>
              <a:tr h="1305435">
                <a:tc>
                  <a:txBody>
                    <a:bodyPr/>
                    <a:lstStyle/>
                    <a:p>
                      <a:pPr algn="ctr">
                        <a:buNone/>
                      </a:pPr>
                      <a:r>
                        <a:rPr lang="en-US" altLang="zh-CN" b="1"/>
                        <a:t>3.</a:t>
                      </a:r>
                      <a:r>
                        <a:rPr lang="zh-CN" altLang="en-US" b="1"/>
                        <a:t>假如你是要邀请的有关参与方代表，你想提出哪些合理观点？</a:t>
                      </a:r>
                    </a:p>
                  </a:txBody>
                  <a:tcPr/>
                </a:tc>
                <a:tc>
                  <a:txBody>
                    <a:bodyPr/>
                    <a:lstStyle/>
                    <a:p>
                      <a:pPr algn="ctr">
                        <a:buNone/>
                      </a:pPr>
                      <a:r>
                        <a:rPr lang="zh-CN" altLang="en-US" b="1" dirty="0"/>
                        <a:t>国家财政、居民收入</a:t>
                      </a:r>
                      <a:r>
                        <a:rPr lang="zh-CN" altLang="en-US" b="1" dirty="0" smtClean="0"/>
                        <a:t>、里程</a:t>
                      </a:r>
                      <a:r>
                        <a:rPr lang="zh-CN" altLang="en-US" b="1" dirty="0"/>
                        <a:t>长短、建造成本、交通状况</a:t>
                      </a:r>
                      <a:r>
                        <a:rPr lang="en-US" altLang="zh-CN" b="1" dirty="0"/>
                        <a:t>……</a:t>
                      </a:r>
                    </a:p>
                  </a:txBody>
                  <a:tcPr/>
                </a:tc>
                <a:tc>
                  <a:txBody>
                    <a:bodyPr/>
                    <a:lstStyle/>
                    <a:p>
                      <a:pPr algn="ctr">
                        <a:buNone/>
                      </a:pPr>
                      <a:r>
                        <a:rPr lang="zh-CN" altLang="en-US" b="1" dirty="0"/>
                        <a:t>对各方观点的理性判断和激烈辩驳，激发</a:t>
                      </a:r>
                      <a:r>
                        <a:rPr lang="zh-CN" altLang="en-US" b="1" dirty="0">
                          <a:solidFill>
                            <a:srgbClr val="FF0000"/>
                          </a:solidFill>
                        </a:rPr>
                        <a:t>理性精神</a:t>
                      </a:r>
                      <a:r>
                        <a:rPr lang="zh-CN" altLang="en-US" b="1" dirty="0"/>
                        <a:t>。</a:t>
                      </a:r>
                    </a:p>
                  </a:txBody>
                  <a:tcPr/>
                </a:tc>
              </a:tr>
              <a:tr h="1707108">
                <a:tc>
                  <a:txBody>
                    <a:bodyPr/>
                    <a:lstStyle/>
                    <a:p>
                      <a:pPr algn="ctr">
                        <a:buNone/>
                      </a:pPr>
                      <a:r>
                        <a:rPr lang="en-US" altLang="zh-CN" b="1"/>
                        <a:t>4.</a:t>
                      </a:r>
                      <a:r>
                        <a:rPr lang="zh-CN" altLang="en-US" b="1"/>
                        <a:t>请你总结此类听证会召开过程中的规则和程序。</a:t>
                      </a:r>
                    </a:p>
                  </a:txBody>
                  <a:tcPr/>
                </a:tc>
                <a:tc>
                  <a:txBody>
                    <a:bodyPr/>
                    <a:lstStyle/>
                    <a:p>
                      <a:pPr algn="ctr">
                        <a:buNone/>
                      </a:pPr>
                      <a:r>
                        <a:rPr lang="zh-CN" altLang="en-US" sz="1600" b="1"/>
                        <a:t>主持人发言；申请方发言；各方代表发言，对上述方案进行质疑，提出自己的意见和要求；专家学者、人大代表、政协委员等其他参与方，站在公正、专业的立场和角度，提出意见和看法；听证会主任人最后综合各方意见，权衡利弊，做出听证报告。</a:t>
                      </a:r>
                    </a:p>
                  </a:txBody>
                  <a:tcPr/>
                </a:tc>
                <a:tc>
                  <a:txBody>
                    <a:bodyPr/>
                    <a:lstStyle/>
                    <a:p>
                      <a:pPr algn="ctr">
                        <a:buNone/>
                      </a:pPr>
                      <a:r>
                        <a:rPr lang="zh-CN" altLang="en-US" b="1" dirty="0"/>
                        <a:t>感悟听证会流程、程序，培养学生的</a:t>
                      </a:r>
                      <a:r>
                        <a:rPr lang="zh-CN" altLang="en-US" b="1" dirty="0">
                          <a:solidFill>
                            <a:srgbClr val="FF0000"/>
                          </a:solidFill>
                        </a:rPr>
                        <a:t>法治意识。</a:t>
                      </a:r>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原创设计师QQ598969553      _3"/>
          <p:cNvSpPr/>
          <p:nvPr/>
        </p:nvSpPr>
        <p:spPr>
          <a:xfrm>
            <a:off x="267970" y="1275720"/>
            <a:ext cx="6948170" cy="644525"/>
          </a:xfrm>
          <a:prstGeom prst="roundRect">
            <a:avLst>
              <a:gd name="adj" fmla="val 50000"/>
            </a:avLst>
          </a:prstGeom>
          <a:solidFill>
            <a:schemeClr val="bg1">
              <a:lumMod val="85000"/>
            </a:schemeClr>
          </a:solidFill>
          <a:ln w="12700">
            <a:noFill/>
          </a:ln>
          <a:effectLst>
            <a:innerShdw blurRad="50800" dist="127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181444" tIns="90722" rIns="181444" bIns="90722"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6" name="原创设计师QQ598969553      _4"/>
          <p:cNvSpPr/>
          <p:nvPr/>
        </p:nvSpPr>
        <p:spPr>
          <a:xfrm>
            <a:off x="1297940" y="1360170"/>
            <a:ext cx="5436870" cy="492443"/>
          </a:xfrm>
          <a:prstGeom prst="rect">
            <a:avLst/>
          </a:prstGeom>
          <a:noFill/>
          <a:ln w="9525">
            <a:noFill/>
          </a:ln>
        </p:spPr>
        <p:txBody>
          <a:bodyPr wrap="square" lIns="0" tIns="0" rIns="0" bIns="0" anchor="t">
            <a:spAutoFit/>
          </a:bodyPr>
          <a:lstStyle/>
          <a:p>
            <a:pPr algn="ctr"/>
            <a:r>
              <a:rPr lang="zh-CN" altLang="en-US" sz="3200" b="1" dirty="0" smtClean="0">
                <a:solidFill>
                  <a:srgbClr val="E9462F"/>
                </a:solidFill>
                <a:latin typeface="微软雅黑" panose="020B0503020204020204" charset="-122"/>
                <a:ea typeface="微软雅黑" panose="020B0503020204020204" charset="-122"/>
                <a:sym typeface="微软雅黑" panose="020B0503020204020204" charset="-122"/>
              </a:rPr>
              <a:t>开展高效议题  巧建活动</a:t>
            </a:r>
            <a:r>
              <a:rPr lang="zh-CN" altLang="en-US" sz="3200" b="1" dirty="0">
                <a:solidFill>
                  <a:srgbClr val="E9462F"/>
                </a:solidFill>
                <a:latin typeface="微软雅黑" panose="020B0503020204020204" charset="-122"/>
                <a:ea typeface="微软雅黑" panose="020B0503020204020204" charset="-122"/>
                <a:sym typeface="微软雅黑" panose="020B0503020204020204" charset="-122"/>
              </a:rPr>
              <a:t>课堂 </a:t>
            </a:r>
          </a:p>
        </p:txBody>
      </p:sp>
      <p:sp>
        <p:nvSpPr>
          <p:cNvPr id="7" name="原创设计师QQ598969553      _5"/>
          <p:cNvSpPr/>
          <p:nvPr/>
        </p:nvSpPr>
        <p:spPr>
          <a:xfrm>
            <a:off x="467544" y="1166588"/>
            <a:ext cx="775061" cy="774994"/>
          </a:xfrm>
          <a:prstGeom prst="roundRect">
            <a:avLst>
              <a:gd name="adj" fmla="val 50000"/>
            </a:avLst>
          </a:prstGeom>
          <a:gradFill flip="none" rotWithShape="1">
            <a:gsLst>
              <a:gs pos="55000">
                <a:srgbClr val="E7E7E7"/>
              </a:gs>
              <a:gs pos="0">
                <a:schemeClr val="bg1"/>
              </a:gs>
              <a:gs pos="100000">
                <a:schemeClr val="bg1">
                  <a:lumMod val="75000"/>
                </a:schemeClr>
              </a:gs>
            </a:gsLst>
            <a:lin ang="18900000" scaled="1"/>
            <a:tileRect/>
          </a:gradFill>
          <a:ln w="12700">
            <a:gradFill flip="none" rotWithShape="1">
              <a:gsLst>
                <a:gs pos="0">
                  <a:schemeClr val="bg1">
                    <a:lumMod val="75000"/>
                  </a:schemeClr>
                </a:gs>
                <a:gs pos="100000">
                  <a:schemeClr val="bg1"/>
                </a:gs>
              </a:gsLst>
              <a:lin ang="18900000" scaled="1"/>
              <a:tileRect/>
            </a:gradFill>
          </a:ln>
          <a:effectLst>
            <a:outerShdw blurRad="190500" dist="76200" dir="8100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1444" tIns="90722" rIns="181444" bIns="90722"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9221" name="TextBox 7"/>
          <p:cNvSpPr txBox="1"/>
          <p:nvPr/>
        </p:nvSpPr>
        <p:spPr>
          <a:xfrm>
            <a:off x="539750" y="1268413"/>
            <a:ext cx="647700" cy="583565"/>
          </a:xfrm>
          <a:prstGeom prst="rect">
            <a:avLst/>
          </a:prstGeom>
          <a:noFill/>
          <a:ln w="9525">
            <a:noFill/>
          </a:ln>
        </p:spPr>
        <p:txBody>
          <a:bodyPr anchor="t">
            <a:spAutoFit/>
          </a:bodyPr>
          <a:lstStyle/>
          <a:p>
            <a:r>
              <a:rPr lang="zh-CN" altLang="en-US" sz="3200" b="1" dirty="0">
                <a:solidFill>
                  <a:srgbClr val="E9462F"/>
                </a:solidFill>
                <a:latin typeface="微软雅黑" panose="020B0503020204020204" charset="-122"/>
                <a:ea typeface="微软雅黑" panose="020B0503020204020204" charset="-122"/>
              </a:rPr>
              <a:t>一、</a:t>
            </a:r>
            <a:endParaRPr lang="zh-CN" altLang="en-US" sz="3200" dirty="0">
              <a:solidFill>
                <a:srgbClr val="FF0000"/>
              </a:solidFill>
              <a:latin typeface="Arial" panose="020B0604020202020204" pitchFamily="34" charset="0"/>
              <a:ea typeface="宋体" panose="02010600030101010101" pitchFamily="2" charset="-122"/>
            </a:endParaRPr>
          </a:p>
        </p:txBody>
      </p:sp>
      <p:sp>
        <p:nvSpPr>
          <p:cNvPr id="9" name="文本占位符 8"/>
          <p:cNvSpPr>
            <a:spLocks noGrp="1"/>
          </p:cNvSpPr>
          <p:nvPr>
            <p:ph idx="4294967295"/>
          </p:nvPr>
        </p:nvSpPr>
        <p:spPr bwMode="auto">
          <a:xfrm>
            <a:off x="-540568" y="3226001"/>
            <a:ext cx="6026150" cy="646112"/>
          </a:xfrm>
          <a:ln>
            <a:miter lim="800000"/>
          </a:ln>
          <a:effectLst/>
          <a:sp3d prstMaterial="plastic"/>
        </p:spPr>
        <p:txBody>
          <a:bodyPr vert="horz" wrap="square" lIns="91440" tIns="45720" rIns="91440" bIns="45720" numCol="1" anchor="t" anchorCtr="0" compatLnSpc="1">
            <a:spAutoFit/>
          </a:bodyPr>
          <a:lstStyle/>
          <a:p>
            <a:pPr marL="0" marR="0" lvl="0" indent="0" algn="ctr" defTabSz="914400" rtl="0" eaLnBrk="1" fontAlgn="base" latinLnBrk="0" hangingPunct="1">
              <a:lnSpc>
                <a:spcPct val="100000"/>
              </a:lnSpc>
              <a:spcBef>
                <a:spcPct val="20000"/>
              </a:spcBef>
              <a:spcAft>
                <a:spcPct val="0"/>
              </a:spcAft>
              <a:buClrTx/>
              <a:buSzTx/>
              <a:buNone/>
              <a:defRPr/>
            </a:pPr>
            <a:r>
              <a:rPr kumimoji="0" lang="zh-CN" altLang="en-US" sz="3600" i="0" u="none" strike="noStrike" kern="1200" normalizeH="0" baseline="0" noProof="1" smtClean="0">
                <a:uLnTx/>
                <a:uFillTx/>
                <a:latin typeface="+mn-lt"/>
                <a:ea typeface="+mn-ea"/>
                <a:cs typeface="+mn-cs"/>
              </a:rPr>
              <a:t> </a:t>
            </a:r>
            <a:r>
              <a:rPr kumimoji="0" lang="zh-CN" altLang="en-US" sz="3600" i="0" u="none" strike="noStrike" kern="1200" normalizeH="0" baseline="0" noProof="1" smtClean="0">
                <a:uLnTx/>
                <a:uFillTx/>
                <a:latin typeface="黑体" panose="02010609060101010101" pitchFamily="49" charset="-122"/>
                <a:ea typeface="黑体" panose="02010609060101010101" pitchFamily="49" charset="-122"/>
              </a:rPr>
              <a:t>议题式教学</a:t>
            </a:r>
            <a:r>
              <a:rPr kumimoji="0" lang="zh-CN" altLang="en-US" sz="2800" i="0" u="none" strike="noStrike" kern="1200" normalizeH="0" baseline="0" noProof="1" smtClean="0">
                <a:uLnTx/>
                <a:uFillTx/>
                <a:latin typeface="黑体" panose="02010609060101010101" pitchFamily="49" charset="-122"/>
                <a:ea typeface="黑体" panose="02010609060101010101" pitchFamily="49" charset="-122"/>
              </a:rPr>
              <a:t>（</a:t>
            </a:r>
            <a:r>
              <a:rPr kumimoji="0" lang="zh-CN" altLang="en-US" sz="2800" i="0" u="none" strike="noStrike" kern="1200" normalizeH="0" baseline="0" noProof="1" smtClean="0">
                <a:solidFill>
                  <a:srgbClr val="0000FF"/>
                </a:solidFill>
                <a:uLnTx/>
                <a:uFillTx/>
                <a:latin typeface="黑体" panose="02010609060101010101" pitchFamily="49" charset="-122"/>
                <a:ea typeface="黑体" panose="02010609060101010101" pitchFamily="49" charset="-122"/>
              </a:rPr>
              <a:t>支撑</a:t>
            </a:r>
            <a:r>
              <a:rPr kumimoji="0" lang="zh-CN" altLang="en-US" sz="2800" i="0" u="none" strike="noStrike" kern="1200" normalizeH="0" baseline="0" noProof="1" smtClean="0">
                <a:uLnTx/>
                <a:uFillTx/>
                <a:latin typeface="黑体" panose="02010609060101010101" pitchFamily="49" charset="-122"/>
                <a:ea typeface="黑体" panose="02010609060101010101" pitchFamily="49" charset="-122"/>
              </a:rPr>
              <a:t>）</a:t>
            </a:r>
            <a:endParaRPr kumimoji="0" lang="zh-CN" altLang="en-US" sz="2800" i="0" u="none" strike="noStrike" kern="1200" normalizeH="0" baseline="0" noProof="1">
              <a:uLnTx/>
              <a:uFillTx/>
              <a:latin typeface="黑体" panose="02010609060101010101" pitchFamily="49" charset="-122"/>
              <a:ea typeface="黑体" panose="02010609060101010101" pitchFamily="49" charset="-122"/>
            </a:endParaRPr>
          </a:p>
        </p:txBody>
      </p:sp>
      <p:sp>
        <p:nvSpPr>
          <p:cNvPr id="12" name="文本占位符 8"/>
          <p:cNvSpPr txBox="1"/>
          <p:nvPr/>
        </p:nvSpPr>
        <p:spPr bwMode="auto">
          <a:xfrm>
            <a:off x="79101" y="2276788"/>
            <a:ext cx="6315361" cy="646331"/>
          </a:xfrm>
          <a:prstGeom prst="rect">
            <a:avLst/>
          </a:prstGeom>
          <a:noFill/>
          <a:ln w="9525">
            <a:noFill/>
            <a:miter lim="800000"/>
          </a:ln>
        </p:spPr>
        <p:txBody>
          <a:bodyPr wrap="square">
            <a:spAutoFit/>
          </a:bodyPr>
          <a:lstStyle/>
          <a:p>
            <a:pPr marR="0" algn="ctr" defTabSz="914400">
              <a:spcBef>
                <a:spcPct val="20000"/>
              </a:spcBef>
              <a:buClrTx/>
              <a:buSzTx/>
              <a:defRPr/>
            </a:pPr>
            <a:r>
              <a:rPr kumimoji="0" lang="zh-CN" altLang="en-US" sz="3600" kern="1200" normalizeH="0" baseline="0" noProof="1">
                <a:latin typeface="黑体" panose="02010609060101010101" pitchFamily="49" charset="-122"/>
                <a:ea typeface="黑体" panose="02010609060101010101" pitchFamily="49" charset="-122"/>
              </a:rPr>
              <a:t>活动型学科</a:t>
            </a:r>
            <a:r>
              <a:rPr kumimoji="0" lang="zh-CN" altLang="en-US" sz="3600" kern="1200" normalizeH="0" baseline="0" noProof="1" smtClean="0">
                <a:latin typeface="黑体" panose="02010609060101010101" pitchFamily="49" charset="-122"/>
                <a:ea typeface="黑体" panose="02010609060101010101" pitchFamily="49" charset="-122"/>
              </a:rPr>
              <a:t>课程</a:t>
            </a:r>
            <a:r>
              <a:rPr kumimoji="0" lang="zh-CN" altLang="en-US" sz="2800" kern="1200" normalizeH="0" baseline="0" noProof="1" smtClean="0">
                <a:latin typeface="黑体" panose="02010609060101010101" pitchFamily="49" charset="-122"/>
                <a:ea typeface="黑体" panose="02010609060101010101" pitchFamily="49" charset="-122"/>
              </a:rPr>
              <a:t>（</a:t>
            </a:r>
            <a:r>
              <a:rPr kumimoji="0" lang="zh-CN" altLang="en-US" sz="2800" kern="1200" normalizeH="0" baseline="0" noProof="1" smtClean="0">
                <a:solidFill>
                  <a:srgbClr val="0000FF"/>
                </a:solidFill>
                <a:latin typeface="黑体" panose="02010609060101010101" pitchFamily="49" charset="-122"/>
                <a:ea typeface="黑体" panose="02010609060101010101" pitchFamily="49" charset="-122"/>
              </a:rPr>
              <a:t>主要途径</a:t>
            </a:r>
            <a:r>
              <a:rPr kumimoji="0" lang="zh-CN" altLang="en-US" sz="2800" kern="1200" normalizeH="0" baseline="0" noProof="1" smtClean="0">
                <a:latin typeface="黑体" panose="02010609060101010101" pitchFamily="49" charset="-122"/>
                <a:ea typeface="黑体" panose="02010609060101010101" pitchFamily="49" charset="-122"/>
              </a:rPr>
              <a:t>）</a:t>
            </a:r>
            <a:endParaRPr kumimoji="0" lang="zh-CN" altLang="en-US" sz="2800" kern="1200" normalizeH="0" baseline="0" noProof="1">
              <a:latin typeface="黑体" panose="02010609060101010101" pitchFamily="49" charset="-122"/>
              <a:ea typeface="黑体" panose="02010609060101010101" pitchFamily="49" charset="-122"/>
            </a:endParaRPr>
          </a:p>
        </p:txBody>
      </p:sp>
      <p:sp>
        <p:nvSpPr>
          <p:cNvPr id="14" name="流程图: 可选过程 13"/>
          <p:cNvSpPr/>
          <p:nvPr/>
        </p:nvSpPr>
        <p:spPr>
          <a:xfrm>
            <a:off x="6734810" y="2445544"/>
            <a:ext cx="2012315" cy="1235075"/>
          </a:xfrm>
          <a:prstGeom prst="flowChartAlternateProcess">
            <a:avLst/>
          </a:prstGeom>
          <a:solidFill>
            <a:schemeClr val="bg1">
              <a:alpha val="2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32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rPr>
              <a:t>落实学科核心素养</a:t>
            </a:r>
          </a:p>
        </p:txBody>
      </p:sp>
      <p:sp>
        <p:nvSpPr>
          <p:cNvPr id="2" name="右大括号 1"/>
          <p:cNvSpPr/>
          <p:nvPr/>
        </p:nvSpPr>
        <p:spPr>
          <a:xfrm>
            <a:off x="6286512" y="2285992"/>
            <a:ext cx="215900" cy="1500198"/>
          </a:xfrm>
          <a:prstGeom prst="righ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zh-CN" altLang="en-US"/>
          </a:p>
        </p:txBody>
      </p:sp>
      <p:sp>
        <p:nvSpPr>
          <p:cNvPr id="9219" name="内容占位符 2"/>
          <p:cNvSpPr>
            <a:spLocks noGrp="1"/>
          </p:cNvSpPr>
          <p:nvPr/>
        </p:nvSpPr>
        <p:spPr>
          <a:xfrm>
            <a:off x="683568" y="4211000"/>
            <a:ext cx="8280400" cy="2025015"/>
          </a:xfrm>
          <a:prstGeom prst="rect">
            <a:avLst/>
          </a:prstGeom>
          <a:noFill/>
          <a:ln w="9525">
            <a:noFill/>
          </a:ln>
        </p:spPr>
        <p:txBody>
          <a:bodyPr vert="horz" wrap="square" lIns="91440" tIns="45720" rIns="91440" bIns="45720" numCol="1" anchor="t" anchorCtr="0" compatLnSpc="1"/>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a:lstStyle>
          <a:p>
            <a:pPr marL="0" marR="0" lvl="0" indent="0" algn="l" defTabSz="914400" rtl="0" eaLnBrk="0" fontAlgn="base" latinLnBrk="0" hangingPunct="0">
              <a:lnSpc>
                <a:spcPct val="100000"/>
              </a:lnSpc>
              <a:spcBef>
                <a:spcPct val="20000"/>
              </a:spcBef>
              <a:spcAft>
                <a:spcPct val="0"/>
              </a:spcAft>
              <a:buClrTx/>
              <a:buSzTx/>
              <a:buNone/>
              <a:defRPr/>
            </a:pPr>
            <a:r>
              <a:rPr kumimoji="0" lang="zh-CN" altLang="en-US" sz="2400" b="1" i="0" u="none" strike="noStrike" kern="1200" cap="none" spc="0" normalizeH="0" baseline="0" dirty="0" smtClean="0">
                <a:latin typeface="Arial" panose="020B0604020202020204" pitchFamily="34" charset="0"/>
                <a:ea typeface="宋体" panose="02010600030101010101" pitchFamily="2" charset="-122"/>
                <a:cs typeface="+mn-cs"/>
              </a:rPr>
              <a:t>将</a:t>
            </a:r>
            <a:r>
              <a:rPr kumimoji="0" lang="zh-CN" altLang="zh-CN" sz="2400" b="1" i="0" u="none" strike="noStrike" kern="1200" cap="none" spc="0" normalizeH="0" baseline="0" noProof="0" dirty="0" smtClean="0">
                <a:ln>
                  <a:noFill/>
                </a:ln>
                <a:solidFill>
                  <a:srgbClr val="FF0000"/>
                </a:solidFill>
                <a:effectLst/>
                <a:uLnTx/>
                <a:uFillTx/>
                <a:latin typeface="+mn-lt"/>
                <a:ea typeface="+mn-ea"/>
                <a:cs typeface="+mn-cs"/>
              </a:rPr>
              <a:t>教学内容</a:t>
            </a:r>
            <a:r>
              <a:rPr kumimoji="0" lang="zh-CN" altLang="en-US" sz="2400" b="1" i="0" u="none" strike="noStrike" kern="1200" cap="none" spc="0" normalizeH="0" baseline="0" dirty="0" smtClean="0">
                <a:latin typeface="Arial" panose="020B0604020202020204" pitchFamily="34" charset="0"/>
                <a:ea typeface="宋体" panose="02010600030101010101" pitchFamily="2" charset="-122"/>
                <a:cs typeface="+mn-cs"/>
              </a:rPr>
              <a:t>与</a:t>
            </a:r>
            <a:r>
              <a:rPr kumimoji="0" lang="zh-CN" altLang="zh-CN" sz="2400" b="1" i="0" u="none" strike="noStrike" kern="1200" cap="none" spc="0" normalizeH="0" baseline="0" noProof="0" dirty="0" smtClean="0">
                <a:ln>
                  <a:noFill/>
                </a:ln>
                <a:solidFill>
                  <a:srgbClr val="FF0000"/>
                </a:solidFill>
                <a:effectLst/>
                <a:uLnTx/>
                <a:uFillTx/>
                <a:latin typeface="+mn-lt"/>
                <a:ea typeface="+mn-ea"/>
                <a:cs typeface="+mn-cs"/>
              </a:rPr>
              <a:t>实践活动</a:t>
            </a:r>
            <a:r>
              <a:rPr kumimoji="0" lang="zh-CN" altLang="en-US" sz="2400" b="1" i="0" u="none" strike="noStrike" kern="1200" cap="none" spc="0" normalizeH="0" baseline="0" dirty="0" smtClean="0">
                <a:latin typeface="Arial" panose="020B0604020202020204" pitchFamily="34" charset="0"/>
                <a:ea typeface="宋体" panose="02010600030101010101" pitchFamily="2" charset="-122"/>
                <a:cs typeface="+mn-cs"/>
              </a:rPr>
              <a:t>相</a:t>
            </a:r>
            <a:r>
              <a:rPr kumimoji="0" lang="zh-CN" altLang="en-US" sz="2400" b="1" i="0" u="none" strike="noStrike" kern="1200" cap="none" spc="0" normalizeH="0" baseline="0" dirty="0">
                <a:latin typeface="Arial" panose="020B0604020202020204" pitchFamily="34" charset="0"/>
                <a:ea typeface="宋体" panose="02010600030101010101" pitchFamily="2" charset="-122"/>
                <a:cs typeface="+mn-cs"/>
              </a:rPr>
              <a:t>结合，</a:t>
            </a:r>
            <a:r>
              <a:rPr kumimoji="0" lang="zh-CN" altLang="zh-CN" sz="2400" b="1" i="0" u="none" strike="noStrike" kern="1200" cap="none" spc="0" normalizeH="0" baseline="0" noProof="0" dirty="0" smtClean="0">
                <a:ln>
                  <a:noFill/>
                </a:ln>
                <a:solidFill>
                  <a:srgbClr val="FF0000"/>
                </a:solidFill>
                <a:effectLst/>
                <a:uLnTx/>
                <a:uFillTx/>
                <a:latin typeface="+mn-lt"/>
                <a:ea typeface="+mn-ea"/>
                <a:cs typeface="+mn-cs"/>
              </a:rPr>
              <a:t>核心议题</a:t>
            </a:r>
            <a:r>
              <a:rPr kumimoji="0" lang="zh-CN" altLang="en-US" sz="2400" b="1" i="0" u="none" strike="noStrike" kern="1200" cap="none" spc="0" normalizeH="0" baseline="0" dirty="0">
                <a:latin typeface="Arial" panose="020B0604020202020204" pitchFamily="34" charset="0"/>
                <a:ea typeface="宋体" panose="02010600030101010101" pitchFamily="2" charset="-122"/>
                <a:cs typeface="+mn-cs"/>
              </a:rPr>
              <a:t>与</a:t>
            </a:r>
            <a:r>
              <a:rPr kumimoji="0" lang="zh-CN" altLang="zh-CN" sz="2400" b="1" i="0" u="none" strike="noStrike" kern="1200" cap="none" spc="0" normalizeH="0" baseline="0" noProof="0" dirty="0" smtClean="0">
                <a:ln>
                  <a:noFill/>
                </a:ln>
                <a:solidFill>
                  <a:srgbClr val="FF0000"/>
                </a:solidFill>
                <a:effectLst/>
                <a:uLnTx/>
                <a:uFillTx/>
                <a:latin typeface="+mn-lt"/>
                <a:ea typeface="+mn-ea"/>
                <a:cs typeface="+mn-cs"/>
              </a:rPr>
              <a:t>过程探究</a:t>
            </a:r>
            <a:r>
              <a:rPr lang="zh-CN" altLang="en-US" sz="2400" b="1" dirty="0" smtClean="0">
                <a:latin typeface="Arial" panose="020B0604020202020204" pitchFamily="34" charset="0"/>
                <a:ea typeface="宋体" panose="02010600030101010101" pitchFamily="2" charset="-122"/>
              </a:rPr>
              <a:t>相结合，</a:t>
            </a:r>
            <a:r>
              <a:rPr kumimoji="0" lang="zh-CN" altLang="zh-CN" sz="2400" b="1" i="0" u="none" strike="noStrike" kern="1200" cap="none" spc="0" normalizeH="0" baseline="0" noProof="0" dirty="0" smtClean="0">
                <a:ln>
                  <a:noFill/>
                </a:ln>
                <a:solidFill>
                  <a:srgbClr val="FF0000"/>
                </a:solidFill>
                <a:effectLst/>
                <a:uLnTx/>
                <a:uFillTx/>
                <a:latin typeface="+mn-lt"/>
                <a:ea typeface="+mn-ea"/>
                <a:cs typeface="+mn-cs"/>
              </a:rPr>
              <a:t>课程内容活动化，活动内容课程化，</a:t>
            </a:r>
            <a:r>
              <a:rPr lang="zh-CN" altLang="en-US" sz="2400" b="1" dirty="0">
                <a:latin typeface="Arial" panose="020B0604020202020204" pitchFamily="34" charset="0"/>
                <a:ea typeface="宋体" panose="02010600030101010101" pitchFamily="2" charset="-122"/>
                <a:sym typeface="+mn-ea"/>
              </a:rPr>
              <a:t>实现理论观点与生活经验有机结合，在自主辨析的思考中感悟真理的力量，让学生动起来、探究起来，加深学生的社会责任感，使核心素养</a:t>
            </a:r>
            <a:r>
              <a:rPr lang="en-US" altLang="zh-CN" sz="2400" b="1" dirty="0">
                <a:latin typeface="Arial" panose="020B0604020202020204" pitchFamily="34" charset="0"/>
                <a:ea typeface="宋体" panose="02010600030101010101" pitchFamily="2" charset="-122"/>
                <a:sym typeface="+mn-ea"/>
              </a:rPr>
              <a:t>“</a:t>
            </a:r>
            <a:r>
              <a:rPr lang="zh-CN" altLang="en-US" sz="2400" b="1" dirty="0">
                <a:latin typeface="Arial" panose="020B0604020202020204" pitchFamily="34" charset="0"/>
                <a:ea typeface="宋体" panose="02010600030101010101" pitchFamily="2" charset="-122"/>
                <a:sym typeface="+mn-ea"/>
              </a:rPr>
              <a:t>接地气</a:t>
            </a:r>
            <a:r>
              <a:rPr lang="en-US" altLang="zh-CN" sz="2400" b="1" dirty="0">
                <a:latin typeface="Arial" panose="020B0604020202020204" pitchFamily="34" charset="0"/>
                <a:ea typeface="宋体" panose="02010600030101010101" pitchFamily="2" charset="-122"/>
                <a:sym typeface="+mn-ea"/>
              </a:rPr>
              <a:t>”</a:t>
            </a:r>
            <a:r>
              <a:rPr lang="zh-CN" altLang="en-US" sz="2400" b="1" dirty="0">
                <a:latin typeface="Arial" panose="020B0604020202020204" pitchFamily="34" charset="0"/>
                <a:ea typeface="宋体" panose="02010600030101010101" pitchFamily="2" charset="-122"/>
                <a:sym typeface="+mn-ea"/>
              </a:rPr>
              <a:t>，推动知识课堂向素养课堂转化。</a:t>
            </a:r>
            <a:endParaRPr kumimoji="0" lang="zh-CN" altLang="zh-CN" sz="2800" b="1" i="0" u="none" strike="noStrike" kern="1200" cap="none" spc="0" normalizeH="0" baseline="0" noProof="0" dirty="0" smtClean="0">
              <a:ln>
                <a:noFill/>
              </a:ln>
              <a:solidFill>
                <a:schemeClr val="tx1">
                  <a:lumMod val="95000"/>
                  <a:lumOff val="5000"/>
                </a:schemeClr>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endParaRPr kumimoji="0" lang="zh-CN" altLang="en-US" sz="3200" b="1"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0" name="矩形 9"/>
          <p:cNvSpPr/>
          <p:nvPr/>
        </p:nvSpPr>
        <p:spPr>
          <a:xfrm>
            <a:off x="7697470" y="1166495"/>
            <a:ext cx="1101090" cy="645160"/>
          </a:xfrm>
          <a:prstGeom prst="rect">
            <a:avLst/>
          </a:prstGeom>
          <a:noFill/>
          <a:ln>
            <a:noFill/>
          </a:ln>
        </p:spPr>
        <p:txBody>
          <a:bodyPr wrap="none" rtlCol="0" anchor="t">
            <a:spAutoFit/>
          </a:bodyPr>
          <a:lstStyle/>
          <a:p>
            <a:pPr algn="ctr"/>
            <a:r>
              <a:rPr lang="zh-CN" altLang="en-US" sz="3600" b="1">
                <a:ln w="22225">
                  <a:solidFill>
                    <a:schemeClr val="accent2"/>
                  </a:solidFill>
                  <a:prstDash val="solid"/>
                </a:ln>
                <a:solidFill>
                  <a:schemeClr val="accent2">
                    <a:lumMod val="40000"/>
                    <a:lumOff val="60000"/>
                  </a:schemeClr>
                </a:solidFill>
                <a:effectLst/>
              </a:rPr>
              <a:t>活力</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2" presetClass="entr" presetSubtype="4"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 calcmode="lin" valueType="num">
                                      <p:cBhvr>
                                        <p:cTn id="10" dur="300" fill="hold"/>
                                        <p:tgtEl>
                                          <p:spTgt spid="7"/>
                                        </p:tgtEl>
                                        <p:attrNameLst>
                                          <p:attrName>ppt_x</p:attrName>
                                        </p:attrNameLst>
                                      </p:cBhvr>
                                      <p:tavLst>
                                        <p:tav tm="0">
                                          <p:val>
                                            <p:strVal val="#ppt_x"/>
                                          </p:val>
                                        </p:tav>
                                        <p:tav tm="100000">
                                          <p:val>
                                            <p:strVal val="#ppt_x"/>
                                          </p:val>
                                        </p:tav>
                                      </p:tavLst>
                                    </p:anim>
                                    <p:anim calcmode="lin" valueType="num">
                                      <p:cBhvr>
                                        <p:cTn id="11" dur="300" fill="hold"/>
                                        <p:tgtEl>
                                          <p:spTgt spid="7"/>
                                        </p:tgtEl>
                                        <p:attrNameLst>
                                          <p:attrName>ppt_y</p:attrName>
                                        </p:attrNameLst>
                                      </p:cBhvr>
                                      <p:tavLst>
                                        <p:tav tm="0">
                                          <p:val>
                                            <p:strVal val="1+#ppt_h/2"/>
                                          </p:val>
                                        </p:tav>
                                        <p:tav tm="100000">
                                          <p:val>
                                            <p:strVal val="#ppt_y"/>
                                          </p:val>
                                        </p:tav>
                                      </p:tavLst>
                                    </p:anim>
                                  </p:childTnLst>
                                </p:cTn>
                              </p:par>
                              <p:par>
                                <p:cTn id="12" presetID="63" presetClass="path" presetSubtype="0" accel="50000" decel="50000" fill="hold" nodeType="withEffect">
                                  <p:stCondLst>
                                    <p:cond delay="0"/>
                                  </p:stCondLst>
                                  <p:childTnLst>
                                    <p:animMotion origin="layout" path="M 0.056042 0.005186 L 0.682153 -0.003518 " pathEditMode="relative" rAng="0" ptsTypes="">
                                      <p:cBhvr>
                                        <p:cTn id="13" dur="1000" fill="hold"/>
                                        <p:tgtEl>
                                          <p:spTgt spid="7"/>
                                        </p:tgtEl>
                                        <p:attrNameLst>
                                          <p:attrName>ppt_x</p:attrName>
                                          <p:attrName>ppt_y</p:attrName>
                                        </p:attrNameLst>
                                      </p:cBhvr>
                                      <p:rCtr x="31300" y="-400"/>
                                    </p:animMotion>
                                  </p:childTnLst>
                                </p:cTn>
                              </p:par>
                              <p:par>
                                <p:cTn id="14" presetID="22" presetClass="entr" presetSubtype="8" fill="hold" grpId="0" nodeType="withEffect">
                                  <p:stCondLst>
                                    <p:cond delay="300"/>
                                  </p:stCondLst>
                                  <p:childTnLst>
                                    <p:set>
                                      <p:cBhvr>
                                        <p:cTn id="15" dur="1" fill="hold">
                                          <p:stCondLst>
                                            <p:cond delay="0"/>
                                          </p:stCondLst>
                                        </p:cTn>
                                        <p:tgtEl>
                                          <p:spTgt spid="6"/>
                                        </p:tgtEl>
                                        <p:attrNameLst>
                                          <p:attrName>style.visibility</p:attrName>
                                        </p:attrNameLst>
                                      </p:cBhvr>
                                      <p:to>
                                        <p:strVal val="visible"/>
                                      </p:to>
                                    </p:set>
                                    <p:animEffect transition="in" filter="wipe(left)">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blinds(horizontal)">
                                      <p:cBhvr>
                                        <p:cTn id="21" dur="500"/>
                                        <p:tgtEl>
                                          <p:spTgt spid="12"/>
                                        </p:tgtEl>
                                      </p:cBhvr>
                                    </p:animEffect>
                                  </p:childTnLst>
                                </p:cTn>
                              </p:par>
                              <p:par>
                                <p:cTn id="22" presetID="3" presetClass="entr" presetSubtype="10" fill="hold"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blinds(horizontal)">
                                      <p:cBhvr>
                                        <p:cTn id="24" dur="500"/>
                                        <p:tgtEl>
                                          <p:spTgt spid="9"/>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blinds(horizontal)">
                                      <p:cBhvr>
                                        <p:cTn id="27" dur="500"/>
                                        <p:tgtEl>
                                          <p:spTgt spid="2"/>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blinds(horizontal)">
                                      <p:cBhvr>
                                        <p:cTn id="30" dur="500"/>
                                        <p:tgtEl>
                                          <p:spTgt spid="14"/>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9219">
                                            <p:txEl>
                                              <p:pRg st="0" end="0"/>
                                            </p:txEl>
                                          </p:spTgt>
                                        </p:tgtEl>
                                        <p:attrNameLst>
                                          <p:attrName>style.visibility</p:attrName>
                                        </p:attrNameLst>
                                      </p:cBhvr>
                                      <p:to>
                                        <p:strVal val="visible"/>
                                      </p:to>
                                    </p:set>
                                    <p:animEffect transition="in" filter="blinds(horizontal)">
                                      <p:cBhvr>
                                        <p:cTn id="35" dur="500"/>
                                        <p:tgtEl>
                                          <p:spTgt spid="9219">
                                            <p:txEl>
                                              <p:pRg st="0" end="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blinds(horizontal)">
                                      <p:cBhvr>
                                        <p:cTn id="4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4" grpId="0" bldLvl="0" animBg="1"/>
      <p:bldP spid="2" grpId="0" animBg="1"/>
      <p:bldP spid="9219" grpId="0" build="p"/>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原创设计师QQ598969553      _3"/>
          <p:cNvSpPr/>
          <p:nvPr/>
        </p:nvSpPr>
        <p:spPr>
          <a:xfrm>
            <a:off x="292100" y="305436"/>
            <a:ext cx="6948170" cy="644525"/>
          </a:xfrm>
          <a:prstGeom prst="roundRect">
            <a:avLst>
              <a:gd name="adj" fmla="val 50000"/>
            </a:avLst>
          </a:prstGeom>
          <a:solidFill>
            <a:schemeClr val="bg1">
              <a:lumMod val="85000"/>
            </a:schemeClr>
          </a:solidFill>
          <a:ln w="12700">
            <a:noFill/>
          </a:ln>
          <a:effectLst>
            <a:innerShdw blurRad="50800" dist="127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181444" tIns="90722" rIns="181444" bIns="90722"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7" name="原创设计师QQ598969553      _5"/>
          <p:cNvSpPr/>
          <p:nvPr/>
        </p:nvSpPr>
        <p:spPr>
          <a:xfrm>
            <a:off x="348239" y="240200"/>
            <a:ext cx="775061" cy="774994"/>
          </a:xfrm>
          <a:prstGeom prst="roundRect">
            <a:avLst>
              <a:gd name="adj" fmla="val 50000"/>
            </a:avLst>
          </a:prstGeom>
          <a:gradFill flip="none" rotWithShape="1">
            <a:gsLst>
              <a:gs pos="55000">
                <a:srgbClr val="E7E7E7"/>
              </a:gs>
              <a:gs pos="0">
                <a:schemeClr val="bg1"/>
              </a:gs>
              <a:gs pos="100000">
                <a:schemeClr val="bg1">
                  <a:lumMod val="75000"/>
                </a:schemeClr>
              </a:gs>
            </a:gsLst>
            <a:lin ang="18900000" scaled="1"/>
            <a:tileRect/>
          </a:gradFill>
          <a:ln w="12700">
            <a:gradFill flip="none" rotWithShape="1">
              <a:gsLst>
                <a:gs pos="0">
                  <a:schemeClr val="bg1">
                    <a:lumMod val="75000"/>
                  </a:schemeClr>
                </a:gs>
                <a:gs pos="100000">
                  <a:schemeClr val="bg1"/>
                </a:gs>
              </a:gsLst>
              <a:lin ang="18900000" scaled="1"/>
              <a:tileRect/>
            </a:gradFill>
          </a:ln>
          <a:effectLst>
            <a:outerShdw blurRad="190500" dist="76200" dir="8100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1444" tIns="90722" rIns="181444" bIns="90722"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9221" name="TextBox 7"/>
          <p:cNvSpPr txBox="1"/>
          <p:nvPr/>
        </p:nvSpPr>
        <p:spPr>
          <a:xfrm>
            <a:off x="467544" y="335915"/>
            <a:ext cx="647700" cy="583565"/>
          </a:xfrm>
          <a:prstGeom prst="rect">
            <a:avLst/>
          </a:prstGeom>
          <a:noFill/>
          <a:ln w="9525">
            <a:noFill/>
          </a:ln>
        </p:spPr>
        <p:txBody>
          <a:bodyPr anchor="t">
            <a:spAutoFit/>
          </a:bodyPr>
          <a:lstStyle/>
          <a:p>
            <a:r>
              <a:rPr lang="zh-CN" altLang="en-US" sz="3200" b="1" dirty="0">
                <a:solidFill>
                  <a:srgbClr val="E9462F"/>
                </a:solidFill>
                <a:latin typeface="微软雅黑" panose="020B0503020204020204" charset="-122"/>
                <a:ea typeface="微软雅黑" panose="020B0503020204020204" charset="-122"/>
              </a:rPr>
              <a:t>二、</a:t>
            </a:r>
            <a:endParaRPr lang="zh-CN" altLang="en-US" sz="3200" dirty="0">
              <a:solidFill>
                <a:srgbClr val="FF0000"/>
              </a:solidFill>
              <a:latin typeface="Arial" panose="020B0604020202020204" pitchFamily="34" charset="0"/>
              <a:ea typeface="宋体" panose="02010600030101010101" pitchFamily="2" charset="-122"/>
            </a:endParaRPr>
          </a:p>
        </p:txBody>
      </p:sp>
      <p:sp>
        <p:nvSpPr>
          <p:cNvPr id="4" name="文本框 3"/>
          <p:cNvSpPr txBox="1"/>
          <p:nvPr/>
        </p:nvSpPr>
        <p:spPr>
          <a:xfrm>
            <a:off x="467995" y="2754630"/>
            <a:ext cx="798195" cy="2242820"/>
          </a:xfrm>
          <a:prstGeom prst="rect">
            <a:avLst/>
          </a:prstGeom>
          <a:noFill/>
        </p:spPr>
        <p:txBody>
          <a:bodyPr vert="eaVert" wrap="square" rtlCol="0">
            <a:spAutoFit/>
          </a:bodyPr>
          <a:lstStyle/>
          <a:p>
            <a:r>
              <a:rPr lang="zh-CN" altLang="en-US" sz="4000"/>
              <a:t>政治生活</a:t>
            </a:r>
          </a:p>
        </p:txBody>
      </p:sp>
      <p:cxnSp>
        <p:nvCxnSpPr>
          <p:cNvPr id="8" name="直接箭头连接符 7"/>
          <p:cNvCxnSpPr/>
          <p:nvPr/>
        </p:nvCxnSpPr>
        <p:spPr>
          <a:xfrm flipV="1">
            <a:off x="1129665" y="3789045"/>
            <a:ext cx="346075" cy="254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3" name="文本框 12"/>
          <p:cNvSpPr txBox="1"/>
          <p:nvPr/>
        </p:nvSpPr>
        <p:spPr>
          <a:xfrm>
            <a:off x="1708785" y="2821305"/>
            <a:ext cx="3462655" cy="1938020"/>
          </a:xfrm>
          <a:prstGeom prst="rect">
            <a:avLst/>
          </a:prstGeom>
          <a:noFill/>
        </p:spPr>
        <p:txBody>
          <a:bodyPr wrap="square" rtlCol="0">
            <a:spAutoFit/>
          </a:bodyPr>
          <a:lstStyle/>
          <a:p>
            <a:r>
              <a:rPr lang="zh-CN" altLang="en-US" sz="4000" b="1">
                <a:solidFill>
                  <a:srgbClr val="FF0000"/>
                </a:solidFill>
              </a:rPr>
              <a:t>发展中国特色社会主义民主政治</a:t>
            </a:r>
          </a:p>
        </p:txBody>
      </p:sp>
      <p:cxnSp>
        <p:nvCxnSpPr>
          <p:cNvPr id="15" name="直接箭头连接符 14"/>
          <p:cNvCxnSpPr/>
          <p:nvPr/>
        </p:nvCxnSpPr>
        <p:spPr>
          <a:xfrm flipV="1">
            <a:off x="4992370" y="3645535"/>
            <a:ext cx="515620" cy="762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7" name="文本框 16"/>
          <p:cNvSpPr txBox="1"/>
          <p:nvPr/>
        </p:nvSpPr>
        <p:spPr>
          <a:xfrm>
            <a:off x="6286500" y="2335530"/>
            <a:ext cx="894080" cy="521970"/>
          </a:xfrm>
          <a:prstGeom prst="rect">
            <a:avLst/>
          </a:prstGeom>
          <a:noFill/>
        </p:spPr>
        <p:txBody>
          <a:bodyPr wrap="none" rtlCol="0">
            <a:spAutoFit/>
          </a:bodyPr>
          <a:lstStyle/>
          <a:p>
            <a:r>
              <a:rPr lang="zh-CN" altLang="en-US" sz="2800"/>
              <a:t>政府</a:t>
            </a:r>
          </a:p>
        </p:txBody>
      </p:sp>
      <p:sp>
        <p:nvSpPr>
          <p:cNvPr id="18" name="文本框 17"/>
          <p:cNvSpPr txBox="1"/>
          <p:nvPr/>
        </p:nvSpPr>
        <p:spPr>
          <a:xfrm>
            <a:off x="6286500" y="1852295"/>
            <a:ext cx="894080" cy="521970"/>
          </a:xfrm>
          <a:prstGeom prst="rect">
            <a:avLst/>
          </a:prstGeom>
          <a:noFill/>
        </p:spPr>
        <p:txBody>
          <a:bodyPr wrap="none" rtlCol="0">
            <a:spAutoFit/>
          </a:bodyPr>
          <a:lstStyle/>
          <a:p>
            <a:r>
              <a:rPr lang="zh-CN" altLang="en-US" sz="2800"/>
              <a:t>公民</a:t>
            </a:r>
          </a:p>
        </p:txBody>
      </p:sp>
      <p:sp>
        <p:nvSpPr>
          <p:cNvPr id="19" name="文本框 18"/>
          <p:cNvSpPr txBox="1"/>
          <p:nvPr/>
        </p:nvSpPr>
        <p:spPr>
          <a:xfrm>
            <a:off x="6286500" y="2821305"/>
            <a:ext cx="894080" cy="521970"/>
          </a:xfrm>
          <a:prstGeom prst="rect">
            <a:avLst/>
          </a:prstGeom>
          <a:noFill/>
        </p:spPr>
        <p:txBody>
          <a:bodyPr wrap="none" rtlCol="0">
            <a:spAutoFit/>
          </a:bodyPr>
          <a:lstStyle/>
          <a:p>
            <a:r>
              <a:rPr lang="zh-CN" altLang="en-US" sz="2800"/>
              <a:t>人大</a:t>
            </a:r>
          </a:p>
        </p:txBody>
      </p:sp>
      <p:sp>
        <p:nvSpPr>
          <p:cNvPr id="20" name="文本框 19"/>
          <p:cNvSpPr txBox="1"/>
          <p:nvPr/>
        </p:nvSpPr>
        <p:spPr>
          <a:xfrm>
            <a:off x="6286500" y="3333305"/>
            <a:ext cx="1605280" cy="521970"/>
          </a:xfrm>
          <a:prstGeom prst="rect">
            <a:avLst/>
          </a:prstGeom>
          <a:noFill/>
        </p:spPr>
        <p:txBody>
          <a:bodyPr wrap="none" rtlCol="0">
            <a:spAutoFit/>
          </a:bodyPr>
          <a:lstStyle/>
          <a:p>
            <a:r>
              <a:rPr lang="zh-CN" altLang="en-US" sz="2800" dirty="0"/>
              <a:t>人大代表</a:t>
            </a:r>
          </a:p>
        </p:txBody>
      </p:sp>
      <p:sp>
        <p:nvSpPr>
          <p:cNvPr id="21" name="文本框 20"/>
          <p:cNvSpPr txBox="1"/>
          <p:nvPr/>
        </p:nvSpPr>
        <p:spPr>
          <a:xfrm>
            <a:off x="6346190" y="3841750"/>
            <a:ext cx="894080" cy="521970"/>
          </a:xfrm>
          <a:prstGeom prst="rect">
            <a:avLst/>
          </a:prstGeom>
          <a:noFill/>
        </p:spPr>
        <p:txBody>
          <a:bodyPr wrap="none" rtlCol="0">
            <a:spAutoFit/>
          </a:bodyPr>
          <a:lstStyle/>
          <a:p>
            <a:r>
              <a:rPr lang="zh-CN" altLang="en-US" sz="2800" dirty="0"/>
              <a:t>政党</a:t>
            </a:r>
          </a:p>
        </p:txBody>
      </p:sp>
      <p:sp>
        <p:nvSpPr>
          <p:cNvPr id="26" name="矩形 25"/>
          <p:cNvSpPr/>
          <p:nvPr/>
        </p:nvSpPr>
        <p:spPr>
          <a:xfrm>
            <a:off x="3006725" y="4102735"/>
            <a:ext cx="2019300" cy="1198880"/>
          </a:xfrm>
          <a:prstGeom prst="rect">
            <a:avLst/>
          </a:prstGeom>
          <a:noFill/>
          <a:ln>
            <a:noFill/>
          </a:ln>
        </p:spPr>
        <p:txBody>
          <a:bodyPr wrap="none" rtlCol="0" anchor="t">
            <a:spAutoFit/>
          </a:bodyPr>
          <a:lstStyle/>
          <a:p>
            <a:pPr algn="ctr"/>
            <a:r>
              <a:rPr lang="zh-CN" altLang="en-US" sz="7200" b="1">
                <a:ln w="22225">
                  <a:solidFill>
                    <a:schemeClr val="accent2"/>
                  </a:solidFill>
                  <a:prstDash val="solid"/>
                </a:ln>
                <a:solidFill>
                  <a:schemeClr val="accent2">
                    <a:lumMod val="40000"/>
                    <a:lumOff val="60000"/>
                  </a:schemeClr>
                </a:solidFill>
                <a:effectLst/>
              </a:rPr>
              <a:t>主线</a:t>
            </a:r>
          </a:p>
        </p:txBody>
      </p:sp>
      <p:sp>
        <p:nvSpPr>
          <p:cNvPr id="41" name="文本框 40"/>
          <p:cNvSpPr txBox="1"/>
          <p:nvPr/>
        </p:nvSpPr>
        <p:spPr>
          <a:xfrm>
            <a:off x="6346190" y="4845050"/>
            <a:ext cx="894080" cy="521970"/>
          </a:xfrm>
          <a:prstGeom prst="rect">
            <a:avLst/>
          </a:prstGeom>
          <a:noFill/>
        </p:spPr>
        <p:txBody>
          <a:bodyPr wrap="none" rtlCol="0">
            <a:spAutoFit/>
          </a:bodyPr>
          <a:lstStyle/>
          <a:p>
            <a:r>
              <a:rPr lang="zh-CN" altLang="en-US" sz="2800"/>
              <a:t>国家</a:t>
            </a:r>
          </a:p>
        </p:txBody>
      </p:sp>
      <p:sp>
        <p:nvSpPr>
          <p:cNvPr id="49" name="文本框 48"/>
          <p:cNvSpPr txBox="1"/>
          <p:nvPr/>
        </p:nvSpPr>
        <p:spPr>
          <a:xfrm>
            <a:off x="6346190" y="4323080"/>
            <a:ext cx="894080" cy="521970"/>
          </a:xfrm>
          <a:prstGeom prst="rect">
            <a:avLst/>
          </a:prstGeom>
          <a:noFill/>
        </p:spPr>
        <p:txBody>
          <a:bodyPr wrap="none" rtlCol="0">
            <a:spAutoFit/>
          </a:bodyPr>
          <a:lstStyle/>
          <a:p>
            <a:r>
              <a:rPr lang="zh-CN" altLang="en-US" sz="2800"/>
              <a:t>民族</a:t>
            </a:r>
          </a:p>
        </p:txBody>
      </p:sp>
      <p:sp>
        <p:nvSpPr>
          <p:cNvPr id="53" name="左大括号 52"/>
          <p:cNvSpPr/>
          <p:nvPr/>
        </p:nvSpPr>
        <p:spPr>
          <a:xfrm>
            <a:off x="5702300" y="1884045"/>
            <a:ext cx="288290" cy="3984625"/>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zh-CN" altLang="en-US"/>
          </a:p>
        </p:txBody>
      </p:sp>
      <p:sp>
        <p:nvSpPr>
          <p:cNvPr id="56" name="文本框 55"/>
          <p:cNvSpPr txBox="1"/>
          <p:nvPr/>
        </p:nvSpPr>
        <p:spPr>
          <a:xfrm>
            <a:off x="6292528" y="5367020"/>
            <a:ext cx="1620957" cy="523220"/>
          </a:xfrm>
          <a:prstGeom prst="rect">
            <a:avLst/>
          </a:prstGeom>
          <a:noFill/>
        </p:spPr>
        <p:txBody>
          <a:bodyPr wrap="none" rtlCol="0">
            <a:spAutoFit/>
          </a:bodyPr>
          <a:lstStyle/>
          <a:p>
            <a:r>
              <a:rPr lang="zh-CN" altLang="en-US" sz="2800" dirty="0" smtClean="0"/>
              <a:t>国际社会</a:t>
            </a:r>
            <a:endParaRPr lang="zh-CN" altLang="en-US" sz="2800" dirty="0"/>
          </a:p>
        </p:txBody>
      </p:sp>
      <p:sp>
        <p:nvSpPr>
          <p:cNvPr id="2" name="原创设计师QQ598969553      _4"/>
          <p:cNvSpPr/>
          <p:nvPr/>
        </p:nvSpPr>
        <p:spPr>
          <a:xfrm>
            <a:off x="1186853" y="397193"/>
            <a:ext cx="5436870" cy="492125"/>
          </a:xfrm>
          <a:prstGeom prst="rect">
            <a:avLst/>
          </a:prstGeom>
          <a:noFill/>
          <a:ln w="9525">
            <a:noFill/>
          </a:ln>
        </p:spPr>
        <p:txBody>
          <a:bodyPr wrap="square" lIns="0" tIns="0" rIns="0" bIns="0" anchor="t">
            <a:spAutoFit/>
          </a:bodyPr>
          <a:lstStyle/>
          <a:p>
            <a:pPr algn="ctr"/>
            <a:r>
              <a:rPr lang="zh-CN" altLang="en-US" sz="3200" b="1" dirty="0">
                <a:solidFill>
                  <a:srgbClr val="E9462F"/>
                </a:solidFill>
                <a:latin typeface="微软雅黑" panose="020B0503020204020204" charset="-122"/>
                <a:ea typeface="微软雅黑" panose="020B0503020204020204" charset="-122"/>
                <a:sym typeface="微软雅黑" panose="020B0503020204020204" charset="-122"/>
              </a:rPr>
              <a:t>把握教材主线   重构知识体系</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2" presetClass="entr" presetSubtype="4"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 calcmode="lin" valueType="num">
                                      <p:cBhvr>
                                        <p:cTn id="10" dur="300" fill="hold"/>
                                        <p:tgtEl>
                                          <p:spTgt spid="7"/>
                                        </p:tgtEl>
                                        <p:attrNameLst>
                                          <p:attrName>ppt_x</p:attrName>
                                        </p:attrNameLst>
                                      </p:cBhvr>
                                      <p:tavLst>
                                        <p:tav tm="0">
                                          <p:val>
                                            <p:strVal val="#ppt_x"/>
                                          </p:val>
                                        </p:tav>
                                        <p:tav tm="100000">
                                          <p:val>
                                            <p:strVal val="#ppt_x"/>
                                          </p:val>
                                        </p:tav>
                                      </p:tavLst>
                                    </p:anim>
                                    <p:anim calcmode="lin" valueType="num">
                                      <p:cBhvr>
                                        <p:cTn id="11" dur="300" fill="hold"/>
                                        <p:tgtEl>
                                          <p:spTgt spid="7"/>
                                        </p:tgtEl>
                                        <p:attrNameLst>
                                          <p:attrName>ppt_y</p:attrName>
                                        </p:attrNameLst>
                                      </p:cBhvr>
                                      <p:tavLst>
                                        <p:tav tm="0">
                                          <p:val>
                                            <p:strVal val="1+#ppt_h/2"/>
                                          </p:val>
                                        </p:tav>
                                        <p:tav tm="100000">
                                          <p:val>
                                            <p:strVal val="#ppt_y"/>
                                          </p:val>
                                        </p:tav>
                                      </p:tavLst>
                                    </p:anim>
                                  </p:childTnLst>
                                </p:cTn>
                              </p:par>
                              <p:par>
                                <p:cTn id="12" presetID="63" presetClass="path" presetSubtype="0" accel="50000" decel="50000" fill="hold" nodeType="withEffect">
                                  <p:stCondLst>
                                    <p:cond delay="0"/>
                                  </p:stCondLst>
                                  <p:childTnLst>
                                    <p:animMotion origin="layout" path="M 0.056042 0.005186 L 0.682153 -0.003518 " pathEditMode="relative" rAng="0" ptsTypes="">
                                      <p:cBhvr>
                                        <p:cTn id="13" dur="1000" fill="hold"/>
                                        <p:tgtEl>
                                          <p:spTgt spid="7"/>
                                        </p:tgtEl>
                                        <p:attrNameLst>
                                          <p:attrName>ppt_x</p:attrName>
                                          <p:attrName>ppt_y</p:attrName>
                                        </p:attrNameLst>
                                      </p:cBhvr>
                                      <p:rCtr x="31300" y="-400"/>
                                    </p:animMotion>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linds(horizontal)">
                                      <p:cBhvr>
                                        <p:cTn id="18" dur="500"/>
                                        <p:tgtEl>
                                          <p:spTgt spid="4"/>
                                        </p:tgtEl>
                                      </p:cBhvr>
                                    </p:animEffect>
                                  </p:childTnLst>
                                </p:cTn>
                              </p:par>
                              <p:par>
                                <p:cTn id="19" presetID="3" presetClass="entr" presetSubtype="10" fill="hold"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blinds(horizontal)">
                                      <p:cBhvr>
                                        <p:cTn id="21" dur="500"/>
                                        <p:tgtEl>
                                          <p:spTgt spid="8"/>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blinds(horizontal)">
                                      <p:cBhvr>
                                        <p:cTn id="24" dur="500"/>
                                        <p:tgtEl>
                                          <p:spTgt spid="13"/>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26"/>
                                        </p:tgtEl>
                                        <p:attrNameLst>
                                          <p:attrName>style.visibility</p:attrName>
                                        </p:attrNameLst>
                                      </p:cBhvr>
                                      <p:to>
                                        <p:strVal val="visible"/>
                                      </p:to>
                                    </p:set>
                                    <p:animEffect transition="in" filter="blinds(horizontal)">
                                      <p:cBhvr>
                                        <p:cTn id="29" dur="500"/>
                                        <p:tgtEl>
                                          <p:spTgt spid="26"/>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nodeType="click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blinds(horizontal)">
                                      <p:cBhvr>
                                        <p:cTn id="34" dur="500"/>
                                        <p:tgtEl>
                                          <p:spTgt spid="15"/>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53"/>
                                        </p:tgtEl>
                                        <p:attrNameLst>
                                          <p:attrName>style.visibility</p:attrName>
                                        </p:attrNameLst>
                                      </p:cBhvr>
                                      <p:to>
                                        <p:strVal val="visible"/>
                                      </p:to>
                                    </p:set>
                                    <p:animEffect transition="in" filter="blinds(horizontal)">
                                      <p:cBhvr>
                                        <p:cTn id="37" dur="500"/>
                                        <p:tgtEl>
                                          <p:spTgt spid="53"/>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18"/>
                                        </p:tgtEl>
                                        <p:attrNameLst>
                                          <p:attrName>style.visibility</p:attrName>
                                        </p:attrNameLst>
                                      </p:cBhvr>
                                      <p:to>
                                        <p:strVal val="visible"/>
                                      </p:to>
                                    </p:set>
                                    <p:animEffect transition="in" filter="blinds(horizontal)">
                                      <p:cBhvr>
                                        <p:cTn id="40" dur="500"/>
                                        <p:tgtEl>
                                          <p:spTgt spid="18"/>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blinds(horizontal)">
                                      <p:cBhvr>
                                        <p:cTn id="43" dur="500"/>
                                        <p:tgtEl>
                                          <p:spTgt spid="17"/>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49"/>
                                        </p:tgtEl>
                                        <p:attrNameLst>
                                          <p:attrName>style.visibility</p:attrName>
                                        </p:attrNameLst>
                                      </p:cBhvr>
                                      <p:to>
                                        <p:strVal val="visible"/>
                                      </p:to>
                                    </p:set>
                                    <p:animEffect transition="in" filter="blinds(horizontal)">
                                      <p:cBhvr>
                                        <p:cTn id="46" dur="500"/>
                                        <p:tgtEl>
                                          <p:spTgt spid="49"/>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56"/>
                                        </p:tgtEl>
                                        <p:attrNameLst>
                                          <p:attrName>style.visibility</p:attrName>
                                        </p:attrNameLst>
                                      </p:cBhvr>
                                      <p:to>
                                        <p:strVal val="visible"/>
                                      </p:to>
                                    </p:set>
                                    <p:animEffect transition="in" filter="blinds(horizontal)">
                                      <p:cBhvr>
                                        <p:cTn id="49" dur="500"/>
                                        <p:tgtEl>
                                          <p:spTgt spid="56"/>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blinds(horizontal)">
                                      <p:cBhvr>
                                        <p:cTn id="52" dur="500"/>
                                        <p:tgtEl>
                                          <p:spTgt spid="19"/>
                                        </p:tgtEl>
                                      </p:cBhvr>
                                    </p:animEffect>
                                  </p:childTnLst>
                                </p:cTn>
                              </p:par>
                              <p:par>
                                <p:cTn id="53" presetID="3" presetClass="entr" presetSubtype="10" fill="hold" grpId="0" nodeType="withEffect">
                                  <p:stCondLst>
                                    <p:cond delay="0"/>
                                  </p:stCondLst>
                                  <p:childTnLst>
                                    <p:set>
                                      <p:cBhvr>
                                        <p:cTn id="54" dur="1" fill="hold">
                                          <p:stCondLst>
                                            <p:cond delay="0"/>
                                          </p:stCondLst>
                                        </p:cTn>
                                        <p:tgtEl>
                                          <p:spTgt spid="20"/>
                                        </p:tgtEl>
                                        <p:attrNameLst>
                                          <p:attrName>style.visibility</p:attrName>
                                        </p:attrNameLst>
                                      </p:cBhvr>
                                      <p:to>
                                        <p:strVal val="visible"/>
                                      </p:to>
                                    </p:set>
                                    <p:animEffect transition="in" filter="blinds(horizontal)">
                                      <p:cBhvr>
                                        <p:cTn id="55" dur="500"/>
                                        <p:tgtEl>
                                          <p:spTgt spid="20"/>
                                        </p:tgtEl>
                                      </p:cBhvr>
                                    </p:animEffect>
                                  </p:childTnLst>
                                </p:cTn>
                              </p:par>
                              <p:par>
                                <p:cTn id="56" presetID="3" presetClass="entr" presetSubtype="10" fill="hold" grpId="0" nodeType="withEffect">
                                  <p:stCondLst>
                                    <p:cond delay="0"/>
                                  </p:stCondLst>
                                  <p:childTnLst>
                                    <p:set>
                                      <p:cBhvr>
                                        <p:cTn id="57" dur="1" fill="hold">
                                          <p:stCondLst>
                                            <p:cond delay="0"/>
                                          </p:stCondLst>
                                        </p:cTn>
                                        <p:tgtEl>
                                          <p:spTgt spid="41"/>
                                        </p:tgtEl>
                                        <p:attrNameLst>
                                          <p:attrName>style.visibility</p:attrName>
                                        </p:attrNameLst>
                                      </p:cBhvr>
                                      <p:to>
                                        <p:strVal val="visible"/>
                                      </p:to>
                                    </p:set>
                                    <p:animEffect transition="in" filter="blinds(horizontal)">
                                      <p:cBhvr>
                                        <p:cTn id="58" dur="500"/>
                                        <p:tgtEl>
                                          <p:spTgt spid="41"/>
                                        </p:tgtEl>
                                      </p:cBhvr>
                                    </p:animEffect>
                                  </p:childTnLst>
                                </p:cTn>
                              </p:par>
                              <p:par>
                                <p:cTn id="59" presetID="3" presetClass="entr" presetSubtype="10" fill="hold" grpId="0" nodeType="withEffect">
                                  <p:stCondLst>
                                    <p:cond delay="0"/>
                                  </p:stCondLst>
                                  <p:childTnLst>
                                    <p:set>
                                      <p:cBhvr>
                                        <p:cTn id="60" dur="1" fill="hold">
                                          <p:stCondLst>
                                            <p:cond delay="0"/>
                                          </p:stCondLst>
                                        </p:cTn>
                                        <p:tgtEl>
                                          <p:spTgt spid="21"/>
                                        </p:tgtEl>
                                        <p:attrNameLst>
                                          <p:attrName>style.visibility</p:attrName>
                                        </p:attrNameLst>
                                      </p:cBhvr>
                                      <p:to>
                                        <p:strVal val="visible"/>
                                      </p:to>
                                    </p:set>
                                    <p:animEffect transition="in" filter="blinds(horizontal)">
                                      <p:cBhvr>
                                        <p:cTn id="61" dur="500"/>
                                        <p:tgtEl>
                                          <p:spTgt spid="21"/>
                                        </p:tgtEl>
                                      </p:cBhvr>
                                    </p:animEffect>
                                  </p:childTnLst>
                                </p:cTn>
                              </p:par>
                              <p:par>
                                <p:cTn id="62" presetID="22" presetClass="entr" presetSubtype="8" fill="hold" grpId="0" nodeType="withEffect">
                                  <p:stCondLst>
                                    <p:cond delay="300"/>
                                  </p:stCondLst>
                                  <p:childTnLst>
                                    <p:set>
                                      <p:cBhvr>
                                        <p:cTn id="63" dur="1" fill="hold">
                                          <p:stCondLst>
                                            <p:cond delay="0"/>
                                          </p:stCondLst>
                                        </p:cTn>
                                        <p:tgtEl>
                                          <p:spTgt spid="2"/>
                                        </p:tgtEl>
                                        <p:attrNameLst>
                                          <p:attrName>style.visibility</p:attrName>
                                        </p:attrNameLst>
                                      </p:cBhvr>
                                      <p:to>
                                        <p:strVal val="visible"/>
                                      </p:to>
                                    </p:set>
                                    <p:animEffect transition="in" filter="wipe(left)">
                                      <p:cBhvr>
                                        <p:cTn id="6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3" grpId="0"/>
      <p:bldP spid="17" grpId="0"/>
      <p:bldP spid="18" grpId="0"/>
      <p:bldP spid="19" grpId="0"/>
      <p:bldP spid="20" grpId="0"/>
      <p:bldP spid="21" grpId="0"/>
      <p:bldP spid="26" grpId="0"/>
      <p:bldP spid="41" grpId="0"/>
      <p:bldP spid="49" grpId="0"/>
      <p:bldP spid="53" grpId="0" bldLvl="0" animBg="1"/>
      <p:bldP spid="56" grpId="0"/>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4568190" y="2225675"/>
            <a:ext cx="4094480" cy="3107690"/>
          </a:xfrm>
          <a:prstGeom prst="rect">
            <a:avLst/>
          </a:prstGeom>
          <a:noFill/>
        </p:spPr>
        <p:txBody>
          <a:bodyPr wrap="none" rtlCol="0">
            <a:spAutoFit/>
          </a:bodyPr>
          <a:lstStyle/>
          <a:p>
            <a:r>
              <a:rPr lang="zh-CN" altLang="en-US" sz="2800" dirty="0">
                <a:latin typeface="仿宋" panose="02010609060101010101" pitchFamily="49" charset="-122"/>
                <a:ea typeface="仿宋" panose="02010609060101010101" pitchFamily="49" charset="-122"/>
              </a:rPr>
              <a:t>政府的责任：对人民负责</a:t>
            </a:r>
          </a:p>
          <a:p>
            <a:r>
              <a:rPr lang="zh-CN" altLang="en-US" sz="2800" dirty="0">
                <a:latin typeface="仿宋" panose="02010609060101010101" pitchFamily="49" charset="-122"/>
                <a:ea typeface="仿宋" panose="02010609060101010101" pitchFamily="49" charset="-122"/>
              </a:rPr>
              <a:t>政府的职能</a:t>
            </a:r>
          </a:p>
          <a:p>
            <a:r>
              <a:rPr lang="zh-CN" altLang="en-US" sz="2800" dirty="0">
                <a:latin typeface="仿宋" panose="02010609060101010101" pitchFamily="49" charset="-122"/>
                <a:ea typeface="仿宋" panose="02010609060101010101" pitchFamily="49" charset="-122"/>
              </a:rPr>
              <a:t>政府的权力：依法行使</a:t>
            </a:r>
          </a:p>
          <a:p>
            <a:r>
              <a:rPr lang="zh-CN" altLang="en-US" sz="2800" dirty="0">
                <a:latin typeface="仿宋" panose="02010609060101010101" pitchFamily="49" charset="-122"/>
                <a:ea typeface="仿宋" panose="02010609060101010101" pitchFamily="49" charset="-122"/>
              </a:rPr>
              <a:t>权力的行使：需要监督</a:t>
            </a:r>
          </a:p>
          <a:p>
            <a:r>
              <a:rPr lang="zh-CN" altLang="en-US" sz="2800" dirty="0">
                <a:latin typeface="仿宋" panose="02010609060101010101" pitchFamily="49" charset="-122"/>
                <a:ea typeface="仿宋" panose="02010609060101010101" pitchFamily="49" charset="-122"/>
              </a:rPr>
              <a:t>人民代表大会制度</a:t>
            </a:r>
          </a:p>
          <a:p>
            <a:r>
              <a:rPr lang="zh-CN" altLang="en-US" sz="2800" dirty="0">
                <a:latin typeface="仿宋" panose="02010609060101010101" pitchFamily="49" charset="-122"/>
                <a:ea typeface="仿宋" panose="02010609060101010101" pitchFamily="49" charset="-122"/>
              </a:rPr>
              <a:t>民族区域自治制度</a:t>
            </a:r>
          </a:p>
          <a:p>
            <a:r>
              <a:rPr lang="en-US" altLang="zh-CN" sz="2800" dirty="0">
                <a:latin typeface="仿宋" panose="02010609060101010101" pitchFamily="49" charset="-122"/>
                <a:ea typeface="仿宋" panose="02010609060101010101" pitchFamily="49" charset="-122"/>
              </a:rPr>
              <a:t>……</a:t>
            </a:r>
          </a:p>
        </p:txBody>
      </p:sp>
      <p:sp>
        <p:nvSpPr>
          <p:cNvPr id="2" name="矩形 1"/>
          <p:cNvSpPr/>
          <p:nvPr/>
        </p:nvSpPr>
        <p:spPr>
          <a:xfrm>
            <a:off x="712470" y="985680"/>
            <a:ext cx="5509843" cy="923330"/>
          </a:xfrm>
          <a:prstGeom prst="rect">
            <a:avLst/>
          </a:prstGeom>
          <a:noFill/>
        </p:spPr>
        <p:txBody>
          <a:bodyPr wrap="none" lIns="91440" tIns="45720" rIns="91440" bIns="45720">
            <a:spAutoFit/>
          </a:bodyPr>
          <a:lstStyle/>
          <a:p>
            <a:pPr algn="ctr"/>
            <a:r>
              <a:rPr lang="en-US" altLang="zh-CN" sz="5400" b="0" cap="none" spc="0" dirty="0">
                <a:ln w="0"/>
                <a:solidFill>
                  <a:srgbClr val="FF0000"/>
                </a:solidFill>
                <a:effectLst>
                  <a:outerShdw blurRad="38100" dist="19050" dir="2700000" algn="tl" rotWithShape="0">
                    <a:schemeClr val="dk1">
                      <a:alpha val="40000"/>
                    </a:schemeClr>
                  </a:outerShdw>
                </a:effectLst>
                <a:latin typeface="华文仿宋" panose="02010600040101010101" pitchFamily="2" charset="-122"/>
                <a:ea typeface="华文仿宋" panose="02010600040101010101" pitchFamily="2" charset="-122"/>
              </a:rPr>
              <a:t>1.</a:t>
            </a:r>
            <a:r>
              <a:rPr lang="zh-CN" altLang="en-US" sz="5400" b="0" cap="none" spc="0" dirty="0">
                <a:ln w="0"/>
                <a:solidFill>
                  <a:srgbClr val="FF0000"/>
                </a:solidFill>
                <a:effectLst>
                  <a:outerShdw blurRad="38100" dist="19050" dir="2700000" algn="tl" rotWithShape="0">
                    <a:schemeClr val="dk1">
                      <a:alpha val="40000"/>
                    </a:schemeClr>
                  </a:outerShdw>
                </a:effectLst>
                <a:latin typeface="华文仿宋" panose="02010600040101010101" pitchFamily="2" charset="-122"/>
                <a:ea typeface="华文仿宋" panose="02010600040101010101" pitchFamily="2" charset="-122"/>
              </a:rPr>
              <a:t>同一知识的整合</a:t>
            </a:r>
            <a:endParaRPr lang="zh-CN" altLang="en-US" sz="5400" b="0" cap="none" spc="0" dirty="0">
              <a:ln w="0"/>
              <a:solidFill>
                <a:srgbClr val="FF0000"/>
              </a:solidFill>
              <a:effectLst>
                <a:outerShdw blurRad="38100" dist="19050" dir="2700000" algn="tl" rotWithShape="0">
                  <a:schemeClr val="dk1">
                    <a:alpha val="40000"/>
                  </a:schemeClr>
                </a:outerShdw>
              </a:effectLst>
            </a:endParaRPr>
          </a:p>
        </p:txBody>
      </p:sp>
      <p:sp>
        <p:nvSpPr>
          <p:cNvPr id="3" name="矩形 2"/>
          <p:cNvSpPr/>
          <p:nvPr/>
        </p:nvSpPr>
        <p:spPr>
          <a:xfrm>
            <a:off x="1187624" y="2225675"/>
            <a:ext cx="2954655" cy="2585323"/>
          </a:xfrm>
          <a:prstGeom prst="rect">
            <a:avLst/>
          </a:prstGeom>
          <a:noFill/>
        </p:spPr>
        <p:txBody>
          <a:bodyPr wrap="none" lIns="91440" tIns="45720" rIns="91440" bIns="45720">
            <a:spAutoFit/>
          </a:bodyPr>
          <a:lstStyle/>
          <a:p>
            <a:pPr algn="ctr"/>
            <a:r>
              <a:rPr lang="zh-CN" altLang="en-US" sz="5400" b="1" cap="none" spc="0" dirty="0">
                <a:ln w="0"/>
                <a:solidFill>
                  <a:schemeClr val="tx1"/>
                </a:solidFill>
                <a:effectLst>
                  <a:outerShdw blurRad="38100" dist="19050" dir="2700000" algn="tl" rotWithShape="0">
                    <a:schemeClr val="dk1">
                      <a:alpha val="40000"/>
                    </a:schemeClr>
                  </a:outerShdw>
                </a:effectLst>
              </a:rPr>
              <a:t>是什么？</a:t>
            </a:r>
          </a:p>
          <a:p>
            <a:pPr algn="ctr"/>
            <a:r>
              <a:rPr lang="zh-CN" altLang="en-US" sz="5400" b="1" cap="none" spc="0" dirty="0">
                <a:ln w="0"/>
                <a:solidFill>
                  <a:schemeClr val="tx1"/>
                </a:solidFill>
                <a:effectLst>
                  <a:outerShdw blurRad="38100" dist="19050" dir="2700000" algn="tl" rotWithShape="0">
                    <a:schemeClr val="dk1">
                      <a:alpha val="40000"/>
                    </a:schemeClr>
                  </a:outerShdw>
                </a:effectLst>
              </a:rPr>
              <a:t>为什么？</a:t>
            </a:r>
          </a:p>
          <a:p>
            <a:pPr algn="ctr"/>
            <a:r>
              <a:rPr lang="zh-CN" altLang="en-US" sz="5400" b="1" cap="none" spc="0" dirty="0">
                <a:ln w="0"/>
                <a:solidFill>
                  <a:schemeClr val="tx1"/>
                </a:solidFill>
                <a:effectLst>
                  <a:outerShdw blurRad="38100" dist="19050" dir="2700000" algn="tl" rotWithShape="0">
                    <a:schemeClr val="dk1">
                      <a:alpha val="40000"/>
                    </a:schemeClr>
                  </a:outerShdw>
                </a:effectLst>
              </a:rPr>
              <a:t>怎么做？</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nvSpPr>
        <p:spPr>
          <a:xfrm>
            <a:off x="677545" y="2408554"/>
            <a:ext cx="8027670" cy="397277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zh-CN" altLang="en-US" sz="2400" dirty="0" smtClean="0">
                <a:latin typeface="仿宋" panose="02010609060101010101" pitchFamily="49" charset="-122"/>
                <a:ea typeface="仿宋" panose="02010609060101010101" pitchFamily="49" charset="-122"/>
              </a:rPr>
              <a:t>①积极</a:t>
            </a:r>
            <a:r>
              <a:rPr lang="zh-CN" altLang="en-US" sz="2400" b="1" dirty="0" smtClean="0">
                <a:solidFill>
                  <a:srgbClr val="FF0000"/>
                </a:solidFill>
                <a:latin typeface="仿宋" panose="02010609060101010101" pitchFamily="49" charset="-122"/>
                <a:ea typeface="仿宋" panose="02010609060101010101" pitchFamily="49" charset="-122"/>
              </a:rPr>
              <a:t>行使</a:t>
            </a:r>
            <a:r>
              <a:rPr lang="zh-CN" altLang="en-US" sz="2400" dirty="0" smtClean="0">
                <a:latin typeface="仿宋" panose="02010609060101010101" pitchFamily="49" charset="-122"/>
                <a:ea typeface="仿宋" panose="02010609060101010101" pitchFamily="49" charset="-122"/>
              </a:rPr>
              <a:t>政治</a:t>
            </a:r>
            <a:r>
              <a:rPr lang="zh-CN" altLang="en-US" sz="2400" b="1" dirty="0" smtClean="0">
                <a:solidFill>
                  <a:srgbClr val="FF0000"/>
                </a:solidFill>
                <a:latin typeface="仿宋" panose="02010609060101010101" pitchFamily="49" charset="-122"/>
                <a:ea typeface="仿宋" panose="02010609060101010101" pitchFamily="49" charset="-122"/>
              </a:rPr>
              <a:t>权利</a:t>
            </a:r>
            <a:r>
              <a:rPr lang="zh-CN" altLang="en-US" sz="2400" dirty="0" smtClean="0">
                <a:latin typeface="仿宋" panose="02010609060101010101" pitchFamily="49" charset="-122"/>
                <a:ea typeface="仿宋" panose="02010609060101010101" pitchFamily="49" charset="-122"/>
              </a:rPr>
              <a:t>，</a:t>
            </a:r>
            <a:r>
              <a:rPr lang="zh-CN" altLang="en-US" sz="2400" b="1" dirty="0" smtClean="0">
                <a:solidFill>
                  <a:srgbClr val="FF0000"/>
                </a:solidFill>
                <a:latin typeface="仿宋" panose="02010609060101010101" pitchFamily="49" charset="-122"/>
                <a:ea typeface="仿宋" panose="02010609060101010101" pitchFamily="49" charset="-122"/>
              </a:rPr>
              <a:t>履行</a:t>
            </a:r>
            <a:r>
              <a:rPr lang="zh-CN" altLang="en-US" sz="2400" dirty="0" smtClean="0">
                <a:latin typeface="仿宋" panose="02010609060101010101" pitchFamily="49" charset="-122"/>
                <a:ea typeface="仿宋" panose="02010609060101010101" pitchFamily="49" charset="-122"/>
              </a:rPr>
              <a:t>政治</a:t>
            </a:r>
            <a:r>
              <a:rPr lang="zh-CN" altLang="en-US" sz="2400" b="1" dirty="0" smtClean="0">
                <a:solidFill>
                  <a:srgbClr val="FF0000"/>
                </a:solidFill>
                <a:latin typeface="仿宋" panose="02010609060101010101" pitchFamily="49" charset="-122"/>
                <a:ea typeface="仿宋" panose="02010609060101010101" pitchFamily="49" charset="-122"/>
              </a:rPr>
              <a:t>义务</a:t>
            </a:r>
          </a:p>
          <a:p>
            <a:pPr marL="0" indent="0">
              <a:buNone/>
            </a:pPr>
            <a:r>
              <a:rPr lang="zh-CN" altLang="en-US" sz="2400" dirty="0" smtClean="0">
                <a:latin typeface="仿宋" panose="02010609060101010101" pitchFamily="49" charset="-122"/>
                <a:ea typeface="仿宋" panose="02010609060101010101" pitchFamily="49" charset="-122"/>
              </a:rPr>
              <a:t>②积极参与</a:t>
            </a:r>
            <a:r>
              <a:rPr lang="zh-CN" altLang="en-US" sz="2400" b="1" dirty="0" smtClean="0">
                <a:latin typeface="仿宋" panose="02010609060101010101" pitchFamily="49" charset="-122"/>
                <a:ea typeface="仿宋" panose="02010609060101010101" pitchFamily="49" charset="-122"/>
              </a:rPr>
              <a:t>民主选举、民主决策、民主管理、民主监督；</a:t>
            </a:r>
          </a:p>
          <a:p>
            <a:pPr marL="0" indent="0">
              <a:buNone/>
            </a:pPr>
            <a:r>
              <a:rPr lang="zh-CN" altLang="en-US" sz="2400" dirty="0" smtClean="0">
                <a:latin typeface="仿宋" panose="02010609060101010101" pitchFamily="49" charset="-122"/>
                <a:ea typeface="仿宋" panose="02010609060101010101" pitchFamily="49" charset="-122"/>
              </a:rPr>
              <a:t>③</a:t>
            </a:r>
            <a:r>
              <a:rPr lang="zh-CN" altLang="en-US" sz="2400" b="1" dirty="0" smtClean="0">
                <a:solidFill>
                  <a:srgbClr val="FF0000"/>
                </a:solidFill>
                <a:latin typeface="仿宋" panose="02010609060101010101" pitchFamily="49" charset="-122"/>
                <a:ea typeface="仿宋" panose="02010609060101010101" pitchFamily="49" charset="-122"/>
              </a:rPr>
              <a:t>坚持</a:t>
            </a:r>
            <a:r>
              <a:rPr lang="zh-CN" altLang="en-US" sz="2400" dirty="0" smtClean="0">
                <a:solidFill>
                  <a:srgbClr val="FF0000"/>
                </a:solidFill>
                <a:latin typeface="仿宋" panose="02010609060101010101" pitchFamily="49" charset="-122"/>
                <a:ea typeface="仿宋" panose="02010609060101010101" pitchFamily="49" charset="-122"/>
              </a:rPr>
              <a:t>参与政治生活的基本</a:t>
            </a:r>
            <a:r>
              <a:rPr lang="zh-CN" altLang="en-US" sz="2400" b="1" dirty="0" smtClean="0">
                <a:solidFill>
                  <a:srgbClr val="FF0000"/>
                </a:solidFill>
                <a:latin typeface="仿宋" panose="02010609060101010101" pitchFamily="49" charset="-122"/>
                <a:ea typeface="仿宋" panose="02010609060101010101" pitchFamily="49" charset="-122"/>
              </a:rPr>
              <a:t>原则</a:t>
            </a:r>
            <a:r>
              <a:rPr lang="zh-CN" altLang="en-US" sz="2400" dirty="0" smtClean="0">
                <a:solidFill>
                  <a:srgbClr val="FF0000"/>
                </a:solidFill>
                <a:latin typeface="仿宋" panose="02010609060101010101" pitchFamily="49" charset="-122"/>
                <a:ea typeface="仿宋" panose="02010609060101010101" pitchFamily="49" charset="-122"/>
              </a:rPr>
              <a:t>：</a:t>
            </a:r>
            <a:r>
              <a:rPr lang="zh-CN" altLang="en-US" sz="2400" dirty="0" smtClean="0">
                <a:latin typeface="仿宋" panose="02010609060101010101" pitchFamily="49" charset="-122"/>
                <a:ea typeface="仿宋" panose="02010609060101010101" pitchFamily="49" charset="-122"/>
              </a:rPr>
              <a:t>公民在法律面前一律平等的原则，权利和义务相统一的原则，坚持个人利益与国家利益相结合的原则；</a:t>
            </a:r>
          </a:p>
          <a:p>
            <a:pPr marL="0" indent="0">
              <a:buNone/>
            </a:pPr>
            <a:r>
              <a:rPr lang="zh-CN" altLang="en-US" sz="2400" dirty="0" smtClean="0">
                <a:latin typeface="仿宋" panose="02010609060101010101" pitchFamily="49" charset="-122"/>
                <a:ea typeface="仿宋" panose="02010609060101010101" pitchFamily="49" charset="-122"/>
              </a:rPr>
              <a:t>④坚持党的领导，自觉</a:t>
            </a:r>
            <a:r>
              <a:rPr lang="zh-CN" altLang="en-US" sz="2400" dirty="0" smtClean="0">
                <a:solidFill>
                  <a:srgbClr val="FF0000"/>
                </a:solidFill>
                <a:latin typeface="仿宋" panose="02010609060101010101" pitchFamily="49" charset="-122"/>
                <a:ea typeface="仿宋" panose="02010609060101010101" pitchFamily="49" charset="-122"/>
              </a:rPr>
              <a:t>遵循法律、规则、程序</a:t>
            </a:r>
            <a:r>
              <a:rPr lang="zh-CN" altLang="en-US" sz="2400" dirty="0" smtClean="0">
                <a:latin typeface="仿宋" panose="02010609060101010101" pitchFamily="49" charset="-122"/>
                <a:ea typeface="仿宋" panose="02010609060101010101" pitchFamily="49" charset="-122"/>
              </a:rPr>
              <a:t>，</a:t>
            </a:r>
            <a:r>
              <a:rPr lang="zh-CN" altLang="en-US" sz="2400" dirty="0" smtClean="0">
                <a:solidFill>
                  <a:srgbClr val="FF0000"/>
                </a:solidFill>
                <a:latin typeface="仿宋" panose="02010609060101010101" pitchFamily="49" charset="-122"/>
                <a:ea typeface="仿宋" panose="02010609060101010101" pitchFamily="49" charset="-122"/>
              </a:rPr>
              <a:t>依法</a:t>
            </a:r>
            <a:r>
              <a:rPr lang="zh-CN" altLang="en-US" sz="2400" b="1" dirty="0" smtClean="0">
                <a:solidFill>
                  <a:srgbClr val="FF0000"/>
                </a:solidFill>
                <a:latin typeface="仿宋" panose="02010609060101010101" pitchFamily="49" charset="-122"/>
                <a:ea typeface="仿宋" panose="02010609060101010101" pitchFamily="49" charset="-122"/>
              </a:rPr>
              <a:t>有序参与</a:t>
            </a:r>
            <a:r>
              <a:rPr lang="zh-CN" altLang="en-US" sz="2400" dirty="0" smtClean="0">
                <a:latin typeface="仿宋" panose="02010609060101010101" pitchFamily="49" charset="-122"/>
                <a:ea typeface="仿宋" panose="02010609060101010101" pitchFamily="49" charset="-122"/>
              </a:rPr>
              <a:t>政治生活。</a:t>
            </a:r>
          </a:p>
          <a:p>
            <a:pPr marL="0" indent="0">
              <a:buNone/>
            </a:pPr>
            <a:r>
              <a:rPr lang="zh-CN" altLang="en-US" sz="2400" dirty="0" smtClean="0">
                <a:latin typeface="仿宋" panose="02010609060101010101" pitchFamily="49" charset="-122"/>
                <a:ea typeface="仿宋" panose="02010609060101010101" pitchFamily="49" charset="-122"/>
              </a:rPr>
              <a:t>⑤学习政治</a:t>
            </a:r>
            <a:r>
              <a:rPr lang="zh-CN" altLang="en-US" sz="2400" dirty="0" smtClean="0">
                <a:solidFill>
                  <a:srgbClr val="FF0000"/>
                </a:solidFill>
                <a:latin typeface="仿宋" panose="02010609060101010101" pitchFamily="49" charset="-122"/>
                <a:ea typeface="仿宋" panose="02010609060101010101" pitchFamily="49" charset="-122"/>
              </a:rPr>
              <a:t>知识</a:t>
            </a:r>
            <a:r>
              <a:rPr lang="zh-CN" altLang="en-US" sz="2400" dirty="0" smtClean="0">
                <a:latin typeface="仿宋" panose="02010609060101010101" pitchFamily="49" charset="-122"/>
                <a:ea typeface="仿宋" panose="02010609060101010101" pitchFamily="49" charset="-122"/>
              </a:rPr>
              <a:t>，</a:t>
            </a:r>
            <a:r>
              <a:rPr lang="zh-CN" altLang="en-US" sz="2400" b="1" dirty="0" smtClean="0">
                <a:latin typeface="仿宋" panose="02010609060101010101" pitchFamily="49" charset="-122"/>
                <a:ea typeface="仿宋" panose="02010609060101010101" pitchFamily="49" charset="-122"/>
              </a:rPr>
              <a:t>提高</a:t>
            </a:r>
            <a:r>
              <a:rPr lang="zh-CN" altLang="en-US" sz="2400" dirty="0" smtClean="0">
                <a:latin typeface="仿宋" panose="02010609060101010101" pitchFamily="49" charset="-122"/>
                <a:ea typeface="仿宋" panose="02010609060101010101" pitchFamily="49" charset="-122"/>
              </a:rPr>
              <a:t>政治</a:t>
            </a:r>
            <a:r>
              <a:rPr lang="zh-CN" altLang="en-US" sz="2400" b="1" dirty="0" smtClean="0">
                <a:solidFill>
                  <a:srgbClr val="FF0000"/>
                </a:solidFill>
                <a:latin typeface="仿宋" panose="02010609060101010101" pitchFamily="49" charset="-122"/>
                <a:ea typeface="仿宋" panose="02010609060101010101" pitchFamily="49" charset="-122"/>
              </a:rPr>
              <a:t>素养</a:t>
            </a:r>
            <a:r>
              <a:rPr lang="zh-CN" altLang="en-US" sz="2400" dirty="0" smtClean="0">
                <a:latin typeface="仿宋" panose="02010609060101010101" pitchFamily="49" charset="-122"/>
                <a:ea typeface="仿宋" panose="02010609060101010101" pitchFamily="49" charset="-122"/>
              </a:rPr>
              <a:t>，提高政治参与</a:t>
            </a:r>
            <a:r>
              <a:rPr lang="zh-CN" altLang="en-US" sz="2400" b="1" dirty="0" smtClean="0">
                <a:solidFill>
                  <a:srgbClr val="FF0000"/>
                </a:solidFill>
                <a:latin typeface="仿宋" panose="02010609060101010101" pitchFamily="49" charset="-122"/>
                <a:ea typeface="仿宋" panose="02010609060101010101" pitchFamily="49" charset="-122"/>
              </a:rPr>
              <a:t>能力</a:t>
            </a:r>
            <a:r>
              <a:rPr lang="zh-CN" altLang="en-US" sz="2400" dirty="0" smtClean="0">
                <a:latin typeface="仿宋" panose="02010609060101010101" pitchFamily="49" charset="-122"/>
                <a:ea typeface="仿宋" panose="02010609060101010101" pitchFamily="49" charset="-122"/>
              </a:rPr>
              <a:t>。</a:t>
            </a:r>
          </a:p>
          <a:p>
            <a:pPr marL="0" indent="0">
              <a:buNone/>
            </a:pPr>
            <a:r>
              <a:rPr lang="en-US" altLang="zh-CN" sz="2000" dirty="0">
                <a:latin typeface="仿宋" panose="02010609060101010101" pitchFamily="49" charset="-122"/>
                <a:ea typeface="仿宋" panose="02010609060101010101" pitchFamily="49" charset="-122"/>
              </a:rPr>
              <a:t>……</a:t>
            </a:r>
          </a:p>
        </p:txBody>
      </p:sp>
      <p:sp>
        <p:nvSpPr>
          <p:cNvPr id="6" name="矩形 5"/>
          <p:cNvSpPr/>
          <p:nvPr/>
        </p:nvSpPr>
        <p:spPr>
          <a:xfrm>
            <a:off x="195580" y="1765300"/>
            <a:ext cx="999490" cy="583565"/>
          </a:xfrm>
          <a:prstGeom prst="rect">
            <a:avLst/>
          </a:prstGeom>
          <a:noFill/>
          <a:ln>
            <a:noFill/>
          </a:ln>
        </p:spPr>
        <p:txBody>
          <a:bodyPr wrap="none" rtlCol="0" anchor="t">
            <a:spAutoFit/>
          </a:bodyPr>
          <a:lstStyle/>
          <a:p>
            <a:pPr algn="ctr"/>
            <a:r>
              <a:rPr lang="zh-CN" altLang="en-US" sz="3200" b="1" dirty="0" smtClean="0">
                <a:effectLst>
                  <a:outerShdw blurRad="38100" dist="25400" dir="5400000" algn="ctr" rotWithShape="0">
                    <a:srgbClr val="6E747A">
                      <a:alpha val="43000"/>
                    </a:srgbClr>
                  </a:outerShdw>
                </a:effectLst>
              </a:rPr>
              <a:t>公民</a:t>
            </a:r>
          </a:p>
        </p:txBody>
      </p:sp>
      <p:sp>
        <p:nvSpPr>
          <p:cNvPr id="7" name="矩形 6"/>
          <p:cNvSpPr/>
          <p:nvPr/>
        </p:nvSpPr>
        <p:spPr>
          <a:xfrm>
            <a:off x="467544" y="813675"/>
            <a:ext cx="5509843" cy="923330"/>
          </a:xfrm>
          <a:prstGeom prst="rect">
            <a:avLst/>
          </a:prstGeom>
          <a:noFill/>
        </p:spPr>
        <p:txBody>
          <a:bodyPr wrap="none" lIns="91440" tIns="45720" rIns="91440" bIns="45720">
            <a:spAutoFit/>
          </a:bodyPr>
          <a:lstStyle/>
          <a:p>
            <a:pPr algn="ctr"/>
            <a:r>
              <a:rPr lang="en-US" altLang="zh-CN" sz="5400" b="0" cap="none" spc="0" dirty="0" smtClean="0">
                <a:ln w="0"/>
                <a:solidFill>
                  <a:srgbClr val="FF0000"/>
                </a:solidFill>
                <a:effectLst>
                  <a:outerShdw blurRad="38100" dist="19050" dir="2700000" algn="tl" rotWithShape="0">
                    <a:schemeClr val="dk1">
                      <a:alpha val="40000"/>
                    </a:schemeClr>
                  </a:outerShdw>
                </a:effectLst>
                <a:latin typeface="华文仿宋" panose="02010600040101010101" pitchFamily="2" charset="-122"/>
                <a:ea typeface="华文仿宋" panose="02010600040101010101" pitchFamily="2" charset="-122"/>
              </a:rPr>
              <a:t>2.</a:t>
            </a:r>
            <a:r>
              <a:rPr lang="zh-CN" altLang="en-US" sz="5400" b="0" cap="none" spc="0" dirty="0">
                <a:ln w="0"/>
                <a:solidFill>
                  <a:srgbClr val="FF0000"/>
                </a:solidFill>
                <a:effectLst>
                  <a:outerShdw blurRad="38100" dist="19050" dir="2700000" algn="tl" rotWithShape="0">
                    <a:schemeClr val="dk1">
                      <a:alpha val="40000"/>
                    </a:schemeClr>
                  </a:outerShdw>
                </a:effectLst>
                <a:latin typeface="华文仿宋" panose="02010600040101010101" pitchFamily="2" charset="-122"/>
                <a:ea typeface="华文仿宋" panose="02010600040101010101" pitchFamily="2" charset="-122"/>
              </a:rPr>
              <a:t>同</a:t>
            </a:r>
            <a:r>
              <a:rPr lang="zh-CN" altLang="en-US" sz="5400" b="0" cap="none" spc="0" dirty="0" smtClean="0">
                <a:ln w="0"/>
                <a:solidFill>
                  <a:srgbClr val="FF0000"/>
                </a:solidFill>
                <a:effectLst>
                  <a:outerShdw blurRad="38100" dist="19050" dir="2700000" algn="tl" rotWithShape="0">
                    <a:schemeClr val="dk1">
                      <a:alpha val="40000"/>
                    </a:schemeClr>
                  </a:outerShdw>
                </a:effectLst>
                <a:latin typeface="华文仿宋" panose="02010600040101010101" pitchFamily="2" charset="-122"/>
                <a:ea typeface="华文仿宋" panose="02010600040101010101" pitchFamily="2" charset="-122"/>
              </a:rPr>
              <a:t>一主体的</a:t>
            </a:r>
            <a:r>
              <a:rPr lang="zh-CN" altLang="en-US" sz="5400" b="0" cap="none" spc="0" dirty="0">
                <a:ln w="0"/>
                <a:solidFill>
                  <a:srgbClr val="FF0000"/>
                </a:solidFill>
                <a:effectLst>
                  <a:outerShdw blurRad="38100" dist="19050" dir="2700000" algn="tl" rotWithShape="0">
                    <a:schemeClr val="dk1">
                      <a:alpha val="40000"/>
                    </a:schemeClr>
                  </a:outerShdw>
                </a:effectLst>
                <a:latin typeface="华文仿宋" panose="02010600040101010101" pitchFamily="2" charset="-122"/>
                <a:ea typeface="华文仿宋" panose="02010600040101010101" pitchFamily="2" charset="-122"/>
              </a:rPr>
              <a:t>整合</a:t>
            </a:r>
            <a:endParaRPr lang="zh-CN" altLang="en-US" sz="5400" b="0" cap="none" spc="0" dirty="0">
              <a:ln w="0"/>
              <a:solidFill>
                <a:srgbClr val="FF0000"/>
              </a:solidFill>
              <a:effectLst>
                <a:outerShdw blurRad="38100" dist="19050" dir="2700000" algn="tl" rotWithShape="0">
                  <a:schemeClr val="dk1">
                    <a:alpha val="40000"/>
                  </a:scheme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nvSpPr>
        <p:spPr>
          <a:xfrm>
            <a:off x="785786" y="2119630"/>
            <a:ext cx="8120380" cy="4738370"/>
          </a:xfrm>
          <a:prstGeom prst="rect">
            <a:avLst/>
          </a:prstGeom>
        </p:spPr>
        <p:txBody>
          <a:bodyPr vert="horz" lIns="91440" tIns="45720" rIns="91440" bIns="45720" rtlCol="0">
            <a:normAutofit fontScale="6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indent="0">
              <a:buNone/>
            </a:pPr>
            <a:r>
              <a:rPr lang="en-US" altLang="zh-CN" sz="3600" b="1" dirty="0">
                <a:solidFill>
                  <a:srgbClr val="FF0000"/>
                </a:solidFill>
                <a:latin typeface="仿宋" panose="02010609060101010101" pitchFamily="49" charset="-122"/>
                <a:ea typeface="仿宋" panose="02010609060101010101" pitchFamily="49" charset="-122"/>
                <a:sym typeface="+mn-ea"/>
              </a:rPr>
              <a:t>1.</a:t>
            </a:r>
            <a:r>
              <a:rPr lang="zh-CN" sz="3600" b="1" dirty="0">
                <a:solidFill>
                  <a:srgbClr val="FF0000"/>
                </a:solidFill>
                <a:latin typeface="仿宋" panose="02010609060101010101" pitchFamily="49" charset="-122"/>
                <a:ea typeface="仿宋" panose="02010609060101010101" pitchFamily="49" charset="-122"/>
                <a:sym typeface="+mn-ea"/>
              </a:rPr>
              <a:t>地位</a:t>
            </a:r>
            <a:r>
              <a:rPr lang="zh-CN" sz="3600" dirty="0">
                <a:solidFill>
                  <a:srgbClr val="FF0000"/>
                </a:solidFill>
                <a:latin typeface="仿宋" panose="02010609060101010101" pitchFamily="49" charset="-122"/>
                <a:ea typeface="仿宋" panose="02010609060101010101" pitchFamily="49" charset="-122"/>
                <a:sym typeface="+mn-ea"/>
              </a:rPr>
              <a:t>：</a:t>
            </a:r>
            <a:r>
              <a:rPr lang="zh-CN" sz="3600" dirty="0">
                <a:solidFill>
                  <a:srgbClr val="000000"/>
                </a:solidFill>
                <a:latin typeface="仿宋" panose="02010609060101010101" pitchFamily="49" charset="-122"/>
                <a:ea typeface="仿宋" panose="02010609060101010101" pitchFamily="49" charset="-122"/>
                <a:sym typeface="+mn-ea"/>
              </a:rPr>
              <a:t>全国人大是我国的最高权力机关，在国家机构中居于最高地位，其他机关都有它产生，对它负责，受它监督。</a:t>
            </a:r>
            <a:r>
              <a:rPr lang="en-US" altLang="zh-CN" sz="3600" dirty="0">
                <a:solidFill>
                  <a:srgbClr val="000000"/>
                </a:solidFill>
                <a:latin typeface="仿宋" panose="02010609060101010101" pitchFamily="49" charset="-122"/>
                <a:ea typeface="仿宋" panose="02010609060101010101" pitchFamily="49" charset="-122"/>
                <a:sym typeface="+mn-ea"/>
              </a:rPr>
              <a:t>——</a:t>
            </a:r>
            <a:r>
              <a:rPr lang="zh-CN" sz="3600" dirty="0">
                <a:solidFill>
                  <a:srgbClr val="000000"/>
                </a:solidFill>
                <a:latin typeface="仿宋" panose="02010609060101010101" pitchFamily="49" charset="-122"/>
                <a:ea typeface="仿宋" panose="02010609060101010101" pitchFamily="49" charset="-122"/>
                <a:sym typeface="+mn-ea"/>
              </a:rPr>
              <a:t>加强改进人大的监督工作</a:t>
            </a:r>
          </a:p>
          <a:p>
            <a:pPr indent="0">
              <a:buNone/>
            </a:pPr>
            <a:r>
              <a:rPr lang="en-US" altLang="zh-CN" sz="3600" b="1" dirty="0">
                <a:solidFill>
                  <a:srgbClr val="FF0000"/>
                </a:solidFill>
                <a:latin typeface="仿宋" panose="02010609060101010101" pitchFamily="49" charset="-122"/>
                <a:ea typeface="仿宋" panose="02010609060101010101" pitchFamily="49" charset="-122"/>
                <a:sym typeface="+mn-ea"/>
              </a:rPr>
              <a:t>2.</a:t>
            </a:r>
            <a:r>
              <a:rPr lang="zh-CN" sz="3600" b="1" dirty="0">
                <a:solidFill>
                  <a:srgbClr val="FF0000"/>
                </a:solidFill>
                <a:latin typeface="仿宋" panose="02010609060101010101" pitchFamily="49" charset="-122"/>
                <a:ea typeface="仿宋" panose="02010609060101010101" pitchFamily="49" charset="-122"/>
                <a:sym typeface="+mn-ea"/>
              </a:rPr>
              <a:t>职权</a:t>
            </a:r>
            <a:r>
              <a:rPr lang="zh-CN" sz="3600" dirty="0">
                <a:solidFill>
                  <a:srgbClr val="FF0000"/>
                </a:solidFill>
                <a:latin typeface="仿宋" panose="02010609060101010101" pitchFamily="49" charset="-122"/>
                <a:ea typeface="仿宋" panose="02010609060101010101" pitchFamily="49" charset="-122"/>
                <a:sym typeface="+mn-ea"/>
              </a:rPr>
              <a:t>：</a:t>
            </a:r>
            <a:r>
              <a:rPr lang="zh-CN" sz="3600" dirty="0">
                <a:solidFill>
                  <a:srgbClr val="000000"/>
                </a:solidFill>
                <a:latin typeface="仿宋" panose="02010609060101010101" pitchFamily="49" charset="-122"/>
                <a:ea typeface="仿宋" panose="02010609060101010101" pitchFamily="49" charset="-122"/>
                <a:sym typeface="+mn-ea"/>
              </a:rPr>
              <a:t>立法权、决定权、任免权、监督权。</a:t>
            </a:r>
            <a:endParaRPr lang="en-US" sz="3600" b="0" dirty="0">
              <a:solidFill>
                <a:srgbClr val="000000"/>
              </a:solidFill>
              <a:latin typeface="仿宋" panose="02010609060101010101" pitchFamily="49" charset="-122"/>
              <a:ea typeface="仿宋" panose="02010609060101010101" pitchFamily="49" charset="-122"/>
              <a:cs typeface="Times New Roman" panose="02020603050405020304" pitchFamily="18" charset="0"/>
            </a:endParaRPr>
          </a:p>
          <a:p>
            <a:pPr indent="0">
              <a:buNone/>
            </a:pPr>
            <a:r>
              <a:rPr lang="en-US" altLang="zh-CN" sz="3600" b="1" dirty="0">
                <a:solidFill>
                  <a:srgbClr val="FF0000"/>
                </a:solidFill>
                <a:latin typeface="仿宋" panose="02010609060101010101" pitchFamily="49" charset="-122"/>
                <a:ea typeface="仿宋" panose="02010609060101010101" pitchFamily="49" charset="-122"/>
                <a:sym typeface="+mn-ea"/>
              </a:rPr>
              <a:t>3.</a:t>
            </a:r>
            <a:r>
              <a:rPr lang="zh-CN" sz="3600" b="1" dirty="0">
                <a:solidFill>
                  <a:srgbClr val="FF0000"/>
                </a:solidFill>
                <a:latin typeface="仿宋" panose="02010609060101010101" pitchFamily="49" charset="-122"/>
                <a:ea typeface="仿宋" panose="02010609060101010101" pitchFamily="49" charset="-122"/>
                <a:sym typeface="+mn-ea"/>
              </a:rPr>
              <a:t>组织活动原则</a:t>
            </a:r>
            <a:r>
              <a:rPr lang="en-US" altLang="zh-CN" sz="3600" b="1" dirty="0">
                <a:solidFill>
                  <a:schemeClr val="tx1"/>
                </a:solidFill>
                <a:latin typeface="仿宋" panose="02010609060101010101" pitchFamily="49" charset="-122"/>
                <a:ea typeface="仿宋" panose="02010609060101010101" pitchFamily="49" charset="-122"/>
                <a:sym typeface="+mn-ea"/>
              </a:rPr>
              <a:t>——</a:t>
            </a:r>
            <a:r>
              <a:rPr lang="zh-CN" sz="3600" dirty="0">
                <a:solidFill>
                  <a:srgbClr val="000000"/>
                </a:solidFill>
                <a:latin typeface="仿宋" panose="02010609060101010101" pitchFamily="49" charset="-122"/>
                <a:ea typeface="仿宋" panose="02010609060101010101" pitchFamily="49" charset="-122"/>
                <a:sym typeface="+mn-ea"/>
              </a:rPr>
              <a:t>民主集中制；</a:t>
            </a:r>
            <a:endParaRPr lang="en-US" sz="3600" dirty="0">
              <a:solidFill>
                <a:srgbClr val="000000"/>
              </a:solidFill>
              <a:latin typeface="仿宋" panose="02010609060101010101" pitchFamily="49" charset="-122"/>
              <a:ea typeface="仿宋" panose="02010609060101010101" pitchFamily="49" charset="-122"/>
              <a:cs typeface="Times New Roman" panose="02020603050405020304" pitchFamily="18" charset="0"/>
              <a:sym typeface="+mn-ea"/>
            </a:endParaRPr>
          </a:p>
          <a:p>
            <a:pPr indent="0">
              <a:buNone/>
            </a:pPr>
            <a:r>
              <a:rPr lang="en-US" altLang="zh-CN" sz="3600" b="1" dirty="0">
                <a:solidFill>
                  <a:srgbClr val="FF0000"/>
                </a:solidFill>
                <a:latin typeface="仿宋" panose="02010609060101010101" pitchFamily="49" charset="-122"/>
                <a:ea typeface="仿宋" panose="02010609060101010101" pitchFamily="49" charset="-122"/>
                <a:sym typeface="+mn-ea"/>
              </a:rPr>
              <a:t>4.</a:t>
            </a:r>
            <a:r>
              <a:rPr lang="zh-CN" sz="3600" b="1" dirty="0">
                <a:solidFill>
                  <a:srgbClr val="FF0000"/>
                </a:solidFill>
                <a:latin typeface="仿宋" panose="02010609060101010101" pitchFamily="49" charset="-122"/>
                <a:ea typeface="仿宋" panose="02010609060101010101" pitchFamily="49" charset="-122"/>
                <a:sym typeface="+mn-ea"/>
              </a:rPr>
              <a:t>依法治国</a:t>
            </a:r>
            <a:r>
              <a:rPr lang="en-US" altLang="zh-CN" sz="3600" b="1" dirty="0">
                <a:solidFill>
                  <a:schemeClr val="tx1"/>
                </a:solidFill>
                <a:latin typeface="仿宋" panose="02010609060101010101" pitchFamily="49" charset="-122"/>
                <a:ea typeface="仿宋" panose="02010609060101010101" pitchFamily="49" charset="-122"/>
                <a:sym typeface="+mn-ea"/>
              </a:rPr>
              <a:t>——</a:t>
            </a:r>
            <a:r>
              <a:rPr lang="zh-CN" sz="3600" dirty="0">
                <a:solidFill>
                  <a:srgbClr val="000000"/>
                </a:solidFill>
                <a:latin typeface="仿宋" panose="02010609060101010101" pitchFamily="49" charset="-122"/>
                <a:ea typeface="仿宋" panose="02010609060101010101" pitchFamily="49" charset="-122"/>
                <a:sym typeface="+mn-ea"/>
              </a:rPr>
              <a:t>进一步改进立法工作，科学立法、民主立法，提高立法质量；</a:t>
            </a:r>
          </a:p>
          <a:p>
            <a:pPr indent="0">
              <a:buNone/>
            </a:pPr>
            <a:r>
              <a:rPr lang="en-US" altLang="zh-CN" sz="3600" dirty="0">
                <a:solidFill>
                  <a:srgbClr val="000000"/>
                </a:solidFill>
                <a:latin typeface="仿宋" panose="02010609060101010101" pitchFamily="49" charset="-122"/>
                <a:ea typeface="仿宋" panose="02010609060101010101" pitchFamily="49" charset="-122"/>
                <a:sym typeface="+mn-ea"/>
              </a:rPr>
              <a:t>5.</a:t>
            </a:r>
            <a:r>
              <a:rPr lang="zh-CN" sz="3600" dirty="0">
                <a:solidFill>
                  <a:srgbClr val="000000"/>
                </a:solidFill>
                <a:latin typeface="仿宋" panose="02010609060101010101" pitchFamily="49" charset="-122"/>
                <a:ea typeface="仿宋" panose="02010609060101010101" pitchFamily="49" charset="-122"/>
                <a:sym typeface="+mn-ea"/>
              </a:rPr>
              <a:t>密切</a:t>
            </a:r>
            <a:r>
              <a:rPr lang="zh-CN" sz="3600" b="1" dirty="0">
                <a:solidFill>
                  <a:srgbClr val="FF0000"/>
                </a:solidFill>
                <a:latin typeface="仿宋" panose="02010609060101010101" pitchFamily="49" charset="-122"/>
                <a:ea typeface="仿宋" panose="02010609060101010101" pitchFamily="49" charset="-122"/>
                <a:sym typeface="+mn-ea"/>
              </a:rPr>
              <a:t>人大代表</a:t>
            </a:r>
            <a:r>
              <a:rPr lang="zh-CN" sz="3600" dirty="0">
                <a:solidFill>
                  <a:srgbClr val="000000"/>
                </a:solidFill>
                <a:latin typeface="仿宋" panose="02010609060101010101" pitchFamily="49" charset="-122"/>
                <a:ea typeface="仿宋" panose="02010609060101010101" pitchFamily="49" charset="-122"/>
                <a:sym typeface="+mn-ea"/>
              </a:rPr>
              <a:t>与人民的联系，忠实代表人民利益，增强人大代表履职能力，更好发挥人大作用；</a:t>
            </a:r>
          </a:p>
          <a:p>
            <a:pPr indent="0">
              <a:buNone/>
            </a:pPr>
            <a:r>
              <a:rPr lang="en-US" altLang="zh-CN" sz="3600" dirty="0">
                <a:solidFill>
                  <a:srgbClr val="000000"/>
                </a:solidFill>
                <a:latin typeface="仿宋" panose="02010609060101010101" pitchFamily="49" charset="-122"/>
                <a:ea typeface="仿宋" panose="02010609060101010101" pitchFamily="49" charset="-122"/>
                <a:sym typeface="+mn-ea"/>
              </a:rPr>
              <a:t>6.</a:t>
            </a:r>
            <a:r>
              <a:rPr lang="zh-CN" sz="3600" dirty="0">
                <a:solidFill>
                  <a:srgbClr val="000000"/>
                </a:solidFill>
                <a:latin typeface="仿宋" panose="02010609060101010101" pitchFamily="49" charset="-122"/>
                <a:ea typeface="仿宋" panose="02010609060101010101" pitchFamily="49" charset="-122"/>
                <a:sym typeface="+mn-ea"/>
              </a:rPr>
              <a:t>坚持</a:t>
            </a:r>
            <a:r>
              <a:rPr lang="zh-CN" sz="3600" b="1" dirty="0">
                <a:solidFill>
                  <a:srgbClr val="FF0000"/>
                </a:solidFill>
                <a:latin typeface="仿宋" panose="02010609060101010101" pitchFamily="49" charset="-122"/>
                <a:ea typeface="仿宋" panose="02010609060101010101" pitchFamily="49" charset="-122"/>
                <a:sym typeface="+mn-ea"/>
              </a:rPr>
              <a:t>人民</a:t>
            </a:r>
            <a:r>
              <a:rPr lang="zh-CN" sz="3600" dirty="0">
                <a:solidFill>
                  <a:srgbClr val="000000"/>
                </a:solidFill>
                <a:latin typeface="仿宋" panose="02010609060101010101" pitchFamily="49" charset="-122"/>
                <a:ea typeface="仿宋" panose="02010609060101010101" pitchFamily="49" charset="-122"/>
                <a:sym typeface="+mn-ea"/>
              </a:rPr>
              <a:t>主体地位，保证和支持人民当家作主</a:t>
            </a:r>
            <a:r>
              <a:rPr lang="zh-CN" sz="3600" dirty="0" smtClean="0">
                <a:solidFill>
                  <a:srgbClr val="000000"/>
                </a:solidFill>
                <a:latin typeface="仿宋" panose="02010609060101010101" pitchFamily="49" charset="-122"/>
                <a:ea typeface="仿宋" panose="02010609060101010101" pitchFamily="49" charset="-122"/>
                <a:sym typeface="+mn-ea"/>
              </a:rPr>
              <a:t>；</a:t>
            </a:r>
            <a:endParaRPr lang="en-US" altLang="zh-CN" sz="3600" dirty="0">
              <a:solidFill>
                <a:srgbClr val="000000"/>
              </a:solidFill>
              <a:latin typeface="仿宋" panose="02010609060101010101" pitchFamily="49" charset="-122"/>
              <a:ea typeface="仿宋" panose="02010609060101010101" pitchFamily="49" charset="-122"/>
              <a:cs typeface="Times New Roman" panose="02020603050405020304" pitchFamily="18" charset="0"/>
              <a:sym typeface="+mn-ea"/>
            </a:endParaRPr>
          </a:p>
          <a:p>
            <a:pPr indent="0">
              <a:buNone/>
            </a:pPr>
            <a:r>
              <a:rPr lang="en-US" sz="3600" dirty="0" smtClean="0">
                <a:solidFill>
                  <a:srgbClr val="000000"/>
                </a:solidFill>
                <a:latin typeface="仿宋" panose="02010609060101010101" pitchFamily="49" charset="-122"/>
                <a:ea typeface="仿宋" panose="02010609060101010101" pitchFamily="49" charset="-122"/>
                <a:cs typeface="Times New Roman" panose="02020603050405020304" pitchFamily="18" charset="0"/>
                <a:sym typeface="+mn-ea"/>
              </a:rPr>
              <a:t>7</a:t>
            </a:r>
            <a:r>
              <a:rPr lang="en-US" sz="3600" dirty="0">
                <a:solidFill>
                  <a:srgbClr val="000000"/>
                </a:solidFill>
                <a:latin typeface="仿宋" panose="02010609060101010101" pitchFamily="49" charset="-122"/>
                <a:ea typeface="仿宋" panose="02010609060101010101" pitchFamily="49" charset="-122"/>
                <a:cs typeface="Times New Roman" panose="02020603050405020304" pitchFamily="18" charset="0"/>
                <a:sym typeface="+mn-ea"/>
              </a:rPr>
              <a:t>.</a:t>
            </a:r>
            <a:r>
              <a:rPr lang="zh-CN" sz="3600" dirty="0">
                <a:solidFill>
                  <a:srgbClr val="000000"/>
                </a:solidFill>
                <a:latin typeface="仿宋" panose="02010609060101010101" pitchFamily="49" charset="-122"/>
                <a:ea typeface="仿宋" panose="02010609060101010101" pitchFamily="49" charset="-122"/>
                <a:sym typeface="+mn-ea"/>
              </a:rPr>
              <a:t>必须毫不动摇地</a:t>
            </a:r>
            <a:r>
              <a:rPr lang="zh-CN" sz="3600" b="1" dirty="0">
                <a:solidFill>
                  <a:srgbClr val="FF0000"/>
                </a:solidFill>
                <a:latin typeface="仿宋" panose="02010609060101010101" pitchFamily="49" charset="-122"/>
                <a:ea typeface="仿宋" panose="02010609060101010101" pitchFamily="49" charset="-122"/>
                <a:sym typeface="+mn-ea"/>
              </a:rPr>
              <a:t>坚持中国共产党的领导</a:t>
            </a:r>
            <a:r>
              <a:rPr lang="zh-CN" sz="3600" dirty="0" smtClean="0">
                <a:solidFill>
                  <a:srgbClr val="000000"/>
                </a:solidFill>
                <a:latin typeface="仿宋" panose="02010609060101010101" pitchFamily="49" charset="-122"/>
                <a:ea typeface="仿宋" panose="02010609060101010101" pitchFamily="49" charset="-122"/>
                <a:sym typeface="+mn-ea"/>
              </a:rPr>
              <a:t>；</a:t>
            </a:r>
            <a:endParaRPr lang="en-US" altLang="zh-CN" sz="3600" dirty="0">
              <a:solidFill>
                <a:srgbClr val="000000"/>
              </a:solidFill>
              <a:latin typeface="仿宋" panose="02010609060101010101" pitchFamily="49" charset="-122"/>
              <a:ea typeface="仿宋" panose="02010609060101010101" pitchFamily="49" charset="-122"/>
              <a:cs typeface="Times New Roman" panose="02020603050405020304" pitchFamily="18" charset="0"/>
              <a:sym typeface="+mn-ea"/>
            </a:endParaRPr>
          </a:p>
          <a:p>
            <a:pPr indent="0">
              <a:buNone/>
            </a:pPr>
            <a:r>
              <a:rPr lang="en-US" sz="3600" dirty="0" smtClean="0">
                <a:solidFill>
                  <a:srgbClr val="000000"/>
                </a:solidFill>
                <a:latin typeface="仿宋" panose="02010609060101010101" pitchFamily="49" charset="-122"/>
                <a:ea typeface="仿宋" panose="02010609060101010101" pitchFamily="49" charset="-122"/>
                <a:cs typeface="Times New Roman" panose="02020603050405020304" pitchFamily="18" charset="0"/>
                <a:sym typeface="+mn-ea"/>
              </a:rPr>
              <a:t>8</a:t>
            </a:r>
            <a:r>
              <a:rPr lang="en-US" sz="3600" dirty="0">
                <a:solidFill>
                  <a:srgbClr val="000000"/>
                </a:solidFill>
                <a:latin typeface="仿宋" panose="02010609060101010101" pitchFamily="49" charset="-122"/>
                <a:ea typeface="仿宋" panose="02010609060101010101" pitchFamily="49" charset="-122"/>
                <a:cs typeface="Times New Roman" panose="02020603050405020304" pitchFamily="18" charset="0"/>
                <a:sym typeface="+mn-ea"/>
              </a:rPr>
              <a:t>.</a:t>
            </a:r>
            <a:r>
              <a:rPr lang="zh-CN" sz="3600" b="1" dirty="0">
                <a:solidFill>
                  <a:srgbClr val="FF0000"/>
                </a:solidFill>
                <a:latin typeface="仿宋" panose="02010609060101010101" pitchFamily="49" charset="-122"/>
                <a:ea typeface="仿宋" panose="02010609060101010101" pitchFamily="49" charset="-122"/>
                <a:sym typeface="+mn-ea"/>
              </a:rPr>
              <a:t>改进</a:t>
            </a:r>
            <a:r>
              <a:rPr lang="zh-CN" sz="3600" dirty="0">
                <a:solidFill>
                  <a:srgbClr val="000000"/>
                </a:solidFill>
                <a:latin typeface="仿宋" panose="02010609060101010101" pitchFamily="49" charset="-122"/>
                <a:ea typeface="仿宋" panose="02010609060101010101" pitchFamily="49" charset="-122"/>
                <a:sym typeface="+mn-ea"/>
              </a:rPr>
              <a:t>人大</a:t>
            </a:r>
            <a:r>
              <a:rPr lang="zh-CN" sz="3600" b="1" dirty="0">
                <a:solidFill>
                  <a:srgbClr val="FF0000"/>
                </a:solidFill>
                <a:latin typeface="仿宋" panose="02010609060101010101" pitchFamily="49" charset="-122"/>
                <a:ea typeface="仿宋" panose="02010609060101010101" pitchFamily="49" charset="-122"/>
                <a:sym typeface="+mn-ea"/>
              </a:rPr>
              <a:t>自身</a:t>
            </a:r>
            <a:r>
              <a:rPr lang="zh-CN" sz="3600" dirty="0">
                <a:solidFill>
                  <a:srgbClr val="000000"/>
                </a:solidFill>
                <a:latin typeface="仿宋" panose="02010609060101010101" pitchFamily="49" charset="-122"/>
                <a:ea typeface="仿宋" panose="02010609060101010101" pitchFamily="49" charset="-122"/>
                <a:sym typeface="+mn-ea"/>
              </a:rPr>
              <a:t>的</a:t>
            </a:r>
            <a:r>
              <a:rPr lang="zh-CN" sz="3600" b="1" dirty="0">
                <a:solidFill>
                  <a:srgbClr val="FF0000"/>
                </a:solidFill>
                <a:latin typeface="仿宋" panose="02010609060101010101" pitchFamily="49" charset="-122"/>
                <a:ea typeface="仿宋" panose="02010609060101010101" pitchFamily="49" charset="-122"/>
                <a:sym typeface="+mn-ea"/>
              </a:rPr>
              <a:t>建设</a:t>
            </a:r>
            <a:r>
              <a:rPr lang="en-US" altLang="zh-CN" sz="3600" dirty="0">
                <a:solidFill>
                  <a:srgbClr val="000000"/>
                </a:solidFill>
                <a:latin typeface="仿宋" panose="02010609060101010101" pitchFamily="49" charset="-122"/>
                <a:ea typeface="仿宋" panose="02010609060101010101" pitchFamily="49" charset="-122"/>
                <a:sym typeface="+mn-ea"/>
              </a:rPr>
              <a:t>——</a:t>
            </a:r>
            <a:r>
              <a:rPr lang="zh-CN" sz="3600" dirty="0">
                <a:solidFill>
                  <a:srgbClr val="000000"/>
                </a:solidFill>
                <a:latin typeface="仿宋" panose="02010609060101010101" pitchFamily="49" charset="-122"/>
                <a:ea typeface="仿宋" panose="02010609060101010101" pitchFamily="49" charset="-122"/>
                <a:sym typeface="+mn-ea"/>
              </a:rPr>
              <a:t>健全人大工作机制，完善人大组织制度和工作制度。</a:t>
            </a:r>
            <a:endParaRPr lang="en-US" sz="3600" dirty="0">
              <a:solidFill>
                <a:srgbClr val="000000"/>
              </a:solidFill>
              <a:latin typeface="仿宋" panose="02010609060101010101" pitchFamily="49" charset="-122"/>
              <a:ea typeface="仿宋" panose="02010609060101010101" pitchFamily="49" charset="-122"/>
              <a:cs typeface="Times New Roman" panose="02020603050405020304" pitchFamily="18" charset="0"/>
              <a:sym typeface="+mn-ea"/>
            </a:endParaRPr>
          </a:p>
          <a:p>
            <a:pPr indent="0">
              <a:buNone/>
            </a:pPr>
            <a:r>
              <a:rPr lang="en-US" altLang="zh-CN" sz="3600" dirty="0">
                <a:solidFill>
                  <a:srgbClr val="000000"/>
                </a:solidFill>
                <a:latin typeface="仿宋" panose="02010609060101010101" pitchFamily="49" charset="-122"/>
                <a:ea typeface="仿宋" panose="02010609060101010101" pitchFamily="49" charset="-122"/>
                <a:cs typeface="Times New Roman" panose="02020603050405020304" pitchFamily="18" charset="0"/>
                <a:sym typeface="+mn-ea"/>
              </a:rPr>
              <a:t>……</a:t>
            </a:r>
            <a:endParaRPr lang="zh-CN" sz="3600" dirty="0">
              <a:solidFill>
                <a:srgbClr val="000000"/>
              </a:solidFill>
              <a:latin typeface="仿宋" panose="02010609060101010101" pitchFamily="49" charset="-122"/>
              <a:ea typeface="仿宋" panose="02010609060101010101" pitchFamily="49" charset="-122"/>
              <a:cs typeface="Times New Roman" panose="02020603050405020304" pitchFamily="18" charset="0"/>
              <a:sym typeface="+mn-ea"/>
            </a:endParaRPr>
          </a:p>
          <a:p>
            <a:pPr indent="0">
              <a:buNone/>
            </a:pPr>
            <a:endParaRPr lang="en-US" sz="3600" b="1" dirty="0">
              <a:solidFill>
                <a:srgbClr val="000000"/>
              </a:solidFill>
              <a:latin typeface="宋体" panose="02010600030101010101" pitchFamily="2" charset="-122"/>
              <a:cs typeface="Times New Roman" panose="02020603050405020304" pitchFamily="18" charset="0"/>
              <a:sym typeface="+mn-ea"/>
            </a:endParaRPr>
          </a:p>
          <a:p>
            <a:endParaRPr lang="en-US" altLang="zh-CN" sz="3600" dirty="0"/>
          </a:p>
        </p:txBody>
      </p:sp>
      <p:sp>
        <p:nvSpPr>
          <p:cNvPr id="6" name="矩形 5"/>
          <p:cNvSpPr/>
          <p:nvPr/>
        </p:nvSpPr>
        <p:spPr>
          <a:xfrm>
            <a:off x="7864" y="1827847"/>
            <a:ext cx="999490" cy="583565"/>
          </a:xfrm>
          <a:prstGeom prst="rect">
            <a:avLst/>
          </a:prstGeom>
          <a:noFill/>
          <a:ln>
            <a:noFill/>
          </a:ln>
        </p:spPr>
        <p:txBody>
          <a:bodyPr wrap="none" rtlCol="0" anchor="t">
            <a:spAutoFit/>
          </a:bodyPr>
          <a:lstStyle/>
          <a:p>
            <a:pPr algn="ctr"/>
            <a:r>
              <a:rPr lang="zh-CN" altLang="en-US" sz="3200" b="1" dirty="0" smtClean="0">
                <a:effectLst>
                  <a:outerShdw blurRad="38100" dist="25400" dir="5400000" algn="ctr" rotWithShape="0">
                    <a:srgbClr val="6E747A">
                      <a:alpha val="43000"/>
                    </a:srgbClr>
                  </a:outerShdw>
                </a:effectLst>
              </a:rPr>
              <a:t>人大</a:t>
            </a:r>
          </a:p>
        </p:txBody>
      </p:sp>
      <p:sp>
        <p:nvSpPr>
          <p:cNvPr id="7" name="矩形 6"/>
          <p:cNvSpPr/>
          <p:nvPr/>
        </p:nvSpPr>
        <p:spPr>
          <a:xfrm>
            <a:off x="985718" y="993729"/>
            <a:ext cx="5509843" cy="923330"/>
          </a:xfrm>
          <a:prstGeom prst="rect">
            <a:avLst/>
          </a:prstGeom>
          <a:noFill/>
        </p:spPr>
        <p:txBody>
          <a:bodyPr wrap="none" lIns="91440" tIns="45720" rIns="91440" bIns="45720">
            <a:spAutoFit/>
          </a:bodyPr>
          <a:lstStyle/>
          <a:p>
            <a:pPr algn="ctr"/>
            <a:r>
              <a:rPr lang="en-US" altLang="zh-CN" sz="5400" b="0" cap="none" spc="0" dirty="0" smtClean="0">
                <a:ln w="0"/>
                <a:solidFill>
                  <a:srgbClr val="FF0000"/>
                </a:solidFill>
                <a:effectLst>
                  <a:outerShdw blurRad="38100" dist="19050" dir="2700000" algn="tl" rotWithShape="0">
                    <a:schemeClr val="dk1">
                      <a:alpha val="40000"/>
                    </a:schemeClr>
                  </a:outerShdw>
                </a:effectLst>
                <a:latin typeface="华文仿宋" panose="02010600040101010101" pitchFamily="2" charset="-122"/>
                <a:ea typeface="华文仿宋" panose="02010600040101010101" pitchFamily="2" charset="-122"/>
              </a:rPr>
              <a:t>2.</a:t>
            </a:r>
            <a:r>
              <a:rPr lang="zh-CN" altLang="en-US" sz="5400" b="0" cap="none" spc="0" dirty="0">
                <a:ln w="0"/>
                <a:solidFill>
                  <a:srgbClr val="FF0000"/>
                </a:solidFill>
                <a:effectLst>
                  <a:outerShdw blurRad="38100" dist="19050" dir="2700000" algn="tl" rotWithShape="0">
                    <a:schemeClr val="dk1">
                      <a:alpha val="40000"/>
                    </a:schemeClr>
                  </a:outerShdw>
                </a:effectLst>
                <a:latin typeface="华文仿宋" panose="02010600040101010101" pitchFamily="2" charset="-122"/>
                <a:ea typeface="华文仿宋" panose="02010600040101010101" pitchFamily="2" charset="-122"/>
              </a:rPr>
              <a:t>同</a:t>
            </a:r>
            <a:r>
              <a:rPr lang="zh-CN" altLang="en-US" sz="5400" b="0" cap="none" spc="0" dirty="0" smtClean="0">
                <a:ln w="0"/>
                <a:solidFill>
                  <a:srgbClr val="FF0000"/>
                </a:solidFill>
                <a:effectLst>
                  <a:outerShdw blurRad="38100" dist="19050" dir="2700000" algn="tl" rotWithShape="0">
                    <a:schemeClr val="dk1">
                      <a:alpha val="40000"/>
                    </a:schemeClr>
                  </a:outerShdw>
                </a:effectLst>
                <a:latin typeface="华文仿宋" panose="02010600040101010101" pitchFamily="2" charset="-122"/>
                <a:ea typeface="华文仿宋" panose="02010600040101010101" pitchFamily="2" charset="-122"/>
              </a:rPr>
              <a:t>一主体的</a:t>
            </a:r>
            <a:r>
              <a:rPr lang="zh-CN" altLang="en-US" sz="5400" b="0" cap="none" spc="0" dirty="0">
                <a:ln w="0"/>
                <a:solidFill>
                  <a:srgbClr val="FF0000"/>
                </a:solidFill>
                <a:effectLst>
                  <a:outerShdw blurRad="38100" dist="19050" dir="2700000" algn="tl" rotWithShape="0">
                    <a:schemeClr val="dk1">
                      <a:alpha val="40000"/>
                    </a:schemeClr>
                  </a:outerShdw>
                </a:effectLst>
                <a:latin typeface="华文仿宋" panose="02010600040101010101" pitchFamily="2" charset="-122"/>
                <a:ea typeface="华文仿宋" panose="02010600040101010101" pitchFamily="2" charset="-122"/>
              </a:rPr>
              <a:t>整合</a:t>
            </a:r>
            <a:endParaRPr lang="zh-CN" altLang="en-US" sz="5400" b="0" cap="none" spc="0" dirty="0">
              <a:ln w="0"/>
              <a:solidFill>
                <a:srgbClr val="FF0000"/>
              </a:solidFill>
              <a:effectLst>
                <a:outerShdw blurRad="38100" dist="19050" dir="2700000" algn="tl" rotWithShape="0">
                  <a:schemeClr val="dk1">
                    <a:alpha val="40000"/>
                  </a:scheme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6096" y="2328868"/>
            <a:ext cx="613410" cy="2242820"/>
          </a:xfrm>
          <a:prstGeom prst="rect">
            <a:avLst/>
          </a:prstGeom>
          <a:noFill/>
        </p:spPr>
        <p:txBody>
          <a:bodyPr vert="eaVert" wrap="square" rtlCol="0">
            <a:spAutoFit/>
          </a:bodyPr>
          <a:lstStyle/>
          <a:p>
            <a:r>
              <a:rPr lang="zh-CN" altLang="en-US" sz="2800" dirty="0"/>
              <a:t>政治生活</a:t>
            </a:r>
          </a:p>
        </p:txBody>
      </p:sp>
      <p:cxnSp>
        <p:nvCxnSpPr>
          <p:cNvPr id="8" name="直接箭头连接符 7"/>
          <p:cNvCxnSpPr/>
          <p:nvPr/>
        </p:nvCxnSpPr>
        <p:spPr>
          <a:xfrm flipV="1">
            <a:off x="494173" y="3149429"/>
            <a:ext cx="346075" cy="254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3" name="文本框 12"/>
          <p:cNvSpPr txBox="1"/>
          <p:nvPr/>
        </p:nvSpPr>
        <p:spPr>
          <a:xfrm>
            <a:off x="793218" y="571036"/>
            <a:ext cx="831195" cy="6124754"/>
          </a:xfrm>
          <a:prstGeom prst="rect">
            <a:avLst/>
          </a:prstGeom>
          <a:noFill/>
        </p:spPr>
        <p:txBody>
          <a:bodyPr wrap="square" rtlCol="0">
            <a:spAutoFit/>
          </a:bodyPr>
          <a:lstStyle/>
          <a:p>
            <a:r>
              <a:rPr lang="zh-CN" altLang="en-US" sz="2800" b="1" dirty="0">
                <a:solidFill>
                  <a:srgbClr val="FF0000"/>
                </a:solidFill>
              </a:rPr>
              <a:t>发展中国特色社会主义民主政治</a:t>
            </a:r>
          </a:p>
        </p:txBody>
      </p:sp>
      <p:sp>
        <p:nvSpPr>
          <p:cNvPr id="53" name="左大括号 52"/>
          <p:cNvSpPr/>
          <p:nvPr/>
        </p:nvSpPr>
        <p:spPr>
          <a:xfrm>
            <a:off x="1624413" y="983094"/>
            <a:ext cx="184078" cy="5466235"/>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zh-CN" altLang="en-US"/>
          </a:p>
        </p:txBody>
      </p:sp>
      <p:sp>
        <p:nvSpPr>
          <p:cNvPr id="6" name="文本框 5"/>
          <p:cNvSpPr txBox="1"/>
          <p:nvPr/>
        </p:nvSpPr>
        <p:spPr>
          <a:xfrm>
            <a:off x="2014698" y="983094"/>
            <a:ext cx="1562100" cy="645160"/>
          </a:xfrm>
          <a:prstGeom prst="rect">
            <a:avLst/>
          </a:prstGeom>
          <a:noFill/>
        </p:spPr>
        <p:txBody>
          <a:bodyPr wrap="none" rtlCol="0">
            <a:spAutoFit/>
          </a:bodyPr>
          <a:lstStyle/>
          <a:p>
            <a:r>
              <a:rPr lang="zh-CN" altLang="en-US" b="1" dirty="0">
                <a:solidFill>
                  <a:srgbClr val="FF0000"/>
                </a:solidFill>
              </a:rPr>
              <a:t>坚持党的领导</a:t>
            </a:r>
          </a:p>
          <a:p>
            <a:r>
              <a:rPr lang="zh-CN" altLang="en-US" b="1" dirty="0"/>
              <a:t>（根本保证）</a:t>
            </a:r>
          </a:p>
        </p:txBody>
      </p:sp>
      <p:sp>
        <p:nvSpPr>
          <p:cNvPr id="7" name="文本框 6"/>
          <p:cNvSpPr txBox="1"/>
          <p:nvPr/>
        </p:nvSpPr>
        <p:spPr>
          <a:xfrm>
            <a:off x="1992083" y="3089682"/>
            <a:ext cx="1791970" cy="922020"/>
          </a:xfrm>
          <a:prstGeom prst="rect">
            <a:avLst/>
          </a:prstGeom>
          <a:noFill/>
        </p:spPr>
        <p:txBody>
          <a:bodyPr wrap="none" rtlCol="0">
            <a:spAutoFit/>
          </a:bodyPr>
          <a:lstStyle/>
          <a:p>
            <a:r>
              <a:rPr lang="zh-CN" altLang="en-US" b="1" dirty="0">
                <a:solidFill>
                  <a:srgbClr val="FF0000"/>
                </a:solidFill>
              </a:rPr>
              <a:t>人民当家作主</a:t>
            </a:r>
          </a:p>
          <a:p>
            <a:r>
              <a:rPr lang="zh-CN" altLang="en-US" b="1" dirty="0"/>
              <a:t>（本质核心</a:t>
            </a:r>
            <a:r>
              <a:rPr lang="en-US" altLang="zh-CN" b="1" dirty="0"/>
              <a:t>/</a:t>
            </a:r>
          </a:p>
          <a:p>
            <a:r>
              <a:rPr lang="zh-CN" altLang="zh-CN" b="1" dirty="0"/>
              <a:t>出发点、归宿</a:t>
            </a:r>
            <a:r>
              <a:rPr lang="zh-CN" altLang="en-US" b="1" dirty="0"/>
              <a:t>）</a:t>
            </a:r>
          </a:p>
        </p:txBody>
      </p:sp>
      <p:sp>
        <p:nvSpPr>
          <p:cNvPr id="9" name="文本框 8"/>
          <p:cNvSpPr txBox="1"/>
          <p:nvPr/>
        </p:nvSpPr>
        <p:spPr>
          <a:xfrm>
            <a:off x="2014698" y="5473130"/>
            <a:ext cx="1493800" cy="922020"/>
          </a:xfrm>
          <a:prstGeom prst="rect">
            <a:avLst/>
          </a:prstGeom>
          <a:noFill/>
        </p:spPr>
        <p:txBody>
          <a:bodyPr wrap="square" rtlCol="0">
            <a:spAutoFit/>
          </a:bodyPr>
          <a:lstStyle/>
          <a:p>
            <a:r>
              <a:rPr lang="zh-CN" altLang="en-US" b="1" dirty="0">
                <a:solidFill>
                  <a:srgbClr val="FF0000"/>
                </a:solidFill>
              </a:rPr>
              <a:t>依法治国</a:t>
            </a:r>
          </a:p>
          <a:p>
            <a:r>
              <a:rPr lang="zh-CN" altLang="en-US" b="1" dirty="0"/>
              <a:t>（基本要求</a:t>
            </a:r>
          </a:p>
          <a:p>
            <a:r>
              <a:rPr lang="en-US" altLang="zh-CN" b="1" dirty="0"/>
              <a:t>/</a:t>
            </a:r>
            <a:r>
              <a:rPr lang="zh-CN" altLang="zh-CN" b="1" dirty="0"/>
              <a:t>途径）</a:t>
            </a:r>
          </a:p>
        </p:txBody>
      </p:sp>
      <p:cxnSp>
        <p:nvCxnSpPr>
          <p:cNvPr id="12" name="直接箭头连接符 11"/>
          <p:cNvCxnSpPr/>
          <p:nvPr/>
        </p:nvCxnSpPr>
        <p:spPr>
          <a:xfrm>
            <a:off x="3615778" y="1306849"/>
            <a:ext cx="336550" cy="1651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6" name="文本框 15"/>
          <p:cNvSpPr txBox="1"/>
          <p:nvPr/>
        </p:nvSpPr>
        <p:spPr>
          <a:xfrm>
            <a:off x="4139952" y="864870"/>
            <a:ext cx="4536504" cy="1568450"/>
          </a:xfrm>
          <a:prstGeom prst="rect">
            <a:avLst/>
          </a:prstGeom>
          <a:noFill/>
        </p:spPr>
        <p:txBody>
          <a:bodyPr wrap="square" rtlCol="0">
            <a:spAutoFit/>
          </a:bodyPr>
          <a:lstStyle/>
          <a:p>
            <a:r>
              <a:rPr lang="zh-CN" altLang="en-US" sz="1600" b="1" dirty="0">
                <a:latin typeface="仿宋" panose="02010609060101010101" pitchFamily="49" charset="-122"/>
                <a:ea typeface="仿宋" panose="02010609060101010101" pitchFamily="49" charset="-122"/>
              </a:rPr>
              <a:t>①科学执政、民主执政、依法执政；</a:t>
            </a:r>
          </a:p>
          <a:p>
            <a:r>
              <a:rPr lang="zh-CN" altLang="en-US" sz="1600" b="1" dirty="0">
                <a:latin typeface="仿宋" panose="02010609060101010101" pitchFamily="49" charset="-122"/>
                <a:ea typeface="仿宋" panose="02010609060101010101" pitchFamily="49" charset="-122"/>
              </a:rPr>
              <a:t>②全面提高党的建设科学化水平，加强自身执政能力建设、先进性和纯洁性建设；</a:t>
            </a:r>
          </a:p>
          <a:p>
            <a:r>
              <a:rPr lang="zh-CN" altLang="en-US" sz="1600" b="1" dirty="0">
                <a:latin typeface="仿宋" panose="02010609060101010101" pitchFamily="49" charset="-122"/>
                <a:ea typeface="仿宋" panose="02010609060101010101" pitchFamily="49" charset="-122"/>
              </a:rPr>
              <a:t>③加强思想建设、组织建设、作风建设、反腐倡廉建设、制度建设；</a:t>
            </a:r>
          </a:p>
          <a:p>
            <a:r>
              <a:rPr lang="zh-CN" altLang="en-US" sz="1600" b="1" dirty="0">
                <a:latin typeface="仿宋" panose="02010609060101010101" pitchFamily="49" charset="-122"/>
                <a:ea typeface="仿宋" panose="02010609060101010101" pitchFamily="49" charset="-122"/>
              </a:rPr>
              <a:t>④建设学习型、服务型、创新型执政党；</a:t>
            </a:r>
          </a:p>
        </p:txBody>
      </p:sp>
      <p:cxnSp>
        <p:nvCxnSpPr>
          <p:cNvPr id="17" name="直接箭头连接符 16"/>
          <p:cNvCxnSpPr/>
          <p:nvPr/>
        </p:nvCxnSpPr>
        <p:spPr>
          <a:xfrm flipV="1">
            <a:off x="3595298" y="3532423"/>
            <a:ext cx="336550" cy="15875"/>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8" name="文本框 17"/>
          <p:cNvSpPr txBox="1"/>
          <p:nvPr/>
        </p:nvSpPr>
        <p:spPr>
          <a:xfrm>
            <a:off x="4104725" y="2633980"/>
            <a:ext cx="4859763" cy="2306955"/>
          </a:xfrm>
          <a:prstGeom prst="rect">
            <a:avLst/>
          </a:prstGeom>
          <a:noFill/>
        </p:spPr>
        <p:txBody>
          <a:bodyPr wrap="square" rtlCol="0">
            <a:spAutoFit/>
          </a:bodyPr>
          <a:lstStyle/>
          <a:p>
            <a:r>
              <a:rPr lang="zh-CN" altLang="en-US" sz="1600" b="1" dirty="0">
                <a:latin typeface="仿宋" panose="02010609060101010101" pitchFamily="49" charset="-122"/>
                <a:ea typeface="仿宋" panose="02010609060101010101" pitchFamily="49" charset="-122"/>
              </a:rPr>
              <a:t>①制定并完善人民当家作主的政治制度：人民民主专政的国体、人民代表大会制度、社会主义协商民主制度、基层民主制度、民族区域自治制度、宗教政策、外交政策；</a:t>
            </a:r>
          </a:p>
          <a:p>
            <a:r>
              <a:rPr lang="zh-CN" altLang="en-US" sz="1600" b="1" dirty="0">
                <a:latin typeface="仿宋" panose="02010609060101010101" pitchFamily="49" charset="-122"/>
                <a:ea typeface="仿宋" panose="02010609060101010101" pitchFamily="49" charset="-122"/>
              </a:rPr>
              <a:t>②丰富民主形式拓宽民主渠道（民主选举、民主决策、民主管理、民主监督）</a:t>
            </a:r>
          </a:p>
          <a:p>
            <a:r>
              <a:rPr lang="en-US" altLang="zh-CN" sz="1600" b="1" dirty="0">
                <a:latin typeface="仿宋" panose="02010609060101010101" pitchFamily="49" charset="-122"/>
                <a:ea typeface="仿宋" panose="02010609060101010101" pitchFamily="49" charset="-122"/>
              </a:rPr>
              <a:t>③</a:t>
            </a:r>
            <a:r>
              <a:rPr lang="zh-CN" altLang="en-US" sz="1600" b="1" dirty="0">
                <a:latin typeface="仿宋" panose="02010609060101010101" pitchFamily="49" charset="-122"/>
                <a:ea typeface="仿宋" panose="02010609060101010101" pitchFamily="49" charset="-122"/>
              </a:rPr>
              <a:t>让人民监督权力</a:t>
            </a:r>
            <a:r>
              <a:rPr lang="en-US" altLang="zh-CN" sz="1600" b="1" dirty="0">
                <a:latin typeface="仿宋" panose="02010609060101010101" pitchFamily="49" charset="-122"/>
                <a:ea typeface="仿宋" panose="02010609060101010101" pitchFamily="49" charset="-122"/>
              </a:rPr>
              <a:t>(</a:t>
            </a:r>
            <a:r>
              <a:rPr lang="zh-CN" altLang="zh-CN" sz="1600" b="1" dirty="0">
                <a:latin typeface="仿宋" panose="02010609060101010101" pitchFamily="49" charset="-122"/>
                <a:ea typeface="仿宋" panose="02010609060101010101" pitchFamily="49" charset="-122"/>
              </a:rPr>
              <a:t>公民行使监督权、初步建立行政监督体系、国家权力机关行使监督权、人民政协履行民主监督职能</a:t>
            </a:r>
            <a:r>
              <a:rPr lang="en-US" altLang="zh-CN" sz="1600" b="1" dirty="0">
                <a:latin typeface="仿宋" panose="02010609060101010101" pitchFamily="49" charset="-122"/>
                <a:ea typeface="仿宋" panose="02010609060101010101" pitchFamily="49" charset="-122"/>
              </a:rPr>
              <a:t>……</a:t>
            </a:r>
            <a:r>
              <a:rPr lang="zh-CN" altLang="en-US" sz="1600" b="1" dirty="0">
                <a:latin typeface="仿宋" panose="02010609060101010101" pitchFamily="49" charset="-122"/>
                <a:ea typeface="仿宋" panose="02010609060101010101" pitchFamily="49" charset="-122"/>
              </a:rPr>
              <a:t>）</a:t>
            </a:r>
          </a:p>
        </p:txBody>
      </p:sp>
      <p:cxnSp>
        <p:nvCxnSpPr>
          <p:cNvPr id="2" name="直接箭头连接符 1"/>
          <p:cNvCxnSpPr/>
          <p:nvPr/>
        </p:nvCxnSpPr>
        <p:spPr>
          <a:xfrm>
            <a:off x="3515203" y="5757362"/>
            <a:ext cx="336550" cy="1651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4" name="文本框 13"/>
          <p:cNvSpPr txBox="1"/>
          <p:nvPr/>
        </p:nvSpPr>
        <p:spPr>
          <a:xfrm>
            <a:off x="4104725" y="5141595"/>
            <a:ext cx="4184015" cy="1568450"/>
          </a:xfrm>
          <a:prstGeom prst="rect">
            <a:avLst/>
          </a:prstGeom>
          <a:noFill/>
        </p:spPr>
        <p:txBody>
          <a:bodyPr wrap="square" rtlCol="0">
            <a:spAutoFit/>
          </a:bodyPr>
          <a:lstStyle/>
          <a:p>
            <a:r>
              <a:rPr lang="zh-CN" altLang="en-US" sz="1600" b="1" dirty="0">
                <a:latin typeface="仿宋" panose="02010609060101010101" pitchFamily="49" charset="-122"/>
                <a:ea typeface="仿宋" panose="02010609060101010101" pitchFamily="49" charset="-122"/>
              </a:rPr>
              <a:t>①全民守法（公民）</a:t>
            </a:r>
          </a:p>
          <a:p>
            <a:r>
              <a:rPr lang="zh-CN" altLang="en-US" sz="1600" b="1" dirty="0">
                <a:latin typeface="仿宋" panose="02010609060101010101" pitchFamily="49" charset="-122"/>
                <a:ea typeface="仿宋" panose="02010609060101010101" pitchFamily="49" charset="-122"/>
              </a:rPr>
              <a:t>②依法执政（党）</a:t>
            </a:r>
          </a:p>
          <a:p>
            <a:r>
              <a:rPr lang="zh-CN" altLang="en-US" sz="1600" b="1" dirty="0">
                <a:latin typeface="仿宋" panose="02010609060101010101" pitchFamily="49" charset="-122"/>
                <a:ea typeface="仿宋" panose="02010609060101010101" pitchFamily="49" charset="-122"/>
              </a:rPr>
              <a:t>③依法行政（政府）</a:t>
            </a:r>
          </a:p>
          <a:p>
            <a:r>
              <a:rPr lang="zh-CN" altLang="en-US" sz="1600" b="1" dirty="0">
                <a:latin typeface="仿宋" panose="02010609060101010101" pitchFamily="49" charset="-122"/>
                <a:ea typeface="仿宋" panose="02010609060101010101" pitchFamily="49" charset="-122"/>
              </a:rPr>
              <a:t>④科学立法（人大）</a:t>
            </a:r>
          </a:p>
          <a:p>
            <a:r>
              <a:rPr lang="zh-CN" altLang="en-US" sz="1600" b="1" dirty="0">
                <a:latin typeface="仿宋" panose="02010609060101010101" pitchFamily="49" charset="-122"/>
                <a:ea typeface="仿宋" panose="02010609060101010101" pitchFamily="49" charset="-122"/>
              </a:rPr>
              <a:t>⑤公正司法（司法机关）</a:t>
            </a:r>
          </a:p>
          <a:p>
            <a:r>
              <a:rPr lang="zh-CN" altLang="en-US" sz="1600" b="1" dirty="0">
                <a:latin typeface="仿宋" panose="02010609060101010101" pitchFamily="49" charset="-122"/>
                <a:ea typeface="仿宋" panose="02010609060101010101" pitchFamily="49" charset="-122"/>
              </a:rPr>
              <a:t>⑥建设法治国家</a:t>
            </a:r>
          </a:p>
        </p:txBody>
      </p:sp>
      <p:sp>
        <p:nvSpPr>
          <p:cNvPr id="4" name="矩形 3"/>
          <p:cNvSpPr/>
          <p:nvPr/>
        </p:nvSpPr>
        <p:spPr>
          <a:xfrm>
            <a:off x="1142930" y="-89210"/>
            <a:ext cx="7109640" cy="923330"/>
          </a:xfrm>
          <a:prstGeom prst="rect">
            <a:avLst/>
          </a:prstGeom>
          <a:noFill/>
        </p:spPr>
        <p:txBody>
          <a:bodyPr wrap="none" lIns="91440" tIns="45720" rIns="91440" bIns="45720">
            <a:spAutoFit/>
          </a:bodyPr>
          <a:lstStyle/>
          <a:p>
            <a:pPr algn="ctr"/>
            <a:r>
              <a:rPr lang="en-US" altLang="zh-CN" sz="5400" b="0" cap="none" spc="0" dirty="0">
                <a:ln w="0"/>
                <a:solidFill>
                  <a:srgbClr val="FF0000"/>
                </a:solidFill>
                <a:effectLst>
                  <a:outerShdw blurRad="38100" dist="19050" dir="2700000" algn="tl" rotWithShape="0">
                    <a:schemeClr val="dk1">
                      <a:alpha val="40000"/>
                    </a:schemeClr>
                  </a:outerShdw>
                </a:effectLst>
                <a:latin typeface="仿宋" panose="02010609060101010101" pitchFamily="49" charset="-122"/>
                <a:ea typeface="仿宋" panose="02010609060101010101" pitchFamily="49" charset="-122"/>
              </a:rPr>
              <a:t>3.</a:t>
            </a:r>
            <a:r>
              <a:rPr lang="zh-CN" altLang="en-US" sz="5400" b="0" cap="none" spc="0" dirty="0">
                <a:ln w="0"/>
                <a:solidFill>
                  <a:srgbClr val="FF0000"/>
                </a:solidFill>
                <a:effectLst>
                  <a:outerShdw blurRad="38100" dist="19050" dir="2700000" algn="tl" rotWithShape="0">
                    <a:schemeClr val="dk1">
                      <a:alpha val="40000"/>
                    </a:schemeClr>
                  </a:outerShdw>
                </a:effectLst>
                <a:latin typeface="仿宋" panose="02010609060101010101" pitchFamily="49" charset="-122"/>
                <a:ea typeface="仿宋" panose="02010609060101010101" pitchFamily="49" charset="-122"/>
              </a:rPr>
              <a:t>基于主线的教材重构</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par>
                                <p:cTn id="8" presetID="3" presetClass="entr" presetSubtype="1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linds(horizontal)">
                                      <p:cBhvr>
                                        <p:cTn id="10" dur="500"/>
                                        <p:tgtEl>
                                          <p:spTgt spid="8"/>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blinds(horizontal)">
                                      <p:cBhvr>
                                        <p:cTn id="13" dur="500"/>
                                        <p:tgtEl>
                                          <p:spTgt spid="13"/>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53"/>
                                        </p:tgtEl>
                                        <p:attrNameLst>
                                          <p:attrName>style.visibility</p:attrName>
                                        </p:attrNameLst>
                                      </p:cBhvr>
                                      <p:to>
                                        <p:strVal val="visible"/>
                                      </p:to>
                                    </p:set>
                                    <p:animEffect transition="in" filter="blinds(horizontal)">
                                      <p:cBhvr>
                                        <p:cTn id="16" dur="500"/>
                                        <p:tgtEl>
                                          <p:spTgt spid="53"/>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blinds(horizontal)">
                                      <p:cBhvr>
                                        <p:cTn id="19" dur="500"/>
                                        <p:tgtEl>
                                          <p:spTgt spid="6"/>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blinds(horizontal)">
                                      <p:cBhvr>
                                        <p:cTn id="25" dur="500"/>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blinds(horizontal)">
                                      <p:cBhvr>
                                        <p:cTn id="30" dur="500"/>
                                        <p:tgtEl>
                                          <p:spTgt spid="12"/>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blinds(horizontal)">
                                      <p:cBhvr>
                                        <p:cTn id="33" dur="500"/>
                                        <p:tgtEl>
                                          <p:spTgt spid="16"/>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nodeType="click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blinds(horizontal)">
                                      <p:cBhvr>
                                        <p:cTn id="38" dur="500"/>
                                        <p:tgtEl>
                                          <p:spTgt spid="17"/>
                                        </p:tgtEl>
                                      </p:cBhvr>
                                    </p:animEffect>
                                  </p:childTnLst>
                                </p:cTn>
                              </p:par>
                              <p:par>
                                <p:cTn id="39" presetID="3" presetClass="entr" presetSubtype="10" fill="hold" grpId="0" nodeType="with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blinds(horizontal)">
                                      <p:cBhvr>
                                        <p:cTn id="41" dur="500"/>
                                        <p:tgtEl>
                                          <p:spTgt spid="18"/>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nodeType="clickEffect">
                                  <p:stCondLst>
                                    <p:cond delay="0"/>
                                  </p:stCondLst>
                                  <p:childTnLst>
                                    <p:set>
                                      <p:cBhvr>
                                        <p:cTn id="45" dur="1" fill="hold">
                                          <p:stCondLst>
                                            <p:cond delay="0"/>
                                          </p:stCondLst>
                                        </p:cTn>
                                        <p:tgtEl>
                                          <p:spTgt spid="2"/>
                                        </p:tgtEl>
                                        <p:attrNameLst>
                                          <p:attrName>style.visibility</p:attrName>
                                        </p:attrNameLst>
                                      </p:cBhvr>
                                      <p:to>
                                        <p:strVal val="visible"/>
                                      </p:to>
                                    </p:set>
                                    <p:animEffect transition="in" filter="blinds(horizontal)">
                                      <p:cBhvr>
                                        <p:cTn id="46" dur="500"/>
                                        <p:tgtEl>
                                          <p:spTgt spid="2"/>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blinds(horizontal)">
                                      <p:cBhvr>
                                        <p:cTn id="4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3" grpId="0"/>
      <p:bldP spid="53" grpId="0" bldLvl="0" animBg="1"/>
      <p:bldP spid="6" grpId="0"/>
      <p:bldP spid="7" grpId="0"/>
      <p:bldP spid="9" grpId="0"/>
      <p:bldP spid="16" grpId="0"/>
      <p:bldP spid="18" grpId="0"/>
      <p:bldP spid="1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原创设计师QQ598969553      _3"/>
          <p:cNvSpPr/>
          <p:nvPr/>
        </p:nvSpPr>
        <p:spPr>
          <a:xfrm>
            <a:off x="467360" y="1207770"/>
            <a:ext cx="6948170" cy="644525"/>
          </a:xfrm>
          <a:prstGeom prst="roundRect">
            <a:avLst>
              <a:gd name="adj" fmla="val 50000"/>
            </a:avLst>
          </a:prstGeom>
          <a:solidFill>
            <a:schemeClr val="bg1">
              <a:lumMod val="85000"/>
            </a:schemeClr>
          </a:solidFill>
          <a:ln w="12700">
            <a:noFill/>
          </a:ln>
          <a:effectLst>
            <a:innerShdw blurRad="50800" dist="127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181444" tIns="90722" rIns="181444" bIns="90722"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6" name="原创设计师QQ598969553      _4"/>
          <p:cNvSpPr/>
          <p:nvPr/>
        </p:nvSpPr>
        <p:spPr>
          <a:xfrm>
            <a:off x="1297940" y="1283970"/>
            <a:ext cx="5436870" cy="492125"/>
          </a:xfrm>
          <a:prstGeom prst="rect">
            <a:avLst/>
          </a:prstGeom>
          <a:noFill/>
          <a:ln w="9525">
            <a:noFill/>
          </a:ln>
        </p:spPr>
        <p:txBody>
          <a:bodyPr wrap="square" lIns="0" tIns="0" rIns="0" bIns="0" anchor="t">
            <a:spAutoFit/>
          </a:bodyPr>
          <a:lstStyle/>
          <a:p>
            <a:pPr algn="ctr"/>
            <a:r>
              <a:rPr lang="zh-CN" altLang="en-US" sz="3200" b="1" dirty="0">
                <a:solidFill>
                  <a:srgbClr val="E9462F"/>
                </a:solidFill>
                <a:latin typeface="微软雅黑" panose="020B0503020204020204" charset="-122"/>
                <a:ea typeface="微软雅黑" panose="020B0503020204020204" charset="-122"/>
                <a:sym typeface="微软雅黑" panose="020B0503020204020204" charset="-122"/>
              </a:rPr>
              <a:t>把握教材主线   重构知识体系</a:t>
            </a:r>
          </a:p>
        </p:txBody>
      </p:sp>
      <p:sp>
        <p:nvSpPr>
          <p:cNvPr id="7" name="原创设计师QQ598969553      _5"/>
          <p:cNvSpPr/>
          <p:nvPr/>
        </p:nvSpPr>
        <p:spPr>
          <a:xfrm>
            <a:off x="467544" y="1166588"/>
            <a:ext cx="775061" cy="774994"/>
          </a:xfrm>
          <a:prstGeom prst="roundRect">
            <a:avLst>
              <a:gd name="adj" fmla="val 50000"/>
            </a:avLst>
          </a:prstGeom>
          <a:gradFill flip="none" rotWithShape="1">
            <a:gsLst>
              <a:gs pos="55000">
                <a:srgbClr val="E7E7E7"/>
              </a:gs>
              <a:gs pos="0">
                <a:schemeClr val="bg1"/>
              </a:gs>
              <a:gs pos="100000">
                <a:schemeClr val="bg1">
                  <a:lumMod val="75000"/>
                </a:schemeClr>
              </a:gs>
            </a:gsLst>
            <a:lin ang="18900000" scaled="1"/>
            <a:tileRect/>
          </a:gradFill>
          <a:ln w="12700">
            <a:gradFill flip="none" rotWithShape="1">
              <a:gsLst>
                <a:gs pos="0">
                  <a:schemeClr val="bg1">
                    <a:lumMod val="75000"/>
                  </a:schemeClr>
                </a:gs>
                <a:gs pos="100000">
                  <a:schemeClr val="bg1"/>
                </a:gs>
              </a:gsLst>
              <a:lin ang="18900000" scaled="1"/>
              <a:tileRect/>
            </a:gradFill>
          </a:ln>
          <a:effectLst>
            <a:outerShdw blurRad="190500" dist="76200" dir="8100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1444" tIns="90722" rIns="181444" bIns="90722"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9221" name="TextBox 7"/>
          <p:cNvSpPr txBox="1"/>
          <p:nvPr/>
        </p:nvSpPr>
        <p:spPr>
          <a:xfrm>
            <a:off x="539750" y="1268413"/>
            <a:ext cx="647700" cy="583565"/>
          </a:xfrm>
          <a:prstGeom prst="rect">
            <a:avLst/>
          </a:prstGeom>
          <a:noFill/>
          <a:ln w="9525">
            <a:noFill/>
          </a:ln>
        </p:spPr>
        <p:txBody>
          <a:bodyPr anchor="t">
            <a:spAutoFit/>
          </a:bodyPr>
          <a:lstStyle/>
          <a:p>
            <a:r>
              <a:rPr lang="zh-CN" altLang="en-US" sz="3200" b="1" dirty="0">
                <a:solidFill>
                  <a:srgbClr val="E9462F"/>
                </a:solidFill>
                <a:latin typeface="微软雅黑" panose="020B0503020204020204" charset="-122"/>
                <a:ea typeface="微软雅黑" panose="020B0503020204020204" charset="-122"/>
              </a:rPr>
              <a:t>二、</a:t>
            </a:r>
            <a:endParaRPr lang="zh-CN" altLang="en-US" sz="3200" dirty="0">
              <a:solidFill>
                <a:srgbClr val="FF0000"/>
              </a:solidFill>
              <a:latin typeface="Arial" panose="020B0604020202020204" pitchFamily="34" charset="0"/>
              <a:ea typeface="宋体" panose="02010600030101010101" pitchFamily="2" charset="-122"/>
            </a:endParaRPr>
          </a:p>
        </p:txBody>
      </p:sp>
      <p:sp>
        <p:nvSpPr>
          <p:cNvPr id="3" name="矩形 2"/>
          <p:cNvSpPr/>
          <p:nvPr/>
        </p:nvSpPr>
        <p:spPr>
          <a:xfrm>
            <a:off x="963295" y="2389505"/>
            <a:ext cx="5915660" cy="645160"/>
          </a:xfrm>
          <a:prstGeom prst="rect">
            <a:avLst/>
          </a:prstGeom>
          <a:noFill/>
          <a:ln>
            <a:noFill/>
          </a:ln>
        </p:spPr>
        <p:txBody>
          <a:bodyPr wrap="square" rtlCol="0" anchor="t">
            <a:spAutoFit/>
          </a:bodyPr>
          <a:lstStyle/>
          <a:p>
            <a:pPr algn="ctr"/>
            <a:r>
              <a:rPr lang="en-US" altLang="zh-CN" sz="3600" dirty="0"/>
              <a:t>1.</a:t>
            </a:r>
            <a:r>
              <a:rPr lang="zh-CN" altLang="en-US" sz="3600" dirty="0"/>
              <a:t>同一知识的整合</a:t>
            </a:r>
          </a:p>
        </p:txBody>
      </p:sp>
      <p:sp>
        <p:nvSpPr>
          <p:cNvPr id="9" name="矩形 8"/>
          <p:cNvSpPr/>
          <p:nvPr/>
        </p:nvSpPr>
        <p:spPr>
          <a:xfrm>
            <a:off x="1430020" y="3267710"/>
            <a:ext cx="5022850" cy="645160"/>
          </a:xfrm>
          <a:prstGeom prst="rect">
            <a:avLst/>
          </a:prstGeom>
          <a:noFill/>
          <a:ln>
            <a:noFill/>
          </a:ln>
        </p:spPr>
        <p:txBody>
          <a:bodyPr wrap="square" rtlCol="0" anchor="t">
            <a:spAutoFit/>
          </a:bodyPr>
          <a:lstStyle/>
          <a:p>
            <a:pPr algn="ctr"/>
            <a:r>
              <a:rPr lang="en-US" altLang="zh-CN" sz="3600" dirty="0"/>
              <a:t>2.</a:t>
            </a:r>
            <a:r>
              <a:rPr lang="zh-CN" altLang="en-US" sz="3600" dirty="0"/>
              <a:t>同一主体的整合</a:t>
            </a:r>
          </a:p>
        </p:txBody>
      </p:sp>
      <p:sp>
        <p:nvSpPr>
          <p:cNvPr id="10" name="矩形 9"/>
          <p:cNvSpPr/>
          <p:nvPr/>
        </p:nvSpPr>
        <p:spPr>
          <a:xfrm>
            <a:off x="1856105" y="4221088"/>
            <a:ext cx="5022850" cy="645160"/>
          </a:xfrm>
          <a:prstGeom prst="rect">
            <a:avLst/>
          </a:prstGeom>
          <a:noFill/>
          <a:ln>
            <a:noFill/>
          </a:ln>
        </p:spPr>
        <p:txBody>
          <a:bodyPr wrap="square" rtlCol="0" anchor="t">
            <a:spAutoFit/>
          </a:bodyPr>
          <a:lstStyle/>
          <a:p>
            <a:pPr algn="ctr"/>
            <a:r>
              <a:rPr lang="en-US" altLang="zh-CN" sz="3600" dirty="0"/>
              <a:t>3.</a:t>
            </a:r>
            <a:r>
              <a:rPr lang="zh-CN" altLang="en-US" sz="3600" dirty="0"/>
              <a:t>基于主线的教材重构</a:t>
            </a:r>
          </a:p>
        </p:txBody>
      </p:sp>
      <p:sp>
        <p:nvSpPr>
          <p:cNvPr id="11" name="矩形 10"/>
          <p:cNvSpPr/>
          <p:nvPr/>
        </p:nvSpPr>
        <p:spPr>
          <a:xfrm>
            <a:off x="6619875" y="2010410"/>
            <a:ext cx="2019300" cy="1198880"/>
          </a:xfrm>
          <a:prstGeom prst="rect">
            <a:avLst/>
          </a:prstGeom>
          <a:noFill/>
          <a:ln>
            <a:noFill/>
          </a:ln>
        </p:spPr>
        <p:txBody>
          <a:bodyPr wrap="none" rtlCol="0" anchor="t">
            <a:spAutoFit/>
          </a:bodyPr>
          <a:lstStyle/>
          <a:p>
            <a:pPr algn="ctr"/>
            <a:r>
              <a:rPr lang="zh-CN" altLang="en-US" sz="7200" dirty="0">
                <a:ln w="0"/>
                <a:solidFill>
                  <a:schemeClr val="accent1"/>
                </a:solidFill>
                <a:effectLst>
                  <a:outerShdw blurRad="38100" dist="25400" dir="5400000" algn="ctr" rotWithShape="0">
                    <a:srgbClr val="6E747A">
                      <a:alpha val="43000"/>
                    </a:srgbClr>
                  </a:outerShdw>
                </a:effectLst>
              </a:rPr>
              <a:t>通透</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4294967295"/>
          </p:nvPr>
        </p:nvPicPr>
        <p:blipFill>
          <a:blip r:embed="rId2" cstate="print"/>
          <a:srcRect/>
          <a:stretch>
            <a:fillRect/>
          </a:stretch>
        </p:blipFill>
        <p:spPr bwMode="auto">
          <a:xfrm>
            <a:off x="245410" y="548680"/>
            <a:ext cx="4500563" cy="3000375"/>
          </a:xfrm>
          <a:prstGeom prst="rect">
            <a:avLst/>
          </a:prstGeom>
          <a:noFill/>
          <a:ln w="9525">
            <a:noFill/>
            <a:miter lim="800000"/>
            <a:headEnd/>
            <a:tailEnd/>
          </a:ln>
          <a:effectLst/>
        </p:spPr>
      </p:pic>
      <p:sp>
        <p:nvSpPr>
          <p:cNvPr id="7" name="TextBox 6"/>
          <p:cNvSpPr txBox="1"/>
          <p:nvPr/>
        </p:nvSpPr>
        <p:spPr>
          <a:xfrm>
            <a:off x="245410" y="3717032"/>
            <a:ext cx="4143404" cy="923330"/>
          </a:xfrm>
          <a:prstGeom prst="rect">
            <a:avLst/>
          </a:prstGeom>
          <a:noFill/>
        </p:spPr>
        <p:txBody>
          <a:bodyPr wrap="square" rtlCol="0">
            <a:spAutoFit/>
          </a:bodyPr>
          <a:lstStyle/>
          <a:p>
            <a:r>
              <a:rPr lang="en-US" altLang="zh-CN" b="1" dirty="0" smtClean="0">
                <a:latin typeface="+mn-ea"/>
              </a:rPr>
              <a:t>——2019</a:t>
            </a:r>
            <a:r>
              <a:rPr lang="zh-CN" altLang="en-US" b="1" dirty="0" smtClean="0">
                <a:latin typeface="+mn-ea"/>
              </a:rPr>
              <a:t>年</a:t>
            </a:r>
            <a:r>
              <a:rPr lang="en-US" altLang="zh-CN" b="1" dirty="0" smtClean="0">
                <a:latin typeface="+mn-ea"/>
              </a:rPr>
              <a:t>3</a:t>
            </a:r>
            <a:r>
              <a:rPr lang="zh-CN" altLang="en-US" b="1" dirty="0" smtClean="0">
                <a:latin typeface="+mn-ea"/>
              </a:rPr>
              <a:t>月</a:t>
            </a:r>
            <a:r>
              <a:rPr lang="en-US" altLang="zh-CN" b="1" dirty="0" smtClean="0">
                <a:latin typeface="+mn-ea"/>
              </a:rPr>
              <a:t>18</a:t>
            </a:r>
            <a:r>
              <a:rPr lang="zh-CN" altLang="en-US" b="1" dirty="0" smtClean="0">
                <a:latin typeface="+mn-ea"/>
              </a:rPr>
              <a:t>日上午，习近平在京主持召开学校思想政治理论课教师座谈会并发表重要讲话</a:t>
            </a:r>
            <a:endParaRPr lang="zh-CN" altLang="en-US" b="1" dirty="0">
              <a:latin typeface="+mn-ea"/>
            </a:endParaRPr>
          </a:p>
        </p:txBody>
      </p:sp>
      <p:sp>
        <p:nvSpPr>
          <p:cNvPr id="9" name="TextBox 8"/>
          <p:cNvSpPr txBox="1"/>
          <p:nvPr/>
        </p:nvSpPr>
        <p:spPr>
          <a:xfrm>
            <a:off x="4952912" y="394345"/>
            <a:ext cx="3929090" cy="6309420"/>
          </a:xfrm>
          <a:prstGeom prst="rect">
            <a:avLst/>
          </a:prstGeom>
          <a:noFill/>
        </p:spPr>
        <p:txBody>
          <a:bodyPr wrap="square" rtlCol="0">
            <a:spAutoFit/>
          </a:bodyPr>
          <a:lstStyle/>
          <a:p>
            <a:r>
              <a:rPr lang="zh-CN" altLang="en-US" sz="2400" dirty="0" smtClean="0">
                <a:latin typeface="仿宋" panose="02010609060101010101" pitchFamily="49" charset="-122"/>
                <a:ea typeface="仿宋" panose="02010609060101010101" pitchFamily="49" charset="-122"/>
              </a:rPr>
              <a:t>    </a:t>
            </a:r>
            <a:r>
              <a:rPr lang="zh-CN" altLang="en-US" sz="2400" b="1" dirty="0" smtClean="0">
                <a:latin typeface="仿宋" panose="02010609060101010101" pitchFamily="49" charset="-122"/>
                <a:ea typeface="仿宋" panose="02010609060101010101" pitchFamily="49" charset="-122"/>
              </a:rPr>
              <a:t>思想政治理论课是</a:t>
            </a:r>
            <a:r>
              <a:rPr lang="zh-CN" altLang="en-US" sz="2400" b="1" dirty="0" smtClean="0">
                <a:solidFill>
                  <a:srgbClr val="FF0000"/>
                </a:solidFill>
                <a:latin typeface="仿宋" panose="02010609060101010101" pitchFamily="49" charset="-122"/>
                <a:ea typeface="仿宋" panose="02010609060101010101" pitchFamily="49" charset="-122"/>
              </a:rPr>
              <a:t>落实立德树人根本任务</a:t>
            </a:r>
            <a:r>
              <a:rPr lang="zh-CN" altLang="en-US" sz="2400" b="1" dirty="0" smtClean="0">
                <a:latin typeface="仿宋" panose="02010609060101010101" pitchFamily="49" charset="-122"/>
                <a:ea typeface="仿宋" panose="02010609060101010101" pitchFamily="49" charset="-122"/>
              </a:rPr>
              <a:t>的关键课程。</a:t>
            </a:r>
            <a:endParaRPr lang="en-US" altLang="zh-CN" sz="2400" b="1" dirty="0" smtClean="0">
              <a:latin typeface="仿宋" panose="02010609060101010101" pitchFamily="49" charset="-122"/>
              <a:ea typeface="仿宋" panose="02010609060101010101" pitchFamily="49" charset="-122"/>
            </a:endParaRPr>
          </a:p>
          <a:p>
            <a:r>
              <a:rPr lang="en-US" altLang="zh-CN" sz="2400" b="1" dirty="0" smtClean="0">
                <a:latin typeface="仿宋" panose="02010609060101010101" pitchFamily="49" charset="-122"/>
                <a:ea typeface="仿宋" panose="02010609060101010101" pitchFamily="49" charset="-122"/>
              </a:rPr>
              <a:t>    </a:t>
            </a:r>
            <a:r>
              <a:rPr lang="zh-CN" altLang="en-US" sz="2400" b="1" dirty="0" smtClean="0">
                <a:latin typeface="仿宋" panose="02010609060101010101" pitchFamily="49" charset="-122"/>
                <a:ea typeface="仿宋" panose="02010609060101010101" pitchFamily="49" charset="-122"/>
              </a:rPr>
              <a:t>思政课作用</a:t>
            </a:r>
            <a:r>
              <a:rPr lang="zh-CN" altLang="en-US" sz="2400" b="1" dirty="0" smtClean="0">
                <a:solidFill>
                  <a:srgbClr val="FF0000"/>
                </a:solidFill>
                <a:latin typeface="仿宋" panose="02010609060101010101" pitchFamily="49" charset="-122"/>
                <a:ea typeface="仿宋" panose="02010609060101010101" pitchFamily="49" charset="-122"/>
              </a:rPr>
              <a:t>不可替代</a:t>
            </a:r>
            <a:r>
              <a:rPr lang="zh-CN" altLang="en-US" sz="2400" b="1" dirty="0" smtClean="0">
                <a:latin typeface="仿宋" panose="02010609060101010101" pitchFamily="49" charset="-122"/>
                <a:ea typeface="仿宋" panose="02010609060101010101" pitchFamily="49" charset="-122"/>
              </a:rPr>
              <a:t>。</a:t>
            </a:r>
            <a:endParaRPr lang="en-US" altLang="zh-CN" sz="2400" b="1" dirty="0" smtClean="0">
              <a:latin typeface="仿宋" panose="02010609060101010101" pitchFamily="49" charset="-122"/>
              <a:ea typeface="仿宋" panose="02010609060101010101" pitchFamily="49" charset="-122"/>
            </a:endParaRPr>
          </a:p>
          <a:p>
            <a:r>
              <a:rPr lang="en-US" altLang="zh-CN" sz="2400" b="1" dirty="0" smtClean="0">
                <a:latin typeface="仿宋" panose="02010609060101010101" pitchFamily="49" charset="-122"/>
                <a:ea typeface="仿宋" panose="02010609060101010101" pitchFamily="49" charset="-122"/>
              </a:rPr>
              <a:t>    </a:t>
            </a:r>
            <a:r>
              <a:rPr lang="zh-CN" altLang="en-US" sz="2400" b="1" dirty="0" smtClean="0">
                <a:latin typeface="仿宋" panose="02010609060101010101" pitchFamily="49" charset="-122"/>
                <a:ea typeface="仿宋" panose="02010609060101010101" pitchFamily="49" charset="-122"/>
              </a:rPr>
              <a:t>办好思想政治理论课</a:t>
            </a:r>
            <a:r>
              <a:rPr lang="zh-CN" altLang="en-US" sz="2400" b="1" dirty="0" smtClean="0">
                <a:solidFill>
                  <a:srgbClr val="FF0000"/>
                </a:solidFill>
                <a:latin typeface="仿宋" panose="02010609060101010101" pitchFamily="49" charset="-122"/>
                <a:ea typeface="仿宋" panose="02010609060101010101" pitchFamily="49" charset="-122"/>
              </a:rPr>
              <a:t>关键在教师</a:t>
            </a:r>
            <a:r>
              <a:rPr lang="zh-CN" altLang="en-US" sz="2400" b="1" dirty="0" smtClean="0">
                <a:latin typeface="仿宋" panose="02010609060101010101" pitchFamily="49" charset="-122"/>
                <a:ea typeface="仿宋" panose="02010609060101010101" pitchFamily="49" charset="-122"/>
              </a:rPr>
              <a:t>，关键在发挥教师的积极性、主动性、创造性。</a:t>
            </a:r>
            <a:endParaRPr lang="en-US" altLang="zh-CN" sz="2400" b="1" dirty="0" smtClean="0">
              <a:latin typeface="仿宋" panose="02010609060101010101" pitchFamily="49" charset="-122"/>
              <a:ea typeface="仿宋" panose="02010609060101010101" pitchFamily="49" charset="-122"/>
            </a:endParaRPr>
          </a:p>
          <a:p>
            <a:r>
              <a:rPr lang="en-US" altLang="zh-CN" sz="2400" b="1" dirty="0" smtClean="0">
                <a:latin typeface="仿宋" panose="02010609060101010101" pitchFamily="49" charset="-122"/>
                <a:ea typeface="仿宋" panose="02010609060101010101" pitchFamily="49" charset="-122"/>
              </a:rPr>
              <a:t>    </a:t>
            </a:r>
            <a:r>
              <a:rPr lang="zh-CN" altLang="en-US" sz="2400" b="1" dirty="0" smtClean="0">
                <a:latin typeface="仿宋" panose="02010609060101010101" pitchFamily="49" charset="-122"/>
                <a:ea typeface="仿宋" panose="02010609060101010101" pitchFamily="49" charset="-122"/>
              </a:rPr>
              <a:t>思政课教师要在学生心灵埋下马克思主义理想信念的种子，</a:t>
            </a:r>
            <a:r>
              <a:rPr lang="zh-CN" altLang="en-US" sz="2400" b="1" dirty="0" smtClean="0">
                <a:solidFill>
                  <a:srgbClr val="FF0000"/>
                </a:solidFill>
                <a:latin typeface="仿宋" panose="02010609060101010101" pitchFamily="49" charset="-122"/>
                <a:ea typeface="仿宋" panose="02010609060101010101" pitchFamily="49" charset="-122"/>
              </a:rPr>
              <a:t>引导学生扣好人生第一粒扣子。</a:t>
            </a:r>
            <a:endParaRPr lang="en-US" altLang="zh-CN" sz="2400" b="1" dirty="0" smtClean="0">
              <a:solidFill>
                <a:srgbClr val="FF0000"/>
              </a:solidFill>
              <a:latin typeface="仿宋" panose="02010609060101010101" pitchFamily="49" charset="-122"/>
              <a:ea typeface="仿宋" panose="02010609060101010101" pitchFamily="49" charset="-122"/>
            </a:endParaRPr>
          </a:p>
          <a:p>
            <a:r>
              <a:rPr lang="en-US" altLang="zh-CN" sz="2400" b="1" dirty="0" smtClean="0">
                <a:latin typeface="仿宋" panose="02010609060101010101" pitchFamily="49" charset="-122"/>
                <a:ea typeface="仿宋" panose="02010609060101010101" pitchFamily="49" charset="-122"/>
              </a:rPr>
              <a:t>    </a:t>
            </a:r>
            <a:r>
              <a:rPr lang="zh-CN" altLang="en-US" sz="2400" b="1" dirty="0" smtClean="0">
                <a:latin typeface="仿宋" panose="02010609060101010101" pitchFamily="49" charset="-122"/>
                <a:ea typeface="仿宋" panose="02010609060101010101" pitchFamily="49" charset="-122"/>
              </a:rPr>
              <a:t>把思政课打造成塑造学生品格、品行、品味的</a:t>
            </a:r>
            <a:r>
              <a:rPr lang="zh-CN" altLang="en-US" sz="2400" b="1" dirty="0" smtClean="0">
                <a:solidFill>
                  <a:srgbClr val="FF0000"/>
                </a:solidFill>
                <a:latin typeface="仿宋" panose="02010609060101010101" pitchFamily="49" charset="-122"/>
                <a:ea typeface="仿宋" panose="02010609060101010101" pitchFamily="49" charset="-122"/>
              </a:rPr>
              <a:t>铸魂育人的金课</a:t>
            </a:r>
            <a:r>
              <a:rPr lang="zh-CN" altLang="en-US" sz="2400" b="1" dirty="0" smtClean="0">
                <a:latin typeface="仿宋" panose="02010609060101010101" pitchFamily="49" charset="-122"/>
                <a:ea typeface="仿宋" panose="02010609060101010101" pitchFamily="49" charset="-122"/>
              </a:rPr>
              <a:t>。</a:t>
            </a:r>
            <a:r>
              <a:rPr lang="en-US" altLang="zh-CN" sz="2400" b="1" dirty="0" smtClean="0">
                <a:latin typeface="仿宋" panose="02010609060101010101" pitchFamily="49" charset="-122"/>
                <a:ea typeface="仿宋" panose="02010609060101010101" pitchFamily="49" charset="-122"/>
              </a:rPr>
              <a:t>      </a:t>
            </a:r>
          </a:p>
          <a:p>
            <a:r>
              <a:rPr lang="en-US" altLang="zh-CN" sz="2000" b="1" dirty="0" smtClean="0"/>
              <a:t>       </a:t>
            </a:r>
          </a:p>
          <a:p>
            <a:r>
              <a:rPr lang="en-US" altLang="zh-CN" sz="2400" b="1" dirty="0" smtClean="0"/>
              <a:t>       </a:t>
            </a:r>
            <a:endParaRPr lang="zh-CN" altLang="en-US" sz="2400" b="1" dirty="0" smtClean="0"/>
          </a:p>
          <a:p>
            <a:endParaRPr lang="zh-CN" altLang="en-US" sz="2400" dirty="0"/>
          </a:p>
        </p:txBody>
      </p:sp>
      <p:sp>
        <p:nvSpPr>
          <p:cNvPr id="10" name="矩形 9"/>
          <p:cNvSpPr/>
          <p:nvPr/>
        </p:nvSpPr>
        <p:spPr>
          <a:xfrm>
            <a:off x="1554949" y="4652348"/>
            <a:ext cx="3294493" cy="1754326"/>
          </a:xfrm>
          <a:prstGeom prst="rect">
            <a:avLst/>
          </a:prstGeom>
          <a:noFill/>
        </p:spPr>
        <p:txBody>
          <a:bodyPr wrap="none" lIns="91440" tIns="45720" rIns="91440" bIns="45720">
            <a:spAutoFit/>
          </a:bodyPr>
          <a:lstStyle/>
          <a:p>
            <a:pPr algn="ctr"/>
            <a:r>
              <a:rPr lang="zh-CN" altLang="en-US" sz="5400"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华文琥珀" panose="02010800040101010101" pitchFamily="2" charset="-122"/>
                <a:ea typeface="华文琥珀" panose="02010800040101010101" pitchFamily="2" charset="-122"/>
              </a:rPr>
              <a:t> </a:t>
            </a:r>
            <a:r>
              <a:rPr lang="zh-CN" altLang="en-US" sz="5400" b="1" cap="none" spc="0" dirty="0" smtClean="0">
                <a:ln w="18000">
                  <a:solidFill>
                    <a:schemeClr val="accent2">
                      <a:satMod val="140000"/>
                    </a:schemeClr>
                  </a:solidFill>
                  <a:prstDash val="solid"/>
                  <a:miter lim="800000"/>
                </a:ln>
                <a:solidFill>
                  <a:srgbClr val="FF0000"/>
                </a:solidFill>
                <a:latin typeface="华文琥珀" panose="02010800040101010101" pitchFamily="2" charset="-122"/>
                <a:ea typeface="华文琥珀" panose="02010800040101010101" pitchFamily="2" charset="-122"/>
              </a:rPr>
              <a:t>理直气壮 </a:t>
            </a:r>
            <a:endParaRPr lang="en-US" altLang="zh-CN" sz="5400" b="1" cap="none" spc="0" dirty="0" smtClean="0">
              <a:ln w="18000">
                <a:solidFill>
                  <a:schemeClr val="accent2">
                    <a:satMod val="140000"/>
                  </a:schemeClr>
                </a:solidFill>
                <a:prstDash val="solid"/>
                <a:miter lim="800000"/>
              </a:ln>
              <a:solidFill>
                <a:srgbClr val="FF0000"/>
              </a:solidFill>
              <a:latin typeface="华文琥珀" panose="02010800040101010101" pitchFamily="2" charset="-122"/>
              <a:ea typeface="华文琥珀" panose="02010800040101010101" pitchFamily="2" charset="-122"/>
            </a:endParaRPr>
          </a:p>
          <a:p>
            <a:pPr algn="ctr"/>
            <a:r>
              <a:rPr lang="zh-CN" altLang="en-US" sz="5400" b="1" cap="none" spc="0" dirty="0" smtClean="0">
                <a:ln w="18000">
                  <a:solidFill>
                    <a:schemeClr val="accent2">
                      <a:satMod val="140000"/>
                    </a:schemeClr>
                  </a:solidFill>
                  <a:prstDash val="solid"/>
                  <a:miter lim="800000"/>
                </a:ln>
                <a:solidFill>
                  <a:srgbClr val="FF0000"/>
                </a:solidFill>
                <a:latin typeface="华文琥珀" panose="02010800040101010101" pitchFamily="2" charset="-122"/>
                <a:ea typeface="华文琥珀" panose="02010800040101010101" pitchFamily="2" charset="-122"/>
              </a:rPr>
              <a:t>使命倍增</a:t>
            </a:r>
            <a:endParaRPr lang="zh-CN" altLang="en-US" sz="5400" b="1" cap="none" spc="0" dirty="0">
              <a:ln w="18000">
                <a:solidFill>
                  <a:schemeClr val="accent2">
                    <a:satMod val="140000"/>
                  </a:schemeClr>
                </a:solidFill>
                <a:prstDash val="solid"/>
                <a:miter lim="800000"/>
              </a:ln>
              <a:solidFill>
                <a:srgbClr val="FF0000"/>
              </a:solidFill>
              <a:latin typeface="华文琥珀" panose="02010800040101010101" pitchFamily="2" charset="-122"/>
              <a:ea typeface="华文琥珀" panose="0201080004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原创设计师QQ598969553      _3"/>
          <p:cNvSpPr/>
          <p:nvPr/>
        </p:nvSpPr>
        <p:spPr>
          <a:xfrm>
            <a:off x="234315" y="443548"/>
            <a:ext cx="6948170" cy="644525"/>
          </a:xfrm>
          <a:prstGeom prst="roundRect">
            <a:avLst>
              <a:gd name="adj" fmla="val 50000"/>
            </a:avLst>
          </a:prstGeom>
          <a:solidFill>
            <a:schemeClr val="bg1">
              <a:lumMod val="85000"/>
            </a:schemeClr>
          </a:solidFill>
          <a:ln w="12700">
            <a:noFill/>
          </a:ln>
          <a:effectLst>
            <a:innerShdw blurRad="50800" dist="127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181444" tIns="90722" rIns="181444" bIns="90722"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7" name="原创设计师QQ598969553      _5"/>
          <p:cNvSpPr/>
          <p:nvPr/>
        </p:nvSpPr>
        <p:spPr>
          <a:xfrm>
            <a:off x="311756" y="352143"/>
            <a:ext cx="775061" cy="774994"/>
          </a:xfrm>
          <a:prstGeom prst="roundRect">
            <a:avLst>
              <a:gd name="adj" fmla="val 50000"/>
            </a:avLst>
          </a:prstGeom>
          <a:gradFill flip="none" rotWithShape="1">
            <a:gsLst>
              <a:gs pos="55000">
                <a:srgbClr val="E7E7E7"/>
              </a:gs>
              <a:gs pos="0">
                <a:schemeClr val="bg1"/>
              </a:gs>
              <a:gs pos="100000">
                <a:schemeClr val="bg1">
                  <a:lumMod val="75000"/>
                </a:schemeClr>
              </a:gs>
            </a:gsLst>
            <a:lin ang="18900000" scaled="1"/>
            <a:tileRect/>
          </a:gradFill>
          <a:ln w="12700">
            <a:gradFill flip="none" rotWithShape="1">
              <a:gsLst>
                <a:gs pos="0">
                  <a:schemeClr val="bg1">
                    <a:lumMod val="75000"/>
                  </a:schemeClr>
                </a:gs>
                <a:gs pos="100000">
                  <a:schemeClr val="bg1"/>
                </a:gs>
              </a:gsLst>
              <a:lin ang="18900000" scaled="1"/>
              <a:tileRect/>
            </a:gradFill>
          </a:ln>
          <a:effectLst>
            <a:outerShdw blurRad="190500" dist="76200" dir="8100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1444" tIns="90722" rIns="181444" bIns="90722"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 name="原创设计师QQ598969553      _4"/>
          <p:cNvSpPr/>
          <p:nvPr/>
        </p:nvSpPr>
        <p:spPr>
          <a:xfrm>
            <a:off x="1279962" y="519747"/>
            <a:ext cx="5436870" cy="492125"/>
          </a:xfrm>
          <a:prstGeom prst="rect">
            <a:avLst/>
          </a:prstGeom>
          <a:noFill/>
          <a:ln w="9525">
            <a:noFill/>
          </a:ln>
        </p:spPr>
        <p:txBody>
          <a:bodyPr wrap="square" lIns="0" tIns="0" rIns="0" bIns="0" anchor="t">
            <a:spAutoFit/>
          </a:bodyPr>
          <a:lstStyle/>
          <a:p>
            <a:pPr algn="ctr"/>
            <a:r>
              <a:rPr lang="zh-CN" altLang="en-US" sz="3200" b="1" dirty="0">
                <a:solidFill>
                  <a:srgbClr val="E9462F"/>
                </a:solidFill>
                <a:latin typeface="微软雅黑" panose="020B0503020204020204" charset="-122"/>
                <a:ea typeface="微软雅黑" panose="020B0503020204020204" charset="-122"/>
                <a:sym typeface="微软雅黑" panose="020B0503020204020204" charset="-122"/>
              </a:rPr>
              <a:t>善于利用资源  推进深度教学</a:t>
            </a:r>
          </a:p>
        </p:txBody>
      </p:sp>
      <p:sp>
        <p:nvSpPr>
          <p:cNvPr id="3" name="TextBox 7"/>
          <p:cNvSpPr txBox="1"/>
          <p:nvPr/>
        </p:nvSpPr>
        <p:spPr>
          <a:xfrm>
            <a:off x="375436" y="474026"/>
            <a:ext cx="647700" cy="583565"/>
          </a:xfrm>
          <a:prstGeom prst="rect">
            <a:avLst/>
          </a:prstGeom>
          <a:noFill/>
          <a:ln w="9525">
            <a:noFill/>
          </a:ln>
        </p:spPr>
        <p:txBody>
          <a:bodyPr anchor="t">
            <a:spAutoFit/>
          </a:bodyPr>
          <a:lstStyle/>
          <a:p>
            <a:r>
              <a:rPr lang="zh-CN" altLang="en-US" sz="3200" b="1" dirty="0">
                <a:solidFill>
                  <a:srgbClr val="E9462F"/>
                </a:solidFill>
                <a:latin typeface="微软雅黑" panose="020B0503020204020204" charset="-122"/>
                <a:ea typeface="微软雅黑" panose="020B0503020204020204" charset="-122"/>
              </a:rPr>
              <a:t>三、</a:t>
            </a:r>
            <a:endParaRPr lang="zh-CN" altLang="en-US" sz="3200" dirty="0">
              <a:solidFill>
                <a:srgbClr val="FF0000"/>
              </a:solidFill>
              <a:latin typeface="Arial" panose="020B0604020202020204" pitchFamily="34" charset="0"/>
              <a:ea typeface="宋体" panose="02010600030101010101" pitchFamily="2" charset="-122"/>
            </a:endParaRPr>
          </a:p>
        </p:txBody>
      </p:sp>
      <p:sp>
        <p:nvSpPr>
          <p:cNvPr id="34" name="文本框 33"/>
          <p:cNvSpPr txBox="1"/>
          <p:nvPr/>
        </p:nvSpPr>
        <p:spPr>
          <a:xfrm>
            <a:off x="1086817" y="2118959"/>
            <a:ext cx="6934835" cy="1568450"/>
          </a:xfrm>
          <a:prstGeom prst="rect">
            <a:avLst/>
          </a:prstGeom>
          <a:noFill/>
        </p:spPr>
        <p:txBody>
          <a:bodyPr wrap="square" rtlCol="0">
            <a:spAutoFit/>
            <a:scene3d>
              <a:camera prst="orthographicFront"/>
              <a:lightRig rig="threePt" dir="t"/>
            </a:scene3d>
          </a:bodyPr>
          <a:lstStyle/>
          <a:p>
            <a:r>
              <a:rPr lang="en-US" altLang="zh-CN" dirty="0">
                <a:ln/>
                <a:effectLst>
                  <a:outerShdw blurRad="38100" dist="25400" dir="5400000" algn="ctr" rotWithShape="0">
                    <a:srgbClr val="6E747A">
                      <a:alpha val="43000"/>
                    </a:srgbClr>
                  </a:outerShdw>
                </a:effectLst>
              </a:rPr>
              <a:t>        </a:t>
            </a:r>
            <a:r>
              <a:rPr lang="zh-CN" altLang="en-US" sz="2400" b="1" dirty="0">
                <a:ln/>
                <a:effectLst>
                  <a:outerShdw blurRad="38100" dist="25400" dir="5400000" algn="ctr" rotWithShape="0">
                    <a:srgbClr val="6E747A">
                      <a:alpha val="43000"/>
                    </a:srgbClr>
                  </a:outerShdw>
                </a:effectLst>
              </a:rPr>
              <a:t>基于知识的内在结构，通过对知识的完整处理，引导学生从符号学习走向学科思想和意义系统的理解和掌握。</a:t>
            </a:r>
            <a:r>
              <a:rPr lang="zh-CN" altLang="en-US" sz="2400" b="1" dirty="0">
                <a:ln/>
                <a:solidFill>
                  <a:srgbClr val="FF0000"/>
                </a:solidFill>
                <a:effectLst>
                  <a:outerShdw blurRad="38100" dist="25400" dir="5400000" algn="ctr" rotWithShape="0">
                    <a:srgbClr val="6E747A">
                      <a:alpha val="43000"/>
                    </a:srgbClr>
                  </a:outerShdw>
                </a:effectLst>
              </a:rPr>
              <a:t>为理解而教，为思想而教，为意义而教，为发展而教</a:t>
            </a:r>
            <a:r>
              <a:rPr lang="zh-CN" altLang="en-US" sz="2400" b="1" dirty="0">
                <a:ln/>
                <a:effectLst>
                  <a:outerShdw blurRad="38100" dist="25400" dir="5400000" algn="ctr" rotWithShape="0">
                    <a:srgbClr val="6E747A">
                      <a:alpha val="43000"/>
                    </a:srgbClr>
                  </a:outerShdw>
                </a:effectLst>
              </a:rPr>
              <a:t>。</a:t>
            </a:r>
            <a:r>
              <a:rPr lang="en-US" altLang="zh-CN" sz="2400" b="1" dirty="0">
                <a:ln/>
                <a:effectLst>
                  <a:outerShdw blurRad="38100" dist="25400" dir="5400000" algn="ctr" rotWithShape="0">
                    <a:srgbClr val="6E747A">
                      <a:alpha val="43000"/>
                    </a:srgbClr>
                  </a:outerShdw>
                </a:effectLst>
              </a:rPr>
              <a:t>——</a:t>
            </a:r>
            <a:r>
              <a:rPr lang="zh-CN" altLang="en-US" sz="2400" b="1" dirty="0">
                <a:ln/>
                <a:effectLst>
                  <a:outerShdw blurRad="38100" dist="25400" dir="5400000" algn="ctr" rotWithShape="0">
                    <a:srgbClr val="6E747A">
                      <a:alpha val="43000"/>
                    </a:srgbClr>
                  </a:outerShdw>
                </a:effectLst>
                <a:sym typeface="+mn-ea"/>
              </a:rPr>
              <a:t>郭元祥</a:t>
            </a:r>
          </a:p>
        </p:txBody>
      </p:sp>
      <p:sp>
        <p:nvSpPr>
          <p:cNvPr id="36" name="文本框 35"/>
          <p:cNvSpPr txBox="1"/>
          <p:nvPr/>
        </p:nvSpPr>
        <p:spPr>
          <a:xfrm>
            <a:off x="899592" y="4005064"/>
            <a:ext cx="5011420" cy="2246769"/>
          </a:xfrm>
          <a:prstGeom prst="rect">
            <a:avLst/>
          </a:prstGeom>
          <a:noFill/>
        </p:spPr>
        <p:txBody>
          <a:bodyPr wrap="square" rtlCol="0">
            <a:spAutoFit/>
          </a:bodyPr>
          <a:lstStyle/>
          <a:p>
            <a:r>
              <a:rPr lang="zh-CN" altLang="en-US" sz="2800" b="1" dirty="0">
                <a:solidFill>
                  <a:srgbClr val="FF0000"/>
                </a:solidFill>
                <a:latin typeface="仿宋" panose="02010609060101010101" pitchFamily="49" charset="-122"/>
                <a:ea typeface="仿宋" panose="02010609060101010101" pitchFamily="49" charset="-122"/>
              </a:rPr>
              <a:t>特征</a:t>
            </a:r>
            <a:r>
              <a:rPr lang="zh-CN" altLang="en-US" sz="2800" b="1" dirty="0" smtClean="0">
                <a:latin typeface="仿宋" panose="02010609060101010101" pitchFamily="49" charset="-122"/>
                <a:ea typeface="仿宋" panose="02010609060101010101" pitchFamily="49" charset="-122"/>
              </a:rPr>
              <a:t>： </a:t>
            </a:r>
            <a:endParaRPr lang="en-US" altLang="zh-CN" sz="2800" b="1" dirty="0" smtClean="0">
              <a:latin typeface="仿宋" panose="02010609060101010101" pitchFamily="49" charset="-122"/>
              <a:ea typeface="仿宋" panose="02010609060101010101" pitchFamily="49" charset="-122"/>
            </a:endParaRPr>
          </a:p>
          <a:p>
            <a:r>
              <a:rPr lang="en-US" altLang="zh-CN" sz="2800" b="1" dirty="0" smtClean="0">
                <a:latin typeface="仿宋" panose="02010609060101010101" pitchFamily="49" charset="-122"/>
                <a:ea typeface="仿宋" panose="02010609060101010101" pitchFamily="49" charset="-122"/>
              </a:rPr>
              <a:t>1</a:t>
            </a:r>
            <a:r>
              <a:rPr lang="en-US" altLang="zh-CN" sz="2800" b="1" dirty="0">
                <a:latin typeface="仿宋" panose="02010609060101010101" pitchFamily="49" charset="-122"/>
                <a:ea typeface="仿宋" panose="02010609060101010101" pitchFamily="49" charset="-122"/>
              </a:rPr>
              <a:t>.</a:t>
            </a:r>
            <a:r>
              <a:rPr lang="zh-CN" altLang="en-US" sz="2800" b="1" dirty="0">
                <a:latin typeface="仿宋" panose="02010609060101010101" pitchFamily="49" charset="-122"/>
                <a:ea typeface="仿宋" panose="02010609060101010101" pitchFamily="49" charset="-122"/>
              </a:rPr>
              <a:t>对内容的深度理解；</a:t>
            </a:r>
          </a:p>
          <a:p>
            <a:r>
              <a:rPr lang="en-US" altLang="zh-CN" sz="2800" b="1" dirty="0" smtClean="0">
                <a:latin typeface="仿宋" panose="02010609060101010101" pitchFamily="49" charset="-122"/>
                <a:ea typeface="仿宋" panose="02010609060101010101" pitchFamily="49" charset="-122"/>
              </a:rPr>
              <a:t>2</a:t>
            </a:r>
            <a:r>
              <a:rPr lang="en-US" altLang="zh-CN" sz="2800" b="1" dirty="0">
                <a:latin typeface="仿宋" panose="02010609060101010101" pitchFamily="49" charset="-122"/>
                <a:ea typeface="仿宋" panose="02010609060101010101" pitchFamily="49" charset="-122"/>
              </a:rPr>
              <a:t>.</a:t>
            </a:r>
            <a:r>
              <a:rPr lang="zh-CN" altLang="en-US" sz="2800" b="1" dirty="0">
                <a:latin typeface="仿宋" panose="02010609060101010101" pitchFamily="49" charset="-122"/>
                <a:ea typeface="仿宋" panose="02010609060101010101" pitchFamily="49" charset="-122"/>
              </a:rPr>
              <a:t>对活动的主动参与；</a:t>
            </a:r>
          </a:p>
          <a:p>
            <a:r>
              <a:rPr lang="en-US" altLang="zh-CN" sz="2800" b="1" dirty="0" smtClean="0">
                <a:latin typeface="仿宋" panose="02010609060101010101" pitchFamily="49" charset="-122"/>
                <a:ea typeface="仿宋" panose="02010609060101010101" pitchFamily="49" charset="-122"/>
              </a:rPr>
              <a:t>3</a:t>
            </a:r>
            <a:r>
              <a:rPr lang="en-US" altLang="zh-CN" sz="2800" b="1" dirty="0">
                <a:latin typeface="仿宋" panose="02010609060101010101" pitchFamily="49" charset="-122"/>
                <a:ea typeface="仿宋" panose="02010609060101010101" pitchFamily="49" charset="-122"/>
              </a:rPr>
              <a:t>.</a:t>
            </a:r>
            <a:r>
              <a:rPr lang="zh-CN" altLang="en-US" sz="2800" b="1" dirty="0" smtClean="0">
                <a:latin typeface="仿宋" panose="02010609060101010101" pitchFamily="49" charset="-122"/>
                <a:ea typeface="仿宋" panose="02010609060101010101" pitchFamily="49" charset="-122"/>
              </a:rPr>
              <a:t>对学习的</a:t>
            </a:r>
            <a:r>
              <a:rPr lang="zh-CN" altLang="en-US" sz="2800" b="1" dirty="0">
                <a:latin typeface="仿宋" panose="02010609060101010101" pitchFamily="49" charset="-122"/>
                <a:ea typeface="仿宋" panose="02010609060101010101" pitchFamily="49" charset="-122"/>
              </a:rPr>
              <a:t>价值认同；</a:t>
            </a:r>
          </a:p>
          <a:p>
            <a:r>
              <a:rPr lang="en-US" altLang="zh-CN" sz="2800" b="1" dirty="0" smtClean="0">
                <a:latin typeface="仿宋" panose="02010609060101010101" pitchFamily="49" charset="-122"/>
                <a:ea typeface="仿宋" panose="02010609060101010101" pitchFamily="49" charset="-122"/>
              </a:rPr>
              <a:t>4</a:t>
            </a:r>
            <a:r>
              <a:rPr lang="en-US" altLang="zh-CN" sz="2800" b="1" dirty="0">
                <a:latin typeface="仿宋" panose="02010609060101010101" pitchFamily="49" charset="-122"/>
                <a:ea typeface="仿宋" panose="02010609060101010101" pitchFamily="49" charset="-122"/>
              </a:rPr>
              <a:t>.</a:t>
            </a:r>
            <a:r>
              <a:rPr lang="zh-CN" altLang="en-US" sz="2800" b="1" dirty="0" smtClean="0">
                <a:latin typeface="仿宋" panose="02010609060101010101" pitchFamily="49" charset="-122"/>
                <a:ea typeface="仿宋" panose="02010609060101010101" pitchFamily="49" charset="-122"/>
              </a:rPr>
              <a:t>对知识的</a:t>
            </a:r>
            <a:r>
              <a:rPr lang="zh-CN" altLang="en-US" sz="2800" b="1" dirty="0">
                <a:latin typeface="仿宋" panose="02010609060101010101" pitchFamily="49" charset="-122"/>
                <a:ea typeface="仿宋" panose="02010609060101010101" pitchFamily="49" charset="-122"/>
              </a:rPr>
              <a:t>转化运用。</a:t>
            </a:r>
          </a:p>
        </p:txBody>
      </p:sp>
      <p:sp>
        <p:nvSpPr>
          <p:cNvPr id="38" name="文本框 37"/>
          <p:cNvSpPr txBox="1"/>
          <p:nvPr/>
        </p:nvSpPr>
        <p:spPr>
          <a:xfrm>
            <a:off x="5004048" y="4149080"/>
            <a:ext cx="3816424" cy="2246769"/>
          </a:xfrm>
          <a:prstGeom prst="rect">
            <a:avLst/>
          </a:prstGeom>
          <a:noFill/>
        </p:spPr>
        <p:txBody>
          <a:bodyPr wrap="square" rtlCol="0">
            <a:spAutoFit/>
          </a:bodyPr>
          <a:lstStyle/>
          <a:p>
            <a:r>
              <a:rPr lang="zh-CN" altLang="en-US" sz="2800" b="1" dirty="0">
                <a:solidFill>
                  <a:srgbClr val="FF0000"/>
                </a:solidFill>
                <a:latin typeface="仿宋" panose="02010609060101010101" pitchFamily="49" charset="-122"/>
                <a:ea typeface="仿宋" panose="02010609060101010101" pitchFamily="49" charset="-122"/>
              </a:rPr>
              <a:t>目标</a:t>
            </a:r>
            <a:r>
              <a:rPr lang="zh-CN" altLang="en-US" sz="2800" b="1" dirty="0" smtClean="0">
                <a:latin typeface="仿宋" panose="02010609060101010101" pitchFamily="49" charset="-122"/>
                <a:ea typeface="仿宋" panose="02010609060101010101" pitchFamily="49" charset="-122"/>
              </a:rPr>
              <a:t>： </a:t>
            </a:r>
            <a:endParaRPr lang="en-US" altLang="zh-CN" sz="2800" b="1" dirty="0" smtClean="0">
              <a:latin typeface="仿宋" panose="02010609060101010101" pitchFamily="49" charset="-122"/>
              <a:ea typeface="仿宋" panose="02010609060101010101" pitchFamily="49" charset="-122"/>
            </a:endParaRPr>
          </a:p>
          <a:p>
            <a:r>
              <a:rPr lang="en-US" altLang="zh-CN" sz="2800" b="1" dirty="0" smtClean="0">
                <a:latin typeface="仿宋" panose="02010609060101010101" pitchFamily="49" charset="-122"/>
                <a:ea typeface="仿宋" panose="02010609060101010101" pitchFamily="49" charset="-122"/>
              </a:rPr>
              <a:t>1</a:t>
            </a:r>
            <a:r>
              <a:rPr lang="en-US" altLang="zh-CN" sz="2800" b="1" dirty="0">
                <a:latin typeface="仿宋" panose="02010609060101010101" pitchFamily="49" charset="-122"/>
                <a:ea typeface="仿宋" panose="02010609060101010101" pitchFamily="49" charset="-122"/>
              </a:rPr>
              <a:t>.“</a:t>
            </a:r>
            <a:r>
              <a:rPr lang="zh-CN" altLang="en-US" sz="2800" b="1" dirty="0">
                <a:latin typeface="仿宋" panose="02010609060101010101" pitchFamily="49" charset="-122"/>
                <a:ea typeface="仿宋" panose="02010609060101010101" pitchFamily="49" charset="-122"/>
              </a:rPr>
              <a:t>予</a:t>
            </a:r>
            <a:r>
              <a:rPr lang="en-US" altLang="zh-CN" sz="2800" b="1" dirty="0">
                <a:latin typeface="仿宋" panose="02010609060101010101" pitchFamily="49" charset="-122"/>
                <a:ea typeface="仿宋" panose="02010609060101010101" pitchFamily="49" charset="-122"/>
              </a:rPr>
              <a:t>”</a:t>
            </a:r>
            <a:r>
              <a:rPr lang="zh-CN" altLang="en-US" sz="2800" b="1" dirty="0">
                <a:latin typeface="仿宋" panose="02010609060101010101" pitchFamily="49" charset="-122"/>
                <a:ea typeface="仿宋" panose="02010609060101010101" pitchFamily="49" charset="-122"/>
              </a:rPr>
              <a:t>机会；</a:t>
            </a:r>
          </a:p>
          <a:p>
            <a:r>
              <a:rPr lang="en-US" altLang="zh-CN" sz="2800" b="1" dirty="0" smtClean="0">
                <a:latin typeface="仿宋" panose="02010609060101010101" pitchFamily="49" charset="-122"/>
                <a:ea typeface="仿宋" panose="02010609060101010101" pitchFamily="49" charset="-122"/>
              </a:rPr>
              <a:t>2</a:t>
            </a:r>
            <a:r>
              <a:rPr lang="en-US" altLang="zh-CN" sz="2800" b="1" dirty="0">
                <a:latin typeface="仿宋" panose="02010609060101010101" pitchFamily="49" charset="-122"/>
                <a:ea typeface="仿宋" panose="02010609060101010101" pitchFamily="49" charset="-122"/>
              </a:rPr>
              <a:t>.“</a:t>
            </a:r>
            <a:r>
              <a:rPr lang="zh-CN" altLang="en-US" sz="2800" b="1" dirty="0">
                <a:latin typeface="仿宋" panose="02010609060101010101" pitchFamily="49" charset="-122"/>
                <a:ea typeface="仿宋" panose="02010609060101010101" pitchFamily="49" charset="-122"/>
              </a:rPr>
              <a:t>渔</a:t>
            </a:r>
            <a:r>
              <a:rPr lang="en-US" altLang="zh-CN" sz="2800" b="1" dirty="0">
                <a:latin typeface="仿宋" panose="02010609060101010101" pitchFamily="49" charset="-122"/>
                <a:ea typeface="仿宋" panose="02010609060101010101" pitchFamily="49" charset="-122"/>
              </a:rPr>
              <a:t>”</a:t>
            </a:r>
            <a:r>
              <a:rPr lang="zh-CN" altLang="en-US" sz="2800" b="1" dirty="0">
                <a:latin typeface="仿宋" panose="02010609060101010101" pitchFamily="49" charset="-122"/>
                <a:ea typeface="仿宋" panose="02010609060101010101" pitchFamily="49" charset="-122"/>
              </a:rPr>
              <a:t>方法；</a:t>
            </a:r>
          </a:p>
          <a:p>
            <a:r>
              <a:rPr lang="en-US" altLang="zh-CN" sz="2800" b="1" dirty="0" smtClean="0">
                <a:latin typeface="仿宋" panose="02010609060101010101" pitchFamily="49" charset="-122"/>
                <a:ea typeface="仿宋" panose="02010609060101010101" pitchFamily="49" charset="-122"/>
              </a:rPr>
              <a:t>3</a:t>
            </a:r>
            <a:r>
              <a:rPr lang="en-US" altLang="zh-CN" sz="2800" b="1" dirty="0">
                <a:latin typeface="仿宋" panose="02010609060101010101" pitchFamily="49" charset="-122"/>
                <a:ea typeface="仿宋" panose="02010609060101010101" pitchFamily="49" charset="-122"/>
              </a:rPr>
              <a:t>.“</a:t>
            </a:r>
            <a:r>
              <a:rPr lang="zh-CN" altLang="en-US" sz="2800" b="1" dirty="0">
                <a:latin typeface="仿宋" panose="02010609060101010101" pitchFamily="49" charset="-122"/>
                <a:ea typeface="仿宋" panose="02010609060101010101" pitchFamily="49" charset="-122"/>
              </a:rPr>
              <a:t>育</a:t>
            </a:r>
            <a:r>
              <a:rPr lang="en-US" altLang="zh-CN" sz="2800" b="1" dirty="0">
                <a:latin typeface="仿宋" panose="02010609060101010101" pitchFamily="49" charset="-122"/>
                <a:ea typeface="仿宋" panose="02010609060101010101" pitchFamily="49" charset="-122"/>
              </a:rPr>
              <a:t>”</a:t>
            </a:r>
            <a:r>
              <a:rPr lang="zh-CN" altLang="en-US" sz="2800" b="1" dirty="0">
                <a:latin typeface="仿宋" panose="02010609060101010101" pitchFamily="49" charset="-122"/>
                <a:ea typeface="仿宋" panose="02010609060101010101" pitchFamily="49" charset="-122"/>
              </a:rPr>
              <a:t>品质。</a:t>
            </a:r>
          </a:p>
          <a:p>
            <a:r>
              <a:rPr lang="en-US" altLang="zh-CN" sz="2800" b="1" dirty="0">
                <a:latin typeface="仿宋" panose="02010609060101010101" pitchFamily="49" charset="-122"/>
                <a:ea typeface="仿宋" panose="02010609060101010101" pitchFamily="49" charset="-122"/>
              </a:rPr>
              <a:t>             </a:t>
            </a:r>
            <a:endParaRPr lang="zh-CN" altLang="en-US" sz="2800" b="1" dirty="0">
              <a:latin typeface="仿宋" panose="02010609060101010101" pitchFamily="49" charset="-122"/>
              <a:ea typeface="仿宋" panose="02010609060101010101" pitchFamily="49" charset="-122"/>
            </a:endParaRPr>
          </a:p>
        </p:txBody>
      </p:sp>
      <p:sp>
        <p:nvSpPr>
          <p:cNvPr id="4" name="矩形 3"/>
          <p:cNvSpPr/>
          <p:nvPr/>
        </p:nvSpPr>
        <p:spPr>
          <a:xfrm>
            <a:off x="681745" y="1266579"/>
            <a:ext cx="2954655" cy="923330"/>
          </a:xfrm>
          <a:prstGeom prst="rect">
            <a:avLst/>
          </a:prstGeom>
          <a:noFill/>
        </p:spPr>
        <p:txBody>
          <a:bodyPr wrap="none" lIns="91440" tIns="45720" rIns="91440" bIns="45720">
            <a:spAutoFit/>
          </a:bodyPr>
          <a:lstStyle/>
          <a:p>
            <a:pPr algn="ctr"/>
            <a:r>
              <a:rPr lang="zh-CN" altLang="en-US" sz="5400" dirty="0">
                <a:solidFill>
                  <a:srgbClr val="7030A0"/>
                </a:solidFill>
                <a:latin typeface="华文隶书" panose="02010800040101010101" pitchFamily="2" charset="-122"/>
                <a:ea typeface="华文隶书" panose="02010800040101010101" pitchFamily="2" charset="-122"/>
              </a:rPr>
              <a:t>深度教学</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2" presetClass="entr" presetSubtype="4"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 calcmode="lin" valueType="num">
                                      <p:cBhvr>
                                        <p:cTn id="10" dur="300" fill="hold"/>
                                        <p:tgtEl>
                                          <p:spTgt spid="7"/>
                                        </p:tgtEl>
                                        <p:attrNameLst>
                                          <p:attrName>ppt_x</p:attrName>
                                        </p:attrNameLst>
                                      </p:cBhvr>
                                      <p:tavLst>
                                        <p:tav tm="0">
                                          <p:val>
                                            <p:strVal val="#ppt_x"/>
                                          </p:val>
                                        </p:tav>
                                        <p:tav tm="100000">
                                          <p:val>
                                            <p:strVal val="#ppt_x"/>
                                          </p:val>
                                        </p:tav>
                                      </p:tavLst>
                                    </p:anim>
                                    <p:anim calcmode="lin" valueType="num">
                                      <p:cBhvr>
                                        <p:cTn id="11" dur="300" fill="hold"/>
                                        <p:tgtEl>
                                          <p:spTgt spid="7"/>
                                        </p:tgtEl>
                                        <p:attrNameLst>
                                          <p:attrName>ppt_y</p:attrName>
                                        </p:attrNameLst>
                                      </p:cBhvr>
                                      <p:tavLst>
                                        <p:tav tm="0">
                                          <p:val>
                                            <p:strVal val="1+#ppt_h/2"/>
                                          </p:val>
                                        </p:tav>
                                        <p:tav tm="100000">
                                          <p:val>
                                            <p:strVal val="#ppt_y"/>
                                          </p:val>
                                        </p:tav>
                                      </p:tavLst>
                                    </p:anim>
                                  </p:childTnLst>
                                </p:cTn>
                              </p:par>
                              <p:par>
                                <p:cTn id="12" presetID="63" presetClass="path" presetSubtype="0" accel="50000" decel="50000" fill="hold" nodeType="withEffect">
                                  <p:stCondLst>
                                    <p:cond delay="0"/>
                                  </p:stCondLst>
                                  <p:childTnLst>
                                    <p:animMotion origin="layout" path="M 0.05608 0.00509 L 0.68212 -0.00347 " pathEditMode="relative" rAng="0" ptsTypes="AA">
                                      <p:cBhvr>
                                        <p:cTn id="13" dur="1000" fill="hold"/>
                                        <p:tgtEl>
                                          <p:spTgt spid="7"/>
                                        </p:tgtEl>
                                        <p:attrNameLst>
                                          <p:attrName>ppt_x</p:attrName>
                                          <p:attrName>ppt_y</p:attrName>
                                        </p:attrNameLst>
                                      </p:cBhvr>
                                      <p:rCtr x="31302" y="-440"/>
                                    </p:animMotion>
                                  </p:childTnLst>
                                </p:cTn>
                              </p:par>
                              <p:par>
                                <p:cTn id="14" presetID="22" presetClass="entr" presetSubtype="8" fill="hold" grpId="0" nodeType="withEffect">
                                  <p:stCondLst>
                                    <p:cond delay="300"/>
                                  </p:stCondLst>
                                  <p:childTnLst>
                                    <p:set>
                                      <p:cBhvr>
                                        <p:cTn id="15" dur="1" fill="hold">
                                          <p:stCondLst>
                                            <p:cond delay="0"/>
                                          </p:stCondLst>
                                        </p:cTn>
                                        <p:tgtEl>
                                          <p:spTgt spid="2"/>
                                        </p:tgtEl>
                                        <p:attrNameLst>
                                          <p:attrName>style.visibility</p:attrName>
                                        </p:attrNameLst>
                                      </p:cBhvr>
                                      <p:to>
                                        <p:strVal val="visible"/>
                                      </p:to>
                                    </p:set>
                                    <p:animEffect transition="in" filter="wipe(left)">
                                      <p:cBhvr>
                                        <p:cTn id="16" dur="5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4"/>
                                        </p:tgtEl>
                                        <p:attrNameLst>
                                          <p:attrName>style.visibility</p:attrName>
                                        </p:attrNameLst>
                                      </p:cBhvr>
                                      <p:to>
                                        <p:strVal val="visible"/>
                                      </p:to>
                                    </p:set>
                                    <p:animEffect transition="in" filter="blinds(horizontal)">
                                      <p:cBhvr>
                                        <p:cTn id="21" dur="500"/>
                                        <p:tgtEl>
                                          <p:spTgt spid="34"/>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6"/>
                                        </p:tgtEl>
                                        <p:attrNameLst>
                                          <p:attrName>style.visibility</p:attrName>
                                        </p:attrNameLst>
                                      </p:cBhvr>
                                      <p:to>
                                        <p:strVal val="visible"/>
                                      </p:to>
                                    </p:set>
                                    <p:animEffect transition="in" filter="blinds(horizontal)">
                                      <p:cBhvr>
                                        <p:cTn id="26" dur="500"/>
                                        <p:tgtEl>
                                          <p:spTgt spid="36"/>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38"/>
                                        </p:tgtEl>
                                        <p:attrNameLst>
                                          <p:attrName>style.visibility</p:attrName>
                                        </p:attrNameLst>
                                      </p:cBhvr>
                                      <p:to>
                                        <p:strVal val="visible"/>
                                      </p:to>
                                    </p:set>
                                    <p:animEffect transition="in" filter="blinds(horizontal)">
                                      <p:cBhvr>
                                        <p:cTn id="31"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4" grpId="0"/>
      <p:bldP spid="36" grpId="0"/>
      <p:bldP spid="3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原创设计师QQ598969553      _3"/>
          <p:cNvSpPr/>
          <p:nvPr/>
        </p:nvSpPr>
        <p:spPr>
          <a:xfrm>
            <a:off x="467360" y="1207770"/>
            <a:ext cx="6948170" cy="644525"/>
          </a:xfrm>
          <a:prstGeom prst="roundRect">
            <a:avLst>
              <a:gd name="adj" fmla="val 50000"/>
            </a:avLst>
          </a:prstGeom>
          <a:solidFill>
            <a:schemeClr val="bg1">
              <a:lumMod val="85000"/>
            </a:schemeClr>
          </a:solidFill>
          <a:ln w="12700">
            <a:noFill/>
          </a:ln>
          <a:effectLst>
            <a:innerShdw blurRad="50800" dist="127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181444" tIns="90722" rIns="181444" bIns="90722"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6" name="原创设计师QQ598969553      _4"/>
          <p:cNvSpPr/>
          <p:nvPr/>
        </p:nvSpPr>
        <p:spPr>
          <a:xfrm>
            <a:off x="1297940" y="1243330"/>
            <a:ext cx="5436870" cy="492125"/>
          </a:xfrm>
          <a:prstGeom prst="rect">
            <a:avLst/>
          </a:prstGeom>
          <a:noFill/>
          <a:ln w="9525">
            <a:noFill/>
          </a:ln>
        </p:spPr>
        <p:txBody>
          <a:bodyPr wrap="square" lIns="0" tIns="0" rIns="0" bIns="0" anchor="t">
            <a:spAutoFit/>
          </a:bodyPr>
          <a:lstStyle/>
          <a:p>
            <a:pPr algn="ctr"/>
            <a:r>
              <a:rPr lang="zh-CN" altLang="en-US" sz="3200" b="1" dirty="0">
                <a:solidFill>
                  <a:srgbClr val="E9462F"/>
                </a:solidFill>
                <a:latin typeface="微软雅黑" panose="020B0503020204020204" charset="-122"/>
                <a:ea typeface="微软雅黑" panose="020B0503020204020204" charset="-122"/>
                <a:sym typeface="微软雅黑" panose="020B0503020204020204" charset="-122"/>
              </a:rPr>
              <a:t>善于利用资源  推进深度教学 </a:t>
            </a:r>
          </a:p>
        </p:txBody>
      </p:sp>
      <p:sp>
        <p:nvSpPr>
          <p:cNvPr id="7" name="原创设计师QQ598969553      _5"/>
          <p:cNvSpPr/>
          <p:nvPr/>
        </p:nvSpPr>
        <p:spPr>
          <a:xfrm>
            <a:off x="467544" y="1166588"/>
            <a:ext cx="775061" cy="774994"/>
          </a:xfrm>
          <a:prstGeom prst="roundRect">
            <a:avLst>
              <a:gd name="adj" fmla="val 50000"/>
            </a:avLst>
          </a:prstGeom>
          <a:gradFill flip="none" rotWithShape="1">
            <a:gsLst>
              <a:gs pos="55000">
                <a:srgbClr val="E7E7E7"/>
              </a:gs>
              <a:gs pos="0">
                <a:schemeClr val="bg1"/>
              </a:gs>
              <a:gs pos="100000">
                <a:schemeClr val="bg1">
                  <a:lumMod val="75000"/>
                </a:schemeClr>
              </a:gs>
            </a:gsLst>
            <a:lin ang="18900000" scaled="1"/>
            <a:tileRect/>
          </a:gradFill>
          <a:ln w="12700">
            <a:gradFill flip="none" rotWithShape="1">
              <a:gsLst>
                <a:gs pos="0">
                  <a:schemeClr val="bg1">
                    <a:lumMod val="75000"/>
                  </a:schemeClr>
                </a:gs>
                <a:gs pos="100000">
                  <a:schemeClr val="bg1"/>
                </a:gs>
              </a:gsLst>
              <a:lin ang="18900000" scaled="1"/>
              <a:tileRect/>
            </a:gradFill>
          </a:ln>
          <a:effectLst>
            <a:outerShdw blurRad="190500" dist="76200" dir="8100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1444" tIns="90722" rIns="181444" bIns="90722"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9221" name="TextBox 7"/>
          <p:cNvSpPr txBox="1"/>
          <p:nvPr/>
        </p:nvSpPr>
        <p:spPr>
          <a:xfrm>
            <a:off x="539750" y="1268413"/>
            <a:ext cx="647700" cy="583565"/>
          </a:xfrm>
          <a:prstGeom prst="rect">
            <a:avLst/>
          </a:prstGeom>
          <a:noFill/>
          <a:ln w="9525">
            <a:noFill/>
          </a:ln>
        </p:spPr>
        <p:txBody>
          <a:bodyPr anchor="t">
            <a:spAutoFit/>
          </a:bodyPr>
          <a:lstStyle/>
          <a:p>
            <a:r>
              <a:rPr lang="zh-CN" altLang="en-US" sz="3200" b="1" dirty="0">
                <a:solidFill>
                  <a:srgbClr val="E9462F"/>
                </a:solidFill>
                <a:latin typeface="微软雅黑" panose="020B0503020204020204" charset="-122"/>
                <a:ea typeface="微软雅黑" panose="020B0503020204020204" charset="-122"/>
              </a:rPr>
              <a:t>三、</a:t>
            </a:r>
            <a:endParaRPr lang="zh-CN" altLang="en-US" sz="3200" dirty="0">
              <a:solidFill>
                <a:srgbClr val="FF0000"/>
              </a:solidFill>
              <a:latin typeface="Arial" panose="020B0604020202020204" pitchFamily="34" charset="0"/>
              <a:ea typeface="宋体" panose="02010600030101010101" pitchFamily="2" charset="-122"/>
            </a:endParaRPr>
          </a:p>
        </p:txBody>
      </p:sp>
      <p:sp>
        <p:nvSpPr>
          <p:cNvPr id="13" name="文本框 12"/>
          <p:cNvSpPr txBox="1"/>
          <p:nvPr/>
        </p:nvSpPr>
        <p:spPr>
          <a:xfrm>
            <a:off x="1736090" y="2037715"/>
            <a:ext cx="5882005" cy="706755"/>
          </a:xfrm>
          <a:prstGeom prst="rect">
            <a:avLst/>
          </a:prstGeom>
          <a:noFill/>
        </p:spPr>
        <p:txBody>
          <a:bodyPr wrap="square" rtlCol="0">
            <a:spAutoFit/>
          </a:bodyPr>
          <a:lstStyle/>
          <a:p>
            <a:r>
              <a:rPr lang="zh-CN" altLang="en-US" sz="4000" b="1" dirty="0"/>
              <a:t>一例到底 </a:t>
            </a:r>
            <a:r>
              <a:rPr lang="en-US" altLang="zh-CN" sz="4000" b="1" dirty="0"/>
              <a:t>or </a:t>
            </a:r>
            <a:r>
              <a:rPr lang="zh-CN" altLang="en-US" sz="4000" b="1" dirty="0"/>
              <a:t>多案例教学</a:t>
            </a:r>
          </a:p>
        </p:txBody>
      </p:sp>
      <p:sp>
        <p:nvSpPr>
          <p:cNvPr id="26" name="矩形 25"/>
          <p:cNvSpPr/>
          <p:nvPr/>
        </p:nvSpPr>
        <p:spPr>
          <a:xfrm>
            <a:off x="2890520" y="2829560"/>
            <a:ext cx="2937510" cy="1198880"/>
          </a:xfrm>
          <a:prstGeom prst="rect">
            <a:avLst/>
          </a:prstGeom>
          <a:noFill/>
          <a:ln>
            <a:noFill/>
          </a:ln>
        </p:spPr>
        <p:txBody>
          <a:bodyPr wrap="none" rtlCol="0" anchor="t">
            <a:spAutoFit/>
          </a:bodyPr>
          <a:lstStyle/>
          <a:p>
            <a:pPr algn="ctr"/>
            <a:r>
              <a:rPr lang="zh-CN" altLang="en-US" sz="7200" b="1" dirty="0">
                <a:ln w="22225">
                  <a:solidFill>
                    <a:schemeClr val="accent2"/>
                  </a:solidFill>
                  <a:prstDash val="solid"/>
                </a:ln>
                <a:solidFill>
                  <a:schemeClr val="accent2">
                    <a:lumMod val="40000"/>
                    <a:lumOff val="60000"/>
                  </a:schemeClr>
                </a:solidFill>
                <a:effectLst/>
              </a:rPr>
              <a:t>不矛盾</a:t>
            </a:r>
          </a:p>
        </p:txBody>
      </p:sp>
      <p:sp>
        <p:nvSpPr>
          <p:cNvPr id="4" name="文本框 3"/>
          <p:cNvSpPr txBox="1"/>
          <p:nvPr/>
        </p:nvSpPr>
        <p:spPr>
          <a:xfrm>
            <a:off x="785786" y="4357694"/>
            <a:ext cx="7522210" cy="645160"/>
          </a:xfrm>
          <a:prstGeom prst="rect">
            <a:avLst/>
          </a:prstGeom>
          <a:solidFill>
            <a:schemeClr val="bg1"/>
          </a:solidFill>
          <a:ln>
            <a:solidFill>
              <a:schemeClr val="bg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l"/>
            <a:r>
              <a:rPr lang="en-US" altLang="zh-CN" sz="3600" dirty="0">
                <a:solidFill>
                  <a:schemeClr val="tx1"/>
                </a:solidFill>
              </a:rPr>
              <a:t>1.</a:t>
            </a:r>
            <a:r>
              <a:rPr lang="zh-CN" altLang="en-US" sz="3600" dirty="0">
                <a:solidFill>
                  <a:schemeClr val="tx1"/>
                </a:solidFill>
              </a:rPr>
              <a:t>挖透素材，优化设计，拓展深度</a:t>
            </a:r>
            <a:endParaRPr lang="zh-CN" altLang="en-US" sz="3600" dirty="0">
              <a:solidFill>
                <a:schemeClr val="tx1"/>
              </a:solidFill>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blinds(horizontal)">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26" grpId="0"/>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原创设计师QQ598969553      _3"/>
          <p:cNvSpPr/>
          <p:nvPr/>
        </p:nvSpPr>
        <p:spPr>
          <a:xfrm>
            <a:off x="467360" y="1207770"/>
            <a:ext cx="6948170" cy="644525"/>
          </a:xfrm>
          <a:prstGeom prst="roundRect">
            <a:avLst>
              <a:gd name="adj" fmla="val 50000"/>
            </a:avLst>
          </a:prstGeom>
          <a:solidFill>
            <a:schemeClr val="bg1">
              <a:lumMod val="85000"/>
            </a:schemeClr>
          </a:solidFill>
          <a:ln w="12700">
            <a:noFill/>
          </a:ln>
          <a:effectLst>
            <a:innerShdw blurRad="50800" dist="127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181444" tIns="90722" rIns="181444" bIns="90722"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6" name="原创设计师QQ598969553      _4"/>
          <p:cNvSpPr/>
          <p:nvPr/>
        </p:nvSpPr>
        <p:spPr>
          <a:xfrm>
            <a:off x="1297940" y="1243330"/>
            <a:ext cx="5436870" cy="492125"/>
          </a:xfrm>
          <a:prstGeom prst="rect">
            <a:avLst/>
          </a:prstGeom>
          <a:noFill/>
          <a:ln w="9525">
            <a:noFill/>
          </a:ln>
        </p:spPr>
        <p:txBody>
          <a:bodyPr wrap="square" lIns="0" tIns="0" rIns="0" bIns="0" anchor="t">
            <a:spAutoFit/>
          </a:bodyPr>
          <a:lstStyle/>
          <a:p>
            <a:pPr algn="ctr"/>
            <a:r>
              <a:rPr lang="zh-CN" altLang="en-US" sz="3200" b="1" dirty="0">
                <a:solidFill>
                  <a:srgbClr val="E9462F"/>
                </a:solidFill>
                <a:latin typeface="微软雅黑" panose="020B0503020204020204" charset="-122"/>
                <a:ea typeface="微软雅黑" panose="020B0503020204020204" charset="-122"/>
                <a:sym typeface="微软雅黑" panose="020B0503020204020204" charset="-122"/>
              </a:rPr>
              <a:t>善于利用资源  推进深度教学 </a:t>
            </a:r>
          </a:p>
        </p:txBody>
      </p:sp>
      <p:sp>
        <p:nvSpPr>
          <p:cNvPr id="7" name="原创设计师QQ598969553      _5"/>
          <p:cNvSpPr/>
          <p:nvPr/>
        </p:nvSpPr>
        <p:spPr>
          <a:xfrm>
            <a:off x="467544" y="1166588"/>
            <a:ext cx="775061" cy="774994"/>
          </a:xfrm>
          <a:prstGeom prst="roundRect">
            <a:avLst>
              <a:gd name="adj" fmla="val 50000"/>
            </a:avLst>
          </a:prstGeom>
          <a:gradFill flip="none" rotWithShape="1">
            <a:gsLst>
              <a:gs pos="55000">
                <a:srgbClr val="E7E7E7"/>
              </a:gs>
              <a:gs pos="0">
                <a:schemeClr val="bg1"/>
              </a:gs>
              <a:gs pos="100000">
                <a:schemeClr val="bg1">
                  <a:lumMod val="75000"/>
                </a:schemeClr>
              </a:gs>
            </a:gsLst>
            <a:lin ang="18900000" scaled="1"/>
            <a:tileRect/>
          </a:gradFill>
          <a:ln w="12700">
            <a:gradFill flip="none" rotWithShape="1">
              <a:gsLst>
                <a:gs pos="0">
                  <a:schemeClr val="bg1">
                    <a:lumMod val="75000"/>
                  </a:schemeClr>
                </a:gs>
                <a:gs pos="100000">
                  <a:schemeClr val="bg1"/>
                </a:gs>
              </a:gsLst>
              <a:lin ang="18900000" scaled="1"/>
              <a:tileRect/>
            </a:gradFill>
          </a:ln>
          <a:effectLst>
            <a:outerShdw blurRad="190500" dist="76200" dir="8100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1444" tIns="90722" rIns="181444" bIns="90722"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9221" name="TextBox 7"/>
          <p:cNvSpPr txBox="1"/>
          <p:nvPr/>
        </p:nvSpPr>
        <p:spPr>
          <a:xfrm>
            <a:off x="539750" y="1268413"/>
            <a:ext cx="647700" cy="583565"/>
          </a:xfrm>
          <a:prstGeom prst="rect">
            <a:avLst/>
          </a:prstGeom>
          <a:noFill/>
          <a:ln w="9525">
            <a:noFill/>
          </a:ln>
        </p:spPr>
        <p:txBody>
          <a:bodyPr anchor="t">
            <a:spAutoFit/>
          </a:bodyPr>
          <a:lstStyle/>
          <a:p>
            <a:r>
              <a:rPr lang="zh-CN" altLang="en-US" sz="3200" b="1" dirty="0">
                <a:solidFill>
                  <a:srgbClr val="E9462F"/>
                </a:solidFill>
                <a:latin typeface="微软雅黑" panose="020B0503020204020204" charset="-122"/>
                <a:ea typeface="微软雅黑" panose="020B0503020204020204" charset="-122"/>
              </a:rPr>
              <a:t>三、</a:t>
            </a:r>
            <a:endParaRPr lang="zh-CN" altLang="en-US" sz="3200" dirty="0">
              <a:solidFill>
                <a:srgbClr val="FF0000"/>
              </a:solidFill>
              <a:latin typeface="Arial" panose="020B0604020202020204" pitchFamily="34" charset="0"/>
              <a:ea typeface="宋体" panose="02010600030101010101" pitchFamily="2" charset="-122"/>
            </a:endParaRPr>
          </a:p>
        </p:txBody>
      </p:sp>
      <p:sp>
        <p:nvSpPr>
          <p:cNvPr id="4" name="文本框 3"/>
          <p:cNvSpPr txBox="1"/>
          <p:nvPr/>
        </p:nvSpPr>
        <p:spPr>
          <a:xfrm>
            <a:off x="387350" y="2209165"/>
            <a:ext cx="8673465" cy="583565"/>
          </a:xfrm>
          <a:prstGeom prst="rect">
            <a:avLst/>
          </a:prstGeom>
          <a:noFill/>
        </p:spPr>
        <p:txBody>
          <a:bodyPr wrap="square" rtlCol="0">
            <a:spAutoFit/>
          </a:bodyPr>
          <a:lstStyle/>
          <a:p>
            <a:pPr algn="l"/>
            <a:r>
              <a:rPr lang="en-US" altLang="zh-CN" sz="3200" u="sng" dirty="0">
                <a:solidFill>
                  <a:srgbClr val="0000FF"/>
                </a:solidFill>
                <a:latin typeface="华文仿宋" panose="02010600040101010101" pitchFamily="2" charset="-122"/>
                <a:ea typeface="华文仿宋" panose="02010600040101010101" pitchFamily="2" charset="-122"/>
              </a:rPr>
              <a:t>1.</a:t>
            </a:r>
            <a:r>
              <a:rPr lang="zh-CN" altLang="en-US" sz="3200" u="sng" dirty="0">
                <a:solidFill>
                  <a:srgbClr val="0000FF"/>
                </a:solidFill>
                <a:latin typeface="华文仿宋" panose="02010600040101010101" pitchFamily="2" charset="-122"/>
                <a:ea typeface="华文仿宋" panose="02010600040101010101" pitchFamily="2" charset="-122"/>
              </a:rPr>
              <a:t>挖透素材，优化设计，拓展理解</a:t>
            </a:r>
            <a:r>
              <a:rPr lang="zh-CN" altLang="en-US" sz="3200" u="sng" dirty="0">
                <a:solidFill>
                  <a:srgbClr val="0000FF"/>
                </a:solidFill>
                <a:latin typeface="华文仿宋" panose="02010600040101010101" pitchFamily="2" charset="-122"/>
                <a:ea typeface="华文仿宋" panose="02010600040101010101" pitchFamily="2" charset="-122"/>
                <a:sym typeface="+mn-ea"/>
              </a:rPr>
              <a:t>深度</a:t>
            </a:r>
          </a:p>
        </p:txBody>
      </p:sp>
      <p:sp>
        <p:nvSpPr>
          <p:cNvPr id="2" name="文本框 1"/>
          <p:cNvSpPr txBox="1"/>
          <p:nvPr/>
        </p:nvSpPr>
        <p:spPr>
          <a:xfrm>
            <a:off x="387350" y="3007995"/>
            <a:ext cx="8673465" cy="583565"/>
          </a:xfrm>
          <a:prstGeom prst="rect">
            <a:avLst/>
          </a:prstGeom>
          <a:noFill/>
        </p:spPr>
        <p:txBody>
          <a:bodyPr wrap="square" rtlCol="0">
            <a:spAutoFit/>
          </a:bodyPr>
          <a:lstStyle/>
          <a:p>
            <a:pPr algn="l"/>
            <a:r>
              <a:rPr lang="en-US" altLang="zh-CN" sz="3200" dirty="0">
                <a:latin typeface="华文仿宋" panose="02010600040101010101" pitchFamily="2" charset="-122"/>
                <a:ea typeface="华文仿宋" panose="02010600040101010101" pitchFamily="2" charset="-122"/>
                <a:hlinkClick r:id="" action="ppaction://noaction"/>
              </a:rPr>
              <a:t>2</a:t>
            </a:r>
            <a:r>
              <a:rPr lang="en-US" altLang="zh-CN" sz="3200" dirty="0" smtClean="0">
                <a:latin typeface="华文仿宋" panose="02010600040101010101" pitchFamily="2" charset="-122"/>
                <a:ea typeface="华文仿宋" panose="02010600040101010101" pitchFamily="2" charset="-122"/>
                <a:hlinkClick r:id="" action="ppaction://noaction"/>
              </a:rPr>
              <a:t>.</a:t>
            </a:r>
            <a:r>
              <a:rPr lang="zh-CN" altLang="en-US" sz="3200" dirty="0" smtClean="0">
                <a:latin typeface="华文仿宋" panose="02010600040101010101" pitchFamily="2" charset="-122"/>
                <a:ea typeface="华文仿宋" panose="02010600040101010101" pitchFamily="2" charset="-122"/>
                <a:hlinkClick r:id="" action="ppaction://noaction"/>
              </a:rPr>
              <a:t>强化对比，直面冲突</a:t>
            </a:r>
            <a:r>
              <a:rPr lang="zh-CN" altLang="en-US" sz="3200" dirty="0">
                <a:latin typeface="华文仿宋" panose="02010600040101010101" pitchFamily="2" charset="-122"/>
                <a:ea typeface="华文仿宋" panose="02010600040101010101" pitchFamily="2" charset="-122"/>
                <a:hlinkClick r:id="" action="ppaction://noaction"/>
              </a:rPr>
              <a:t>，增强价值认同</a:t>
            </a:r>
            <a:endParaRPr lang="zh-CN" altLang="en-US" sz="3200" dirty="0">
              <a:latin typeface="华文仿宋" panose="02010600040101010101" pitchFamily="2" charset="-122"/>
              <a:ea typeface="华文仿宋" panose="02010600040101010101" pitchFamily="2" charset="-122"/>
              <a:sym typeface="+mn-ea"/>
            </a:endParaRPr>
          </a:p>
        </p:txBody>
      </p:sp>
      <p:sp>
        <p:nvSpPr>
          <p:cNvPr id="3" name="文本框 2"/>
          <p:cNvSpPr txBox="1"/>
          <p:nvPr/>
        </p:nvSpPr>
        <p:spPr>
          <a:xfrm>
            <a:off x="387350" y="3806190"/>
            <a:ext cx="8673465" cy="583565"/>
          </a:xfrm>
          <a:prstGeom prst="rect">
            <a:avLst/>
          </a:prstGeom>
          <a:noFill/>
        </p:spPr>
        <p:txBody>
          <a:bodyPr wrap="square" rtlCol="0">
            <a:spAutoFit/>
          </a:bodyPr>
          <a:lstStyle/>
          <a:p>
            <a:pPr algn="l"/>
            <a:r>
              <a:rPr lang="en-US" altLang="zh-CN" sz="3200" dirty="0">
                <a:latin typeface="华文仿宋" panose="02010600040101010101" pitchFamily="2" charset="-122"/>
                <a:ea typeface="华文仿宋" panose="02010600040101010101" pitchFamily="2" charset="-122"/>
                <a:hlinkClick r:id="" action="ppaction://noaction"/>
              </a:rPr>
              <a:t>3.</a:t>
            </a:r>
            <a:r>
              <a:rPr lang="zh-CN" altLang="en-US" sz="3200" dirty="0">
                <a:latin typeface="华文仿宋" panose="02010600040101010101" pitchFamily="2" charset="-122"/>
                <a:ea typeface="华文仿宋" panose="02010600040101010101" pitchFamily="2" charset="-122"/>
                <a:hlinkClick r:id="" action="ppaction://noaction"/>
              </a:rPr>
              <a:t>走进社会，参与实践，真正学以致用</a:t>
            </a:r>
            <a:endParaRPr lang="zh-CN" altLang="en-US" sz="3200" dirty="0">
              <a:latin typeface="华文仿宋" panose="02010600040101010101" pitchFamily="2" charset="-122"/>
              <a:ea typeface="华文仿宋" panose="02010600040101010101" pitchFamily="2"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linds(horizontal)">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33"/>
          <p:cNvGrpSpPr/>
          <p:nvPr/>
        </p:nvGrpSpPr>
        <p:grpSpPr>
          <a:xfrm>
            <a:off x="467360" y="1166495"/>
            <a:ext cx="6948170" cy="774700"/>
            <a:chOff x="736" y="1837"/>
            <a:chExt cx="10942" cy="1220"/>
          </a:xfrm>
        </p:grpSpPr>
        <p:sp>
          <p:nvSpPr>
            <p:cNvPr id="20" name="原创设计师QQ598969553      _3"/>
            <p:cNvSpPr/>
            <p:nvPr/>
          </p:nvSpPr>
          <p:spPr>
            <a:xfrm>
              <a:off x="736" y="1950"/>
              <a:ext cx="10942" cy="1015"/>
            </a:xfrm>
            <a:prstGeom prst="roundRect">
              <a:avLst>
                <a:gd name="adj" fmla="val 50000"/>
              </a:avLst>
            </a:prstGeom>
            <a:solidFill>
              <a:schemeClr val="bg1">
                <a:lumMod val="85000"/>
              </a:schemeClr>
            </a:solidFill>
            <a:ln w="12700">
              <a:noFill/>
            </a:ln>
            <a:effectLst>
              <a:innerShdw blurRad="50800" dist="127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181444" tIns="90722" rIns="181444" bIns="90722"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1" name="原创设计师QQ598969553      _4"/>
            <p:cNvSpPr/>
            <p:nvPr/>
          </p:nvSpPr>
          <p:spPr>
            <a:xfrm>
              <a:off x="2044" y="2142"/>
              <a:ext cx="8562" cy="776"/>
            </a:xfrm>
            <a:prstGeom prst="rect">
              <a:avLst/>
            </a:prstGeom>
            <a:noFill/>
            <a:ln w="9525">
              <a:noFill/>
            </a:ln>
          </p:spPr>
          <p:txBody>
            <a:bodyPr wrap="square" lIns="0" tIns="0" rIns="0" bIns="0" anchor="t">
              <a:spAutoFit/>
            </a:bodyPr>
            <a:lstStyle/>
            <a:p>
              <a:pPr algn="ctr"/>
              <a:r>
                <a:rPr lang="zh-CN" altLang="en-US" sz="3200" b="1" dirty="0" smtClean="0">
                  <a:solidFill>
                    <a:srgbClr val="E9462F"/>
                  </a:solidFill>
                  <a:latin typeface="微软雅黑" panose="020B0503020204020204" charset="-122"/>
                  <a:ea typeface="微软雅黑" panose="020B0503020204020204" charset="-122"/>
                  <a:sym typeface="微软雅黑" panose="020B0503020204020204" charset="-122"/>
                </a:rPr>
                <a:t>开展高效议题  巧建活动</a:t>
              </a:r>
              <a:r>
                <a:rPr lang="zh-CN" altLang="en-US" sz="3200" b="1" dirty="0">
                  <a:solidFill>
                    <a:srgbClr val="E9462F"/>
                  </a:solidFill>
                  <a:latin typeface="微软雅黑" panose="020B0503020204020204" charset="-122"/>
                  <a:ea typeface="微软雅黑" panose="020B0503020204020204" charset="-122"/>
                  <a:sym typeface="微软雅黑" panose="020B0503020204020204" charset="-122"/>
                </a:rPr>
                <a:t>课堂 </a:t>
              </a:r>
            </a:p>
          </p:txBody>
        </p:sp>
        <p:sp>
          <p:nvSpPr>
            <p:cNvPr id="22" name="原创设计师QQ598969553      _5"/>
            <p:cNvSpPr/>
            <p:nvPr/>
          </p:nvSpPr>
          <p:spPr>
            <a:xfrm>
              <a:off x="736" y="1837"/>
              <a:ext cx="1221" cy="1220"/>
            </a:xfrm>
            <a:prstGeom prst="roundRect">
              <a:avLst>
                <a:gd name="adj" fmla="val 50000"/>
              </a:avLst>
            </a:prstGeom>
            <a:gradFill flip="none" rotWithShape="1">
              <a:gsLst>
                <a:gs pos="55000">
                  <a:srgbClr val="E7E7E7"/>
                </a:gs>
                <a:gs pos="0">
                  <a:schemeClr val="bg1"/>
                </a:gs>
                <a:gs pos="100000">
                  <a:schemeClr val="bg1">
                    <a:lumMod val="75000"/>
                  </a:schemeClr>
                </a:gs>
              </a:gsLst>
              <a:lin ang="18900000" scaled="1"/>
              <a:tileRect/>
            </a:gradFill>
            <a:ln w="12700">
              <a:gradFill flip="none" rotWithShape="1">
                <a:gsLst>
                  <a:gs pos="0">
                    <a:schemeClr val="bg1">
                      <a:lumMod val="75000"/>
                    </a:schemeClr>
                  </a:gs>
                  <a:gs pos="100000">
                    <a:schemeClr val="bg1"/>
                  </a:gs>
                </a:gsLst>
                <a:lin ang="18900000" scaled="1"/>
                <a:tileRect/>
              </a:gradFill>
            </a:ln>
            <a:effectLst>
              <a:outerShdw blurRad="190500" dist="76200" dir="8100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1444" tIns="90722" rIns="181444" bIns="90722"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3" name="TextBox 7"/>
            <p:cNvSpPr txBox="1"/>
            <p:nvPr/>
          </p:nvSpPr>
          <p:spPr>
            <a:xfrm>
              <a:off x="850" y="1998"/>
              <a:ext cx="1020" cy="919"/>
            </a:xfrm>
            <a:prstGeom prst="rect">
              <a:avLst/>
            </a:prstGeom>
            <a:noFill/>
            <a:ln w="9525">
              <a:noFill/>
            </a:ln>
          </p:spPr>
          <p:txBody>
            <a:bodyPr anchor="t">
              <a:spAutoFit/>
            </a:bodyPr>
            <a:lstStyle/>
            <a:p>
              <a:r>
                <a:rPr lang="zh-CN" altLang="en-US" sz="3200" b="1" dirty="0">
                  <a:solidFill>
                    <a:srgbClr val="E9462F"/>
                  </a:solidFill>
                  <a:latin typeface="微软雅黑" panose="020B0503020204020204" charset="-122"/>
                  <a:ea typeface="微软雅黑" panose="020B0503020204020204" charset="-122"/>
                </a:rPr>
                <a:t>一、</a:t>
              </a:r>
              <a:endParaRPr lang="zh-CN" altLang="en-US" sz="3200" dirty="0">
                <a:solidFill>
                  <a:srgbClr val="FF0000"/>
                </a:solidFill>
                <a:latin typeface="Arial" panose="020B0604020202020204" pitchFamily="34" charset="0"/>
                <a:ea typeface="宋体" panose="02010600030101010101" pitchFamily="2" charset="-122"/>
              </a:endParaRPr>
            </a:p>
          </p:txBody>
        </p:sp>
      </p:grpSp>
      <p:grpSp>
        <p:nvGrpSpPr>
          <p:cNvPr id="4" name="组合 34"/>
          <p:cNvGrpSpPr/>
          <p:nvPr/>
        </p:nvGrpSpPr>
        <p:grpSpPr>
          <a:xfrm>
            <a:off x="467360" y="2339975"/>
            <a:ext cx="6948170" cy="774700"/>
            <a:chOff x="736" y="1837"/>
            <a:chExt cx="10942" cy="1220"/>
          </a:xfrm>
        </p:grpSpPr>
        <p:sp>
          <p:nvSpPr>
            <p:cNvPr id="36" name="原创设计师QQ598969553      _3"/>
            <p:cNvSpPr/>
            <p:nvPr/>
          </p:nvSpPr>
          <p:spPr>
            <a:xfrm>
              <a:off x="736" y="1950"/>
              <a:ext cx="10942" cy="1015"/>
            </a:xfrm>
            <a:prstGeom prst="roundRect">
              <a:avLst>
                <a:gd name="adj" fmla="val 50000"/>
              </a:avLst>
            </a:prstGeom>
            <a:solidFill>
              <a:schemeClr val="bg1">
                <a:lumMod val="85000"/>
              </a:schemeClr>
            </a:solidFill>
            <a:ln w="12700">
              <a:noFill/>
            </a:ln>
            <a:effectLst>
              <a:innerShdw blurRad="50800" dist="127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181444" tIns="90722" rIns="181444" bIns="90722"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37" name="原创设计师QQ598969553      _4"/>
            <p:cNvSpPr/>
            <p:nvPr/>
          </p:nvSpPr>
          <p:spPr>
            <a:xfrm>
              <a:off x="2044" y="2142"/>
              <a:ext cx="8562" cy="775"/>
            </a:xfrm>
            <a:prstGeom prst="rect">
              <a:avLst/>
            </a:prstGeom>
            <a:noFill/>
            <a:ln w="9525">
              <a:noFill/>
            </a:ln>
          </p:spPr>
          <p:txBody>
            <a:bodyPr wrap="square" lIns="0" tIns="0" rIns="0" bIns="0" anchor="t">
              <a:spAutoFit/>
            </a:bodyPr>
            <a:lstStyle/>
            <a:p>
              <a:pPr algn="ctr"/>
              <a:r>
                <a:rPr lang="zh-CN" altLang="en-US" sz="3200" b="1" dirty="0">
                  <a:solidFill>
                    <a:srgbClr val="E9462F"/>
                  </a:solidFill>
                  <a:latin typeface="微软雅黑" panose="020B0503020204020204" charset="-122"/>
                  <a:ea typeface="微软雅黑" panose="020B0503020204020204" charset="-122"/>
                  <a:sym typeface="微软雅黑" panose="020B0503020204020204" charset="-122"/>
                </a:rPr>
                <a:t>把握教材主线  重构知识体系 </a:t>
              </a:r>
            </a:p>
          </p:txBody>
        </p:sp>
        <p:sp>
          <p:nvSpPr>
            <p:cNvPr id="38" name="原创设计师QQ598969553      _5"/>
            <p:cNvSpPr/>
            <p:nvPr/>
          </p:nvSpPr>
          <p:spPr>
            <a:xfrm>
              <a:off x="736" y="1837"/>
              <a:ext cx="1221" cy="1220"/>
            </a:xfrm>
            <a:prstGeom prst="roundRect">
              <a:avLst>
                <a:gd name="adj" fmla="val 50000"/>
              </a:avLst>
            </a:prstGeom>
            <a:gradFill flip="none" rotWithShape="1">
              <a:gsLst>
                <a:gs pos="55000">
                  <a:srgbClr val="E7E7E7"/>
                </a:gs>
                <a:gs pos="0">
                  <a:schemeClr val="bg1"/>
                </a:gs>
                <a:gs pos="100000">
                  <a:schemeClr val="bg1">
                    <a:lumMod val="75000"/>
                  </a:schemeClr>
                </a:gs>
              </a:gsLst>
              <a:lin ang="18900000" scaled="1"/>
              <a:tileRect/>
            </a:gradFill>
            <a:ln w="12700">
              <a:gradFill flip="none" rotWithShape="1">
                <a:gsLst>
                  <a:gs pos="0">
                    <a:schemeClr val="bg1">
                      <a:lumMod val="75000"/>
                    </a:schemeClr>
                  </a:gs>
                  <a:gs pos="100000">
                    <a:schemeClr val="bg1"/>
                  </a:gs>
                </a:gsLst>
                <a:lin ang="18900000" scaled="1"/>
                <a:tileRect/>
              </a:gradFill>
            </a:ln>
            <a:effectLst>
              <a:outerShdw blurRad="190500" dist="76200" dir="8100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1444" tIns="90722" rIns="181444" bIns="90722"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39" name="TextBox 7"/>
            <p:cNvSpPr txBox="1"/>
            <p:nvPr/>
          </p:nvSpPr>
          <p:spPr>
            <a:xfrm>
              <a:off x="850" y="1998"/>
              <a:ext cx="1020" cy="919"/>
            </a:xfrm>
            <a:prstGeom prst="rect">
              <a:avLst/>
            </a:prstGeom>
            <a:noFill/>
            <a:ln w="9525">
              <a:noFill/>
            </a:ln>
          </p:spPr>
          <p:txBody>
            <a:bodyPr anchor="t">
              <a:spAutoFit/>
            </a:bodyPr>
            <a:lstStyle/>
            <a:p>
              <a:r>
                <a:rPr lang="zh-CN" altLang="en-US" sz="3200" b="1" dirty="0">
                  <a:solidFill>
                    <a:srgbClr val="E9462F"/>
                  </a:solidFill>
                  <a:latin typeface="微软雅黑" panose="020B0503020204020204" charset="-122"/>
                  <a:ea typeface="微软雅黑" panose="020B0503020204020204" charset="-122"/>
                </a:rPr>
                <a:t>二、</a:t>
              </a:r>
              <a:endParaRPr lang="zh-CN" altLang="en-US" sz="3200" dirty="0">
                <a:solidFill>
                  <a:srgbClr val="FF0000"/>
                </a:solidFill>
                <a:latin typeface="Arial" panose="020B0604020202020204" pitchFamily="34" charset="0"/>
                <a:ea typeface="宋体" panose="02010600030101010101" pitchFamily="2" charset="-122"/>
              </a:endParaRPr>
            </a:p>
          </p:txBody>
        </p:sp>
      </p:grpSp>
      <p:grpSp>
        <p:nvGrpSpPr>
          <p:cNvPr id="5" name="组合 39"/>
          <p:cNvGrpSpPr/>
          <p:nvPr/>
        </p:nvGrpSpPr>
        <p:grpSpPr>
          <a:xfrm>
            <a:off x="467360" y="3607435"/>
            <a:ext cx="6948170" cy="774700"/>
            <a:chOff x="736" y="1837"/>
            <a:chExt cx="10942" cy="1220"/>
          </a:xfrm>
        </p:grpSpPr>
        <p:sp>
          <p:nvSpPr>
            <p:cNvPr id="41" name="原创设计师QQ598969553      _3"/>
            <p:cNvSpPr/>
            <p:nvPr/>
          </p:nvSpPr>
          <p:spPr>
            <a:xfrm>
              <a:off x="736" y="1950"/>
              <a:ext cx="10942" cy="1015"/>
            </a:xfrm>
            <a:prstGeom prst="roundRect">
              <a:avLst>
                <a:gd name="adj" fmla="val 50000"/>
              </a:avLst>
            </a:prstGeom>
            <a:solidFill>
              <a:schemeClr val="bg1">
                <a:lumMod val="85000"/>
              </a:schemeClr>
            </a:solidFill>
            <a:ln w="12700">
              <a:noFill/>
            </a:ln>
            <a:effectLst>
              <a:innerShdw blurRad="50800" dist="127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181444" tIns="90722" rIns="181444" bIns="90722"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2" name="原创设计师QQ598969553      _4"/>
            <p:cNvSpPr/>
            <p:nvPr/>
          </p:nvSpPr>
          <p:spPr>
            <a:xfrm>
              <a:off x="1870" y="2142"/>
              <a:ext cx="8562" cy="775"/>
            </a:xfrm>
            <a:prstGeom prst="rect">
              <a:avLst/>
            </a:prstGeom>
            <a:noFill/>
            <a:ln w="9525">
              <a:noFill/>
            </a:ln>
          </p:spPr>
          <p:txBody>
            <a:bodyPr wrap="square" lIns="0" tIns="0" rIns="0" bIns="0" anchor="t">
              <a:spAutoFit/>
            </a:bodyPr>
            <a:lstStyle/>
            <a:p>
              <a:pPr algn="ctr"/>
              <a:r>
                <a:rPr lang="zh-CN" altLang="en-US" sz="3200" b="1" dirty="0">
                  <a:solidFill>
                    <a:srgbClr val="E9462F"/>
                  </a:solidFill>
                  <a:latin typeface="微软雅黑" panose="020B0503020204020204" charset="-122"/>
                  <a:ea typeface="微软雅黑" panose="020B0503020204020204" charset="-122"/>
                  <a:sym typeface="微软雅黑" panose="020B0503020204020204" charset="-122"/>
                </a:rPr>
                <a:t>  善于利用资源  推进深度教学 </a:t>
              </a:r>
            </a:p>
          </p:txBody>
        </p:sp>
        <p:sp>
          <p:nvSpPr>
            <p:cNvPr id="43" name="原创设计师QQ598969553      _5"/>
            <p:cNvSpPr/>
            <p:nvPr/>
          </p:nvSpPr>
          <p:spPr>
            <a:xfrm>
              <a:off x="736" y="1837"/>
              <a:ext cx="1221" cy="1220"/>
            </a:xfrm>
            <a:prstGeom prst="roundRect">
              <a:avLst>
                <a:gd name="adj" fmla="val 50000"/>
              </a:avLst>
            </a:prstGeom>
            <a:gradFill flip="none" rotWithShape="1">
              <a:gsLst>
                <a:gs pos="55000">
                  <a:srgbClr val="E7E7E7"/>
                </a:gs>
                <a:gs pos="0">
                  <a:schemeClr val="bg1"/>
                </a:gs>
                <a:gs pos="100000">
                  <a:schemeClr val="bg1">
                    <a:lumMod val="75000"/>
                  </a:schemeClr>
                </a:gs>
              </a:gsLst>
              <a:lin ang="18900000" scaled="1"/>
              <a:tileRect/>
            </a:gradFill>
            <a:ln w="12700">
              <a:gradFill flip="none" rotWithShape="1">
                <a:gsLst>
                  <a:gs pos="0">
                    <a:schemeClr val="bg1">
                      <a:lumMod val="75000"/>
                    </a:schemeClr>
                  </a:gs>
                  <a:gs pos="100000">
                    <a:schemeClr val="bg1"/>
                  </a:gs>
                </a:gsLst>
                <a:lin ang="18900000" scaled="1"/>
                <a:tileRect/>
              </a:gradFill>
            </a:ln>
            <a:effectLst>
              <a:outerShdw blurRad="190500" dist="76200" dir="8100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1444" tIns="90722" rIns="181444" bIns="90722"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4" name="TextBox 7"/>
            <p:cNvSpPr txBox="1"/>
            <p:nvPr/>
          </p:nvSpPr>
          <p:spPr>
            <a:xfrm>
              <a:off x="850" y="1998"/>
              <a:ext cx="1020" cy="919"/>
            </a:xfrm>
            <a:prstGeom prst="rect">
              <a:avLst/>
            </a:prstGeom>
            <a:noFill/>
            <a:ln w="9525">
              <a:noFill/>
            </a:ln>
          </p:spPr>
          <p:txBody>
            <a:bodyPr anchor="t">
              <a:spAutoFit/>
            </a:bodyPr>
            <a:lstStyle/>
            <a:p>
              <a:r>
                <a:rPr lang="zh-CN" altLang="en-US" sz="3200" b="1" dirty="0">
                  <a:solidFill>
                    <a:srgbClr val="E9462F"/>
                  </a:solidFill>
                  <a:latin typeface="微软雅黑" panose="020B0503020204020204" charset="-122"/>
                  <a:ea typeface="微软雅黑" panose="020B0503020204020204" charset="-122"/>
                </a:rPr>
                <a:t>三、</a:t>
              </a:r>
              <a:endParaRPr lang="zh-CN" altLang="en-US" sz="3200" dirty="0">
                <a:solidFill>
                  <a:srgbClr val="FF0000"/>
                </a:solidFill>
                <a:latin typeface="Arial" panose="020B0604020202020204" pitchFamily="34" charset="0"/>
                <a:ea typeface="宋体" panose="02010600030101010101" pitchFamily="2" charset="-122"/>
              </a:endParaRPr>
            </a:p>
          </p:txBody>
        </p:sp>
      </p:grpSp>
      <p:sp>
        <p:nvSpPr>
          <p:cNvPr id="25" name="矩形 24"/>
          <p:cNvSpPr/>
          <p:nvPr/>
        </p:nvSpPr>
        <p:spPr>
          <a:xfrm>
            <a:off x="7429520" y="1000108"/>
            <a:ext cx="1576073" cy="923330"/>
          </a:xfrm>
          <a:prstGeom prst="rect">
            <a:avLst/>
          </a:prstGeom>
          <a:noFill/>
        </p:spPr>
        <p:txBody>
          <a:bodyPr wrap="none" lIns="91440" tIns="45720" rIns="91440" bIns="45720">
            <a:spAutoFit/>
          </a:bodyPr>
          <a:lstStyle/>
          <a:p>
            <a:pPr algn="ctr"/>
            <a:r>
              <a:rPr lang="zh-CN" altLang="en-US" sz="5400" b="1" cap="none" spc="0"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活力</a:t>
            </a:r>
            <a:endParaRPr lang="zh-CN" altLang="en-US" sz="5400" b="1" cap="none" spc="0"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endParaRPr>
          </a:p>
        </p:txBody>
      </p:sp>
      <p:sp>
        <p:nvSpPr>
          <p:cNvPr id="26" name="矩形 25"/>
          <p:cNvSpPr/>
          <p:nvPr/>
        </p:nvSpPr>
        <p:spPr>
          <a:xfrm>
            <a:off x="7429520" y="2214554"/>
            <a:ext cx="1576073" cy="923330"/>
          </a:xfrm>
          <a:prstGeom prst="rect">
            <a:avLst/>
          </a:prstGeom>
          <a:noFill/>
        </p:spPr>
        <p:txBody>
          <a:bodyPr wrap="none" lIns="91440" tIns="45720" rIns="91440" bIns="45720">
            <a:spAutoFit/>
          </a:bodyPr>
          <a:lstStyle/>
          <a:p>
            <a:pPr algn="ctr"/>
            <a:r>
              <a:rPr lang="zh-CN" altLang="en-US" sz="5400" b="1" cap="none" spc="0"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通透</a:t>
            </a:r>
            <a:endParaRPr lang="zh-CN" altLang="en-US" sz="5400" b="1" cap="none" spc="0"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endParaRPr>
          </a:p>
        </p:txBody>
      </p:sp>
      <p:sp>
        <p:nvSpPr>
          <p:cNvPr id="27" name="矩形 26"/>
          <p:cNvSpPr/>
          <p:nvPr/>
        </p:nvSpPr>
        <p:spPr>
          <a:xfrm>
            <a:off x="7429520" y="3500438"/>
            <a:ext cx="1576073" cy="923330"/>
          </a:xfrm>
          <a:prstGeom prst="rect">
            <a:avLst/>
          </a:prstGeom>
          <a:noFill/>
        </p:spPr>
        <p:txBody>
          <a:bodyPr wrap="none" lIns="91440" tIns="45720" rIns="91440" bIns="45720">
            <a:spAutoFit/>
          </a:bodyPr>
          <a:lstStyle/>
          <a:p>
            <a:pPr algn="ctr"/>
            <a:r>
              <a:rPr lang="zh-CN" altLang="en-US" sz="5400" b="1" cap="none" spc="0"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深度</a:t>
            </a:r>
            <a:endParaRPr lang="zh-CN" altLang="en-US" sz="5400" b="1" cap="none" spc="0"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endParaRPr>
          </a:p>
        </p:txBody>
      </p:sp>
      <p:sp>
        <p:nvSpPr>
          <p:cNvPr id="30" name="矩形 29"/>
          <p:cNvSpPr/>
          <p:nvPr/>
        </p:nvSpPr>
        <p:spPr>
          <a:xfrm>
            <a:off x="7429520" y="5025977"/>
            <a:ext cx="1576073" cy="923330"/>
          </a:xfrm>
          <a:prstGeom prst="rect">
            <a:avLst/>
          </a:prstGeom>
          <a:noFill/>
        </p:spPr>
        <p:txBody>
          <a:bodyPr wrap="none" lIns="91440" tIns="45720" rIns="91440" bIns="45720">
            <a:spAutoFit/>
          </a:bodyPr>
          <a:lstStyle/>
          <a:p>
            <a:pPr algn="ctr"/>
            <a:r>
              <a:rPr lang="zh-CN" altLang="en-US" sz="5400" b="1" cap="none" spc="0"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高度</a:t>
            </a:r>
            <a:endParaRPr lang="zh-CN" altLang="en-US" sz="5400" b="1" cap="none" spc="0"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endParaRPr>
          </a:p>
        </p:txBody>
      </p:sp>
      <p:sp>
        <p:nvSpPr>
          <p:cNvPr id="2" name="矩形 1"/>
          <p:cNvSpPr/>
          <p:nvPr/>
        </p:nvSpPr>
        <p:spPr>
          <a:xfrm>
            <a:off x="-180528" y="5003783"/>
            <a:ext cx="7802137" cy="923330"/>
          </a:xfrm>
          <a:prstGeom prst="rect">
            <a:avLst/>
          </a:prstGeom>
          <a:noFill/>
        </p:spPr>
        <p:txBody>
          <a:bodyPr wrap="none" lIns="91440" tIns="45720" rIns="91440" bIns="45720">
            <a:spAutoFit/>
          </a:bodyPr>
          <a:lstStyle/>
          <a:p>
            <a:pPr algn="ctr"/>
            <a:r>
              <a:rPr lang="zh-CN" altLang="en-US" sz="5400" b="0" cap="none" spc="0" dirty="0" smtClean="0">
                <a:ln w="0"/>
                <a:solidFill>
                  <a:srgbClr val="0000FF"/>
                </a:solidFill>
                <a:effectLst>
                  <a:outerShdw blurRad="38100" dist="19050" dir="2700000" algn="tl" rotWithShape="0">
                    <a:schemeClr val="dk1">
                      <a:alpha val="40000"/>
                    </a:schemeClr>
                  </a:outerShdw>
                </a:effectLst>
                <a:latin typeface="黑体" panose="02010609060101010101" pitchFamily="49" charset="-122"/>
                <a:ea typeface="黑体" panose="02010609060101010101" pitchFamily="49" charset="-122"/>
              </a:rPr>
              <a:t>上好思政课  当好引路人</a:t>
            </a:r>
            <a:endParaRPr lang="zh-CN" altLang="en-US" sz="5400" b="0" cap="none" spc="0" dirty="0">
              <a:ln w="0"/>
              <a:solidFill>
                <a:srgbClr val="0000FF"/>
              </a:solidFill>
              <a:effectLst>
                <a:outerShdw blurRad="38100" dist="19050" dir="2700000" algn="tl" rotWithShape="0">
                  <a:schemeClr val="dk1">
                    <a:alpha val="40000"/>
                  </a:schemeClr>
                </a:outerShdw>
              </a:effectLst>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blinds(horizontal)">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blinds(horizontal)">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blinds(horizontal)">
                                      <p:cBhvr>
                                        <p:cTn id="17" dur="500"/>
                                        <p:tgtEl>
                                          <p:spTgt spid="2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blinds(horizontal)">
                                      <p:cBhvr>
                                        <p:cTn id="22"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27" grpId="0"/>
      <p:bldP spid="3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2035066" y="580233"/>
            <a:ext cx="4291559" cy="923330"/>
          </a:xfrm>
          <a:prstGeom prst="rect">
            <a:avLst/>
          </a:prstGeom>
          <a:noFill/>
        </p:spPr>
        <p:txBody>
          <a:bodyPr wrap="none" lIns="91440" tIns="45720" rIns="91440" bIns="45720">
            <a:spAutoFit/>
          </a:bodyPr>
          <a:lstStyle/>
          <a:p>
            <a:pPr algn="ctr"/>
            <a:r>
              <a:rPr lang="zh-CN" altLang="en-US" sz="5400" b="1" cap="none" spc="0"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思 政 课 困 境</a:t>
            </a:r>
            <a:endParaRPr lang="zh-CN" altLang="en-US" sz="5400" b="1" cap="none" spc="0"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endParaRPr>
          </a:p>
        </p:txBody>
      </p:sp>
      <p:sp>
        <p:nvSpPr>
          <p:cNvPr id="9" name="矩形 8"/>
          <p:cNvSpPr/>
          <p:nvPr/>
        </p:nvSpPr>
        <p:spPr>
          <a:xfrm>
            <a:off x="-142908" y="1886251"/>
            <a:ext cx="5286412" cy="646331"/>
          </a:xfrm>
          <a:prstGeom prst="rect">
            <a:avLst/>
          </a:prstGeom>
          <a:noFill/>
        </p:spPr>
        <p:txBody>
          <a:bodyPr wrap="square" lIns="91440" tIns="45720" rIns="91440" bIns="45720">
            <a:spAutoFit/>
          </a:bodyPr>
          <a:lstStyle/>
          <a:p>
            <a:pPr algn="ctr"/>
            <a:r>
              <a:rPr lang="zh-CN" altLang="en-US" sz="36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思政课不好上</a:t>
            </a:r>
            <a:endParaRPr lang="zh-CN" altLang="en-US" sz="36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10" name="矩形 9"/>
          <p:cNvSpPr/>
          <p:nvPr/>
        </p:nvSpPr>
        <p:spPr>
          <a:xfrm>
            <a:off x="4643438" y="1928802"/>
            <a:ext cx="4354077" cy="646331"/>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US" altLang="zh-CN" sz="3600" b="1" cap="none" spc="0" dirty="0" smtClean="0">
                <a:ln/>
                <a:effectLst/>
              </a:rPr>
              <a:t>《</a:t>
            </a:r>
            <a:r>
              <a:rPr lang="zh-CN" altLang="en-US" sz="3600" b="1" cap="none" spc="0" dirty="0" smtClean="0">
                <a:ln/>
                <a:effectLst/>
              </a:rPr>
              <a:t>政治生活</a:t>
            </a:r>
            <a:r>
              <a:rPr lang="en-US" altLang="zh-CN" sz="3600" b="1" cap="none" spc="0" dirty="0" smtClean="0">
                <a:ln/>
                <a:effectLst/>
              </a:rPr>
              <a:t>》</a:t>
            </a:r>
            <a:r>
              <a:rPr lang="zh-CN" altLang="en-US" sz="3600" b="1" cap="none" spc="0" dirty="0" smtClean="0">
                <a:ln/>
                <a:effectLst/>
              </a:rPr>
              <a:t>最难上</a:t>
            </a:r>
            <a:endParaRPr lang="zh-CN" altLang="en-US" sz="3600" b="1" cap="none" spc="0" dirty="0">
              <a:ln/>
              <a:effectLst/>
            </a:endParaRPr>
          </a:p>
        </p:txBody>
      </p:sp>
      <p:sp>
        <p:nvSpPr>
          <p:cNvPr id="11" name="矩形 10"/>
          <p:cNvSpPr/>
          <p:nvPr/>
        </p:nvSpPr>
        <p:spPr>
          <a:xfrm>
            <a:off x="2175142" y="2996983"/>
            <a:ext cx="2037737" cy="646331"/>
          </a:xfrm>
          <a:prstGeom prst="rect">
            <a:avLst/>
          </a:prstGeom>
          <a:noFill/>
        </p:spPr>
        <p:txBody>
          <a:bodyPr wrap="none" lIns="91440" tIns="45720" rIns="91440" bIns="45720">
            <a:spAutoFit/>
          </a:bodyPr>
          <a:lstStyle/>
          <a:p>
            <a:pPr algn="ctr"/>
            <a:r>
              <a:rPr lang="zh-CN" altLang="en-US" sz="36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内容深奥</a:t>
            </a:r>
            <a:endParaRPr lang="zh-CN" altLang="en-US" sz="36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12" name="矩形 11"/>
          <p:cNvSpPr/>
          <p:nvPr/>
        </p:nvSpPr>
        <p:spPr>
          <a:xfrm>
            <a:off x="4000496" y="4000504"/>
            <a:ext cx="2037737" cy="646331"/>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zh-CN" altLang="en-US" sz="36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知识枯燥</a:t>
            </a:r>
            <a:endParaRPr lang="zh-CN" altLang="en-US" sz="36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13" name="矩形 12"/>
          <p:cNvSpPr/>
          <p:nvPr/>
        </p:nvSpPr>
        <p:spPr>
          <a:xfrm>
            <a:off x="5143504" y="2928934"/>
            <a:ext cx="2063385" cy="646331"/>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zh-CN" altLang="en-US" sz="36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空洞说教</a:t>
            </a:r>
            <a:endParaRPr lang="zh-CN" altLang="en-US" sz="36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5" name="矩形 14"/>
          <p:cNvSpPr/>
          <p:nvPr/>
        </p:nvSpPr>
        <p:spPr>
          <a:xfrm>
            <a:off x="2310610" y="4908875"/>
            <a:ext cx="1689886" cy="646331"/>
          </a:xfrm>
          <a:prstGeom prst="rect">
            <a:avLst/>
          </a:prstGeom>
          <a:noFill/>
        </p:spPr>
        <p:txBody>
          <a:bodyPr wrap="none" lIns="91440" tIns="45720" rIns="91440" bIns="45720">
            <a:spAutoFit/>
          </a:bodyPr>
          <a:lstStyle/>
          <a:p>
            <a:pPr algn="ctr"/>
            <a:r>
              <a:rPr lang="zh-CN" altLang="en-US" sz="36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记不住</a:t>
            </a:r>
            <a:endParaRPr lang="zh-CN" altLang="en-US" sz="36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16" name="矩形 15"/>
          <p:cNvSpPr/>
          <p:nvPr/>
        </p:nvSpPr>
        <p:spPr>
          <a:xfrm>
            <a:off x="930976" y="4000503"/>
            <a:ext cx="1574470" cy="646331"/>
          </a:xfrm>
          <a:prstGeom prst="rect">
            <a:avLst/>
          </a:prstGeom>
          <a:noFill/>
        </p:spPr>
        <p:txBody>
          <a:bodyPr wrap="none" lIns="91440" tIns="45720" rIns="91440" bIns="45720">
            <a:spAutoFit/>
          </a:bodyPr>
          <a:lstStyle/>
          <a:p>
            <a:pPr algn="ctr"/>
            <a:r>
              <a:rPr lang="zh-CN" altLang="en-US" sz="36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不理解</a:t>
            </a:r>
            <a:endParaRPr lang="zh-CN" altLang="en-US" sz="36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
        <p:nvSpPr>
          <p:cNvPr id="18" name="矩形 17"/>
          <p:cNvSpPr/>
          <p:nvPr/>
        </p:nvSpPr>
        <p:spPr>
          <a:xfrm>
            <a:off x="6072198" y="4857760"/>
            <a:ext cx="1574470" cy="64633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zh-CN" altLang="en-US" sz="3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不认同</a:t>
            </a:r>
            <a:endParaRPr lang="zh-CN" altLang="en-US" sz="3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9" name="矩形 18"/>
          <p:cNvSpPr/>
          <p:nvPr/>
        </p:nvSpPr>
        <p:spPr>
          <a:xfrm>
            <a:off x="4232129" y="5555206"/>
            <a:ext cx="1574470" cy="646331"/>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zh-CN" altLang="en-US" sz="36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不想学</a:t>
            </a:r>
            <a:endParaRPr lang="zh-CN" altLang="en-US" sz="36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9"/>
                                        </p:tgtEl>
                                        <p:attrNameLst>
                                          <p:attrName>style.visibility</p:attrName>
                                        </p:attrNameLst>
                                      </p:cBhvr>
                                      <p:to>
                                        <p:strVal val="visible"/>
                                      </p:to>
                                    </p:set>
                                    <p:anim calcmode="discrete" valueType="clr">
                                      <p:cBhvr override="childStyle">
                                        <p:cTn id="7" dur="80"/>
                                        <p:tgtEl>
                                          <p:spTgt spid="9"/>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9"/>
                                        </p:tgtEl>
                                        <p:attrNameLst>
                                          <p:attrName>fillcolor</p:attrName>
                                        </p:attrNameLst>
                                      </p:cBhvr>
                                      <p:tavLst>
                                        <p:tav tm="0">
                                          <p:val>
                                            <p:clrVal>
                                              <a:schemeClr val="accent2"/>
                                            </p:clrVal>
                                          </p:val>
                                        </p:tav>
                                        <p:tav tm="50000">
                                          <p:val>
                                            <p:clrVal>
                                              <a:schemeClr val="hlink"/>
                                            </p:clrVal>
                                          </p:val>
                                        </p:tav>
                                      </p:tavLst>
                                    </p:anim>
                                    <p:set>
                                      <p:cBhvr>
                                        <p:cTn id="9" dur="80"/>
                                        <p:tgtEl>
                                          <p:spTgt spid="9"/>
                                        </p:tgtEl>
                                        <p:attrNameLst>
                                          <p:attrName>fill.type</p:attrName>
                                        </p:attrNameLst>
                                      </p:cBhvr>
                                      <p:to>
                                        <p:strVal val="solid"/>
                                      </p:to>
                                    </p:set>
                                  </p:childTnLst>
                                </p:cTn>
                              </p:par>
                            </p:childTnLst>
                          </p:cTn>
                        </p:par>
                        <p:par>
                          <p:cTn id="10" fill="hold">
                            <p:stCondLst>
                              <p:cond delay="280"/>
                            </p:stCondLst>
                            <p:childTnLst>
                              <p:par>
                                <p:cTn id="11" presetID="27" presetClass="entr" presetSubtype="0" fill="hold" grpId="0" nodeType="afterEffect">
                                  <p:stCondLst>
                                    <p:cond delay="0"/>
                                  </p:stCondLst>
                                  <p:iterate type="lt">
                                    <p:tmPct val="50000"/>
                                  </p:iterate>
                                  <p:childTnLst>
                                    <p:set>
                                      <p:cBhvr>
                                        <p:cTn id="12" dur="1" fill="hold">
                                          <p:stCondLst>
                                            <p:cond delay="0"/>
                                          </p:stCondLst>
                                        </p:cTn>
                                        <p:tgtEl>
                                          <p:spTgt spid="10"/>
                                        </p:tgtEl>
                                        <p:attrNameLst>
                                          <p:attrName>style.visibility</p:attrName>
                                        </p:attrNameLst>
                                      </p:cBhvr>
                                      <p:to>
                                        <p:strVal val="visible"/>
                                      </p:to>
                                    </p:set>
                                    <p:anim calcmode="discrete" valueType="clr">
                                      <p:cBhvr override="childStyle">
                                        <p:cTn id="13" dur="80"/>
                                        <p:tgtEl>
                                          <p:spTgt spid="10"/>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10"/>
                                        </p:tgtEl>
                                        <p:attrNameLst>
                                          <p:attrName>fillcolor</p:attrName>
                                        </p:attrNameLst>
                                      </p:cBhvr>
                                      <p:tavLst>
                                        <p:tav tm="0">
                                          <p:val>
                                            <p:clrVal>
                                              <a:schemeClr val="accent2"/>
                                            </p:clrVal>
                                          </p:val>
                                        </p:tav>
                                        <p:tav tm="50000">
                                          <p:val>
                                            <p:clrVal>
                                              <a:schemeClr val="hlink"/>
                                            </p:clrVal>
                                          </p:val>
                                        </p:tav>
                                      </p:tavLst>
                                    </p:anim>
                                    <p:set>
                                      <p:cBhvr>
                                        <p:cTn id="15" dur="80"/>
                                        <p:tgtEl>
                                          <p:spTgt spid="10"/>
                                        </p:tgtEl>
                                        <p:attrNameLst>
                                          <p:attrName>fill.type</p:attrName>
                                        </p:attrNameLst>
                                      </p:cBhvr>
                                      <p:to>
                                        <p:strVal val="solid"/>
                                      </p:to>
                                    </p:set>
                                  </p:childTnLst>
                                </p:cTn>
                              </p:par>
                            </p:childTnLst>
                          </p:cTn>
                        </p:par>
                        <p:par>
                          <p:cTn id="16" fill="hold">
                            <p:stCondLst>
                              <p:cond delay="680"/>
                            </p:stCondLst>
                            <p:childTnLst>
                              <p:par>
                                <p:cTn id="17" presetID="27" presetClass="entr" presetSubtype="0" fill="hold" grpId="0" nodeType="afterEffect">
                                  <p:stCondLst>
                                    <p:cond delay="0"/>
                                  </p:stCondLst>
                                  <p:iterate type="lt">
                                    <p:tmPct val="50000"/>
                                  </p:iterate>
                                  <p:childTnLst>
                                    <p:set>
                                      <p:cBhvr>
                                        <p:cTn id="18" dur="1" fill="hold">
                                          <p:stCondLst>
                                            <p:cond delay="0"/>
                                          </p:stCondLst>
                                        </p:cTn>
                                        <p:tgtEl>
                                          <p:spTgt spid="11"/>
                                        </p:tgtEl>
                                        <p:attrNameLst>
                                          <p:attrName>style.visibility</p:attrName>
                                        </p:attrNameLst>
                                      </p:cBhvr>
                                      <p:to>
                                        <p:strVal val="visible"/>
                                      </p:to>
                                    </p:set>
                                    <p:anim calcmode="discrete" valueType="clr">
                                      <p:cBhvr override="childStyle">
                                        <p:cTn id="19" dur="80"/>
                                        <p:tgtEl>
                                          <p:spTgt spid="11"/>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11"/>
                                        </p:tgtEl>
                                        <p:attrNameLst>
                                          <p:attrName>fillcolor</p:attrName>
                                        </p:attrNameLst>
                                      </p:cBhvr>
                                      <p:tavLst>
                                        <p:tav tm="0">
                                          <p:val>
                                            <p:clrVal>
                                              <a:schemeClr val="accent2"/>
                                            </p:clrVal>
                                          </p:val>
                                        </p:tav>
                                        <p:tav tm="50000">
                                          <p:val>
                                            <p:clrVal>
                                              <a:schemeClr val="hlink"/>
                                            </p:clrVal>
                                          </p:val>
                                        </p:tav>
                                      </p:tavLst>
                                    </p:anim>
                                    <p:set>
                                      <p:cBhvr>
                                        <p:cTn id="21" dur="80"/>
                                        <p:tgtEl>
                                          <p:spTgt spid="11"/>
                                        </p:tgtEl>
                                        <p:attrNameLst>
                                          <p:attrName>fill.type</p:attrName>
                                        </p:attrNameLst>
                                      </p:cBhvr>
                                      <p:to>
                                        <p:strVal val="solid"/>
                                      </p:to>
                                    </p:set>
                                  </p:childTnLst>
                                </p:cTn>
                              </p:par>
                            </p:childTnLst>
                          </p:cTn>
                        </p:par>
                        <p:par>
                          <p:cTn id="22" fill="hold">
                            <p:stCondLst>
                              <p:cond delay="880"/>
                            </p:stCondLst>
                            <p:childTnLst>
                              <p:par>
                                <p:cTn id="23" presetID="27" presetClass="entr" presetSubtype="0" fill="hold" grpId="0" nodeType="afterEffect">
                                  <p:stCondLst>
                                    <p:cond delay="0"/>
                                  </p:stCondLst>
                                  <p:iterate type="lt">
                                    <p:tmPct val="50000"/>
                                  </p:iterate>
                                  <p:childTnLst>
                                    <p:set>
                                      <p:cBhvr>
                                        <p:cTn id="24" dur="1" fill="hold">
                                          <p:stCondLst>
                                            <p:cond delay="0"/>
                                          </p:stCondLst>
                                        </p:cTn>
                                        <p:tgtEl>
                                          <p:spTgt spid="12"/>
                                        </p:tgtEl>
                                        <p:attrNameLst>
                                          <p:attrName>style.visibility</p:attrName>
                                        </p:attrNameLst>
                                      </p:cBhvr>
                                      <p:to>
                                        <p:strVal val="visible"/>
                                      </p:to>
                                    </p:set>
                                    <p:anim calcmode="discrete" valueType="clr">
                                      <p:cBhvr override="childStyle">
                                        <p:cTn id="25" dur="80"/>
                                        <p:tgtEl>
                                          <p:spTgt spid="12"/>
                                        </p:tgtEl>
                                        <p:attrNameLst>
                                          <p:attrName>style.color</p:attrName>
                                        </p:attrNameLst>
                                      </p:cBhvr>
                                      <p:tavLst>
                                        <p:tav tm="0">
                                          <p:val>
                                            <p:clrVal>
                                              <a:schemeClr val="accent2"/>
                                            </p:clrVal>
                                          </p:val>
                                        </p:tav>
                                        <p:tav tm="50000">
                                          <p:val>
                                            <p:clrVal>
                                              <a:schemeClr val="hlink"/>
                                            </p:clrVal>
                                          </p:val>
                                        </p:tav>
                                      </p:tavLst>
                                    </p:anim>
                                    <p:anim calcmode="discrete" valueType="clr">
                                      <p:cBhvr>
                                        <p:cTn id="26" dur="80"/>
                                        <p:tgtEl>
                                          <p:spTgt spid="12"/>
                                        </p:tgtEl>
                                        <p:attrNameLst>
                                          <p:attrName>fillcolor</p:attrName>
                                        </p:attrNameLst>
                                      </p:cBhvr>
                                      <p:tavLst>
                                        <p:tav tm="0">
                                          <p:val>
                                            <p:clrVal>
                                              <a:schemeClr val="accent2"/>
                                            </p:clrVal>
                                          </p:val>
                                        </p:tav>
                                        <p:tav tm="50000">
                                          <p:val>
                                            <p:clrVal>
                                              <a:schemeClr val="hlink"/>
                                            </p:clrVal>
                                          </p:val>
                                        </p:tav>
                                      </p:tavLst>
                                    </p:anim>
                                    <p:set>
                                      <p:cBhvr>
                                        <p:cTn id="27" dur="80"/>
                                        <p:tgtEl>
                                          <p:spTgt spid="12"/>
                                        </p:tgtEl>
                                        <p:attrNameLst>
                                          <p:attrName>fill.type</p:attrName>
                                        </p:attrNameLst>
                                      </p:cBhvr>
                                      <p:to>
                                        <p:strVal val="solid"/>
                                      </p:to>
                                    </p:set>
                                  </p:childTnLst>
                                </p:cTn>
                              </p:par>
                            </p:childTnLst>
                          </p:cTn>
                        </p:par>
                        <p:par>
                          <p:cTn id="28" fill="hold">
                            <p:stCondLst>
                              <p:cond delay="1080"/>
                            </p:stCondLst>
                            <p:childTnLst>
                              <p:par>
                                <p:cTn id="29" presetID="27" presetClass="entr" presetSubtype="0" fill="hold" grpId="0" nodeType="afterEffect">
                                  <p:stCondLst>
                                    <p:cond delay="0"/>
                                  </p:stCondLst>
                                  <p:iterate type="lt">
                                    <p:tmPct val="50000"/>
                                  </p:iterate>
                                  <p:childTnLst>
                                    <p:set>
                                      <p:cBhvr>
                                        <p:cTn id="30" dur="1" fill="hold">
                                          <p:stCondLst>
                                            <p:cond delay="0"/>
                                          </p:stCondLst>
                                        </p:cTn>
                                        <p:tgtEl>
                                          <p:spTgt spid="13"/>
                                        </p:tgtEl>
                                        <p:attrNameLst>
                                          <p:attrName>style.visibility</p:attrName>
                                        </p:attrNameLst>
                                      </p:cBhvr>
                                      <p:to>
                                        <p:strVal val="visible"/>
                                      </p:to>
                                    </p:set>
                                    <p:anim calcmode="discrete" valueType="clr">
                                      <p:cBhvr override="childStyle">
                                        <p:cTn id="31" dur="80"/>
                                        <p:tgtEl>
                                          <p:spTgt spid="13"/>
                                        </p:tgtEl>
                                        <p:attrNameLst>
                                          <p:attrName>style.color</p:attrName>
                                        </p:attrNameLst>
                                      </p:cBhvr>
                                      <p:tavLst>
                                        <p:tav tm="0">
                                          <p:val>
                                            <p:clrVal>
                                              <a:schemeClr val="accent2"/>
                                            </p:clrVal>
                                          </p:val>
                                        </p:tav>
                                        <p:tav tm="50000">
                                          <p:val>
                                            <p:clrVal>
                                              <a:schemeClr val="hlink"/>
                                            </p:clrVal>
                                          </p:val>
                                        </p:tav>
                                      </p:tavLst>
                                    </p:anim>
                                    <p:anim calcmode="discrete" valueType="clr">
                                      <p:cBhvr>
                                        <p:cTn id="32" dur="80"/>
                                        <p:tgtEl>
                                          <p:spTgt spid="13"/>
                                        </p:tgtEl>
                                        <p:attrNameLst>
                                          <p:attrName>fillcolor</p:attrName>
                                        </p:attrNameLst>
                                      </p:cBhvr>
                                      <p:tavLst>
                                        <p:tav tm="0">
                                          <p:val>
                                            <p:clrVal>
                                              <a:schemeClr val="accent2"/>
                                            </p:clrVal>
                                          </p:val>
                                        </p:tav>
                                        <p:tav tm="50000">
                                          <p:val>
                                            <p:clrVal>
                                              <a:schemeClr val="hlink"/>
                                            </p:clrVal>
                                          </p:val>
                                        </p:tav>
                                      </p:tavLst>
                                    </p:anim>
                                    <p:set>
                                      <p:cBhvr>
                                        <p:cTn id="33" dur="80"/>
                                        <p:tgtEl>
                                          <p:spTgt spid="13"/>
                                        </p:tgtEl>
                                        <p:attrNameLst>
                                          <p:attrName>fill.type</p:attrName>
                                        </p:attrNameLst>
                                      </p:cBhvr>
                                      <p:to>
                                        <p:strVal val="solid"/>
                                      </p:to>
                                    </p:set>
                                  </p:childTnLst>
                                </p:cTn>
                              </p:par>
                            </p:childTnLst>
                          </p:cTn>
                        </p:par>
                        <p:par>
                          <p:cTn id="34" fill="hold">
                            <p:stCondLst>
                              <p:cond delay="1780"/>
                            </p:stCondLst>
                            <p:childTnLst>
                              <p:par>
                                <p:cTn id="35" presetID="27" presetClass="entr" presetSubtype="0" fill="hold" grpId="0" nodeType="afterEffect">
                                  <p:stCondLst>
                                    <p:cond delay="0"/>
                                  </p:stCondLst>
                                  <p:iterate type="lt">
                                    <p:tmPct val="50000"/>
                                  </p:iterate>
                                  <p:childTnLst>
                                    <p:set>
                                      <p:cBhvr>
                                        <p:cTn id="36" dur="1" fill="hold">
                                          <p:stCondLst>
                                            <p:cond delay="0"/>
                                          </p:stCondLst>
                                        </p:cTn>
                                        <p:tgtEl>
                                          <p:spTgt spid="16"/>
                                        </p:tgtEl>
                                        <p:attrNameLst>
                                          <p:attrName>style.visibility</p:attrName>
                                        </p:attrNameLst>
                                      </p:cBhvr>
                                      <p:to>
                                        <p:strVal val="visible"/>
                                      </p:to>
                                    </p:set>
                                    <p:anim calcmode="discrete" valueType="clr">
                                      <p:cBhvr override="childStyle">
                                        <p:cTn id="37" dur="80"/>
                                        <p:tgtEl>
                                          <p:spTgt spid="16"/>
                                        </p:tgtEl>
                                        <p:attrNameLst>
                                          <p:attrName>style.color</p:attrName>
                                        </p:attrNameLst>
                                      </p:cBhvr>
                                      <p:tavLst>
                                        <p:tav tm="0">
                                          <p:val>
                                            <p:clrVal>
                                              <a:schemeClr val="accent2"/>
                                            </p:clrVal>
                                          </p:val>
                                        </p:tav>
                                        <p:tav tm="50000">
                                          <p:val>
                                            <p:clrVal>
                                              <a:schemeClr val="hlink"/>
                                            </p:clrVal>
                                          </p:val>
                                        </p:tav>
                                      </p:tavLst>
                                    </p:anim>
                                    <p:anim calcmode="discrete" valueType="clr">
                                      <p:cBhvr>
                                        <p:cTn id="38" dur="80"/>
                                        <p:tgtEl>
                                          <p:spTgt spid="16"/>
                                        </p:tgtEl>
                                        <p:attrNameLst>
                                          <p:attrName>fillcolor</p:attrName>
                                        </p:attrNameLst>
                                      </p:cBhvr>
                                      <p:tavLst>
                                        <p:tav tm="0">
                                          <p:val>
                                            <p:clrVal>
                                              <a:schemeClr val="accent2"/>
                                            </p:clrVal>
                                          </p:val>
                                        </p:tav>
                                        <p:tav tm="50000">
                                          <p:val>
                                            <p:clrVal>
                                              <a:schemeClr val="hlink"/>
                                            </p:clrVal>
                                          </p:val>
                                        </p:tav>
                                      </p:tavLst>
                                    </p:anim>
                                    <p:set>
                                      <p:cBhvr>
                                        <p:cTn id="39" dur="80"/>
                                        <p:tgtEl>
                                          <p:spTgt spid="16"/>
                                        </p:tgtEl>
                                        <p:attrNameLst>
                                          <p:attrName>fill.type</p:attrName>
                                        </p:attrNameLst>
                                      </p:cBhvr>
                                      <p:to>
                                        <p:strVal val="solid"/>
                                      </p:to>
                                    </p:set>
                                  </p:childTnLst>
                                </p:cTn>
                              </p:par>
                            </p:childTnLst>
                          </p:cTn>
                        </p:par>
                        <p:par>
                          <p:cTn id="40" fill="hold">
                            <p:stCondLst>
                              <p:cond delay="1940"/>
                            </p:stCondLst>
                            <p:childTnLst>
                              <p:par>
                                <p:cTn id="41" presetID="27" presetClass="entr" presetSubtype="0" fill="hold" grpId="0" nodeType="afterEffect">
                                  <p:stCondLst>
                                    <p:cond delay="0"/>
                                  </p:stCondLst>
                                  <p:iterate type="lt">
                                    <p:tmPct val="50000"/>
                                  </p:iterate>
                                  <p:childTnLst>
                                    <p:set>
                                      <p:cBhvr>
                                        <p:cTn id="42" dur="1" fill="hold">
                                          <p:stCondLst>
                                            <p:cond delay="0"/>
                                          </p:stCondLst>
                                        </p:cTn>
                                        <p:tgtEl>
                                          <p:spTgt spid="15"/>
                                        </p:tgtEl>
                                        <p:attrNameLst>
                                          <p:attrName>style.visibility</p:attrName>
                                        </p:attrNameLst>
                                      </p:cBhvr>
                                      <p:to>
                                        <p:strVal val="visible"/>
                                      </p:to>
                                    </p:set>
                                    <p:anim calcmode="discrete" valueType="clr">
                                      <p:cBhvr override="childStyle">
                                        <p:cTn id="43" dur="80"/>
                                        <p:tgtEl>
                                          <p:spTgt spid="15"/>
                                        </p:tgtEl>
                                        <p:attrNameLst>
                                          <p:attrName>style.color</p:attrName>
                                        </p:attrNameLst>
                                      </p:cBhvr>
                                      <p:tavLst>
                                        <p:tav tm="0">
                                          <p:val>
                                            <p:clrVal>
                                              <a:schemeClr val="accent2"/>
                                            </p:clrVal>
                                          </p:val>
                                        </p:tav>
                                        <p:tav tm="50000">
                                          <p:val>
                                            <p:clrVal>
                                              <a:schemeClr val="hlink"/>
                                            </p:clrVal>
                                          </p:val>
                                        </p:tav>
                                      </p:tavLst>
                                    </p:anim>
                                    <p:anim calcmode="discrete" valueType="clr">
                                      <p:cBhvr>
                                        <p:cTn id="44" dur="80"/>
                                        <p:tgtEl>
                                          <p:spTgt spid="15"/>
                                        </p:tgtEl>
                                        <p:attrNameLst>
                                          <p:attrName>fillcolor</p:attrName>
                                        </p:attrNameLst>
                                      </p:cBhvr>
                                      <p:tavLst>
                                        <p:tav tm="0">
                                          <p:val>
                                            <p:clrVal>
                                              <a:schemeClr val="accent2"/>
                                            </p:clrVal>
                                          </p:val>
                                        </p:tav>
                                        <p:tav tm="50000">
                                          <p:val>
                                            <p:clrVal>
                                              <a:schemeClr val="hlink"/>
                                            </p:clrVal>
                                          </p:val>
                                        </p:tav>
                                      </p:tavLst>
                                    </p:anim>
                                    <p:set>
                                      <p:cBhvr>
                                        <p:cTn id="45" dur="80"/>
                                        <p:tgtEl>
                                          <p:spTgt spid="15"/>
                                        </p:tgtEl>
                                        <p:attrNameLst>
                                          <p:attrName>fill.type</p:attrName>
                                        </p:attrNameLst>
                                      </p:cBhvr>
                                      <p:to>
                                        <p:strVal val="solid"/>
                                      </p:to>
                                    </p:set>
                                  </p:childTnLst>
                                </p:cTn>
                              </p:par>
                            </p:childTnLst>
                          </p:cTn>
                        </p:par>
                        <p:par>
                          <p:cTn id="46" fill="hold">
                            <p:stCondLst>
                              <p:cond delay="2100"/>
                            </p:stCondLst>
                            <p:childTnLst>
                              <p:par>
                                <p:cTn id="47" presetID="3" presetClass="entr" presetSubtype="10" fill="hold" grpId="0" nodeType="afterEffect">
                                  <p:stCondLst>
                                    <p:cond delay="0"/>
                                  </p:stCondLst>
                                  <p:childTnLst>
                                    <p:set>
                                      <p:cBhvr>
                                        <p:cTn id="48" dur="1" fill="hold">
                                          <p:stCondLst>
                                            <p:cond delay="0"/>
                                          </p:stCondLst>
                                        </p:cTn>
                                        <p:tgtEl>
                                          <p:spTgt spid="19"/>
                                        </p:tgtEl>
                                        <p:attrNameLst>
                                          <p:attrName>style.visibility</p:attrName>
                                        </p:attrNameLst>
                                      </p:cBhvr>
                                      <p:to>
                                        <p:strVal val="visible"/>
                                      </p:to>
                                    </p:set>
                                    <p:animEffect transition="in" filter="blinds(horizontal)">
                                      <p:cBhvr>
                                        <p:cTn id="49" dur="500"/>
                                        <p:tgtEl>
                                          <p:spTgt spid="19"/>
                                        </p:tgtEl>
                                      </p:cBhvr>
                                    </p:animEffect>
                                  </p:childTnLst>
                                </p:cTn>
                              </p:par>
                            </p:childTnLst>
                          </p:cTn>
                        </p:par>
                        <p:par>
                          <p:cTn id="50" fill="hold">
                            <p:stCondLst>
                              <p:cond delay="2600"/>
                            </p:stCondLst>
                            <p:childTnLst>
                              <p:par>
                                <p:cTn id="51" presetID="27" presetClass="entr" presetSubtype="0" fill="hold" grpId="0" nodeType="afterEffect">
                                  <p:stCondLst>
                                    <p:cond delay="0"/>
                                  </p:stCondLst>
                                  <p:iterate type="lt">
                                    <p:tmPct val="50000"/>
                                  </p:iterate>
                                  <p:childTnLst>
                                    <p:set>
                                      <p:cBhvr>
                                        <p:cTn id="52" dur="1" fill="hold">
                                          <p:stCondLst>
                                            <p:cond delay="0"/>
                                          </p:stCondLst>
                                        </p:cTn>
                                        <p:tgtEl>
                                          <p:spTgt spid="18"/>
                                        </p:tgtEl>
                                        <p:attrNameLst>
                                          <p:attrName>style.visibility</p:attrName>
                                        </p:attrNameLst>
                                      </p:cBhvr>
                                      <p:to>
                                        <p:strVal val="visible"/>
                                      </p:to>
                                    </p:set>
                                    <p:anim calcmode="discrete" valueType="clr">
                                      <p:cBhvr override="childStyle">
                                        <p:cTn id="53" dur="80"/>
                                        <p:tgtEl>
                                          <p:spTgt spid="18"/>
                                        </p:tgtEl>
                                        <p:attrNameLst>
                                          <p:attrName>style.color</p:attrName>
                                        </p:attrNameLst>
                                      </p:cBhvr>
                                      <p:tavLst>
                                        <p:tav tm="0">
                                          <p:val>
                                            <p:clrVal>
                                              <a:schemeClr val="accent2"/>
                                            </p:clrVal>
                                          </p:val>
                                        </p:tav>
                                        <p:tav tm="50000">
                                          <p:val>
                                            <p:clrVal>
                                              <a:schemeClr val="hlink"/>
                                            </p:clrVal>
                                          </p:val>
                                        </p:tav>
                                      </p:tavLst>
                                    </p:anim>
                                    <p:anim calcmode="discrete" valueType="clr">
                                      <p:cBhvr>
                                        <p:cTn id="54" dur="80"/>
                                        <p:tgtEl>
                                          <p:spTgt spid="18"/>
                                        </p:tgtEl>
                                        <p:attrNameLst>
                                          <p:attrName>fillcolor</p:attrName>
                                        </p:attrNameLst>
                                      </p:cBhvr>
                                      <p:tavLst>
                                        <p:tav tm="0">
                                          <p:val>
                                            <p:clrVal>
                                              <a:schemeClr val="accent2"/>
                                            </p:clrVal>
                                          </p:val>
                                        </p:tav>
                                        <p:tav tm="50000">
                                          <p:val>
                                            <p:clrVal>
                                              <a:schemeClr val="hlink"/>
                                            </p:clrVal>
                                          </p:val>
                                        </p:tav>
                                      </p:tavLst>
                                    </p:anim>
                                    <p:set>
                                      <p:cBhvr>
                                        <p:cTn id="55" dur="80"/>
                                        <p:tgtEl>
                                          <p:spTgt spid="1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15" grpId="0"/>
      <p:bldP spid="16" grpId="0"/>
      <p:bldP spid="18" grpId="0"/>
      <p:bldP spid="1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251520" y="1988840"/>
            <a:ext cx="8786812" cy="4525963"/>
          </a:xfrm>
        </p:spPr>
        <p:txBody>
          <a:bodyPr>
            <a:normAutofit fontScale="92500" lnSpcReduction="10000"/>
          </a:bodyPr>
          <a:lstStyle/>
          <a:p>
            <a:pPr>
              <a:buNone/>
            </a:pPr>
            <a:r>
              <a:rPr lang="zh-CN" altLang="en-US" b="1" dirty="0" smtClean="0">
                <a:solidFill>
                  <a:srgbClr val="FF0000"/>
                </a:solidFill>
              </a:rPr>
              <a:t>一、政治要强</a:t>
            </a:r>
            <a:r>
              <a:rPr lang="zh-CN" altLang="en-US" b="1" dirty="0" smtClean="0"/>
              <a:t>，让有信仰的人讲信仰</a:t>
            </a:r>
            <a:r>
              <a:rPr lang="zh-CN" altLang="en-US" b="1" dirty="0"/>
              <a:t>；</a:t>
            </a:r>
            <a:endParaRPr lang="en-US" altLang="zh-CN" sz="1800" b="1" dirty="0" smtClean="0"/>
          </a:p>
          <a:p>
            <a:pPr>
              <a:buNone/>
            </a:pPr>
            <a:r>
              <a:rPr lang="zh-CN" altLang="en-US" b="1" dirty="0" smtClean="0">
                <a:solidFill>
                  <a:srgbClr val="FF0000"/>
                </a:solidFill>
              </a:rPr>
              <a:t>二、情怀要深</a:t>
            </a:r>
            <a:r>
              <a:rPr lang="zh-CN" altLang="en-US" b="1" dirty="0" smtClean="0"/>
              <a:t>，保持家国情怀；</a:t>
            </a:r>
            <a:endParaRPr lang="en-US" altLang="zh-CN" b="1" dirty="0" smtClean="0"/>
          </a:p>
          <a:p>
            <a:pPr>
              <a:buNone/>
            </a:pPr>
            <a:r>
              <a:rPr lang="zh-CN" altLang="en-US" b="1" dirty="0" smtClean="0">
                <a:solidFill>
                  <a:srgbClr val="FF0000"/>
                </a:solidFill>
              </a:rPr>
              <a:t>三、思维要新</a:t>
            </a:r>
            <a:r>
              <a:rPr lang="zh-CN" altLang="en-US" b="1" dirty="0" smtClean="0"/>
              <a:t>，创新课堂教学，创新思维引领；</a:t>
            </a:r>
            <a:endParaRPr lang="en-US" altLang="zh-CN" b="1" dirty="0" smtClean="0"/>
          </a:p>
          <a:p>
            <a:pPr>
              <a:buNone/>
            </a:pPr>
            <a:r>
              <a:rPr lang="zh-CN" altLang="en-US" b="1" dirty="0" smtClean="0">
                <a:solidFill>
                  <a:srgbClr val="FF0000"/>
                </a:solidFill>
              </a:rPr>
              <a:t>四、视野要广</a:t>
            </a:r>
            <a:r>
              <a:rPr lang="zh-CN" altLang="en-US" b="1" dirty="0" smtClean="0"/>
              <a:t>，知识视野、国际视野、历史视野；</a:t>
            </a:r>
            <a:endParaRPr lang="en-US" altLang="zh-CN" b="1" dirty="0" smtClean="0"/>
          </a:p>
          <a:p>
            <a:pPr>
              <a:buNone/>
            </a:pPr>
            <a:r>
              <a:rPr lang="zh-CN" altLang="en-US" b="1" dirty="0" smtClean="0">
                <a:solidFill>
                  <a:srgbClr val="FF0000"/>
                </a:solidFill>
              </a:rPr>
              <a:t>五、自律要严</a:t>
            </a:r>
            <a:r>
              <a:rPr lang="zh-CN" altLang="en-US" b="1" dirty="0" smtClean="0"/>
              <a:t>，弘扬主旋律，传递正能量；</a:t>
            </a:r>
            <a:endParaRPr lang="en-US" altLang="zh-CN" b="1" dirty="0" smtClean="0"/>
          </a:p>
          <a:p>
            <a:pPr>
              <a:buNone/>
            </a:pPr>
            <a:r>
              <a:rPr lang="zh-CN" altLang="en-US" b="1" dirty="0" smtClean="0">
                <a:solidFill>
                  <a:srgbClr val="FF0000"/>
                </a:solidFill>
              </a:rPr>
              <a:t>六、人格要正</a:t>
            </a:r>
            <a:r>
              <a:rPr lang="zh-CN" altLang="en-US" b="1" dirty="0" smtClean="0"/>
              <a:t>，有堂堂正正的人格，用高尚的人格感染学生、赢得学生，用真理的力量感召学生，以深厚的理论功底赢得学生，自觉做为学为人的表率，做让学生喜爱的人。</a:t>
            </a:r>
          </a:p>
          <a:p>
            <a:pPr>
              <a:buNone/>
            </a:pPr>
            <a:endParaRPr lang="zh-CN" altLang="en-US" dirty="0">
              <a:solidFill>
                <a:srgbClr val="FF0000"/>
              </a:solidFill>
            </a:endParaRPr>
          </a:p>
        </p:txBody>
      </p:sp>
      <p:sp>
        <p:nvSpPr>
          <p:cNvPr id="4" name="矩形 3"/>
          <p:cNvSpPr/>
          <p:nvPr/>
        </p:nvSpPr>
        <p:spPr>
          <a:xfrm>
            <a:off x="2254666" y="764704"/>
            <a:ext cx="3977372" cy="923330"/>
          </a:xfrm>
          <a:prstGeom prst="rect">
            <a:avLst/>
          </a:prstGeom>
          <a:noFill/>
        </p:spPr>
        <p:txBody>
          <a:bodyPr wrap="none" lIns="91440" tIns="45720" rIns="91440" bIns="45720">
            <a:spAutoFit/>
          </a:bodyPr>
          <a:lstStyle/>
          <a:p>
            <a:pPr algn="ctr"/>
            <a:r>
              <a:rPr lang="zh-CN" altLang="en-US" sz="5400" b="1" cap="none" spc="0" dirty="0" smtClean="0">
                <a:ln w="22225">
                  <a:solidFill>
                    <a:schemeClr val="accent2"/>
                  </a:solidFill>
                  <a:prstDash val="solid"/>
                </a:ln>
                <a:solidFill>
                  <a:schemeClr val="accent2">
                    <a:lumMod val="40000"/>
                    <a:lumOff val="60000"/>
                  </a:schemeClr>
                </a:solidFill>
                <a:effectLst/>
              </a:rPr>
              <a:t>“六 个 要”</a:t>
            </a:r>
            <a:endParaRPr lang="zh-CN" altLang="en-US" sz="5400" b="1" cap="none" spc="0" dirty="0">
              <a:ln w="22225">
                <a:solidFill>
                  <a:schemeClr val="accent2"/>
                </a:solidFill>
                <a:prstDash val="solid"/>
              </a:ln>
              <a:solidFill>
                <a:schemeClr val="accent2">
                  <a:lumMod val="40000"/>
                  <a:lumOff val="60000"/>
                </a:schemeClr>
              </a:solidFill>
              <a:effectLs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179512" y="946929"/>
            <a:ext cx="8964488" cy="6264696"/>
          </a:xfrm>
        </p:spPr>
        <p:txBody>
          <a:bodyPr>
            <a:normAutofit fontScale="70000" lnSpcReduction="20000"/>
          </a:bodyPr>
          <a:lstStyle/>
          <a:p>
            <a:pPr marL="0" indent="0">
              <a:buNone/>
            </a:pPr>
            <a:r>
              <a:rPr lang="en-US" altLang="zh-CN" sz="6400" b="1" dirty="0" smtClean="0">
                <a:latin typeface="黑体" panose="02010609060101010101" pitchFamily="49" charset="-122"/>
                <a:ea typeface="黑体" panose="02010609060101010101" pitchFamily="49" charset="-122"/>
              </a:rPr>
              <a:t>1.</a:t>
            </a:r>
            <a:r>
              <a:rPr lang="zh-CN" altLang="en-US" sz="6400" b="1" dirty="0" smtClean="0">
                <a:latin typeface="黑体" panose="02010609060101010101" pitchFamily="49" charset="-122"/>
                <a:ea typeface="黑体" panose="02010609060101010101" pitchFamily="49" charset="-122"/>
              </a:rPr>
              <a:t>坚持</a:t>
            </a:r>
            <a:r>
              <a:rPr lang="zh-CN" altLang="en-US" sz="6400" b="1" dirty="0" smtClean="0">
                <a:solidFill>
                  <a:srgbClr val="FF0000"/>
                </a:solidFill>
                <a:latin typeface="黑体" panose="02010609060101010101" pitchFamily="49" charset="-122"/>
                <a:ea typeface="黑体" panose="02010609060101010101" pitchFamily="49" charset="-122"/>
              </a:rPr>
              <a:t>政治性</a:t>
            </a:r>
            <a:r>
              <a:rPr lang="zh-CN" altLang="en-US" sz="6400" b="1" dirty="0" smtClean="0">
                <a:latin typeface="黑体" panose="02010609060101010101" pitchFamily="49" charset="-122"/>
                <a:ea typeface="黑体" panose="02010609060101010101" pitchFamily="49" charset="-122"/>
              </a:rPr>
              <a:t>和</a:t>
            </a:r>
            <a:r>
              <a:rPr lang="zh-CN" altLang="en-US" sz="6400" b="1" dirty="0">
                <a:solidFill>
                  <a:srgbClr val="FF0000"/>
                </a:solidFill>
                <a:latin typeface="黑体" panose="02010609060101010101" pitchFamily="49" charset="-122"/>
                <a:ea typeface="黑体" panose="02010609060101010101" pitchFamily="49" charset="-122"/>
              </a:rPr>
              <a:t>学理性</a:t>
            </a:r>
            <a:r>
              <a:rPr lang="zh-CN" altLang="en-US" sz="6400" b="1" dirty="0" smtClean="0">
                <a:latin typeface="黑体" panose="02010609060101010101" pitchFamily="49" charset="-122"/>
                <a:ea typeface="黑体" panose="02010609060101010101" pitchFamily="49" charset="-122"/>
              </a:rPr>
              <a:t>相统一</a:t>
            </a:r>
            <a:endParaRPr lang="en-US" altLang="zh-CN" sz="6400" b="1" dirty="0" smtClean="0">
              <a:latin typeface="黑体" panose="02010609060101010101" pitchFamily="49" charset="-122"/>
              <a:ea typeface="黑体" panose="02010609060101010101" pitchFamily="49" charset="-122"/>
            </a:endParaRPr>
          </a:p>
          <a:p>
            <a:pPr marL="0" indent="0">
              <a:buNone/>
            </a:pPr>
            <a:r>
              <a:rPr lang="en-US" altLang="zh-CN" sz="6400" b="1" dirty="0" smtClean="0">
                <a:latin typeface="黑体" panose="02010609060101010101" pitchFamily="49" charset="-122"/>
                <a:ea typeface="黑体" panose="02010609060101010101" pitchFamily="49" charset="-122"/>
              </a:rPr>
              <a:t>2.</a:t>
            </a:r>
            <a:r>
              <a:rPr lang="zh-CN" altLang="en-US" sz="6400" b="1" dirty="0" smtClean="0">
                <a:latin typeface="黑体" panose="02010609060101010101" pitchFamily="49" charset="-122"/>
                <a:ea typeface="黑体" panose="02010609060101010101" pitchFamily="49" charset="-122"/>
              </a:rPr>
              <a:t>坚持</a:t>
            </a:r>
            <a:r>
              <a:rPr lang="zh-CN" altLang="en-US" sz="6400" b="1" dirty="0">
                <a:solidFill>
                  <a:srgbClr val="FF0000"/>
                </a:solidFill>
                <a:latin typeface="黑体" panose="02010609060101010101" pitchFamily="49" charset="-122"/>
                <a:ea typeface="黑体" panose="02010609060101010101" pitchFamily="49" charset="-122"/>
              </a:rPr>
              <a:t>价值性</a:t>
            </a:r>
            <a:r>
              <a:rPr lang="zh-CN" altLang="en-US" sz="6400" b="1" dirty="0" smtClean="0">
                <a:latin typeface="黑体" panose="02010609060101010101" pitchFamily="49" charset="-122"/>
                <a:ea typeface="黑体" panose="02010609060101010101" pitchFamily="49" charset="-122"/>
              </a:rPr>
              <a:t>和</a:t>
            </a:r>
            <a:r>
              <a:rPr lang="zh-CN" altLang="en-US" sz="6400" b="1" dirty="0">
                <a:solidFill>
                  <a:srgbClr val="FF0000"/>
                </a:solidFill>
                <a:latin typeface="黑体" panose="02010609060101010101" pitchFamily="49" charset="-122"/>
                <a:ea typeface="黑体" panose="02010609060101010101" pitchFamily="49" charset="-122"/>
              </a:rPr>
              <a:t>知识性</a:t>
            </a:r>
            <a:r>
              <a:rPr lang="zh-CN" altLang="en-US" sz="6400" b="1" dirty="0" smtClean="0">
                <a:latin typeface="黑体" panose="02010609060101010101" pitchFamily="49" charset="-122"/>
                <a:ea typeface="黑体" panose="02010609060101010101" pitchFamily="49" charset="-122"/>
              </a:rPr>
              <a:t>相统一</a:t>
            </a:r>
            <a:endParaRPr lang="en-US" altLang="zh-CN" sz="6400" b="1" dirty="0" smtClean="0">
              <a:latin typeface="黑体" panose="02010609060101010101" pitchFamily="49" charset="-122"/>
              <a:ea typeface="黑体" panose="02010609060101010101" pitchFamily="49" charset="-122"/>
            </a:endParaRPr>
          </a:p>
          <a:p>
            <a:pPr marL="0" indent="0">
              <a:buNone/>
            </a:pPr>
            <a:r>
              <a:rPr lang="en-US" altLang="zh-CN" sz="6400" b="1" dirty="0" smtClean="0">
                <a:latin typeface="黑体" panose="02010609060101010101" pitchFamily="49" charset="-122"/>
                <a:ea typeface="黑体" panose="02010609060101010101" pitchFamily="49" charset="-122"/>
              </a:rPr>
              <a:t>3.</a:t>
            </a:r>
            <a:r>
              <a:rPr lang="zh-CN" altLang="en-US" sz="6400" b="1" dirty="0" smtClean="0">
                <a:latin typeface="黑体" panose="02010609060101010101" pitchFamily="49" charset="-122"/>
                <a:ea typeface="黑体" panose="02010609060101010101" pitchFamily="49" charset="-122"/>
              </a:rPr>
              <a:t>坚持</a:t>
            </a:r>
            <a:r>
              <a:rPr lang="zh-CN" altLang="en-US" sz="6400" b="1" dirty="0">
                <a:solidFill>
                  <a:srgbClr val="FF0000"/>
                </a:solidFill>
                <a:latin typeface="黑体" panose="02010609060101010101" pitchFamily="49" charset="-122"/>
                <a:ea typeface="黑体" panose="02010609060101010101" pitchFamily="49" charset="-122"/>
              </a:rPr>
              <a:t>建设性</a:t>
            </a:r>
            <a:r>
              <a:rPr lang="zh-CN" altLang="en-US" sz="6400" b="1" dirty="0" smtClean="0">
                <a:latin typeface="黑体" panose="02010609060101010101" pitchFamily="49" charset="-122"/>
                <a:ea typeface="黑体" panose="02010609060101010101" pitchFamily="49" charset="-122"/>
              </a:rPr>
              <a:t>和</a:t>
            </a:r>
            <a:r>
              <a:rPr lang="zh-CN" altLang="en-US" sz="6400" b="1" dirty="0">
                <a:solidFill>
                  <a:srgbClr val="FF0000"/>
                </a:solidFill>
                <a:latin typeface="黑体" panose="02010609060101010101" pitchFamily="49" charset="-122"/>
                <a:ea typeface="黑体" panose="02010609060101010101" pitchFamily="49" charset="-122"/>
              </a:rPr>
              <a:t>批判性</a:t>
            </a:r>
            <a:r>
              <a:rPr lang="zh-CN" altLang="en-US" sz="6400" b="1" dirty="0" smtClean="0">
                <a:latin typeface="黑体" panose="02010609060101010101" pitchFamily="49" charset="-122"/>
                <a:ea typeface="黑体" panose="02010609060101010101" pitchFamily="49" charset="-122"/>
              </a:rPr>
              <a:t>相统一</a:t>
            </a:r>
            <a:endParaRPr lang="en-US" altLang="zh-CN" sz="6400" b="1" dirty="0" smtClean="0">
              <a:latin typeface="黑体" panose="02010609060101010101" pitchFamily="49" charset="-122"/>
              <a:ea typeface="黑体" panose="02010609060101010101" pitchFamily="49" charset="-122"/>
            </a:endParaRPr>
          </a:p>
          <a:p>
            <a:pPr marL="0" indent="0">
              <a:buNone/>
            </a:pPr>
            <a:r>
              <a:rPr lang="en-US" altLang="zh-CN" sz="6400" b="1" dirty="0" smtClean="0">
                <a:latin typeface="黑体" panose="02010609060101010101" pitchFamily="49" charset="-122"/>
                <a:ea typeface="黑体" panose="02010609060101010101" pitchFamily="49" charset="-122"/>
              </a:rPr>
              <a:t>4.</a:t>
            </a:r>
            <a:r>
              <a:rPr lang="zh-CN" altLang="en-US" sz="6400" b="1" dirty="0" smtClean="0">
                <a:latin typeface="黑体" panose="02010609060101010101" pitchFamily="49" charset="-122"/>
                <a:ea typeface="黑体" panose="02010609060101010101" pitchFamily="49" charset="-122"/>
              </a:rPr>
              <a:t>坚持</a:t>
            </a:r>
            <a:r>
              <a:rPr lang="zh-CN" altLang="en-US" sz="6400" b="1" dirty="0">
                <a:solidFill>
                  <a:srgbClr val="FF0000"/>
                </a:solidFill>
                <a:latin typeface="黑体" panose="02010609060101010101" pitchFamily="49" charset="-122"/>
                <a:ea typeface="黑体" panose="02010609060101010101" pitchFamily="49" charset="-122"/>
              </a:rPr>
              <a:t>理论性</a:t>
            </a:r>
            <a:r>
              <a:rPr lang="zh-CN" altLang="en-US" sz="6400" b="1" dirty="0" smtClean="0">
                <a:latin typeface="黑体" panose="02010609060101010101" pitchFamily="49" charset="-122"/>
                <a:ea typeface="黑体" panose="02010609060101010101" pitchFamily="49" charset="-122"/>
              </a:rPr>
              <a:t>和</a:t>
            </a:r>
            <a:r>
              <a:rPr lang="zh-CN" altLang="en-US" sz="6400" b="1" dirty="0">
                <a:solidFill>
                  <a:srgbClr val="FF0000"/>
                </a:solidFill>
                <a:latin typeface="黑体" panose="02010609060101010101" pitchFamily="49" charset="-122"/>
                <a:ea typeface="黑体" panose="02010609060101010101" pitchFamily="49" charset="-122"/>
              </a:rPr>
              <a:t>实践性</a:t>
            </a:r>
            <a:r>
              <a:rPr lang="zh-CN" altLang="en-US" sz="6400" b="1" dirty="0" smtClean="0">
                <a:latin typeface="黑体" panose="02010609060101010101" pitchFamily="49" charset="-122"/>
                <a:ea typeface="黑体" panose="02010609060101010101" pitchFamily="49" charset="-122"/>
              </a:rPr>
              <a:t>相统一</a:t>
            </a:r>
            <a:endParaRPr lang="en-US" altLang="zh-CN" sz="6400" b="1" dirty="0" smtClean="0">
              <a:latin typeface="黑体" panose="02010609060101010101" pitchFamily="49" charset="-122"/>
              <a:ea typeface="黑体" panose="02010609060101010101" pitchFamily="49" charset="-122"/>
            </a:endParaRPr>
          </a:p>
          <a:p>
            <a:pPr marL="0" indent="0">
              <a:buNone/>
            </a:pPr>
            <a:r>
              <a:rPr lang="en-US" altLang="zh-CN" sz="6400" b="1" dirty="0" smtClean="0">
                <a:latin typeface="黑体" panose="02010609060101010101" pitchFamily="49" charset="-122"/>
                <a:ea typeface="黑体" panose="02010609060101010101" pitchFamily="49" charset="-122"/>
              </a:rPr>
              <a:t>5.</a:t>
            </a:r>
            <a:r>
              <a:rPr lang="zh-CN" altLang="en-US" sz="6400" b="1" dirty="0" smtClean="0">
                <a:latin typeface="黑体" panose="02010609060101010101" pitchFamily="49" charset="-122"/>
                <a:ea typeface="黑体" panose="02010609060101010101" pitchFamily="49" charset="-122"/>
              </a:rPr>
              <a:t>坚持</a:t>
            </a:r>
            <a:r>
              <a:rPr lang="zh-CN" altLang="en-US" sz="6400" b="1" dirty="0" smtClean="0">
                <a:solidFill>
                  <a:srgbClr val="FF0000"/>
                </a:solidFill>
                <a:latin typeface="黑体" panose="02010609060101010101" pitchFamily="49" charset="-122"/>
                <a:ea typeface="黑体" panose="02010609060101010101" pitchFamily="49" charset="-122"/>
              </a:rPr>
              <a:t>统一性</a:t>
            </a:r>
            <a:r>
              <a:rPr lang="zh-CN" altLang="en-US" sz="6400" b="1" dirty="0" smtClean="0">
                <a:latin typeface="黑体" panose="02010609060101010101" pitchFamily="49" charset="-122"/>
                <a:ea typeface="黑体" panose="02010609060101010101" pitchFamily="49" charset="-122"/>
              </a:rPr>
              <a:t>和</a:t>
            </a:r>
            <a:r>
              <a:rPr lang="zh-CN" altLang="en-US" sz="6400" b="1" dirty="0" smtClean="0">
                <a:solidFill>
                  <a:srgbClr val="FF0000"/>
                </a:solidFill>
                <a:latin typeface="黑体" panose="02010609060101010101" pitchFamily="49" charset="-122"/>
                <a:ea typeface="黑体" panose="02010609060101010101" pitchFamily="49" charset="-122"/>
              </a:rPr>
              <a:t>多样性</a:t>
            </a:r>
            <a:r>
              <a:rPr lang="zh-CN" altLang="en-US" sz="6400" b="1" dirty="0" smtClean="0">
                <a:latin typeface="黑体" panose="02010609060101010101" pitchFamily="49" charset="-122"/>
                <a:ea typeface="黑体" panose="02010609060101010101" pitchFamily="49" charset="-122"/>
              </a:rPr>
              <a:t>相统一</a:t>
            </a:r>
            <a:endParaRPr lang="en-US" altLang="zh-CN" sz="6400" b="1" dirty="0" smtClean="0">
              <a:latin typeface="黑体" panose="02010609060101010101" pitchFamily="49" charset="-122"/>
              <a:ea typeface="黑体" panose="02010609060101010101" pitchFamily="49" charset="-122"/>
            </a:endParaRPr>
          </a:p>
          <a:p>
            <a:pPr marL="0" indent="0">
              <a:buNone/>
            </a:pPr>
            <a:r>
              <a:rPr lang="en-US" altLang="zh-CN" sz="6400" b="1" dirty="0" smtClean="0">
                <a:latin typeface="黑体" panose="02010609060101010101" pitchFamily="49" charset="-122"/>
                <a:ea typeface="黑体" panose="02010609060101010101" pitchFamily="49" charset="-122"/>
              </a:rPr>
              <a:t>6.</a:t>
            </a:r>
            <a:r>
              <a:rPr lang="zh-CN" altLang="en-US" sz="6400" b="1" dirty="0" smtClean="0">
                <a:latin typeface="黑体" panose="02010609060101010101" pitchFamily="49" charset="-122"/>
                <a:ea typeface="黑体" panose="02010609060101010101" pitchFamily="49" charset="-122"/>
              </a:rPr>
              <a:t>坚持</a:t>
            </a:r>
            <a:r>
              <a:rPr lang="zh-CN" altLang="en-US" sz="6400" b="1" dirty="0" smtClean="0">
                <a:solidFill>
                  <a:srgbClr val="FF0000"/>
                </a:solidFill>
                <a:latin typeface="黑体" panose="02010609060101010101" pitchFamily="49" charset="-122"/>
                <a:ea typeface="黑体" panose="02010609060101010101" pitchFamily="49" charset="-122"/>
              </a:rPr>
              <a:t>主导性</a:t>
            </a:r>
            <a:r>
              <a:rPr lang="zh-CN" altLang="en-US" sz="6400" b="1" dirty="0" smtClean="0">
                <a:latin typeface="黑体" panose="02010609060101010101" pitchFamily="49" charset="-122"/>
                <a:ea typeface="黑体" panose="02010609060101010101" pitchFamily="49" charset="-122"/>
              </a:rPr>
              <a:t>和</a:t>
            </a:r>
            <a:r>
              <a:rPr lang="zh-CN" altLang="en-US" sz="6400" b="1" dirty="0" smtClean="0">
                <a:solidFill>
                  <a:srgbClr val="FF0000"/>
                </a:solidFill>
                <a:latin typeface="黑体" panose="02010609060101010101" pitchFamily="49" charset="-122"/>
                <a:ea typeface="黑体" panose="02010609060101010101" pitchFamily="49" charset="-122"/>
              </a:rPr>
              <a:t>主体性</a:t>
            </a:r>
            <a:r>
              <a:rPr lang="zh-CN" altLang="en-US" sz="6400" b="1" dirty="0" smtClean="0">
                <a:latin typeface="黑体" panose="02010609060101010101" pitchFamily="49" charset="-122"/>
                <a:ea typeface="黑体" panose="02010609060101010101" pitchFamily="49" charset="-122"/>
              </a:rPr>
              <a:t>相统一</a:t>
            </a:r>
            <a:endParaRPr lang="en-US" altLang="zh-CN" sz="6400" b="1" dirty="0" smtClean="0">
              <a:latin typeface="黑体" panose="02010609060101010101" pitchFamily="49" charset="-122"/>
              <a:ea typeface="黑体" panose="02010609060101010101" pitchFamily="49" charset="-122"/>
            </a:endParaRPr>
          </a:p>
          <a:p>
            <a:pPr marL="0" indent="0">
              <a:buNone/>
            </a:pPr>
            <a:r>
              <a:rPr lang="en-US" altLang="zh-CN" sz="6400" b="1" dirty="0" smtClean="0">
                <a:latin typeface="黑体" panose="02010609060101010101" pitchFamily="49" charset="-122"/>
                <a:ea typeface="黑体" panose="02010609060101010101" pitchFamily="49" charset="-122"/>
              </a:rPr>
              <a:t>7.</a:t>
            </a:r>
            <a:r>
              <a:rPr lang="zh-CN" altLang="en-US" sz="6400" b="1" dirty="0" smtClean="0">
                <a:latin typeface="黑体" panose="02010609060101010101" pitchFamily="49" charset="-122"/>
                <a:ea typeface="黑体" panose="02010609060101010101" pitchFamily="49" charset="-122"/>
              </a:rPr>
              <a:t>坚持</a:t>
            </a:r>
            <a:r>
              <a:rPr lang="zh-CN" altLang="en-US" sz="6400" b="1" dirty="0" smtClean="0">
                <a:solidFill>
                  <a:srgbClr val="FF0000"/>
                </a:solidFill>
                <a:latin typeface="黑体" panose="02010609060101010101" pitchFamily="49" charset="-122"/>
                <a:ea typeface="黑体" panose="02010609060101010101" pitchFamily="49" charset="-122"/>
              </a:rPr>
              <a:t>灌输性</a:t>
            </a:r>
            <a:r>
              <a:rPr lang="zh-CN" altLang="en-US" sz="6400" b="1" dirty="0" smtClean="0">
                <a:latin typeface="黑体" panose="02010609060101010101" pitchFamily="49" charset="-122"/>
                <a:ea typeface="黑体" panose="02010609060101010101" pitchFamily="49" charset="-122"/>
              </a:rPr>
              <a:t>和</a:t>
            </a:r>
            <a:r>
              <a:rPr lang="zh-CN" altLang="en-US" sz="6400" b="1" dirty="0" smtClean="0">
                <a:solidFill>
                  <a:srgbClr val="FF0000"/>
                </a:solidFill>
                <a:latin typeface="黑体" panose="02010609060101010101" pitchFamily="49" charset="-122"/>
                <a:ea typeface="黑体" panose="02010609060101010101" pitchFamily="49" charset="-122"/>
              </a:rPr>
              <a:t>启发性</a:t>
            </a:r>
            <a:r>
              <a:rPr lang="zh-CN" altLang="en-US" sz="6400" b="1" dirty="0" smtClean="0">
                <a:latin typeface="黑体" panose="02010609060101010101" pitchFamily="49" charset="-122"/>
                <a:ea typeface="黑体" panose="02010609060101010101" pitchFamily="49" charset="-122"/>
              </a:rPr>
              <a:t>相统一</a:t>
            </a:r>
            <a:endParaRPr lang="en-US" altLang="zh-CN" sz="6400" b="1" dirty="0" smtClean="0">
              <a:latin typeface="黑体" panose="02010609060101010101" pitchFamily="49" charset="-122"/>
              <a:ea typeface="黑体" panose="02010609060101010101" pitchFamily="49" charset="-122"/>
            </a:endParaRPr>
          </a:p>
          <a:p>
            <a:pPr marL="0" indent="0">
              <a:buNone/>
            </a:pPr>
            <a:r>
              <a:rPr lang="en-US" altLang="zh-CN" sz="6400" b="1" dirty="0" smtClean="0">
                <a:latin typeface="黑体" panose="02010609060101010101" pitchFamily="49" charset="-122"/>
                <a:ea typeface="黑体" panose="02010609060101010101" pitchFamily="49" charset="-122"/>
              </a:rPr>
              <a:t>8.</a:t>
            </a:r>
            <a:r>
              <a:rPr lang="zh-CN" altLang="en-US" sz="6400" b="1" dirty="0" smtClean="0">
                <a:latin typeface="黑体" panose="02010609060101010101" pitchFamily="49" charset="-122"/>
                <a:ea typeface="黑体" panose="02010609060101010101" pitchFamily="49" charset="-122"/>
              </a:rPr>
              <a:t>坚持</a:t>
            </a:r>
            <a:r>
              <a:rPr lang="zh-CN" altLang="en-US" sz="6400" b="1" dirty="0" smtClean="0">
                <a:solidFill>
                  <a:srgbClr val="FF0000"/>
                </a:solidFill>
                <a:latin typeface="黑体" panose="02010609060101010101" pitchFamily="49" charset="-122"/>
                <a:ea typeface="黑体" panose="02010609060101010101" pitchFamily="49" charset="-122"/>
              </a:rPr>
              <a:t>显性教育</a:t>
            </a:r>
            <a:r>
              <a:rPr lang="zh-CN" altLang="en-US" sz="6400" b="1" dirty="0" smtClean="0">
                <a:latin typeface="黑体" panose="02010609060101010101" pitchFamily="49" charset="-122"/>
                <a:ea typeface="黑体" panose="02010609060101010101" pitchFamily="49" charset="-122"/>
              </a:rPr>
              <a:t>和</a:t>
            </a:r>
            <a:r>
              <a:rPr lang="zh-CN" altLang="en-US" sz="6400" b="1" dirty="0" smtClean="0">
                <a:solidFill>
                  <a:srgbClr val="FF0000"/>
                </a:solidFill>
                <a:latin typeface="黑体" panose="02010609060101010101" pitchFamily="49" charset="-122"/>
                <a:ea typeface="黑体" panose="02010609060101010101" pitchFamily="49" charset="-122"/>
              </a:rPr>
              <a:t>隐性教育</a:t>
            </a:r>
            <a:r>
              <a:rPr lang="zh-CN" altLang="en-US" sz="6400" b="1" dirty="0" smtClean="0">
                <a:latin typeface="黑体" panose="02010609060101010101" pitchFamily="49" charset="-122"/>
                <a:ea typeface="黑体" panose="02010609060101010101" pitchFamily="49" charset="-122"/>
              </a:rPr>
              <a:t>相统一</a:t>
            </a:r>
          </a:p>
          <a:p>
            <a:endParaRPr lang="en-US" b="1" dirty="0" smtClean="0"/>
          </a:p>
          <a:p>
            <a:endParaRPr lang="zh-CN" altLang="en-US" b="1" dirty="0" smtClean="0"/>
          </a:p>
          <a:p>
            <a:endParaRPr lang="zh-CN" altLang="en-US" b="1" dirty="0" smtClean="0"/>
          </a:p>
          <a:p>
            <a:endParaRPr lang="zh-CN" altLang="en-US" b="1" dirty="0"/>
          </a:p>
        </p:txBody>
      </p:sp>
      <p:sp>
        <p:nvSpPr>
          <p:cNvPr id="4" name="矩形 3"/>
          <p:cNvSpPr/>
          <p:nvPr/>
        </p:nvSpPr>
        <p:spPr>
          <a:xfrm>
            <a:off x="2451453" y="35388"/>
            <a:ext cx="4047904" cy="1015663"/>
          </a:xfrm>
          <a:prstGeom prst="rect">
            <a:avLst/>
          </a:prstGeom>
          <a:noFill/>
        </p:spPr>
        <p:txBody>
          <a:bodyPr wrap="none" lIns="91440" tIns="45720" rIns="91440" bIns="45720">
            <a:spAutoFit/>
          </a:bodyPr>
          <a:lstStyle/>
          <a:p>
            <a:pPr algn="ctr"/>
            <a:r>
              <a:rPr lang="zh-CN" altLang="en-US" sz="6000" b="1" dirty="0" smtClean="0">
                <a:ln w="22225">
                  <a:solidFill>
                    <a:schemeClr val="accent2"/>
                  </a:solidFill>
                  <a:prstDash val="solid"/>
                </a:ln>
                <a:solidFill>
                  <a:schemeClr val="accent2">
                    <a:lumMod val="40000"/>
                    <a:lumOff val="60000"/>
                  </a:schemeClr>
                </a:solidFill>
              </a:rPr>
              <a:t>八个相统一</a:t>
            </a:r>
            <a:endParaRPr lang="zh-CN" altLang="en-US" sz="6000" b="1" dirty="0">
              <a:ln w="22225">
                <a:solidFill>
                  <a:schemeClr val="accent2"/>
                </a:solidFill>
                <a:prstDash val="solid"/>
              </a:ln>
              <a:solidFill>
                <a:schemeClr val="accent2">
                  <a:lumMod val="40000"/>
                  <a:lumOff val="60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左大括号 7"/>
          <p:cNvSpPr/>
          <p:nvPr/>
        </p:nvSpPr>
        <p:spPr>
          <a:xfrm>
            <a:off x="1691640" y="1670684"/>
            <a:ext cx="308592" cy="3918555"/>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zh-CN" altLang="en-US"/>
          </a:p>
        </p:txBody>
      </p:sp>
      <p:sp>
        <p:nvSpPr>
          <p:cNvPr id="10" name="矩形 9"/>
          <p:cNvSpPr/>
          <p:nvPr/>
        </p:nvSpPr>
        <p:spPr>
          <a:xfrm>
            <a:off x="1958179" y="1485900"/>
            <a:ext cx="2659703" cy="830997"/>
          </a:xfrm>
          <a:prstGeom prst="rect">
            <a:avLst/>
          </a:prstGeom>
          <a:noFill/>
          <a:ln>
            <a:noFill/>
          </a:ln>
        </p:spPr>
        <p:txBody>
          <a:bodyPr wrap="none" rtlCol="0" anchor="t">
            <a:spAutoFit/>
          </a:bodyPr>
          <a:lstStyle/>
          <a:p>
            <a:pPr algn="ctr"/>
            <a:r>
              <a:rPr lang="zh-CN" altLang="en-US" sz="4800" b="1" dirty="0">
                <a:ln w="22225">
                  <a:solidFill>
                    <a:schemeClr val="accent2"/>
                  </a:solidFill>
                  <a:prstDash val="solid"/>
                </a:ln>
                <a:solidFill>
                  <a:srgbClr val="FF0000"/>
                </a:solidFill>
                <a:effectLst/>
              </a:rPr>
              <a:t>政治认同</a:t>
            </a:r>
          </a:p>
        </p:txBody>
      </p:sp>
      <p:sp>
        <p:nvSpPr>
          <p:cNvPr id="12" name="矩形 11"/>
          <p:cNvSpPr/>
          <p:nvPr/>
        </p:nvSpPr>
        <p:spPr>
          <a:xfrm>
            <a:off x="1958179" y="2559050"/>
            <a:ext cx="2659703" cy="830997"/>
          </a:xfrm>
          <a:prstGeom prst="rect">
            <a:avLst/>
          </a:prstGeom>
          <a:noFill/>
          <a:ln>
            <a:noFill/>
          </a:ln>
        </p:spPr>
        <p:txBody>
          <a:bodyPr wrap="none" rtlCol="0" anchor="t">
            <a:spAutoFit/>
          </a:bodyPr>
          <a:lstStyle/>
          <a:p>
            <a:pPr algn="ctr"/>
            <a:r>
              <a:rPr lang="zh-CN" altLang="en-US" sz="4800" b="1" dirty="0">
                <a:ln w="22225">
                  <a:solidFill>
                    <a:schemeClr val="accent2"/>
                  </a:solidFill>
                  <a:prstDash val="solid"/>
                </a:ln>
                <a:solidFill>
                  <a:srgbClr val="FF0000"/>
                </a:solidFill>
                <a:effectLst/>
              </a:rPr>
              <a:t>理性精神</a:t>
            </a:r>
          </a:p>
        </p:txBody>
      </p:sp>
      <p:sp>
        <p:nvSpPr>
          <p:cNvPr id="13" name="矩形 12"/>
          <p:cNvSpPr/>
          <p:nvPr/>
        </p:nvSpPr>
        <p:spPr>
          <a:xfrm>
            <a:off x="1958179" y="3712845"/>
            <a:ext cx="2659703" cy="830997"/>
          </a:xfrm>
          <a:prstGeom prst="rect">
            <a:avLst/>
          </a:prstGeom>
          <a:noFill/>
          <a:ln>
            <a:noFill/>
          </a:ln>
        </p:spPr>
        <p:txBody>
          <a:bodyPr wrap="none" rtlCol="0" anchor="t">
            <a:spAutoFit/>
          </a:bodyPr>
          <a:lstStyle/>
          <a:p>
            <a:pPr algn="ctr"/>
            <a:r>
              <a:rPr lang="zh-CN" altLang="en-US" sz="4800" b="1" dirty="0">
                <a:ln w="22225">
                  <a:solidFill>
                    <a:schemeClr val="accent2"/>
                  </a:solidFill>
                  <a:prstDash val="solid"/>
                </a:ln>
                <a:solidFill>
                  <a:srgbClr val="FF0000"/>
                </a:solidFill>
                <a:effectLst/>
              </a:rPr>
              <a:t>法治意识</a:t>
            </a:r>
          </a:p>
        </p:txBody>
      </p:sp>
      <p:sp>
        <p:nvSpPr>
          <p:cNvPr id="14" name="矩形 13"/>
          <p:cNvSpPr/>
          <p:nvPr/>
        </p:nvSpPr>
        <p:spPr>
          <a:xfrm>
            <a:off x="1958179" y="4871085"/>
            <a:ext cx="2659703" cy="830997"/>
          </a:xfrm>
          <a:prstGeom prst="rect">
            <a:avLst/>
          </a:prstGeom>
          <a:noFill/>
          <a:ln>
            <a:noFill/>
          </a:ln>
        </p:spPr>
        <p:txBody>
          <a:bodyPr wrap="none" rtlCol="0" anchor="t">
            <a:spAutoFit/>
          </a:bodyPr>
          <a:lstStyle/>
          <a:p>
            <a:pPr algn="ctr"/>
            <a:r>
              <a:rPr lang="zh-CN" altLang="en-US" sz="4800" b="1" dirty="0">
                <a:ln w="22225">
                  <a:solidFill>
                    <a:schemeClr val="accent2"/>
                  </a:solidFill>
                  <a:prstDash val="solid"/>
                </a:ln>
                <a:solidFill>
                  <a:srgbClr val="FF0000"/>
                </a:solidFill>
                <a:effectLst/>
              </a:rPr>
              <a:t>公共参与</a:t>
            </a:r>
          </a:p>
        </p:txBody>
      </p:sp>
      <p:sp>
        <p:nvSpPr>
          <p:cNvPr id="15" name="文本框 14"/>
          <p:cNvSpPr txBox="1"/>
          <p:nvPr/>
        </p:nvSpPr>
        <p:spPr>
          <a:xfrm>
            <a:off x="4510405" y="1670685"/>
            <a:ext cx="4408170" cy="460375"/>
          </a:xfrm>
          <a:prstGeom prst="rect">
            <a:avLst/>
          </a:prstGeom>
          <a:noFill/>
        </p:spPr>
        <p:txBody>
          <a:bodyPr wrap="none" rtlCol="0">
            <a:spAutoFit/>
          </a:bodyPr>
          <a:lstStyle/>
          <a:p>
            <a:r>
              <a:rPr lang="en-US" altLang="zh-CN" sz="2400" b="1"/>
              <a:t>——</a:t>
            </a:r>
            <a:r>
              <a:rPr lang="zh-CN" altLang="en-US" sz="2400" b="1"/>
              <a:t>培养</a:t>
            </a:r>
            <a:r>
              <a:rPr lang="zh-CN" altLang="en-US" sz="2400" b="1">
                <a:solidFill>
                  <a:srgbClr val="FF0000"/>
                </a:solidFill>
              </a:rPr>
              <a:t>有立场、有信仰</a:t>
            </a:r>
            <a:r>
              <a:rPr lang="zh-CN" altLang="en-US" sz="2400" b="1"/>
              <a:t>的公民</a:t>
            </a:r>
          </a:p>
        </p:txBody>
      </p:sp>
      <p:sp>
        <p:nvSpPr>
          <p:cNvPr id="16" name="文本框 15"/>
          <p:cNvSpPr txBox="1"/>
          <p:nvPr/>
        </p:nvSpPr>
        <p:spPr>
          <a:xfrm>
            <a:off x="4603750" y="2743835"/>
            <a:ext cx="4408170" cy="460375"/>
          </a:xfrm>
          <a:prstGeom prst="rect">
            <a:avLst/>
          </a:prstGeom>
          <a:noFill/>
        </p:spPr>
        <p:txBody>
          <a:bodyPr wrap="none" rtlCol="0">
            <a:spAutoFit/>
          </a:bodyPr>
          <a:lstStyle/>
          <a:p>
            <a:r>
              <a:rPr lang="en-US" altLang="zh-CN" sz="2400" b="1"/>
              <a:t>——</a:t>
            </a:r>
            <a:r>
              <a:rPr lang="zh-CN" altLang="en-US" sz="2400" b="1"/>
              <a:t>培养</a:t>
            </a:r>
            <a:r>
              <a:rPr lang="zh-CN" altLang="en-US" sz="2400" b="1">
                <a:solidFill>
                  <a:srgbClr val="FF0000"/>
                </a:solidFill>
              </a:rPr>
              <a:t>有理智、有思想</a:t>
            </a:r>
            <a:r>
              <a:rPr lang="zh-CN" altLang="en-US" sz="2400" b="1"/>
              <a:t>的公民</a:t>
            </a:r>
          </a:p>
        </p:txBody>
      </p:sp>
      <p:sp>
        <p:nvSpPr>
          <p:cNvPr id="17" name="文本框 16"/>
          <p:cNvSpPr txBox="1"/>
          <p:nvPr/>
        </p:nvSpPr>
        <p:spPr>
          <a:xfrm>
            <a:off x="4603750" y="3897630"/>
            <a:ext cx="4408170" cy="460375"/>
          </a:xfrm>
          <a:prstGeom prst="rect">
            <a:avLst/>
          </a:prstGeom>
          <a:noFill/>
        </p:spPr>
        <p:txBody>
          <a:bodyPr wrap="none" rtlCol="0">
            <a:spAutoFit/>
          </a:bodyPr>
          <a:lstStyle/>
          <a:p>
            <a:r>
              <a:rPr lang="en-US" altLang="zh-CN" sz="2400" b="1"/>
              <a:t>——</a:t>
            </a:r>
            <a:r>
              <a:rPr lang="zh-CN" altLang="en-US" sz="2400" b="1"/>
              <a:t>培养</a:t>
            </a:r>
            <a:r>
              <a:rPr lang="zh-CN" altLang="en-US" sz="2400" b="1">
                <a:solidFill>
                  <a:srgbClr val="FF0000"/>
                </a:solidFill>
              </a:rPr>
              <a:t>有尊严、守规则</a:t>
            </a:r>
            <a:r>
              <a:rPr lang="zh-CN" altLang="en-US" sz="2400" b="1"/>
              <a:t>的公民</a:t>
            </a:r>
          </a:p>
        </p:txBody>
      </p:sp>
      <p:sp>
        <p:nvSpPr>
          <p:cNvPr id="18" name="文本框 17"/>
          <p:cNvSpPr txBox="1"/>
          <p:nvPr/>
        </p:nvSpPr>
        <p:spPr>
          <a:xfrm>
            <a:off x="4603750" y="4963160"/>
            <a:ext cx="4408170" cy="460375"/>
          </a:xfrm>
          <a:prstGeom prst="rect">
            <a:avLst/>
          </a:prstGeom>
          <a:noFill/>
        </p:spPr>
        <p:txBody>
          <a:bodyPr wrap="none" rtlCol="0">
            <a:spAutoFit/>
          </a:bodyPr>
          <a:lstStyle/>
          <a:p>
            <a:r>
              <a:rPr lang="en-US" altLang="zh-CN" sz="2400" b="1"/>
              <a:t>——</a:t>
            </a:r>
            <a:r>
              <a:rPr lang="zh-CN" altLang="en-US" sz="2400" b="1"/>
              <a:t>培养</a:t>
            </a:r>
            <a:r>
              <a:rPr lang="zh-CN" altLang="en-US" sz="2400" b="1">
                <a:solidFill>
                  <a:srgbClr val="FF0000"/>
                </a:solidFill>
              </a:rPr>
              <a:t>有情怀、有担当</a:t>
            </a:r>
            <a:r>
              <a:rPr lang="zh-CN" altLang="en-US" sz="2400" b="1"/>
              <a:t>的公民</a:t>
            </a:r>
          </a:p>
        </p:txBody>
      </p:sp>
      <p:sp>
        <p:nvSpPr>
          <p:cNvPr id="19" name="矩形 18"/>
          <p:cNvSpPr/>
          <p:nvPr/>
        </p:nvSpPr>
        <p:spPr>
          <a:xfrm>
            <a:off x="1691640" y="5941407"/>
            <a:ext cx="6364243" cy="584775"/>
          </a:xfrm>
          <a:prstGeom prst="rect">
            <a:avLst/>
          </a:prstGeom>
          <a:noFill/>
          <a:ln>
            <a:noFill/>
          </a:ln>
        </p:spPr>
        <p:txBody>
          <a:bodyPr wrap="none" rtlCol="0" anchor="t">
            <a:spAutoFit/>
          </a:bodyPr>
          <a:lstStyle/>
          <a:p>
            <a:pPr algn="ctr"/>
            <a:r>
              <a:rPr lang="zh-CN" altLang="en-US" sz="3200" dirty="0">
                <a:latin typeface="黑体" panose="02010609060101010101" pitchFamily="49" charset="-122"/>
                <a:ea typeface="黑体" panose="02010609060101010101" pitchFamily="49" charset="-122"/>
              </a:rPr>
              <a:t>培养什么人</a:t>
            </a:r>
            <a:r>
              <a:rPr lang="en-US" altLang="zh-CN" sz="3200" dirty="0">
                <a:latin typeface="黑体" panose="02010609060101010101" pitchFamily="49" charset="-122"/>
                <a:ea typeface="黑体" panose="02010609060101010101" pitchFamily="49" charset="-122"/>
              </a:rPr>
              <a:t>——</a:t>
            </a:r>
            <a:r>
              <a:rPr lang="zh-CN" altLang="en-US" sz="3200" dirty="0">
                <a:latin typeface="黑体" panose="02010609060101010101" pitchFamily="49" charset="-122"/>
                <a:ea typeface="黑体" panose="02010609060101010101" pitchFamily="49" charset="-122"/>
              </a:rPr>
              <a:t>培养</a:t>
            </a:r>
            <a:r>
              <a:rPr lang="zh-CN" altLang="en-US" sz="3200" dirty="0">
                <a:solidFill>
                  <a:srgbClr val="FF0000"/>
                </a:solidFill>
                <a:latin typeface="黑体" panose="02010609060101010101" pitchFamily="49" charset="-122"/>
                <a:ea typeface="黑体" panose="02010609060101010101" pitchFamily="49" charset="-122"/>
              </a:rPr>
              <a:t>全面发展的人</a:t>
            </a:r>
          </a:p>
        </p:txBody>
      </p:sp>
      <p:sp>
        <p:nvSpPr>
          <p:cNvPr id="20" name="TextBox 19"/>
          <p:cNvSpPr txBox="1"/>
          <p:nvPr/>
        </p:nvSpPr>
        <p:spPr>
          <a:xfrm>
            <a:off x="142844" y="2571744"/>
            <a:ext cx="1857388" cy="1815882"/>
          </a:xfrm>
          <a:prstGeom prst="rect">
            <a:avLst/>
          </a:prstGeom>
          <a:noFill/>
        </p:spPr>
        <p:txBody>
          <a:bodyPr wrap="square" rtlCol="0">
            <a:spAutoFit/>
          </a:bodyPr>
          <a:lstStyle/>
          <a:p>
            <a:r>
              <a:rPr lang="zh-CN" altLang="en-US" sz="2800" dirty="0" smtClean="0"/>
              <a:t>新课程标准</a:t>
            </a:r>
            <a:r>
              <a:rPr lang="zh-CN" altLang="zh-CN" sz="2800" dirty="0" smtClean="0"/>
              <a:t>高中思想政治学科素养</a:t>
            </a:r>
            <a:endParaRPr lang="zh-CN" altLang="zh-CN"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89769" y="1495922"/>
            <a:ext cx="8770341" cy="2252298"/>
          </a:xfrm>
        </p:spPr>
        <p:txBody>
          <a:bodyPr>
            <a:noAutofit/>
          </a:bodyPr>
          <a:lstStyle/>
          <a:p>
            <a:pPr>
              <a:buNone/>
            </a:pPr>
            <a:r>
              <a:rPr lang="zh-CN" altLang="en-US" sz="2800" dirty="0" smtClean="0"/>
              <a:t>            </a:t>
            </a:r>
            <a:r>
              <a:rPr lang="zh-CN" altLang="en-US" sz="2800" b="1" dirty="0" smtClean="0">
                <a:latin typeface="+mn-ea"/>
              </a:rPr>
              <a:t>充分反映习近平新时代中国特色社会主义思想，充分体现以习近平同志为核心的党中央战略部署，充分体现我国的大政、方针、政策，反映改革开放</a:t>
            </a:r>
            <a:r>
              <a:rPr lang="en-US" altLang="zh-CN" sz="2800" b="1" dirty="0" smtClean="0">
                <a:latin typeface="+mn-ea"/>
              </a:rPr>
              <a:t>40</a:t>
            </a:r>
            <a:r>
              <a:rPr lang="zh-CN" altLang="en-US" sz="2800" b="1" dirty="0" smtClean="0">
                <a:latin typeface="+mn-ea"/>
              </a:rPr>
              <a:t>周年的伟大成果。</a:t>
            </a:r>
            <a:r>
              <a:rPr lang="zh-CN" altLang="en-US" sz="2800" b="1" dirty="0" smtClean="0">
                <a:solidFill>
                  <a:srgbClr val="FF0000"/>
                </a:solidFill>
                <a:latin typeface="+mn-ea"/>
              </a:rPr>
              <a:t>紧扣时代脉搏，融入时政特点，以课标为指导，以考纲为准则，以教材为依据。</a:t>
            </a:r>
            <a:endParaRPr lang="zh-CN" altLang="en-US" sz="2800" b="1" dirty="0">
              <a:solidFill>
                <a:srgbClr val="FF0000"/>
              </a:solidFill>
              <a:latin typeface="+mn-ea"/>
            </a:endParaRPr>
          </a:p>
        </p:txBody>
      </p:sp>
      <p:sp>
        <p:nvSpPr>
          <p:cNvPr id="5" name="矩形 4"/>
          <p:cNvSpPr/>
          <p:nvPr/>
        </p:nvSpPr>
        <p:spPr>
          <a:xfrm>
            <a:off x="611560" y="617914"/>
            <a:ext cx="3098925" cy="830997"/>
          </a:xfrm>
          <a:prstGeom prst="rect">
            <a:avLst/>
          </a:prstGeom>
          <a:noFill/>
        </p:spPr>
        <p:txBody>
          <a:bodyPr wrap="none" lIns="91440" tIns="45720" rIns="91440" bIns="45720">
            <a:spAutoFit/>
          </a:bodyPr>
          <a:lstStyle/>
          <a:p>
            <a:pPr algn="ctr"/>
            <a:r>
              <a:rPr lang="zh-CN" altLang="en-US" sz="4800" dirty="0" smtClean="0">
                <a:solidFill>
                  <a:srgbClr val="0000FF"/>
                </a:solidFill>
                <a:latin typeface="华文琥珀" panose="02010800040101010101" pitchFamily="2" charset="-122"/>
                <a:ea typeface="华文琥珀" panose="02010800040101010101" pitchFamily="2" charset="-122"/>
              </a:rPr>
              <a:t>上 接 天 线</a:t>
            </a:r>
            <a:endParaRPr lang="zh-CN" altLang="en-US" sz="4800" dirty="0">
              <a:solidFill>
                <a:srgbClr val="0000FF"/>
              </a:solidFill>
              <a:latin typeface="华文琥珀" panose="02010800040101010101" pitchFamily="2" charset="-122"/>
              <a:ea typeface="华文琥珀" panose="02010800040101010101" pitchFamily="2" charset="-122"/>
            </a:endParaRPr>
          </a:p>
        </p:txBody>
      </p:sp>
      <p:sp>
        <p:nvSpPr>
          <p:cNvPr id="6" name="矩形 5"/>
          <p:cNvSpPr/>
          <p:nvPr/>
        </p:nvSpPr>
        <p:spPr>
          <a:xfrm>
            <a:off x="611560" y="3663899"/>
            <a:ext cx="3098925" cy="830997"/>
          </a:xfrm>
          <a:prstGeom prst="rect">
            <a:avLst/>
          </a:prstGeom>
          <a:noFill/>
        </p:spPr>
        <p:txBody>
          <a:bodyPr wrap="none" lIns="91440" tIns="45720" rIns="91440" bIns="45720">
            <a:spAutoFit/>
          </a:bodyPr>
          <a:lstStyle/>
          <a:p>
            <a:pPr algn="ctr"/>
            <a:r>
              <a:rPr lang="zh-CN" altLang="en-US" sz="4800" dirty="0" smtClean="0">
                <a:solidFill>
                  <a:srgbClr val="0000FF"/>
                </a:solidFill>
                <a:latin typeface="华文琥珀" panose="02010800040101010101" pitchFamily="2" charset="-122"/>
                <a:ea typeface="华文琥珀" panose="02010800040101010101" pitchFamily="2" charset="-122"/>
              </a:rPr>
              <a:t>下 接 地 气</a:t>
            </a:r>
            <a:endParaRPr lang="zh-CN" altLang="en-US" sz="4800" dirty="0">
              <a:solidFill>
                <a:srgbClr val="0000FF"/>
              </a:solidFill>
              <a:latin typeface="华文琥珀" panose="02010800040101010101" pitchFamily="2" charset="-122"/>
              <a:ea typeface="华文琥珀" panose="02010800040101010101" pitchFamily="2" charset="-122"/>
            </a:endParaRPr>
          </a:p>
        </p:txBody>
      </p:sp>
      <p:sp>
        <p:nvSpPr>
          <p:cNvPr id="7" name="内容占位符 2"/>
          <p:cNvSpPr txBox="1">
            <a:spLocks/>
          </p:cNvSpPr>
          <p:nvPr/>
        </p:nvSpPr>
        <p:spPr>
          <a:xfrm>
            <a:off x="165507" y="4494896"/>
            <a:ext cx="8618863" cy="164307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zh-CN" altLang="en-US" sz="2800" b="1" i="0" u="none" strike="noStrike" kern="1200" cap="none" spc="0" normalizeH="0" baseline="0" noProof="0" dirty="0" smtClean="0">
                <a:ln>
                  <a:noFill/>
                </a:ln>
                <a:solidFill>
                  <a:schemeClr val="tx1"/>
                </a:solidFill>
                <a:effectLst/>
                <a:uLnTx/>
                <a:uFillTx/>
                <a:latin typeface="+mn-lt"/>
                <a:ea typeface="+mn-ea"/>
                <a:cs typeface="+mn-cs"/>
              </a:rPr>
              <a:t>             </a:t>
            </a:r>
            <a:r>
              <a:rPr kumimoji="0" lang="zh-CN" altLang="en-US" sz="2800" b="1" i="0" u="none" strike="noStrike" kern="1200" cap="none" spc="0" normalizeH="0" baseline="0" noProof="0" dirty="0" smtClean="0">
                <a:ln>
                  <a:noFill/>
                </a:ln>
                <a:solidFill>
                  <a:srgbClr val="FF0000"/>
                </a:solidFill>
                <a:effectLst/>
                <a:uLnTx/>
                <a:uFillTx/>
                <a:latin typeface="+mn-lt"/>
                <a:ea typeface="+mn-ea"/>
                <a:cs typeface="+mn-cs"/>
              </a:rPr>
              <a:t>关注学生的心理需求，了解学生的知识储备、认知规律，植根于生活又服务于生活，</a:t>
            </a:r>
            <a:r>
              <a:rPr kumimoji="0" lang="zh-CN" altLang="en-US" sz="2800" b="1" i="0" u="none" strike="noStrike" kern="1200" cap="none" spc="0" normalizeH="0" baseline="0" noProof="0" dirty="0" smtClean="0">
                <a:ln>
                  <a:noFill/>
                </a:ln>
                <a:solidFill>
                  <a:schemeClr val="tx1"/>
                </a:solidFill>
                <a:effectLst/>
                <a:uLnTx/>
                <a:uFillTx/>
                <a:latin typeface="+mn-lt"/>
                <a:ea typeface="+mn-ea"/>
                <a:cs typeface="+mn-cs"/>
              </a:rPr>
              <a:t>优化教学设计，让学生有所思、有所言、有所悟、有所得。</a:t>
            </a:r>
            <a:endParaRPr kumimoji="0" lang="zh-CN" altLang="en-US" sz="28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组合 33"/>
          <p:cNvGrpSpPr/>
          <p:nvPr/>
        </p:nvGrpSpPr>
        <p:grpSpPr>
          <a:xfrm>
            <a:off x="1297940" y="1393189"/>
            <a:ext cx="6948170" cy="774700"/>
            <a:chOff x="736" y="1837"/>
            <a:chExt cx="10942" cy="1220"/>
          </a:xfrm>
        </p:grpSpPr>
        <p:sp>
          <p:nvSpPr>
            <p:cNvPr id="20" name="原创设计师QQ598969553      _3"/>
            <p:cNvSpPr/>
            <p:nvPr/>
          </p:nvSpPr>
          <p:spPr>
            <a:xfrm>
              <a:off x="736" y="1950"/>
              <a:ext cx="10942" cy="1015"/>
            </a:xfrm>
            <a:prstGeom prst="roundRect">
              <a:avLst>
                <a:gd name="adj" fmla="val 50000"/>
              </a:avLst>
            </a:prstGeom>
            <a:solidFill>
              <a:schemeClr val="bg1">
                <a:lumMod val="85000"/>
              </a:schemeClr>
            </a:solidFill>
            <a:ln w="12700">
              <a:noFill/>
            </a:ln>
            <a:effectLst>
              <a:innerShdw blurRad="50800" dist="127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181444" tIns="90722" rIns="181444" bIns="90722"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1" name="原创设计师QQ598969553      _4"/>
            <p:cNvSpPr/>
            <p:nvPr/>
          </p:nvSpPr>
          <p:spPr>
            <a:xfrm>
              <a:off x="2044" y="2142"/>
              <a:ext cx="8562" cy="776"/>
            </a:xfrm>
            <a:prstGeom prst="rect">
              <a:avLst/>
            </a:prstGeom>
            <a:noFill/>
            <a:ln w="9525">
              <a:noFill/>
            </a:ln>
          </p:spPr>
          <p:txBody>
            <a:bodyPr wrap="square" lIns="0" tIns="0" rIns="0" bIns="0" anchor="t">
              <a:spAutoFit/>
            </a:bodyPr>
            <a:lstStyle/>
            <a:p>
              <a:pPr algn="ctr"/>
              <a:r>
                <a:rPr lang="zh-CN" altLang="en-US" sz="3200" b="1" dirty="0" smtClean="0">
                  <a:solidFill>
                    <a:srgbClr val="E9462F"/>
                  </a:solidFill>
                  <a:latin typeface="微软雅黑" panose="020B0503020204020204" charset="-122"/>
                  <a:ea typeface="微软雅黑" panose="020B0503020204020204" charset="-122"/>
                  <a:sym typeface="微软雅黑" panose="020B0503020204020204" charset="-122"/>
                </a:rPr>
                <a:t>开展高效议题  巧建活动</a:t>
              </a:r>
              <a:r>
                <a:rPr lang="zh-CN" altLang="en-US" sz="3200" b="1" dirty="0">
                  <a:solidFill>
                    <a:srgbClr val="E9462F"/>
                  </a:solidFill>
                  <a:latin typeface="微软雅黑" panose="020B0503020204020204" charset="-122"/>
                  <a:ea typeface="微软雅黑" panose="020B0503020204020204" charset="-122"/>
                  <a:sym typeface="微软雅黑" panose="020B0503020204020204" charset="-122"/>
                </a:rPr>
                <a:t>课堂 </a:t>
              </a:r>
            </a:p>
          </p:txBody>
        </p:sp>
        <p:sp>
          <p:nvSpPr>
            <p:cNvPr id="22" name="原创设计师QQ598969553      _5"/>
            <p:cNvSpPr/>
            <p:nvPr/>
          </p:nvSpPr>
          <p:spPr>
            <a:xfrm>
              <a:off x="736" y="1837"/>
              <a:ext cx="1221" cy="1220"/>
            </a:xfrm>
            <a:prstGeom prst="roundRect">
              <a:avLst>
                <a:gd name="adj" fmla="val 50000"/>
              </a:avLst>
            </a:prstGeom>
            <a:gradFill flip="none" rotWithShape="1">
              <a:gsLst>
                <a:gs pos="55000">
                  <a:srgbClr val="E7E7E7"/>
                </a:gs>
                <a:gs pos="0">
                  <a:schemeClr val="bg1"/>
                </a:gs>
                <a:gs pos="100000">
                  <a:schemeClr val="bg1">
                    <a:lumMod val="75000"/>
                  </a:schemeClr>
                </a:gs>
              </a:gsLst>
              <a:lin ang="18900000" scaled="1"/>
              <a:tileRect/>
            </a:gradFill>
            <a:ln w="12700">
              <a:gradFill flip="none" rotWithShape="1">
                <a:gsLst>
                  <a:gs pos="0">
                    <a:schemeClr val="bg1">
                      <a:lumMod val="75000"/>
                    </a:schemeClr>
                  </a:gs>
                  <a:gs pos="100000">
                    <a:schemeClr val="bg1"/>
                  </a:gs>
                </a:gsLst>
                <a:lin ang="18900000" scaled="1"/>
                <a:tileRect/>
              </a:gradFill>
            </a:ln>
            <a:effectLst>
              <a:outerShdw blurRad="190500" dist="76200" dir="8100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1444" tIns="90722" rIns="181444" bIns="90722"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3" name="TextBox 7"/>
            <p:cNvSpPr txBox="1"/>
            <p:nvPr/>
          </p:nvSpPr>
          <p:spPr>
            <a:xfrm>
              <a:off x="850" y="1998"/>
              <a:ext cx="1020" cy="919"/>
            </a:xfrm>
            <a:prstGeom prst="rect">
              <a:avLst/>
            </a:prstGeom>
            <a:noFill/>
            <a:ln w="9525">
              <a:noFill/>
            </a:ln>
          </p:spPr>
          <p:txBody>
            <a:bodyPr anchor="t">
              <a:spAutoFit/>
            </a:bodyPr>
            <a:lstStyle/>
            <a:p>
              <a:r>
                <a:rPr lang="zh-CN" altLang="en-US" sz="3200" b="1" dirty="0">
                  <a:solidFill>
                    <a:srgbClr val="E9462F"/>
                  </a:solidFill>
                  <a:latin typeface="微软雅黑" panose="020B0503020204020204" charset="-122"/>
                  <a:ea typeface="微软雅黑" panose="020B0503020204020204" charset="-122"/>
                </a:rPr>
                <a:t>一、</a:t>
              </a:r>
              <a:endParaRPr lang="zh-CN" altLang="en-US" sz="3200" dirty="0">
                <a:solidFill>
                  <a:srgbClr val="FF0000"/>
                </a:solidFill>
                <a:latin typeface="Arial" panose="020B0604020202020204" pitchFamily="34" charset="0"/>
                <a:ea typeface="宋体" panose="02010600030101010101" pitchFamily="2" charset="-122"/>
              </a:endParaRPr>
            </a:p>
          </p:txBody>
        </p:sp>
      </p:grpSp>
      <p:grpSp>
        <p:nvGrpSpPr>
          <p:cNvPr id="35" name="组合 34"/>
          <p:cNvGrpSpPr/>
          <p:nvPr/>
        </p:nvGrpSpPr>
        <p:grpSpPr>
          <a:xfrm>
            <a:off x="1297940" y="2674752"/>
            <a:ext cx="6948170" cy="774700"/>
            <a:chOff x="736" y="1837"/>
            <a:chExt cx="10942" cy="1220"/>
          </a:xfrm>
        </p:grpSpPr>
        <p:sp>
          <p:nvSpPr>
            <p:cNvPr id="36" name="原创设计师QQ598969553      _3"/>
            <p:cNvSpPr/>
            <p:nvPr/>
          </p:nvSpPr>
          <p:spPr>
            <a:xfrm>
              <a:off x="736" y="1950"/>
              <a:ext cx="10942" cy="1015"/>
            </a:xfrm>
            <a:prstGeom prst="roundRect">
              <a:avLst>
                <a:gd name="adj" fmla="val 50000"/>
              </a:avLst>
            </a:prstGeom>
            <a:solidFill>
              <a:schemeClr val="bg1">
                <a:lumMod val="85000"/>
              </a:schemeClr>
            </a:solidFill>
            <a:ln w="12700">
              <a:noFill/>
            </a:ln>
            <a:effectLst>
              <a:innerShdw blurRad="50800" dist="127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181444" tIns="90722" rIns="181444" bIns="90722"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37" name="原创设计师QQ598969553      _4"/>
            <p:cNvSpPr/>
            <p:nvPr/>
          </p:nvSpPr>
          <p:spPr>
            <a:xfrm>
              <a:off x="2044" y="2142"/>
              <a:ext cx="8562" cy="775"/>
            </a:xfrm>
            <a:prstGeom prst="rect">
              <a:avLst/>
            </a:prstGeom>
            <a:noFill/>
            <a:ln w="9525">
              <a:noFill/>
            </a:ln>
          </p:spPr>
          <p:txBody>
            <a:bodyPr wrap="square" lIns="0" tIns="0" rIns="0" bIns="0" anchor="t">
              <a:spAutoFit/>
            </a:bodyPr>
            <a:lstStyle/>
            <a:p>
              <a:pPr algn="ctr"/>
              <a:r>
                <a:rPr lang="zh-CN" altLang="en-US" sz="3200" b="1" dirty="0">
                  <a:solidFill>
                    <a:srgbClr val="E9462F"/>
                  </a:solidFill>
                  <a:latin typeface="微软雅黑" panose="020B0503020204020204" charset="-122"/>
                  <a:ea typeface="微软雅黑" panose="020B0503020204020204" charset="-122"/>
                  <a:sym typeface="微软雅黑" panose="020B0503020204020204" charset="-122"/>
                </a:rPr>
                <a:t>把握教材主线  重构知识体系 </a:t>
              </a:r>
            </a:p>
          </p:txBody>
        </p:sp>
        <p:sp>
          <p:nvSpPr>
            <p:cNvPr id="38" name="原创设计师QQ598969553      _5"/>
            <p:cNvSpPr/>
            <p:nvPr/>
          </p:nvSpPr>
          <p:spPr>
            <a:xfrm>
              <a:off x="736" y="1837"/>
              <a:ext cx="1221" cy="1220"/>
            </a:xfrm>
            <a:prstGeom prst="roundRect">
              <a:avLst>
                <a:gd name="adj" fmla="val 50000"/>
              </a:avLst>
            </a:prstGeom>
            <a:gradFill flip="none" rotWithShape="1">
              <a:gsLst>
                <a:gs pos="55000">
                  <a:srgbClr val="E7E7E7"/>
                </a:gs>
                <a:gs pos="0">
                  <a:schemeClr val="bg1"/>
                </a:gs>
                <a:gs pos="100000">
                  <a:schemeClr val="bg1">
                    <a:lumMod val="75000"/>
                  </a:schemeClr>
                </a:gs>
              </a:gsLst>
              <a:lin ang="18900000" scaled="1"/>
              <a:tileRect/>
            </a:gradFill>
            <a:ln w="12700">
              <a:gradFill flip="none" rotWithShape="1">
                <a:gsLst>
                  <a:gs pos="0">
                    <a:schemeClr val="bg1">
                      <a:lumMod val="75000"/>
                    </a:schemeClr>
                  </a:gs>
                  <a:gs pos="100000">
                    <a:schemeClr val="bg1"/>
                  </a:gs>
                </a:gsLst>
                <a:lin ang="18900000" scaled="1"/>
                <a:tileRect/>
              </a:gradFill>
            </a:ln>
            <a:effectLst>
              <a:outerShdw blurRad="190500" dist="76200" dir="8100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1444" tIns="90722" rIns="181444" bIns="90722"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39" name="TextBox 7"/>
            <p:cNvSpPr txBox="1"/>
            <p:nvPr/>
          </p:nvSpPr>
          <p:spPr>
            <a:xfrm>
              <a:off x="850" y="1998"/>
              <a:ext cx="1020" cy="919"/>
            </a:xfrm>
            <a:prstGeom prst="rect">
              <a:avLst/>
            </a:prstGeom>
            <a:noFill/>
            <a:ln w="9525">
              <a:noFill/>
            </a:ln>
          </p:spPr>
          <p:txBody>
            <a:bodyPr anchor="t">
              <a:spAutoFit/>
            </a:bodyPr>
            <a:lstStyle/>
            <a:p>
              <a:r>
                <a:rPr lang="zh-CN" altLang="en-US" sz="3200" b="1" dirty="0">
                  <a:solidFill>
                    <a:srgbClr val="E9462F"/>
                  </a:solidFill>
                  <a:latin typeface="微软雅黑" panose="020B0503020204020204" charset="-122"/>
                  <a:ea typeface="微软雅黑" panose="020B0503020204020204" charset="-122"/>
                </a:rPr>
                <a:t>二、</a:t>
              </a:r>
              <a:endParaRPr lang="zh-CN" altLang="en-US" sz="3200" dirty="0">
                <a:solidFill>
                  <a:srgbClr val="FF0000"/>
                </a:solidFill>
                <a:latin typeface="Arial" panose="020B0604020202020204" pitchFamily="34" charset="0"/>
                <a:ea typeface="宋体" panose="02010600030101010101" pitchFamily="2" charset="-122"/>
              </a:endParaRPr>
            </a:p>
          </p:txBody>
        </p:sp>
      </p:grpSp>
      <p:grpSp>
        <p:nvGrpSpPr>
          <p:cNvPr id="40" name="组合 39"/>
          <p:cNvGrpSpPr/>
          <p:nvPr/>
        </p:nvGrpSpPr>
        <p:grpSpPr>
          <a:xfrm>
            <a:off x="1297940" y="4018881"/>
            <a:ext cx="6948170" cy="774700"/>
            <a:chOff x="736" y="1837"/>
            <a:chExt cx="10942" cy="1220"/>
          </a:xfrm>
        </p:grpSpPr>
        <p:sp>
          <p:nvSpPr>
            <p:cNvPr id="41" name="原创设计师QQ598969553      _3"/>
            <p:cNvSpPr/>
            <p:nvPr/>
          </p:nvSpPr>
          <p:spPr>
            <a:xfrm>
              <a:off x="736" y="1950"/>
              <a:ext cx="10942" cy="1015"/>
            </a:xfrm>
            <a:prstGeom prst="roundRect">
              <a:avLst>
                <a:gd name="adj" fmla="val 50000"/>
              </a:avLst>
            </a:prstGeom>
            <a:solidFill>
              <a:schemeClr val="bg1">
                <a:lumMod val="85000"/>
              </a:schemeClr>
            </a:solidFill>
            <a:ln w="12700">
              <a:noFill/>
            </a:ln>
            <a:effectLst>
              <a:innerShdw blurRad="50800" dist="127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181444" tIns="90722" rIns="181444" bIns="90722"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2" name="原创设计师QQ598969553      _4"/>
            <p:cNvSpPr/>
            <p:nvPr/>
          </p:nvSpPr>
          <p:spPr>
            <a:xfrm>
              <a:off x="1870" y="2142"/>
              <a:ext cx="8562" cy="775"/>
            </a:xfrm>
            <a:prstGeom prst="rect">
              <a:avLst/>
            </a:prstGeom>
            <a:noFill/>
            <a:ln w="9525">
              <a:noFill/>
            </a:ln>
          </p:spPr>
          <p:txBody>
            <a:bodyPr wrap="square" lIns="0" tIns="0" rIns="0" bIns="0" anchor="t">
              <a:spAutoFit/>
            </a:bodyPr>
            <a:lstStyle/>
            <a:p>
              <a:pPr algn="ctr"/>
              <a:r>
                <a:rPr lang="zh-CN" altLang="en-US" sz="3200" b="1" dirty="0">
                  <a:solidFill>
                    <a:srgbClr val="E9462F"/>
                  </a:solidFill>
                  <a:latin typeface="微软雅黑" panose="020B0503020204020204" charset="-122"/>
                  <a:ea typeface="微软雅黑" panose="020B0503020204020204" charset="-122"/>
                  <a:sym typeface="微软雅黑" panose="020B0503020204020204" charset="-122"/>
                </a:rPr>
                <a:t>  善于利用资源  推进深度教学 </a:t>
              </a:r>
            </a:p>
          </p:txBody>
        </p:sp>
        <p:sp>
          <p:nvSpPr>
            <p:cNvPr id="43" name="原创设计师QQ598969553      _5"/>
            <p:cNvSpPr/>
            <p:nvPr/>
          </p:nvSpPr>
          <p:spPr>
            <a:xfrm>
              <a:off x="736" y="1837"/>
              <a:ext cx="1221" cy="1220"/>
            </a:xfrm>
            <a:prstGeom prst="roundRect">
              <a:avLst>
                <a:gd name="adj" fmla="val 50000"/>
              </a:avLst>
            </a:prstGeom>
            <a:gradFill flip="none" rotWithShape="1">
              <a:gsLst>
                <a:gs pos="55000">
                  <a:srgbClr val="E7E7E7"/>
                </a:gs>
                <a:gs pos="0">
                  <a:schemeClr val="bg1"/>
                </a:gs>
                <a:gs pos="100000">
                  <a:schemeClr val="bg1">
                    <a:lumMod val="75000"/>
                  </a:schemeClr>
                </a:gs>
              </a:gsLst>
              <a:lin ang="18900000" scaled="1"/>
              <a:tileRect/>
            </a:gradFill>
            <a:ln w="12700">
              <a:gradFill flip="none" rotWithShape="1">
                <a:gsLst>
                  <a:gs pos="0">
                    <a:schemeClr val="bg1">
                      <a:lumMod val="75000"/>
                    </a:schemeClr>
                  </a:gs>
                  <a:gs pos="100000">
                    <a:schemeClr val="bg1"/>
                  </a:gs>
                </a:gsLst>
                <a:lin ang="18900000" scaled="1"/>
                <a:tileRect/>
              </a:gradFill>
            </a:ln>
            <a:effectLst>
              <a:outerShdw blurRad="190500" dist="76200" dir="8100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1444" tIns="90722" rIns="181444" bIns="90722"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4" name="TextBox 7"/>
            <p:cNvSpPr txBox="1"/>
            <p:nvPr/>
          </p:nvSpPr>
          <p:spPr>
            <a:xfrm>
              <a:off x="850" y="1998"/>
              <a:ext cx="1020" cy="919"/>
            </a:xfrm>
            <a:prstGeom prst="rect">
              <a:avLst/>
            </a:prstGeom>
            <a:noFill/>
            <a:ln w="9525">
              <a:noFill/>
            </a:ln>
          </p:spPr>
          <p:txBody>
            <a:bodyPr anchor="t">
              <a:spAutoFit/>
            </a:bodyPr>
            <a:lstStyle/>
            <a:p>
              <a:r>
                <a:rPr lang="zh-CN" altLang="en-US" sz="3200" b="1" dirty="0">
                  <a:solidFill>
                    <a:srgbClr val="E9462F"/>
                  </a:solidFill>
                  <a:latin typeface="微软雅黑" panose="020B0503020204020204" charset="-122"/>
                  <a:ea typeface="微软雅黑" panose="020B0503020204020204" charset="-122"/>
                </a:rPr>
                <a:t>三、</a:t>
              </a:r>
              <a:endParaRPr lang="zh-CN" altLang="en-US" sz="3200" dirty="0">
                <a:solidFill>
                  <a:srgbClr val="FF0000"/>
                </a:solidFill>
                <a:latin typeface="Arial" panose="020B0604020202020204" pitchFamily="34" charset="0"/>
                <a:ea typeface="宋体" panose="02010600030101010101" pitchFamily="2" charset="-122"/>
              </a:endParaRPr>
            </a:p>
          </p:txBody>
        </p:sp>
      </p:grpSp>
      <p:sp>
        <p:nvSpPr>
          <p:cNvPr id="2" name="文本框 1"/>
          <p:cNvSpPr txBox="1"/>
          <p:nvPr/>
        </p:nvSpPr>
        <p:spPr>
          <a:xfrm>
            <a:off x="0" y="395091"/>
            <a:ext cx="9144000" cy="769441"/>
          </a:xfrm>
          <a:prstGeom prst="rect">
            <a:avLst/>
          </a:prstGeom>
          <a:noFill/>
        </p:spPr>
        <p:txBody>
          <a:bodyPr wrap="square" rtlCol="0">
            <a:spAutoFit/>
          </a:bodyPr>
          <a:lstStyle/>
          <a:p>
            <a:r>
              <a:rPr lang="zh-CN" altLang="en-US" sz="4400" dirty="0" smtClean="0">
                <a:latin typeface="黑体" panose="02010609060101010101" pitchFamily="49" charset="-122"/>
                <a:ea typeface="黑体" panose="02010609060101010101" pitchFamily="49" charset="-122"/>
              </a:rPr>
              <a:t>以</a:t>
            </a:r>
            <a:r>
              <a:rPr lang="en-US" altLang="zh-CN" sz="4400" dirty="0" smtClean="0">
                <a:latin typeface="黑体" panose="02010609060101010101" pitchFamily="49" charset="-122"/>
                <a:ea typeface="黑体" panose="02010609060101010101" pitchFamily="49" charset="-122"/>
              </a:rPr>
              <a:t>《</a:t>
            </a:r>
            <a:r>
              <a:rPr lang="zh-CN" altLang="en-US" sz="4400" dirty="0" smtClean="0">
                <a:latin typeface="黑体" panose="02010609060101010101" pitchFamily="49" charset="-122"/>
                <a:ea typeface="黑体" panose="02010609060101010101" pitchFamily="49" charset="-122"/>
              </a:rPr>
              <a:t>政治生活</a:t>
            </a:r>
            <a:r>
              <a:rPr lang="en-US" altLang="zh-CN" sz="4400" dirty="0" smtClean="0">
                <a:latin typeface="黑体" panose="02010609060101010101" pitchFamily="49" charset="-122"/>
                <a:ea typeface="黑体" panose="02010609060101010101" pitchFamily="49" charset="-122"/>
              </a:rPr>
              <a:t>》</a:t>
            </a:r>
            <a:r>
              <a:rPr lang="zh-CN" altLang="en-US" sz="4400" dirty="0" smtClean="0">
                <a:latin typeface="黑体" panose="02010609060101010101" pitchFamily="49" charset="-122"/>
                <a:ea typeface="黑体" panose="02010609060101010101" pitchFamily="49" charset="-122"/>
              </a:rPr>
              <a:t>为例</a:t>
            </a:r>
            <a:endParaRPr lang="zh-CN" altLang="en-US" sz="4400" dirty="0">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p:nvPr>
            <p:extLst>
              <p:ext uri="{D42A27DB-BD31-4B8C-83A1-F6EECF244321}">
                <p14:modId xmlns:p14="http://schemas.microsoft.com/office/powerpoint/2010/main" val="1678485153"/>
              </p:ext>
            </p:extLst>
          </p:nvPr>
        </p:nvGraphicFramePr>
        <p:xfrm>
          <a:off x="467544" y="980728"/>
          <a:ext cx="8137525" cy="4990689"/>
        </p:xfrm>
        <a:graphic>
          <a:graphicData uri="http://schemas.openxmlformats.org/drawingml/2006/table">
            <a:tbl>
              <a:tblPr firstRow="1" bandRow="1">
                <a:tableStyleId>{5C22544A-7EE6-4342-B048-85BDC9FD1C3A}</a:tableStyleId>
              </a:tblPr>
              <a:tblGrid>
                <a:gridCol w="1627505"/>
                <a:gridCol w="1627505"/>
                <a:gridCol w="1627505"/>
                <a:gridCol w="1627505"/>
                <a:gridCol w="1627505"/>
              </a:tblGrid>
              <a:tr h="576063">
                <a:tc>
                  <a:txBody>
                    <a:bodyPr/>
                    <a:lstStyle/>
                    <a:p>
                      <a:pPr algn="ctr">
                        <a:buNone/>
                      </a:pPr>
                      <a:r>
                        <a:rPr lang="zh-CN" altLang="en-US" dirty="0"/>
                        <a:t>核心素养要素</a:t>
                      </a:r>
                    </a:p>
                  </a:txBody>
                  <a:tcPr/>
                </a:tc>
                <a:tc>
                  <a:txBody>
                    <a:bodyPr/>
                    <a:lstStyle/>
                    <a:p>
                      <a:pPr algn="ctr">
                        <a:buNone/>
                      </a:pPr>
                      <a:r>
                        <a:rPr lang="zh-CN" altLang="en-US" dirty="0"/>
                        <a:t>政治认同</a:t>
                      </a:r>
                    </a:p>
                  </a:txBody>
                  <a:tcPr/>
                </a:tc>
                <a:tc>
                  <a:txBody>
                    <a:bodyPr/>
                    <a:lstStyle/>
                    <a:p>
                      <a:pPr algn="ctr">
                        <a:buNone/>
                      </a:pPr>
                      <a:r>
                        <a:rPr lang="zh-CN" altLang="en-US" dirty="0"/>
                        <a:t>理性精神</a:t>
                      </a:r>
                    </a:p>
                  </a:txBody>
                  <a:tcPr/>
                </a:tc>
                <a:tc>
                  <a:txBody>
                    <a:bodyPr/>
                    <a:lstStyle/>
                    <a:p>
                      <a:pPr algn="ctr">
                        <a:buNone/>
                      </a:pPr>
                      <a:r>
                        <a:rPr lang="zh-CN" altLang="en-US" dirty="0"/>
                        <a:t>法治意识</a:t>
                      </a:r>
                    </a:p>
                  </a:txBody>
                  <a:tcPr/>
                </a:tc>
                <a:tc>
                  <a:txBody>
                    <a:bodyPr/>
                    <a:lstStyle/>
                    <a:p>
                      <a:pPr algn="ctr">
                        <a:buNone/>
                      </a:pPr>
                      <a:r>
                        <a:rPr lang="zh-CN" altLang="en-US" dirty="0"/>
                        <a:t>公共参与</a:t>
                      </a:r>
                    </a:p>
                  </a:txBody>
                  <a:tcPr/>
                </a:tc>
              </a:tr>
              <a:tr h="4414626">
                <a:tc>
                  <a:txBody>
                    <a:bodyPr/>
                    <a:lstStyle/>
                    <a:p>
                      <a:pPr algn="ctr">
                        <a:buNone/>
                      </a:pPr>
                      <a:endParaRPr lang="zh-CN" altLang="en-US" dirty="0"/>
                    </a:p>
                    <a:p>
                      <a:pPr algn="ctr">
                        <a:buNone/>
                      </a:pPr>
                      <a:endParaRPr lang="zh-CN" altLang="en-US" dirty="0"/>
                    </a:p>
                    <a:p>
                      <a:pPr algn="ctr">
                        <a:buNone/>
                      </a:pPr>
                      <a:endParaRPr lang="zh-CN" altLang="en-US" dirty="0"/>
                    </a:p>
                    <a:p>
                      <a:pPr algn="ctr">
                        <a:buNone/>
                      </a:pPr>
                      <a:endParaRPr lang="zh-CN" altLang="en-US" dirty="0"/>
                    </a:p>
                    <a:p>
                      <a:pPr algn="ctr">
                        <a:buNone/>
                      </a:pPr>
                      <a:endParaRPr lang="zh-CN" altLang="en-US" dirty="0"/>
                    </a:p>
                    <a:p>
                      <a:pPr algn="ctr">
                        <a:buNone/>
                      </a:pPr>
                      <a:endParaRPr lang="zh-CN" altLang="en-US" dirty="0"/>
                    </a:p>
                    <a:p>
                      <a:pPr algn="ctr">
                        <a:buNone/>
                      </a:pPr>
                      <a:r>
                        <a:rPr lang="zh-CN" altLang="en-US" dirty="0"/>
                        <a:t>模块核心知识</a:t>
                      </a:r>
                    </a:p>
                  </a:txBody>
                  <a:tcPr/>
                </a:tc>
                <a:tc>
                  <a:txBody>
                    <a:bodyPr/>
                    <a:lstStyle/>
                    <a:p>
                      <a:pPr algn="ctr">
                        <a:buNone/>
                      </a:pPr>
                      <a:r>
                        <a:rPr lang="zh-CN" altLang="en-US" sz="1800" dirty="0">
                          <a:sym typeface="+mn-ea"/>
                        </a:rPr>
                        <a:t>人民代表大会制度；中国共产党领导的多党合作和政治协商制度；民族区域自治制度；基层群众自治制度；民族政策；宗教政策；独立自主和平外交政策。</a:t>
                      </a:r>
                    </a:p>
                    <a:p>
                      <a:pPr algn="ctr">
                        <a:buNone/>
                      </a:pPr>
                      <a:r>
                        <a:rPr lang="zh-CN" altLang="en-US" sz="1800" dirty="0">
                          <a:solidFill>
                            <a:srgbClr val="FF0000"/>
                          </a:solidFill>
                          <a:sym typeface="+mn-ea"/>
                        </a:rPr>
                        <a:t>（</a:t>
                      </a:r>
                      <a:r>
                        <a:rPr lang="en-US" altLang="zh-CN" sz="1800" dirty="0">
                          <a:solidFill>
                            <a:srgbClr val="FF0000"/>
                          </a:solidFill>
                          <a:sym typeface="+mn-ea"/>
                        </a:rPr>
                        <a:t>7</a:t>
                      </a:r>
                      <a:r>
                        <a:rPr lang="zh-CN" altLang="en-US" sz="1800" dirty="0">
                          <a:solidFill>
                            <a:srgbClr val="FF0000"/>
                          </a:solidFill>
                          <a:sym typeface="+mn-ea"/>
                        </a:rPr>
                        <a:t>个制度政策）</a:t>
                      </a:r>
                    </a:p>
                  </a:txBody>
                  <a:tcPr/>
                </a:tc>
                <a:tc>
                  <a:txBody>
                    <a:bodyPr/>
                    <a:lstStyle/>
                    <a:p>
                      <a:pPr algn="ctr">
                        <a:buNone/>
                      </a:pPr>
                      <a:r>
                        <a:rPr lang="zh-CN" altLang="en-US" dirty="0"/>
                        <a:t>权利与义务的关系；个人利益与国家利益的关系；民主与专政的关系；国体与整体的关系；公民与政府的关系；人大与政府、政党、政协的关系；和平与发展的关系。</a:t>
                      </a:r>
                    </a:p>
                    <a:p>
                      <a:pPr algn="ctr">
                        <a:buNone/>
                      </a:pPr>
                      <a:r>
                        <a:rPr lang="zh-CN" altLang="en-US" dirty="0">
                          <a:solidFill>
                            <a:srgbClr val="FF0000"/>
                          </a:solidFill>
                        </a:rPr>
                        <a:t>（</a:t>
                      </a:r>
                      <a:r>
                        <a:rPr lang="en-US" altLang="zh-CN" dirty="0">
                          <a:solidFill>
                            <a:srgbClr val="FF0000"/>
                          </a:solidFill>
                        </a:rPr>
                        <a:t>7</a:t>
                      </a:r>
                      <a:r>
                        <a:rPr lang="zh-CN" altLang="en-US" dirty="0">
                          <a:solidFill>
                            <a:srgbClr val="FF0000"/>
                          </a:solidFill>
                        </a:rPr>
                        <a:t>对关系）</a:t>
                      </a:r>
                    </a:p>
                  </a:txBody>
                  <a:tcPr/>
                </a:tc>
                <a:tc>
                  <a:txBody>
                    <a:bodyPr/>
                    <a:lstStyle/>
                    <a:p>
                      <a:pPr algn="ctr">
                        <a:buNone/>
                      </a:pPr>
                      <a:r>
                        <a:rPr lang="zh-CN" altLang="en-US" dirty="0"/>
                        <a:t>政治参与的规则意识；政治参与的程序意识；宪法至上和法律权威；法律面前人人平等意识；公民的权利义务意识；主权国家的权利义务意识；依法行政、依法执政、依法治国方略</a:t>
                      </a:r>
                    </a:p>
                    <a:p>
                      <a:pPr algn="ctr">
                        <a:buNone/>
                      </a:pPr>
                      <a:r>
                        <a:rPr lang="zh-CN" altLang="en-US" dirty="0">
                          <a:solidFill>
                            <a:srgbClr val="FF0000"/>
                          </a:solidFill>
                        </a:rPr>
                        <a:t>（</a:t>
                      </a:r>
                      <a:r>
                        <a:rPr lang="en-US" altLang="zh-CN" dirty="0">
                          <a:solidFill>
                            <a:srgbClr val="FF0000"/>
                          </a:solidFill>
                        </a:rPr>
                        <a:t>7</a:t>
                      </a:r>
                      <a:r>
                        <a:rPr lang="zh-CN" altLang="en-US" dirty="0">
                          <a:solidFill>
                            <a:srgbClr val="FF0000"/>
                          </a:solidFill>
                        </a:rPr>
                        <a:t>个意识）</a:t>
                      </a:r>
                    </a:p>
                  </a:txBody>
                  <a:tcPr/>
                </a:tc>
                <a:tc>
                  <a:txBody>
                    <a:bodyPr/>
                    <a:lstStyle/>
                    <a:p>
                      <a:pPr algn="ctr">
                        <a:buNone/>
                      </a:pPr>
                      <a:r>
                        <a:rPr lang="zh-CN" altLang="en-US" dirty="0"/>
                        <a:t>参与民主选举；参与民主决策；参与民主管理；参与民主监督；参与社团与社区活动；参与社会实践调查活动；参与国际活动</a:t>
                      </a:r>
                    </a:p>
                    <a:p>
                      <a:pPr algn="ctr">
                        <a:buNone/>
                      </a:pPr>
                      <a:r>
                        <a:rPr lang="zh-CN" altLang="en-US" dirty="0">
                          <a:solidFill>
                            <a:srgbClr val="FF0000"/>
                          </a:solidFill>
                        </a:rPr>
                        <a:t>（</a:t>
                      </a:r>
                      <a:r>
                        <a:rPr lang="en-US" altLang="zh-CN" dirty="0">
                          <a:solidFill>
                            <a:srgbClr val="FF0000"/>
                          </a:solidFill>
                        </a:rPr>
                        <a:t>7</a:t>
                      </a:r>
                      <a:r>
                        <a:rPr lang="zh-CN" altLang="en-US" dirty="0">
                          <a:solidFill>
                            <a:srgbClr val="FF0000"/>
                          </a:solidFill>
                        </a:rPr>
                        <a:t>个参与）</a:t>
                      </a:r>
                    </a:p>
                  </a:txBody>
                  <a:tcPr/>
                </a:tc>
              </a:tr>
            </a:tbl>
          </a:graphicData>
        </a:graphic>
      </p:graphicFrame>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A" val="v3.0.1"/>
</p:tagLst>
</file>

<file path=ppt/tags/tag2.xml><?xml version="1.0" encoding="utf-8"?>
<p:tagLst xmlns:a="http://schemas.openxmlformats.org/drawingml/2006/main" xmlns:r="http://schemas.openxmlformats.org/officeDocument/2006/relationships" xmlns:p="http://schemas.openxmlformats.org/presentationml/2006/main">
  <p:tag name="PA" val="v3.0.1"/>
</p:tagLst>
</file>

<file path=ppt/tags/tag3.xml><?xml version="1.0" encoding="utf-8"?>
<p:tagLst xmlns:a="http://schemas.openxmlformats.org/drawingml/2006/main" xmlns:r="http://schemas.openxmlformats.org/officeDocument/2006/relationships" xmlns:p="http://schemas.openxmlformats.org/presentationml/2006/main">
  <p:tag name="PA" val="v3.0.1"/>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7308"/>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377</TotalTime>
  <Words>2078</Words>
  <Application>Microsoft Office PowerPoint</Application>
  <PresentationFormat>全屏显示(4:3)</PresentationFormat>
  <Paragraphs>250</Paragraphs>
  <Slides>23</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23</vt:i4>
      </vt:variant>
    </vt:vector>
  </HeadingPairs>
  <TitlesOfParts>
    <vt:vector size="36" baseType="lpstr">
      <vt:lpstr>仿宋</vt:lpstr>
      <vt:lpstr>黑体</vt:lpstr>
      <vt:lpstr>华文仿宋</vt:lpstr>
      <vt:lpstr>华文琥珀</vt:lpstr>
      <vt:lpstr>华文隶书</vt:lpstr>
      <vt:lpstr>楷体</vt:lpstr>
      <vt:lpstr>楷体_GB2312</vt:lpstr>
      <vt:lpstr>宋体</vt:lpstr>
      <vt:lpstr>微软雅黑</vt:lpstr>
      <vt:lpstr>Arial</vt:lpstr>
      <vt:lpstr>Calibri</vt:lpstr>
      <vt:lpstr>Times New Roman</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Administrator</dc:creator>
  <cp:lastModifiedBy>许光英</cp:lastModifiedBy>
  <cp:revision>195</cp:revision>
  <dcterms:created xsi:type="dcterms:W3CDTF">2019-04-15T01:51:00Z</dcterms:created>
  <dcterms:modified xsi:type="dcterms:W3CDTF">2019-05-29T23:37:41Z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2052-10.8.2.6613</vt:lpwstr>
  </property>
</Properties>
</file>