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54"/>
  </p:notesMasterIdLst>
  <p:sldIdLst>
    <p:sldId id="17371" r:id="rId4"/>
    <p:sldId id="17372" r:id="rId5"/>
    <p:sldId id="258" r:id="rId6"/>
    <p:sldId id="265" r:id="rId7"/>
    <p:sldId id="355" r:id="rId8"/>
    <p:sldId id="357" r:id="rId9"/>
    <p:sldId id="274" r:id="rId10"/>
    <p:sldId id="17338" r:id="rId11"/>
    <p:sldId id="286" r:id="rId12"/>
    <p:sldId id="17339" r:id="rId13"/>
    <p:sldId id="365" r:id="rId14"/>
    <p:sldId id="358" r:id="rId15"/>
    <p:sldId id="276" r:id="rId16"/>
    <p:sldId id="17336" r:id="rId17"/>
    <p:sldId id="356" r:id="rId18"/>
    <p:sldId id="17347" r:id="rId19"/>
    <p:sldId id="17348" r:id="rId20"/>
    <p:sldId id="17350" r:id="rId21"/>
    <p:sldId id="17351" r:id="rId22"/>
    <p:sldId id="17349" r:id="rId23"/>
    <p:sldId id="17337" r:id="rId24"/>
    <p:sldId id="17352" r:id="rId25"/>
    <p:sldId id="17353" r:id="rId26"/>
    <p:sldId id="261" r:id="rId27"/>
    <p:sldId id="262" r:id="rId28"/>
    <p:sldId id="264" r:id="rId29"/>
    <p:sldId id="300" r:id="rId30"/>
    <p:sldId id="17354" r:id="rId31"/>
    <p:sldId id="17340" r:id="rId32"/>
    <p:sldId id="17358" r:id="rId33"/>
    <p:sldId id="17355" r:id="rId34"/>
    <p:sldId id="17359" r:id="rId35"/>
    <p:sldId id="267" r:id="rId36"/>
    <p:sldId id="17357" r:id="rId37"/>
    <p:sldId id="17361" r:id="rId38"/>
    <p:sldId id="17360" r:id="rId39"/>
    <p:sldId id="17346" r:id="rId40"/>
    <p:sldId id="17362" r:id="rId41"/>
    <p:sldId id="17363" r:id="rId42"/>
    <p:sldId id="17364" r:id="rId43"/>
    <p:sldId id="273" r:id="rId44"/>
    <p:sldId id="306" r:id="rId45"/>
    <p:sldId id="17369" r:id="rId46"/>
    <p:sldId id="17345" r:id="rId47"/>
    <p:sldId id="277" r:id="rId48"/>
    <p:sldId id="17370" r:id="rId49"/>
    <p:sldId id="17341" r:id="rId50"/>
    <p:sldId id="17342" r:id="rId51"/>
    <p:sldId id="17343" r:id="rId52"/>
    <p:sldId id="17344" r:id="rId53"/>
  </p:sldIdLst>
  <p:sldSz cx="12192000" cy="6858000"/>
  <p:notesSz cx="6858000" cy="9144000"/>
  <p:embeddedFontLst>
    <p:embeddedFont>
      <p:font typeface="方正姚体" charset="-122"/>
      <p:regular r:id="rId55"/>
    </p:embeddedFont>
    <p:embeddedFont>
      <p:font typeface="华文行楷" charset="-122"/>
      <p:regular r:id="rId56"/>
    </p:embeddedFont>
    <p:embeddedFont>
      <p:font typeface="楷体" pitchFamily="49" charset="-122"/>
      <p:regular r:id="rId57"/>
    </p:embeddedFont>
    <p:embeddedFont>
      <p:font typeface="隶书" charset="-122"/>
      <p:regular r:id="rId58"/>
    </p:embeddedFont>
    <p:embeddedFont>
      <p:font typeface="等线" charset="-122"/>
      <p:regular r:id="rId59"/>
      <p:bold r:id="rId60"/>
    </p:embeddedFont>
    <p:embeddedFont>
      <p:font typeface="Lato Regular" charset="0"/>
      <p:regular r:id="rId61"/>
    </p:embeddedFont>
    <p:embeddedFont>
      <p:font typeface="Lato Hairline" charset="0"/>
      <p:regular r:id="rId62"/>
    </p:embeddedFont>
    <p:embeddedFont>
      <p:font typeface="Lato Light" charset="0"/>
      <p:regular r:id="rId63"/>
    </p:embeddedFont>
  </p:embeddedFontLst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00"/>
    <a:srgbClr val="C0344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-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EA47D-788C-4182-BF19-D70C9C2277F2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9EABD-00AE-457B-829B-E6E74C4B259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3270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1731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2554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9116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33935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59937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439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76338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65445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308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40993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864-8678-42CC-8385-FF900811F34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08022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4475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25393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674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4471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864-8678-42CC-8385-FF900811F34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4124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042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47142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378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580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78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2571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0883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864-8678-42CC-8385-FF900811F34A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5083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533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997344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9930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66378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3950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3742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245713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9278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795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864-8678-42CC-8385-FF900811F34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19690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864-8678-42CC-8385-FF900811F34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57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946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105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9EABD-00AE-457B-829B-E6E74C4B259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631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1F5BCE-2592-4698-86A3-DB622D7DE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5204096-8089-4DF9-BFFE-681509D44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BB9B25E-877B-45D1-A60A-F258D26D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43EE00-F6DF-4EAD-868E-34122D02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5734A33-F55E-470F-B729-8E002C0E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028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D898CF-E89D-4085-876F-4EE4F232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40FF583-1C63-4996-928A-4C62B2E33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5DA409-EC89-4EF4-BF33-25226980C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3A9B30-DD10-4B51-AAB3-FB0D8C79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BF9257-0055-4F69-BB8F-5C208745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6414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95D4BB0-E743-45CC-9D3C-AEDCFA929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BCEBED6-45A4-4014-8BA3-A535D7DE4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F227A6-61F6-4413-8167-EB7730BE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04498EA-3223-42D1-9072-43F4CE2D4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AFE8318-35B5-47D8-A63F-1846C66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9347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1B4A66-67E5-488F-BFFD-ADBA3D47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9D530BB-35A3-4B05-8C0E-58FB23473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A7DDF-45BC-4C9C-A3E5-8D1607BF0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C7EB70-3CFD-48C4-A71E-60E4BA05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C5402B-3E1A-4581-BE75-2D48A550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9415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F41C64-5CBB-40D0-9805-D1C6D407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639ED4-12C5-44BF-98BF-ADFA5E97E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0AED5-4ADB-4EA5-B356-21D1A397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C07D9A2-B940-4A02-85C0-681D8140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153A31-0F56-4B9F-8687-D18F3505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953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A2EF18-CDF9-4DCF-9F59-FD3BE76E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78B7CE-0CAB-4208-B8FF-A338BD7D1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68BF7BD-FD3C-4E92-822C-A393F25F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5EDD96-0599-482A-8E39-8D9ECAC2D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FB4C9C-8809-4216-815E-C67AC883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577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4C78FE-6FD0-4D4D-85C1-795219FA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A7C508-08AB-4795-BD4A-313BAA942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B8F9D64-124F-4706-8C9D-652D2D51B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E7DD32F-949F-4353-9D2E-F1B1391E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40C9617-9A25-4561-9677-69171455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C87B171-C0BE-48C7-B278-7E04B33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628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10EBF8-7F5E-4E74-A967-D7A0563FF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73A0115-AD13-49C2-8FF0-61AB21805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B8BEDE-8814-4DB7-B1D2-6C11BC806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74FD566-0E5F-4795-A197-57A3E54EB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48BBA97-741E-4BB5-A57B-4CAD7EE856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BF862AB-DFD1-4A64-911B-683843C9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16B7697-06C4-4825-B3F8-A7A04BC0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163BF55-BD9F-4B79-9ACD-05C65780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16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4AB4FF-DEFF-4116-861E-8B956931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B0B8568-0EB1-4C8B-BCAD-03EF3ED4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18AD87B-00BB-4CD4-8038-67E57604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EFCCFCD-6FE1-4D9C-9AE0-C781AA53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9072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D5178C6-AC49-4820-8B79-FADD62B3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31D45D1-33A9-4C23-BDA7-94E493446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DBF809E-7502-430F-8DDB-706446B1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1437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232329E-96A4-4313-9AC5-56D5C7AD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C8ED9E8-DF75-4572-8EE7-122A07585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9FCBA8E-CA76-4DB4-A0CA-8FDA4322E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1D9FF1-FE10-4277-A540-1A2DC333E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F3862D9-00D8-4CC1-9A39-1434ED4D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583E8F-8C70-4B83-AC90-D0D68F8E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22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70998E-D6EE-4E39-82BE-EBDBE015B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A6314F-7B97-4B14-A0F2-620B4D029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741354-98AE-4C43-B45C-17181162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FB2318-30AC-4398-8F36-AAC4B8F9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B7E11B-3526-4B38-ABA3-25BAE968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053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A10BC-BE84-4E98-AFBA-221B6AD7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67965C5-EE43-4A23-9053-0B3577D86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65E4B4B-9BFE-449B-91BA-EDF07DF6C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08C54F5-7672-4C72-A107-C4DA7F97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799A63-41F1-4310-BDF6-E4C8D500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E77A90-B203-4810-86AF-5429B8C9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961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D77CFA-661F-4F85-B07F-7787572C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2550A5A-A3E8-4CEC-B2A3-B194D685B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6E55649-E53E-4477-B5BC-2D33BE82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3CD133-4E24-4C14-AA13-A1C8A14F0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7A6622-1A88-4ADC-A695-293D50B7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5054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31F7211-76A5-415A-8C31-FF82616B9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DE6D4F-5AC4-4605-BF99-6CAFF3E06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597F1A7-7FF4-400A-BBEC-17A4EBA9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489437-FCE2-4282-97E9-995D3496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64905B-5A68-4686-9EF4-D5A4C2214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3012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61870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431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206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3104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475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9490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033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A0A66E-0FEF-4D24-AA73-261E1011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076EB60-669C-454C-B468-B5471F77A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A33FEF-D994-4B20-9D3A-A45530BF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BAE3CF-E76A-4CB2-A6FF-5671D564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15B6F9-BE58-4ADF-A3AF-52E6FE07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418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082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1940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0828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200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22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7963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9806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195320-5F67-4B75-ABCB-F7E7EB6E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70359C-9589-4577-8C5A-0FDE6AABC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5A86C86-DE75-4241-892F-510D942F5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AE6D296-37E7-4F2C-8A41-DA91816D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D7E6DCE-0ACF-4BA5-863B-F7159956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B5BCD8-8BED-4622-8E10-ABB9E936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5199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420687-CB89-4C58-A21A-E68051BB1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CA04AB6-F2AC-4DFD-8E45-CCFEA7111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61C7DB6-178D-49DA-8B9E-5D686E0A4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964D9B6-7D62-4326-A741-9E46B579B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BBEA210-240F-47A2-92D0-052647A0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2A7A848-500D-477A-9691-B053EF9D3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C1C0F1C-5E16-481B-9FB1-488053517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DD3AB3-DAE8-43FC-8D09-80459374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386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F6334F-9ECB-4336-A5F7-7C642D73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3E1EAF1-AA95-4985-BE80-56C10895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4C459F-F66C-4239-8C16-0D498CB1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53C6CC8-1E11-40E4-B1F8-AD238FA9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342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2613570-1D23-4C49-BAF0-3D7047DE3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9029920-BC6C-4DB4-9CF0-CC5F92FF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DAF050-7742-46FB-9F5F-B56EC9A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533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E0C137-BD1B-415C-AF21-569A4BDC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CBDC7E-9D32-45A2-AFEF-8B815D036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E91061-D29A-4893-BCB6-1FB17E909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BE2055-C0CA-4ACF-9C35-77680210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BFCBB7A-654E-4A87-A4EE-8EC50BB5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7E14D8-E30B-4513-8161-9D2B01B4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7454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DBD078-2DCF-474B-AE7D-19440CDD7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6EB82A8-0D58-44D2-8B52-E3ABB3302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48E8D12-E69C-4E55-85E7-1ECAFD4B4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839C627-4CAF-4C06-B8C5-62E5382E3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AE9B0-39A8-4594-A405-A81237E4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85D28DA-C04F-49E4-AD9E-23D09C28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525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EABE7A6-9BE3-49E6-9416-C47034480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6C81872-8E1C-4422-9AF4-F3C2A56CC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AAC495-9621-4277-8A30-4D46F6C80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7BE35-14A0-4341-B191-0DB9FD861AB4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B79C5FE-F664-452E-9BED-79D4AEF99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7D806A-D3C7-418E-B396-24AE97E35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B8EC0-E5EC-406A-A88B-7CF5A1BB44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F4DD928-FE03-4305-B951-28C7AB71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08725A-5758-4CFC-AF7E-05400CC83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583CB1-6D02-42E8-ACE8-B5AAB10E5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2BD5B-7676-4305-B495-2F06B5A1745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400B33-411F-4187-96F6-6A3892FE8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2CF686-C20A-494E-B700-BB5BD5196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4BF4-1816-4FED-A8EB-60EE1974CB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972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EE18F-5F1C-4944-BD29-42998B7633DD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C830C-89FC-49B8-8649-78CAEAEA52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1813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baike.baidu.com/picview/16674/5833579/0/728da9773912b31b7800b9c68618367adbb4e1f5.html?fr=lemm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baike.baidu.com/picview/16674/5833579/0/9d82d158ccbf6c81e98d5807bc3eb13532fa40a2.html?fr=lemma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baike.baidu.com/view/56902.htm" TargetMode="Externa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baike.baidu.com/view/23568.ht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hyperlink" Target="http://baike.baidu.com/view/25921.htm" TargetMode="External"/><Relationship Id="rId4" Type="http://schemas.openxmlformats.org/officeDocument/2006/relationships/hyperlink" Target="http://baike.baidu.com/view/455598.htm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hyperlink" Target="http://baike.baidu.com/picview/25902/5797898/0/d0526df0e36a23e0a40f529c.html?fr=lemma" TargetMode="External"/><Relationship Id="rId4" Type="http://schemas.openxmlformats.org/officeDocument/2006/relationships/hyperlink" Target="http://baike.baidu.com/picview/25902/5797898/0/d478a80060a3d7bfe950cdae.html?fr=lemma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microsoft.com/office/2007/relationships/media" Target="../media/media1.mp3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31376015653955031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CB5A2"/>
          </a:solidFill>
          <a:ln w="9525">
            <a:noFill/>
            <a:miter lim="800000"/>
            <a:headEnd/>
            <a:tailEnd/>
          </a:ln>
        </p:spPr>
      </p:pic>
      <p:pic>
        <p:nvPicPr>
          <p:cNvPr id="46083" name="Picture 5" descr="~AOJ]8Y}2MKEJPXZBU_G){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6610350"/>
            <a:ext cx="58547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WordArt 11"/>
          <p:cNvSpPr>
            <a:spLocks noChangeArrowheads="1" noChangeShapeType="1" noTextEdit="1"/>
          </p:cNvSpPr>
          <p:nvPr/>
        </p:nvSpPr>
        <p:spPr bwMode="auto">
          <a:xfrm>
            <a:off x="3215218" y="2565401"/>
            <a:ext cx="6239933" cy="16557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zh-CN" alt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宋体"/>
                <a:ea typeface="宋体"/>
              </a:rPr>
              <a:t>二十四节气</a:t>
            </a:r>
          </a:p>
        </p:txBody>
      </p:sp>
    </p:spTree>
  </p:cSld>
  <p:clrMapOvr>
    <a:masterClrMapping/>
  </p:clrMapOvr>
  <p:transition spd="slow" advTm="2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838EFD2-6519-4797-8281-943AC9551999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xmlns="" id="{20F0AF81-43A0-468B-87F9-8869F34B5349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79B9F1EE-CAE1-430F-A9A0-C212BD2E352E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立冬习俗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B8EBE714-F51A-483A-BC03-1144E3E6B58C}"/>
              </a:ext>
            </a:extLst>
          </p:cNvPr>
          <p:cNvGrpSpPr/>
          <p:nvPr/>
        </p:nvGrpSpPr>
        <p:grpSpPr>
          <a:xfrm>
            <a:off x="10487378" y="2301203"/>
            <a:ext cx="900000" cy="1954108"/>
            <a:chOff x="3296356" y="1861326"/>
            <a:chExt cx="900000" cy="1954108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804FAF5A-D76C-463E-8E78-FC2B57ED2FBA}"/>
                </a:ext>
              </a:extLst>
            </p:cNvPr>
            <p:cNvSpPr/>
            <p:nvPr/>
          </p:nvSpPr>
          <p:spPr>
            <a:xfrm>
              <a:off x="3296356" y="1861326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04BC45CA-8B7A-4BE0-B0BC-F9C590024E0E}"/>
                </a:ext>
              </a:extLst>
            </p:cNvPr>
            <p:cNvSpPr/>
            <p:nvPr/>
          </p:nvSpPr>
          <p:spPr>
            <a:xfrm>
              <a:off x="3296356" y="2915434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642CF5BD-227A-42E2-AED8-EF5B00E61EB6}"/>
                </a:ext>
              </a:extLst>
            </p:cNvPr>
            <p:cNvSpPr txBox="1"/>
            <p:nvPr/>
          </p:nvSpPr>
          <p:spPr>
            <a:xfrm>
              <a:off x="3433578" y="3011491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师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1FCE276F-CC2F-49AA-993B-FA93CA3E0308}"/>
                </a:ext>
              </a:extLst>
            </p:cNvPr>
            <p:cNvSpPr txBox="1"/>
            <p:nvPr/>
          </p:nvSpPr>
          <p:spPr>
            <a:xfrm>
              <a:off x="3476767" y="1957383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拜</a:t>
              </a:r>
            </a:p>
          </p:txBody>
        </p:sp>
      </p:grpSp>
      <p:sp>
        <p:nvSpPr>
          <p:cNvPr id="20" name="îšļïḓé">
            <a:extLst>
              <a:ext uri="{FF2B5EF4-FFF2-40B4-BE49-F238E27FC236}">
                <a16:creationId xmlns:a16="http://schemas.microsoft.com/office/drawing/2014/main" xmlns="" id="{09740AC0-361B-4455-BED0-E645E048CD99}"/>
              </a:ext>
            </a:extLst>
          </p:cNvPr>
          <p:cNvSpPr txBox="1"/>
          <p:nvPr/>
        </p:nvSpPr>
        <p:spPr bwMode="auto">
          <a:xfrm>
            <a:off x="4384172" y="2078552"/>
            <a:ext cx="1305560" cy="40005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拜师介绍</a:t>
            </a:r>
          </a:p>
        </p:txBody>
      </p:sp>
      <p:sp>
        <p:nvSpPr>
          <p:cNvPr id="21" name="iŝ1íḑê">
            <a:extLst>
              <a:ext uri="{FF2B5EF4-FFF2-40B4-BE49-F238E27FC236}">
                <a16:creationId xmlns:a16="http://schemas.microsoft.com/office/drawing/2014/main" xmlns="" id="{16E37E24-6C4E-4D5E-8E96-7BC1FFA97DA4}"/>
              </a:ext>
            </a:extLst>
          </p:cNvPr>
          <p:cNvSpPr/>
          <p:nvPr/>
        </p:nvSpPr>
        <p:spPr bwMode="auto">
          <a:xfrm>
            <a:off x="4337155" y="2526681"/>
            <a:ext cx="3824605" cy="115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b="1" dirty="0" smtClean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    入</a:t>
            </a:r>
            <a:r>
              <a:rPr lang="zh-CN" altLang="en-US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冬后城镇乡村学校的学董</a:t>
            </a:r>
            <a:r>
              <a:rPr lang="en-US" altLang="zh-CN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(</a:t>
            </a:r>
            <a:r>
              <a:rPr lang="zh-CN" altLang="en-US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学校管理人员</a:t>
            </a:r>
            <a:r>
              <a:rPr lang="en-US" altLang="zh-CN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)</a:t>
            </a:r>
            <a:r>
              <a:rPr lang="zh-CN" altLang="en-US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，领上家长和学生，端上方盘</a:t>
            </a:r>
            <a:r>
              <a:rPr lang="en-US" altLang="zh-CN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(</a:t>
            </a:r>
            <a:r>
              <a:rPr lang="zh-CN" altLang="en-US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盘中放四碟菜、一壶酒、一只酒杯</a:t>
            </a:r>
            <a:r>
              <a:rPr lang="en-US" altLang="zh-CN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)</a:t>
            </a:r>
            <a:r>
              <a:rPr lang="zh-CN" altLang="en-US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，提着果品和点心到学校去慰问老师，叫做“拜师”。</a:t>
            </a:r>
          </a:p>
        </p:txBody>
      </p:sp>
      <p:sp>
        <p:nvSpPr>
          <p:cNvPr id="22" name="ïṡlîḋé">
            <a:extLst>
              <a:ext uri="{FF2B5EF4-FFF2-40B4-BE49-F238E27FC236}">
                <a16:creationId xmlns:a16="http://schemas.microsoft.com/office/drawing/2014/main" xmlns="" id="{54CB3AB3-2536-4D0D-A14D-827880638403}"/>
              </a:ext>
            </a:extLst>
          </p:cNvPr>
          <p:cNvSpPr txBox="1"/>
          <p:nvPr/>
        </p:nvSpPr>
        <p:spPr bwMode="auto">
          <a:xfrm>
            <a:off x="4384172" y="3971306"/>
            <a:ext cx="1305560" cy="40005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拜师仪程</a:t>
            </a:r>
          </a:p>
        </p:txBody>
      </p:sp>
      <p:sp>
        <p:nvSpPr>
          <p:cNvPr id="23" name="iŝḻïḑê">
            <a:extLst>
              <a:ext uri="{FF2B5EF4-FFF2-40B4-BE49-F238E27FC236}">
                <a16:creationId xmlns:a16="http://schemas.microsoft.com/office/drawing/2014/main" xmlns="" id="{CA8E5F96-562A-41FD-869B-B7418A70E2B4}"/>
              </a:ext>
            </a:extLst>
          </p:cNvPr>
          <p:cNvSpPr/>
          <p:nvPr/>
        </p:nvSpPr>
        <p:spPr bwMode="auto">
          <a:xfrm>
            <a:off x="4384172" y="4451366"/>
            <a:ext cx="3824605" cy="13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b="1" dirty="0" smtClean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    在</a:t>
            </a:r>
            <a:r>
              <a:rPr lang="zh-CN" altLang="en-US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庭房挂孔子像，上书“大哉至圣先师孔子”。学生在孔子像前行脆拜礼，口念：“孔子，孔子，大哉孔子！孔子以前未有孔子，孔子以后孰如孔子</a:t>
            </a:r>
            <a:r>
              <a:rPr lang="en-US" altLang="zh-CN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!”</a:t>
            </a:r>
            <a:r>
              <a:rPr lang="zh-CN" altLang="en-US" sz="14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然后学生向老师请安，礼毕，学生分头在老师家中做一些家务活。</a:t>
            </a:r>
          </a:p>
        </p:txBody>
      </p:sp>
      <p:sp>
        <p:nvSpPr>
          <p:cNvPr id="24" name="îṥļíḍe">
            <a:extLst>
              <a:ext uri="{FF2B5EF4-FFF2-40B4-BE49-F238E27FC236}">
                <a16:creationId xmlns:a16="http://schemas.microsoft.com/office/drawing/2014/main" xmlns="" id="{05A2F3AB-F14C-4192-8874-48555060B4BB}"/>
              </a:ext>
            </a:extLst>
          </p:cNvPr>
          <p:cNvSpPr txBox="1"/>
          <p:nvPr/>
        </p:nvSpPr>
        <p:spPr>
          <a:xfrm>
            <a:off x="9080147" y="1769003"/>
            <a:ext cx="808920" cy="4072615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buSzPct val="25000"/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冬季里，好多村庄都举行拜师活动，是学生拜望老师的季节。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904A0506-E183-43ED-85E4-3DB39A4C5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383"/>
          <a:stretch>
            <a:fillRect/>
          </a:stretch>
        </p:blipFill>
        <p:spPr>
          <a:xfrm flipH="1">
            <a:off x="169414" y="2261730"/>
            <a:ext cx="4030519" cy="296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987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045F97A-DFB2-438D-9CDB-791DE6266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5645" y="875170"/>
            <a:ext cx="5343752" cy="525856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6774DB1-E615-4C52-BD24-1CE721EFE348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F68FD9FB-D657-4F9A-A15F-B8CB57752724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885A0EA0-A856-425E-B572-3061C94CDC27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立冬的诗词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EFBCDA41-E5BE-4CEC-95F5-F6CB23D0D0F0}"/>
              </a:ext>
            </a:extLst>
          </p:cNvPr>
          <p:cNvSpPr txBox="1"/>
          <p:nvPr/>
        </p:nvSpPr>
        <p:spPr>
          <a:xfrm>
            <a:off x="2181548" y="1518254"/>
            <a:ext cx="3545586" cy="3617164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1400" spc="3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立冬</a:t>
            </a:r>
            <a:endParaRPr lang="en-US" altLang="zh-CN" sz="2800" b="1" dirty="0">
              <a:latin typeface="楷体" pitchFamily="49" charset="-122"/>
              <a:ea typeface="楷体" pitchFamily="49" charset="-122"/>
              <a:cs typeface="隶书" panose="02010509060101010101" charset="-122"/>
            </a:endParaRPr>
          </a:p>
          <a:p>
            <a:r>
              <a:rPr lang="en-US" altLang="zh-CN" sz="28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明 王稚登</a:t>
            </a:r>
            <a:endParaRPr lang="en-US" altLang="zh-CN" sz="2800" b="1" dirty="0">
              <a:latin typeface="楷体" pitchFamily="49" charset="-122"/>
              <a:ea typeface="楷体" pitchFamily="49" charset="-122"/>
              <a:cs typeface="隶书" panose="02010509060101010101" charset="-122"/>
            </a:endParaRP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秋风吹尽旧庭柯，</a:t>
            </a:r>
            <a:endParaRPr lang="en-US" altLang="zh-CN" sz="2800" b="1" dirty="0">
              <a:latin typeface="楷体" pitchFamily="49" charset="-122"/>
              <a:ea typeface="楷体" pitchFamily="49" charset="-122"/>
              <a:cs typeface="隶书" panose="02010509060101010101" charset="-122"/>
            </a:endParaRP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黄叶丹枫客里过。</a:t>
            </a:r>
            <a:endParaRPr lang="en-US" altLang="zh-CN" sz="2800" b="1" dirty="0">
              <a:latin typeface="楷体" pitchFamily="49" charset="-122"/>
              <a:ea typeface="楷体" pitchFamily="49" charset="-122"/>
              <a:cs typeface="隶书" panose="02010509060101010101" charset="-122"/>
            </a:endParaRP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一点禅灯半轮月，</a:t>
            </a:r>
            <a:endParaRPr lang="en-US" altLang="zh-CN" sz="2800" b="1" dirty="0">
              <a:latin typeface="楷体" pitchFamily="49" charset="-122"/>
              <a:ea typeface="楷体" pitchFamily="49" charset="-122"/>
              <a:cs typeface="隶书" panose="02010509060101010101" charset="-122"/>
            </a:endParaRP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今宵寒较昨宵多。</a:t>
            </a:r>
          </a:p>
        </p:txBody>
      </p:sp>
    </p:spTree>
    <p:extLst>
      <p:ext uri="{BB962C8B-B14F-4D97-AF65-F5344CB8AC3E}">
        <p14:creationId xmlns:p14="http://schemas.microsoft.com/office/powerpoint/2010/main" xmlns="" val="289071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2E7A46EB-ED42-4232-860F-A17EB1228D93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5B659ACB-F80D-4C83-83CC-0E5B21B82B6C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EE154ABE-719E-4763-99B5-F1457E355786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立冬的诗词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040BCA8-5ACF-49E7-B53C-8F562C6D3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8" t="29282" r="9185" b="14680"/>
          <a:stretch>
            <a:fillRect/>
          </a:stretch>
        </p:blipFill>
        <p:spPr>
          <a:xfrm>
            <a:off x="7560437" y="1756101"/>
            <a:ext cx="3843076" cy="3843076"/>
          </a:xfrm>
          <a:prstGeom prst="ellipse">
            <a:avLst/>
          </a:prstGeom>
          <a:ln w="63500" cap="rnd">
            <a:solidFill>
              <a:srgbClr val="C0344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93339A06-9D58-448A-A8ED-9D99718BB2BF}"/>
              </a:ext>
            </a:extLst>
          </p:cNvPr>
          <p:cNvGrpSpPr/>
          <p:nvPr/>
        </p:nvGrpSpPr>
        <p:grpSpPr>
          <a:xfrm>
            <a:off x="1304695" y="1886909"/>
            <a:ext cx="5147785" cy="3319131"/>
            <a:chOff x="1595895" y="3286555"/>
            <a:chExt cx="5147785" cy="3319131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CA399FD3-37AA-4750-93D7-1FCC0CAB38E3}"/>
                </a:ext>
              </a:extLst>
            </p:cNvPr>
            <p:cNvSpPr txBox="1"/>
            <p:nvPr/>
          </p:nvSpPr>
          <p:spPr>
            <a:xfrm>
              <a:off x="1595895" y="3286555"/>
              <a:ext cx="5034280" cy="4013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C3CD5012-5A34-4C19-889E-423A13B08DA7}"/>
                </a:ext>
              </a:extLst>
            </p:cNvPr>
            <p:cNvSpPr txBox="1"/>
            <p:nvPr/>
          </p:nvSpPr>
          <p:spPr>
            <a:xfrm>
              <a:off x="1596530" y="4526075"/>
              <a:ext cx="5139690" cy="4013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A67FA347-2F1E-4C33-8130-79F64784BBAA}"/>
                </a:ext>
              </a:extLst>
            </p:cNvPr>
            <p:cNvSpPr txBox="1"/>
            <p:nvPr/>
          </p:nvSpPr>
          <p:spPr>
            <a:xfrm>
              <a:off x="1740515" y="5844259"/>
              <a:ext cx="5003165" cy="76142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  <a:p>
              <a:pPr>
                <a:lnSpc>
                  <a:spcPct val="130000"/>
                </a:lnSpc>
              </a:pP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5A4C827-767A-4053-B97C-9A27DD2021BE}"/>
              </a:ext>
            </a:extLst>
          </p:cNvPr>
          <p:cNvSpPr/>
          <p:nvPr/>
        </p:nvSpPr>
        <p:spPr>
          <a:xfrm>
            <a:off x="268448" y="1394347"/>
            <a:ext cx="79721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立冬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宋 陆文圭</a:t>
            </a:r>
            <a:endParaRPr lang="en-US" altLang="zh-CN" sz="2400" b="1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pPr algn="just"/>
            <a:r>
              <a:rPr lang="zh-CN" altLang="en-US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早久何当雨，秋深渐入冬。 黄花独带露，红叶已随风。</a:t>
            </a:r>
            <a:endParaRPr lang="zh-CN" altLang="en-US" sz="2400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pPr algn="just"/>
            <a:r>
              <a:rPr lang="zh-CN" altLang="en-US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边思吹寒角，村歌相晚春。 篱门日高卧，衰懒愧无功。</a:t>
            </a:r>
            <a:endParaRPr lang="zh-CN" altLang="en-US" sz="2400" b="0" i="0" dirty="0">
              <a:solidFill>
                <a:srgbClr val="333333"/>
              </a:solidFill>
              <a:effectLst/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7FEB240-2D36-44FE-8EC6-3297143DE1E2}"/>
              </a:ext>
            </a:extLst>
          </p:cNvPr>
          <p:cNvSpPr/>
          <p:nvPr/>
        </p:nvSpPr>
        <p:spPr>
          <a:xfrm>
            <a:off x="2524657" y="3299999"/>
            <a:ext cx="28363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立冬即事二首</a:t>
            </a:r>
            <a:endParaRPr lang="en-US" altLang="zh-CN" sz="2400" b="1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          </a:t>
            </a:r>
            <a:r>
              <a:rPr lang="zh-CN" altLang="en-US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宋 仇远</a:t>
            </a:r>
            <a:endParaRPr lang="en-US" altLang="zh-CN" sz="2400" b="1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endParaRPr lang="zh-CN" altLang="en-US" sz="2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1E26CF4-D2A5-4AD5-B3DF-56C06B589835}"/>
              </a:ext>
            </a:extLst>
          </p:cNvPr>
          <p:cNvSpPr/>
          <p:nvPr/>
        </p:nvSpPr>
        <p:spPr>
          <a:xfrm rot="10800000" flipV="1">
            <a:off x="1304694" y="4567038"/>
            <a:ext cx="9148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细雨生寒未有霜，庭前木叶半青黄。</a:t>
            </a:r>
            <a:endParaRPr lang="en-US" altLang="zh-CN" sz="2400" b="1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小春此去无多日，何处梅花一绽香。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88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5F9B175-D17E-4B93-9CDA-CD826D9E9E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D2A31B50-7DF0-437E-97AC-EFA553D29181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9C089FD-668D-48A8-8CC5-FC06635B7BEB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立冬的农谚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4B194578-FC49-4687-815B-404E66FDD0F7}"/>
              </a:ext>
            </a:extLst>
          </p:cNvPr>
          <p:cNvSpPr txBox="1"/>
          <p:nvPr/>
        </p:nvSpPr>
        <p:spPr>
          <a:xfrm>
            <a:off x="2290195" y="1400965"/>
            <a:ext cx="4757150" cy="4379212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立冬一日，水冷三分。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立冬有食补，春来勇如虎。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立冬无见霜，春来冻死秧。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立冬雨，烂薯箍。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雷打冬，十个牛栏九个空（北方）</a:t>
            </a:r>
            <a:br>
              <a:rPr lang="zh-CN" altLang="en-US" sz="2400" dirty="0">
                <a:latin typeface="楷体" pitchFamily="49" charset="-122"/>
                <a:ea typeface="楷体" pitchFamily="49" charset="-122"/>
              </a:rPr>
            </a:b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立冬之日起大雾，冬水田里点萝（北方）</a:t>
            </a:r>
            <a:br>
              <a:rPr lang="zh-CN" altLang="en-US" sz="2400" dirty="0">
                <a:latin typeface="楷体" pitchFamily="49" charset="-122"/>
                <a:ea typeface="楷体" pitchFamily="49" charset="-122"/>
              </a:rPr>
            </a:b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立冬北风冰雪多，立冬南风无雨雪</a:t>
            </a:r>
            <a:br>
              <a:rPr lang="zh-CN" altLang="en-US" sz="2400" dirty="0">
                <a:latin typeface="楷体" pitchFamily="49" charset="-122"/>
                <a:ea typeface="楷体" pitchFamily="49" charset="-122"/>
              </a:rPr>
            </a:b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立冬那天冷，一年冷气多（北方）</a:t>
            </a:r>
            <a:endParaRPr lang="zh-CN" altLang="en-US" sz="2400" spc="300" dirty="0">
              <a:solidFill>
                <a:schemeClr val="tx1">
                  <a:lumMod val="75000"/>
                  <a:lumOff val="25000"/>
                </a:schemeClr>
              </a:solidFill>
              <a:latin typeface="楷体" pitchFamily="49" charset="-122"/>
              <a:ea typeface="楷体" pitchFamily="49" charset="-122"/>
              <a:cs typeface="隶书" panose="02010509060101010101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8468F6-D6A3-4564-9071-6B9DC25DB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4579" y="505677"/>
            <a:ext cx="5057422" cy="7633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666404-3109-48EE-A501-57D4B2D97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D4C485D-2B58-49D2-BC40-4545D3D39C31}"/>
              </a:ext>
            </a:extLst>
          </p:cNvPr>
          <p:cNvSpPr txBox="1"/>
          <p:nvPr/>
        </p:nvSpPr>
        <p:spPr>
          <a:xfrm>
            <a:off x="-86407" y="1207617"/>
            <a:ext cx="9214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第二章</a:t>
            </a:r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小雪</a:t>
            </a:r>
          </a:p>
        </p:txBody>
      </p:sp>
    </p:spTree>
    <p:extLst>
      <p:ext uri="{BB962C8B-B14F-4D97-AF65-F5344CB8AC3E}">
        <p14:creationId xmlns:p14="http://schemas.microsoft.com/office/powerpoint/2010/main" xmlns="" val="216699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BD20790-3AD1-4C06-AEF5-4C62BD1E6B4B}"/>
              </a:ext>
            </a:extLst>
          </p:cNvPr>
          <p:cNvSpPr txBox="1"/>
          <p:nvPr/>
        </p:nvSpPr>
        <p:spPr>
          <a:xfrm>
            <a:off x="5972987" y="337315"/>
            <a:ext cx="433632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    小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雪，是二十四节气中的第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20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个节气。时间在每年公历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11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22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或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23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日，即太阳到达黄经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240°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时。“小雪”是反映气候特征的节气。节气的小雪与天气的小雪无必然联系，小雪节气中说的“小雪”与日常天气预报所说的“小雪”意义不同，小雪节气是一个气候概念，它代表的是小雪节气期间的气候特征；而天气预报中的小雪是指降雪强度较小的雪。小雪节气是寒潮和强冷空气活动频数较高的节气。</a:t>
            </a:r>
            <a:endParaRPr lang="en-US" altLang="zh-CN" sz="20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古籍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群芳谱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中说：“小雪气寒而将雪矣，地寒未甚而雪未大也。”其意思是，“小雪”节气由于天气寒冷，降水形式由雨改为雪，但此时由于“地寒未甚”，故雪量还不足，因此称做小雪。进入该节气，中国广大地区西北风开始成为常客，气温下降。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1A2A7A7F-0B60-4617-9661-3EAEE80B4EC1}"/>
              </a:ext>
            </a:extLst>
          </p:cNvPr>
          <p:cNvGrpSpPr/>
          <p:nvPr/>
        </p:nvGrpSpPr>
        <p:grpSpPr>
          <a:xfrm>
            <a:off x="11398199" y="-2667000"/>
            <a:ext cx="461665" cy="12192000"/>
            <a:chOff x="11420233" y="-2667001"/>
            <a:chExt cx="461665" cy="1219200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90D91705-9B2A-4FE5-A98B-5ABDEB3DE1F5}"/>
                </a:ext>
              </a:extLst>
            </p:cNvPr>
            <p:cNvCxnSpPr/>
            <p:nvPr/>
          </p:nvCxnSpPr>
          <p:spPr>
            <a:xfrm rot="5400000">
              <a:off x="5555066" y="3428999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0B7B690-E24A-40DA-BE85-5C90C37E8D28}"/>
                </a:ext>
              </a:extLst>
            </p:cNvPr>
            <p:cNvSpPr txBox="1"/>
            <p:nvPr/>
          </p:nvSpPr>
          <p:spPr>
            <a:xfrm>
              <a:off x="11420233" y="2337618"/>
              <a:ext cx="461665" cy="2182762"/>
            </a:xfrm>
            <a:prstGeom prst="rect">
              <a:avLst/>
            </a:prstGeom>
            <a:solidFill>
              <a:srgbClr val="C03444"/>
            </a:solidFill>
          </p:spPr>
          <p:txBody>
            <a:bodyPr vert="eaVert" wrap="square" rtlCol="0">
              <a:spAutoFit/>
            </a:bodyPr>
            <a:lstStyle/>
            <a:p>
              <a:pPr lvl="0" algn="ctr"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小雪的常识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1BC3D48-9ED1-491C-BC71-74BD7C55C5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2" t="-924" r="50274" b="924"/>
          <a:stretch/>
        </p:blipFill>
        <p:spPr>
          <a:xfrm>
            <a:off x="-11023" y="-63347"/>
            <a:ext cx="3426252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8A33D6-5391-4BB2-A291-BB41BF744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4601" y="169535"/>
            <a:ext cx="2746312" cy="2884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7965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D9EFF5F-1EDC-4777-81DB-AECB1EE1EF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397"/>
          <a:stretch/>
        </p:blipFill>
        <p:spPr>
          <a:xfrm>
            <a:off x="678625" y="1077468"/>
            <a:ext cx="3320498" cy="470306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FAB60557-AB02-4E10-B302-8570D2E8C9B8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B3DBC8D6-CA9B-4D3F-87B2-042B6FA11D54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2CAF8996-B5DB-4D17-A776-695DB454C6B8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小雪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143B8A4F-4123-414B-B99B-E7B73D52FFB1}"/>
              </a:ext>
            </a:extLst>
          </p:cNvPr>
          <p:cNvSpPr txBox="1"/>
          <p:nvPr/>
        </p:nvSpPr>
        <p:spPr>
          <a:xfrm>
            <a:off x="5629013" y="2278672"/>
            <a:ext cx="48711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小雪三候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一候虹藏不见，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二候天气上升地气下降，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三候闭塞而成冬。</a:t>
            </a:r>
          </a:p>
        </p:txBody>
      </p:sp>
    </p:spTree>
    <p:extLst>
      <p:ext uri="{BB962C8B-B14F-4D97-AF65-F5344CB8AC3E}">
        <p14:creationId xmlns:p14="http://schemas.microsoft.com/office/powerpoint/2010/main" xmlns="" val="41392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13FF981-C5B9-41E8-AE08-DE4411A755C1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CCC5CC6E-F6BC-4789-BA61-02ED96B6922D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5E3A9D8D-E518-4DE0-B83A-17BF3BEF15A6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小雪的习俗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038362E5-A882-4CE0-AED3-65C244A13CBD}"/>
              </a:ext>
            </a:extLst>
          </p:cNvPr>
          <p:cNvSpPr txBox="1"/>
          <p:nvPr/>
        </p:nvSpPr>
        <p:spPr>
          <a:xfrm>
            <a:off x="6333068" y="2772182"/>
            <a:ext cx="4878355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    小雪后气温急剧下降，天气变得干燥，是加工腊肉的好时候。小雪节气后，一些农家开始动手做香肠、腊肉，等到春节时正好享受美食。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06DF29E4-C5BF-45C7-AF38-D017B66D065B}"/>
              </a:ext>
            </a:extLst>
          </p:cNvPr>
          <p:cNvGrpSpPr/>
          <p:nvPr/>
        </p:nvGrpSpPr>
        <p:grpSpPr>
          <a:xfrm>
            <a:off x="8846152" y="1281263"/>
            <a:ext cx="1980411" cy="900000"/>
            <a:chOff x="3296356" y="1861326"/>
            <a:chExt cx="1980411" cy="90000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FBF73D15-D015-4669-BE1F-EFDA845AAABA}"/>
                </a:ext>
              </a:extLst>
            </p:cNvPr>
            <p:cNvSpPr/>
            <p:nvPr/>
          </p:nvSpPr>
          <p:spPr>
            <a:xfrm>
              <a:off x="3296356" y="1861326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9E9D9B56-2D2D-4208-B6C3-D4823D125C2F}"/>
                </a:ext>
              </a:extLst>
            </p:cNvPr>
            <p:cNvSpPr/>
            <p:nvPr/>
          </p:nvSpPr>
          <p:spPr>
            <a:xfrm>
              <a:off x="4376767" y="1861326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04BADAAB-6AFD-4EA6-9005-E0A00F770050}"/>
                </a:ext>
              </a:extLst>
            </p:cNvPr>
            <p:cNvSpPr txBox="1"/>
            <p:nvPr/>
          </p:nvSpPr>
          <p:spPr>
            <a:xfrm>
              <a:off x="4513989" y="1957383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肉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C4C021A6-1D3F-44DF-84E8-3539A9503941}"/>
                </a:ext>
              </a:extLst>
            </p:cNvPr>
            <p:cNvSpPr txBox="1"/>
            <p:nvPr/>
          </p:nvSpPr>
          <p:spPr>
            <a:xfrm>
              <a:off x="3387334" y="1957383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腊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1689CE67-E70D-492C-90B4-495034AF7173}"/>
              </a:ext>
            </a:extLst>
          </p:cNvPr>
          <p:cNvGrpSpPr/>
          <p:nvPr/>
        </p:nvGrpSpPr>
        <p:grpSpPr>
          <a:xfrm>
            <a:off x="3302819" y="1411629"/>
            <a:ext cx="1980411" cy="900000"/>
            <a:chOff x="3296356" y="1861326"/>
            <a:chExt cx="1980411" cy="90000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4E03AF84-B537-494B-A555-37A793CBB0D8}"/>
                </a:ext>
              </a:extLst>
            </p:cNvPr>
            <p:cNvSpPr/>
            <p:nvPr/>
          </p:nvSpPr>
          <p:spPr>
            <a:xfrm>
              <a:off x="3296356" y="1861326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FC041482-17A9-4F80-BAD9-24A11D111AA6}"/>
                </a:ext>
              </a:extLst>
            </p:cNvPr>
            <p:cNvSpPr/>
            <p:nvPr/>
          </p:nvSpPr>
          <p:spPr>
            <a:xfrm>
              <a:off x="4376767" y="1861326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068ADDF5-B7BE-4189-9CAF-98A498D01D14}"/>
                </a:ext>
              </a:extLst>
            </p:cNvPr>
            <p:cNvSpPr txBox="1"/>
            <p:nvPr/>
          </p:nvSpPr>
          <p:spPr>
            <a:xfrm>
              <a:off x="4513989" y="1957383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粑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0EDA137F-D0C7-431F-A6D9-089B140FAFDD}"/>
                </a:ext>
              </a:extLst>
            </p:cNvPr>
            <p:cNvSpPr txBox="1"/>
            <p:nvPr/>
          </p:nvSpPr>
          <p:spPr>
            <a:xfrm>
              <a:off x="3387334" y="1957383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糍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C3E69CF-D7BD-4501-AF53-2243BCC7A158}"/>
              </a:ext>
            </a:extLst>
          </p:cNvPr>
          <p:cNvSpPr/>
          <p:nvPr/>
        </p:nvSpPr>
        <p:spPr>
          <a:xfrm>
            <a:off x="67021" y="286137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   在南方某些地方，还有农历十月吃糍粑的习俗。古时，糍粑是南方地区传统的节日祭品，最早是农民用来祭牛神的供品。有俗语“十月朝，糍粑禄禄烧”，就是指的祭祀事件。</a:t>
            </a:r>
            <a:endParaRPr lang="zh-CN" altLang="en-US" sz="20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72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666404-3109-48EE-A501-57D4B2D97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D4C485D-2B58-49D2-BC40-4545D3D39C31}"/>
              </a:ext>
            </a:extLst>
          </p:cNvPr>
          <p:cNvSpPr txBox="1"/>
          <p:nvPr/>
        </p:nvSpPr>
        <p:spPr>
          <a:xfrm>
            <a:off x="2930487" y="1256334"/>
            <a:ext cx="596609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小雪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         唐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·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戴叔伦</a:t>
            </a: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花雪随风不厌看，更多还肯失林峦。</a:t>
            </a: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愁人正在书窗下，一片飞来一片寒。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    《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夜泊荆溪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》</a:t>
            </a:r>
          </a:p>
          <a:p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             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唐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·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陈羽</a:t>
            </a: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小雪已晴芦叶暗，长波乍急鹤声嘶。</a:t>
            </a:r>
          </a:p>
          <a:p>
            <a:endParaRPr lang="zh-CN" altLang="en-US" sz="24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孤舟一夜宿流水，眼看山头月落溪。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5823EA6-5840-4970-903B-E9F8A583F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61"/>
          <a:stretch/>
        </p:blipFill>
        <p:spPr>
          <a:xfrm>
            <a:off x="10587210" y="0"/>
            <a:ext cx="1604790" cy="451555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A77580E9-113D-452C-B4EF-BA838DF92B12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1B86EA2B-09D2-4863-86C5-D1EF0100CF0E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458931FB-40B6-4F78-A9EC-E8F60A860A1F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小雪的诗词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069FF5B-9084-4C81-9A38-3E4F80BDEC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7358" y="505678"/>
            <a:ext cx="3045204" cy="2390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1002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666404-3109-48EE-A501-57D4B2D97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D90A93A-5D50-48A6-8FC8-E077117D9B7F}"/>
              </a:ext>
            </a:extLst>
          </p:cNvPr>
          <p:cNvSpPr/>
          <p:nvPr/>
        </p:nvSpPr>
        <p:spPr>
          <a:xfrm>
            <a:off x="3492347" y="539828"/>
            <a:ext cx="63567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春近四绝句</a:t>
            </a:r>
            <a:r>
              <a:rPr lang="en-US" altLang="zh-CN" sz="2400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2400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pPr algn="just"/>
            <a:r>
              <a:rPr lang="zh-CN" altLang="en-US" sz="24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                宋</a:t>
            </a:r>
            <a:r>
              <a:rPr lang="en-US" altLang="zh-CN" sz="24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·</a:t>
            </a:r>
            <a:r>
              <a:rPr lang="zh-CN" altLang="en-US" sz="24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黄庭坚</a:t>
            </a:r>
          </a:p>
          <a:p>
            <a:pPr algn="just"/>
            <a:r>
              <a:rPr lang="zh-CN" altLang="en-US" sz="24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小雪晴沙不作泥，疏帘红日弄朝晖。</a:t>
            </a:r>
          </a:p>
          <a:p>
            <a:pPr algn="just"/>
            <a:r>
              <a:rPr lang="zh-CN" altLang="en-US" sz="24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年华已伴梅梢晚，春色先从草际归。</a:t>
            </a:r>
            <a:endParaRPr lang="zh-CN" altLang="en-US" sz="2400" b="0" i="0" dirty="0">
              <a:solidFill>
                <a:srgbClr val="333333"/>
              </a:solidFill>
              <a:effectLst/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28760D3-0CAB-4FC2-846F-AC5C016375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684"/>
            <a:ext cx="3137837" cy="1964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6107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84995" descr="xin_402080614082856285501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2075"/>
            <a:ext cx="12192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文本框 84996"/>
          <p:cNvSpPr txBox="1">
            <a:spLocks noChangeArrowheads="1"/>
          </p:cNvSpPr>
          <p:nvPr/>
        </p:nvSpPr>
        <p:spPr bwMode="auto">
          <a:xfrm>
            <a:off x="1983037" y="2005491"/>
            <a:ext cx="5759451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/>
              <a:t>         </a:t>
            </a:r>
            <a:r>
              <a:rPr lang="zh-CN" altLang="en-US" sz="2000" b="1" dirty="0"/>
              <a:t>目    录</a:t>
            </a:r>
          </a:p>
          <a:p>
            <a:pPr>
              <a:spcBef>
                <a:spcPct val="50000"/>
              </a:spcBef>
            </a:pPr>
            <a:r>
              <a:rPr lang="zh-CN" altLang="en-US" sz="1600" b="1" dirty="0"/>
              <a:t>第一课</a:t>
            </a:r>
          </a:p>
          <a:p>
            <a:pPr>
              <a:spcBef>
                <a:spcPct val="50000"/>
              </a:spcBef>
            </a:pPr>
            <a:r>
              <a:rPr lang="zh-CN" altLang="en-US" sz="1600" b="1" dirty="0" smtClean="0"/>
              <a:t>立冬</a:t>
            </a:r>
            <a:r>
              <a:rPr lang="en-US" altLang="zh-CN" sz="1600" b="1" dirty="0" smtClean="0"/>
              <a:t>…………………………………03</a:t>
            </a:r>
            <a:endParaRPr lang="en-US" altLang="zh-CN" sz="1600" b="1" dirty="0"/>
          </a:p>
          <a:p>
            <a:pPr>
              <a:spcBef>
                <a:spcPct val="50000"/>
              </a:spcBef>
            </a:pPr>
            <a:r>
              <a:rPr lang="zh-CN" altLang="en-US" sz="1600" b="1" dirty="0"/>
              <a:t>第二课</a:t>
            </a:r>
          </a:p>
          <a:p>
            <a:pPr>
              <a:spcBef>
                <a:spcPct val="50000"/>
              </a:spcBef>
            </a:pPr>
            <a:r>
              <a:rPr lang="zh-CN" altLang="en-US" sz="1600" b="1" dirty="0" smtClean="0"/>
              <a:t>小雪</a:t>
            </a:r>
            <a:r>
              <a:rPr lang="en-US" altLang="zh-CN" sz="1600" b="1" dirty="0" smtClean="0"/>
              <a:t>………………………</a:t>
            </a:r>
            <a:r>
              <a:rPr lang="en-US" altLang="zh-CN" sz="1600" b="1" dirty="0" smtClean="0"/>
              <a:t>…………</a:t>
            </a:r>
            <a:r>
              <a:rPr lang="en-US" altLang="zh-CN" sz="1600" b="1" dirty="0" smtClean="0"/>
              <a:t>14</a:t>
            </a:r>
            <a:endParaRPr lang="en-US" altLang="zh-CN" sz="1600" b="1" dirty="0"/>
          </a:p>
          <a:p>
            <a:pPr>
              <a:spcBef>
                <a:spcPct val="50000"/>
              </a:spcBef>
            </a:pPr>
            <a:r>
              <a:rPr lang="zh-CN" altLang="en-US" sz="1600" b="1" dirty="0"/>
              <a:t>第三课</a:t>
            </a:r>
          </a:p>
          <a:p>
            <a:pPr>
              <a:spcBef>
                <a:spcPct val="50000"/>
              </a:spcBef>
            </a:pPr>
            <a:r>
              <a:rPr lang="zh-CN" altLang="en-US" sz="1600" b="1" dirty="0" smtClean="0"/>
              <a:t>大雪</a:t>
            </a:r>
            <a:r>
              <a:rPr lang="en-US" altLang="zh-CN" sz="1600" b="1" dirty="0" smtClean="0"/>
              <a:t>…………………………………21</a:t>
            </a:r>
            <a:endParaRPr lang="en-US" altLang="zh-CN" sz="1600" b="1" dirty="0"/>
          </a:p>
          <a:p>
            <a:pPr>
              <a:spcBef>
                <a:spcPct val="50000"/>
              </a:spcBef>
            </a:pPr>
            <a:r>
              <a:rPr lang="zh-CN" altLang="en-US" sz="1600" b="1" dirty="0"/>
              <a:t>第四课</a:t>
            </a:r>
          </a:p>
          <a:p>
            <a:pPr>
              <a:spcBef>
                <a:spcPct val="50000"/>
              </a:spcBef>
            </a:pPr>
            <a:r>
              <a:rPr lang="zh-CN" altLang="en-US" sz="1600" b="1" dirty="0" smtClean="0"/>
              <a:t>冬至</a:t>
            </a:r>
            <a:r>
              <a:rPr lang="en-US" altLang="zh-CN" sz="1600" b="1" dirty="0" smtClean="0"/>
              <a:t>…………………………………29</a:t>
            </a:r>
            <a:endParaRPr lang="en-US" altLang="zh-CN" sz="1600" b="1" dirty="0"/>
          </a:p>
          <a:p>
            <a:pPr>
              <a:spcBef>
                <a:spcPct val="50000"/>
              </a:spcBef>
            </a:pPr>
            <a:r>
              <a:rPr lang="zh-CN" altLang="en-US" sz="1600" b="1" dirty="0"/>
              <a:t>第五课</a:t>
            </a:r>
          </a:p>
          <a:p>
            <a:pPr>
              <a:spcBef>
                <a:spcPct val="50000"/>
              </a:spcBef>
            </a:pPr>
            <a:r>
              <a:rPr lang="zh-CN" altLang="en-US" sz="1600" b="1" dirty="0" smtClean="0"/>
              <a:t>小寒</a:t>
            </a:r>
            <a:r>
              <a:rPr lang="en-US" altLang="zh-CN" sz="1600" b="1" dirty="0" smtClean="0"/>
              <a:t>…………………………………37</a:t>
            </a:r>
            <a:endParaRPr lang="en-US" altLang="zh-CN" sz="1600" b="1" dirty="0"/>
          </a:p>
          <a:p>
            <a:pPr>
              <a:spcBef>
                <a:spcPct val="50000"/>
              </a:spcBef>
            </a:pPr>
            <a:r>
              <a:rPr lang="zh-CN" altLang="en-US" sz="1600" b="1" dirty="0"/>
              <a:t>第六课</a:t>
            </a:r>
          </a:p>
          <a:p>
            <a:pPr>
              <a:spcBef>
                <a:spcPct val="50000"/>
              </a:spcBef>
            </a:pPr>
            <a:r>
              <a:rPr lang="zh-CN" altLang="en-US" sz="1600" b="1" dirty="0" smtClean="0"/>
              <a:t>大寒</a:t>
            </a:r>
            <a:r>
              <a:rPr lang="en-US" altLang="zh-CN" sz="1600" b="1" dirty="0" smtClean="0"/>
              <a:t>…………………………………44</a:t>
            </a:r>
            <a:endParaRPr lang="en-US" altLang="zh-CN" sz="1600" b="1" dirty="0"/>
          </a:p>
          <a:p>
            <a:pPr>
              <a:spcBef>
                <a:spcPct val="50000"/>
              </a:spcBef>
            </a:pPr>
            <a:endParaRPr lang="en-US" altLang="zh-CN" sz="1600" b="1" dirty="0"/>
          </a:p>
        </p:txBody>
      </p:sp>
      <p:sp>
        <p:nvSpPr>
          <p:cNvPr id="47108" name="文本框 84997"/>
          <p:cNvSpPr txBox="1">
            <a:spLocks noChangeArrowheads="1"/>
          </p:cNvSpPr>
          <p:nvPr/>
        </p:nvSpPr>
        <p:spPr bwMode="auto">
          <a:xfrm>
            <a:off x="8647680" y="3497435"/>
            <a:ext cx="3007784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/>
              <a:t>顾问：吴春燕</a:t>
            </a:r>
          </a:p>
          <a:p>
            <a:pPr>
              <a:spcBef>
                <a:spcPct val="50000"/>
              </a:spcBef>
            </a:pPr>
            <a:r>
              <a:rPr lang="zh-CN" altLang="en-US" dirty="0"/>
              <a:t>策划：曹燕</a:t>
            </a:r>
          </a:p>
          <a:p>
            <a:pPr>
              <a:spcBef>
                <a:spcPct val="50000"/>
              </a:spcBef>
            </a:pPr>
            <a:r>
              <a:rPr lang="zh-CN" altLang="en-US" dirty="0"/>
              <a:t>主编</a:t>
            </a:r>
            <a:r>
              <a:rPr lang="zh-CN" altLang="en-US" dirty="0" smtClean="0"/>
              <a:t>：陈静琪</a:t>
            </a:r>
            <a:endParaRPr lang="zh-CN" altLang="en-US" dirty="0"/>
          </a:p>
        </p:txBody>
      </p:sp>
    </p:spTree>
  </p:cSld>
  <p:clrMapOvr>
    <a:masterClrMapping/>
  </p:clrMapOvr>
  <p:transition spd="slow" advTm="2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5F9B175-D17E-4B93-9CDA-CD826D9E9E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D2A31B50-7DF0-437E-97AC-EFA553D29181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9C089FD-668D-48A8-8CC5-FC06635B7BEB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小雪的农谚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4B194578-FC49-4687-815B-404E66FDD0F7}"/>
              </a:ext>
            </a:extLst>
          </p:cNvPr>
          <p:cNvSpPr txBox="1"/>
          <p:nvPr/>
        </p:nvSpPr>
        <p:spPr>
          <a:xfrm>
            <a:off x="1988191" y="1275132"/>
            <a:ext cx="5444455" cy="452431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小雪不封地，不过三五日。</a:t>
            </a: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小雪地不封，大雪还能耕。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小雪虽冷窝能开，家有树苗尽管栽。</a:t>
            </a:r>
          </a:p>
          <a:p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到了小雪节，果树快剪截。</a:t>
            </a: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小雪雪满天，来年必丰年。（河北）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小雪收葱，不收就空。萝卜白菜，收藏窖中。小麦冬灌，保墒防冻。植树造林，采集树种。改造涝洼，治水治岭。水利配套，修渠打井。（山东）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立冬小雪，抓紧冬耕。结合复播，增加收成。土地深翻，加厚土层。压砂换土，冻死害虫。（河南）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8468F6-D6A3-4564-9071-6B9DC25D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930"/>
          <a:stretch/>
        </p:blipFill>
        <p:spPr>
          <a:xfrm>
            <a:off x="9161682" y="-1642882"/>
            <a:ext cx="2835686" cy="76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31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666404-3109-48EE-A501-57D4B2D97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D4C485D-2B58-49D2-BC40-4545D3D39C31}"/>
              </a:ext>
            </a:extLst>
          </p:cNvPr>
          <p:cNvSpPr txBox="1"/>
          <p:nvPr/>
        </p:nvSpPr>
        <p:spPr>
          <a:xfrm>
            <a:off x="1699794" y="653503"/>
            <a:ext cx="9214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第三章</a:t>
            </a:r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大雪</a:t>
            </a:r>
          </a:p>
        </p:txBody>
      </p:sp>
    </p:spTree>
    <p:extLst>
      <p:ext uri="{BB962C8B-B14F-4D97-AF65-F5344CB8AC3E}">
        <p14:creationId xmlns:p14="http://schemas.microsoft.com/office/powerpoint/2010/main" xmlns="" val="144184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BD20790-3AD1-4C06-AEF5-4C62BD1E6B4B}"/>
              </a:ext>
            </a:extLst>
          </p:cNvPr>
          <p:cNvSpPr txBox="1"/>
          <p:nvPr/>
        </p:nvSpPr>
        <p:spPr>
          <a:xfrm>
            <a:off x="6096001" y="947451"/>
            <a:ext cx="4213308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   “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大雪”节气，通常在每年的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12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7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日（也有个别年份的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6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日或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8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日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。太阳黄经达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255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度时，为二十四节气之一的“大雪”。大雪，顾名思义，雪量大。古人云：“大者，盛也，至此而雪盛也”。到了这个时段，雪往往下得大、范围也广，故名大雪。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1A2A7A7F-0B60-4617-9661-3EAEE80B4EC1}"/>
              </a:ext>
            </a:extLst>
          </p:cNvPr>
          <p:cNvGrpSpPr/>
          <p:nvPr/>
        </p:nvGrpSpPr>
        <p:grpSpPr>
          <a:xfrm>
            <a:off x="11398199" y="-2667000"/>
            <a:ext cx="461665" cy="12192000"/>
            <a:chOff x="11420233" y="-2667001"/>
            <a:chExt cx="461665" cy="1219200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90D91705-9B2A-4FE5-A98B-5ABDEB3DE1F5}"/>
                </a:ext>
              </a:extLst>
            </p:cNvPr>
            <p:cNvCxnSpPr/>
            <p:nvPr/>
          </p:nvCxnSpPr>
          <p:spPr>
            <a:xfrm rot="5400000">
              <a:off x="5555066" y="3428999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0B7B690-E24A-40DA-BE85-5C90C37E8D28}"/>
                </a:ext>
              </a:extLst>
            </p:cNvPr>
            <p:cNvSpPr txBox="1"/>
            <p:nvPr/>
          </p:nvSpPr>
          <p:spPr>
            <a:xfrm>
              <a:off x="11420233" y="2337618"/>
              <a:ext cx="461665" cy="2182762"/>
            </a:xfrm>
            <a:prstGeom prst="rect">
              <a:avLst/>
            </a:prstGeom>
            <a:solidFill>
              <a:srgbClr val="C03444"/>
            </a:solidFill>
          </p:spPr>
          <p:txBody>
            <a:bodyPr vert="eaVert" wrap="square" rtlCol="0">
              <a:spAutoFit/>
            </a:bodyPr>
            <a:lstStyle/>
            <a:p>
              <a:pPr lvl="0" algn="ctr"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大雪的常识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1BC3D48-9ED1-491C-BC71-74BD7C55C5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2" t="-924" r="50274" b="924"/>
          <a:stretch/>
        </p:blipFill>
        <p:spPr>
          <a:xfrm>
            <a:off x="-11023" y="-63347"/>
            <a:ext cx="3426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06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86EBC7-003B-452A-8749-8489201488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22" t="54912" r="6328" b="17050"/>
          <a:stretch/>
        </p:blipFill>
        <p:spPr>
          <a:xfrm>
            <a:off x="4880485" y="2590800"/>
            <a:ext cx="660694" cy="71038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12DC0A8-C994-42A3-A23A-D81E87EB299A}"/>
              </a:ext>
            </a:extLst>
          </p:cNvPr>
          <p:cNvGrpSpPr/>
          <p:nvPr/>
        </p:nvGrpSpPr>
        <p:grpSpPr>
          <a:xfrm>
            <a:off x="11288030" y="-2667001"/>
            <a:ext cx="461665" cy="12192000"/>
            <a:chOff x="11288030" y="-2667001"/>
            <a:chExt cx="461665" cy="12192000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A9F97D11-8DFA-482B-815A-030FF2F32BD4}"/>
                </a:ext>
              </a:extLst>
            </p:cNvPr>
            <p:cNvCxnSpPr/>
            <p:nvPr/>
          </p:nvCxnSpPr>
          <p:spPr>
            <a:xfrm rot="5400000">
              <a:off x="5555066" y="3428999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6C4B85-EC2D-48EA-8348-9229FA8D2CD3}"/>
                </a:ext>
              </a:extLst>
            </p:cNvPr>
            <p:cNvSpPr txBox="1"/>
            <p:nvPr/>
          </p:nvSpPr>
          <p:spPr>
            <a:xfrm>
              <a:off x="11288030" y="2443340"/>
              <a:ext cx="461665" cy="2182762"/>
            </a:xfrm>
            <a:prstGeom prst="rect">
              <a:avLst/>
            </a:prstGeom>
            <a:solidFill>
              <a:srgbClr val="C03444"/>
            </a:solidFill>
          </p:spPr>
          <p:txBody>
            <a:bodyPr vert="eaVert"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大雪的常识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42C8A44-D613-4723-9862-ED04D3DC597E}"/>
              </a:ext>
            </a:extLst>
          </p:cNvPr>
          <p:cNvSpPr/>
          <p:nvPr/>
        </p:nvSpPr>
        <p:spPr>
          <a:xfrm>
            <a:off x="5583303" y="665380"/>
            <a:ext cx="2993739" cy="2557597"/>
          </a:xfrm>
          <a:prstGeom prst="rect">
            <a:avLst/>
          </a:prstGeom>
          <a:noFill/>
          <a:ln>
            <a:solidFill>
              <a:srgbClr val="C03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33C42DA-BA8A-4F7C-BD09-FE297499BDF4}"/>
              </a:ext>
            </a:extLst>
          </p:cNvPr>
          <p:cNvSpPr/>
          <p:nvPr/>
        </p:nvSpPr>
        <p:spPr>
          <a:xfrm>
            <a:off x="2500828" y="3350760"/>
            <a:ext cx="3040351" cy="2798370"/>
          </a:xfrm>
          <a:prstGeom prst="rect">
            <a:avLst/>
          </a:prstGeom>
          <a:noFill/>
          <a:ln>
            <a:solidFill>
              <a:srgbClr val="C03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E751365C-4FBE-4BEC-B0B6-291099B03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22" t="54912" r="6328" b="17050"/>
          <a:stretch/>
        </p:blipFill>
        <p:spPr>
          <a:xfrm>
            <a:off x="8181667" y="5234448"/>
            <a:ext cx="660694" cy="71038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E544F64-4FBF-4B1D-A246-B679BFF99D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89"/>
          <a:stretch/>
        </p:blipFill>
        <p:spPr>
          <a:xfrm>
            <a:off x="6089510" y="4307595"/>
            <a:ext cx="2641830" cy="176112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9929883B-98C0-4BA7-928F-3251E32634FD}"/>
              </a:ext>
            </a:extLst>
          </p:cNvPr>
          <p:cNvSpPr txBox="1"/>
          <p:nvPr/>
        </p:nvSpPr>
        <p:spPr>
          <a:xfrm>
            <a:off x="4073196" y="3534721"/>
            <a:ext cx="1015663" cy="24304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大雪三候：一候鹃鸥不呜，二候虎始交，三候荔挺出。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0B51E50-D9E8-4087-9196-795C843A7B05}"/>
              </a:ext>
            </a:extLst>
          </p:cNvPr>
          <p:cNvSpPr txBox="1"/>
          <p:nvPr/>
        </p:nvSpPr>
        <p:spPr>
          <a:xfrm>
            <a:off x="6060248" y="665380"/>
            <a:ext cx="2400657" cy="26397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此时因天气寒冷，寒号鸟也不再呜叫了；由于此时是阴气最盛时期，正所谓盛极而衰，阳气已有所萌动，所以老虎开始有求偶行为；“荔挺”为兰草的一种，也感到阳气的萌动而抽出新芽。</a:t>
            </a:r>
          </a:p>
        </p:txBody>
      </p:sp>
    </p:spTree>
    <p:extLst>
      <p:ext uri="{BB962C8B-B14F-4D97-AF65-F5344CB8AC3E}">
        <p14:creationId xmlns:p14="http://schemas.microsoft.com/office/powerpoint/2010/main" xmlns="" val="89060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3_201109071133351099R">
            <a:extLst>
              <a:ext uri="{FF2B5EF4-FFF2-40B4-BE49-F238E27FC236}">
                <a16:creationId xmlns:a16="http://schemas.microsoft.com/office/drawing/2014/main" xmlns="" id="{4361AFCF-A336-49C3-B2AF-39FEB129B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xmlns="" id="{4B708396-3970-4B17-8933-10804F19D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284538"/>
            <a:ext cx="5795963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节日民俗：</a:t>
            </a:r>
          </a:p>
          <a:p>
            <a:r>
              <a:rPr lang="en-US" altLang="zh-CN" sz="2000" b="1" dirty="0">
                <a:solidFill>
                  <a:srgbClr val="00FF00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腌肉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老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南京有句俗语，叫做“小雪腌菜，大雪腌肉”。大雪节气一到，家家户户忙着腌制“咸货”。将大盐加八角、桂皮、花椒、白糖等入锅炒熟，待炒过的花椒盐凉透后，涂抹在鱼、肉和光禽内外，反复揉搓，直到肉色由鲜转暗，表面有液体渗出时，再把肉连剩下的盐放进缸内，用石头压住，放在阴凉背光的地方，半月后取出，将腌出的卤汁入锅加水烧开，撇去浮沫，放入晾干的禽畜肉，一层层码在缸内，倒入盐卤，再压上大石头，十日后取出，挂在朝阳的屋檐下晾晒干，以迎接新年。</a:t>
            </a:r>
          </a:p>
        </p:txBody>
      </p:sp>
      <p:pic>
        <p:nvPicPr>
          <p:cNvPr id="9222" name="Picture 6" descr="cdbf6c81800a19d857d70a8832fa828ba71ea8d3fc1f665b">
            <a:extLst>
              <a:ext uri="{FF2B5EF4-FFF2-40B4-BE49-F238E27FC236}">
                <a16:creationId xmlns:a16="http://schemas.microsoft.com/office/drawing/2014/main" xmlns="" id="{0027508B-C109-4E49-A612-070930CC8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8526" y="3644900"/>
            <a:ext cx="3108325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]ZWGRTA]F([V(_UTKPMB%EE">
            <a:extLst>
              <a:ext uri="{FF2B5EF4-FFF2-40B4-BE49-F238E27FC236}">
                <a16:creationId xmlns:a16="http://schemas.microsoft.com/office/drawing/2014/main" xmlns="" id="{D6D694B9-0046-4C5E-BC29-3F02E84D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6950" y="2708276"/>
            <a:ext cx="20510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14061ac79f3df8dc06a1dd1fcd11728b451028ed">
            <a:extLst>
              <a:ext uri="{FF2B5EF4-FFF2-40B4-BE49-F238E27FC236}">
                <a16:creationId xmlns:a16="http://schemas.microsoft.com/office/drawing/2014/main" xmlns="" id="{95D7719D-99DF-441F-AB25-B1CA1AC42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6">
            <a:extLst>
              <a:ext uri="{FF2B5EF4-FFF2-40B4-BE49-F238E27FC236}">
                <a16:creationId xmlns:a16="http://schemas.microsoft.com/office/drawing/2014/main" xmlns="" id="{81E344AF-D598-4E77-B44D-85E9ABA54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261" y="4941888"/>
            <a:ext cx="411491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FF00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观赏封河</a:t>
            </a:r>
          </a:p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    “小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雪封地，大雪封河”，北方有“千里冰封，万里雪飘”的自然景观，南方也有“雪花飞舞，漫天银色”的迷人图画。到了大雪节气，河里的冰都冻住了，人们可以尽情地滑冰嬉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戏。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xmlns="" id="{33BED768-D212-45B6-87D8-0A4E0B778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4941888"/>
            <a:ext cx="4679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00FF00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进补</a:t>
            </a:r>
          </a:p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    大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雪是“进补”的好时节，素有“冬天进补，开春打虎”的说法。俗话说“三九补一冬，来年无病痛”。此时宜温补助阳、补肾壮骨、养阴益精。冬季食补应供给富含蛋白质、维生素和易于消化的食物。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200884112056908_2">
            <a:extLst>
              <a:ext uri="{FF2B5EF4-FFF2-40B4-BE49-F238E27FC236}">
                <a16:creationId xmlns:a16="http://schemas.microsoft.com/office/drawing/2014/main" xmlns="" id="{49C7D12A-490B-443B-8CA1-4A683EAB2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975" y="-3673"/>
            <a:ext cx="9036050" cy="40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Y[7]FOB1@ZAHT03_KHLGN}5">
            <a:extLst>
              <a:ext uri="{FF2B5EF4-FFF2-40B4-BE49-F238E27FC236}">
                <a16:creationId xmlns:a16="http://schemas.microsoft.com/office/drawing/2014/main" xmlns="" id="{00DE96C1-27A5-419C-9827-9815BDCC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789363"/>
            <a:ext cx="2771775" cy="1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xmlns="" id="{F185A4F0-0FDA-4B22-923B-3AC06413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684" y="3900881"/>
            <a:ext cx="5068116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节气古诗：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大雪     </a:t>
            </a:r>
            <a:endParaRPr lang="en-US" altLang="zh-CN" sz="2000" b="1" dirty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                    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陆游</a:t>
            </a:r>
            <a:endParaRPr lang="en-US" altLang="zh-CN" sz="2000" b="1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大雪江南见未曾，今年方始是严凝。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巧穿帘罅如相觅，重压林梢欲不胜。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毡幄掷卢忘夜睡，金羁立马怯晨兴。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此生自笑功名晚，空想黄河彻底冰。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xmlns="" id="{2946EFD0-6882-4158-8205-D71265F2D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652964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latin typeface="楷体" pitchFamily="49" charset="-122"/>
                <a:ea typeface="楷体" pitchFamily="49" charset="-122"/>
              </a:rPr>
              <a:t>         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逢雪宿芙蓉山主人</a:t>
            </a:r>
          </a:p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                    刘长卿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/>
            </a:r>
            <a:br>
              <a:rPr lang="en-US" altLang="zh-CN" sz="2000" b="1" dirty="0">
                <a:latin typeface="楷体" pitchFamily="49" charset="-122"/>
                <a:ea typeface="楷体" pitchFamily="49" charset="-122"/>
              </a:rPr>
            </a:b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日暮苍山远，天寒白屋贫。 </a:t>
            </a:r>
            <a:br>
              <a:rPr lang="zh-CN" altLang="en-US" sz="2000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       柴门闻犬吠，风雪夜归人。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200884112056908_2">
            <a:extLst>
              <a:ext uri="{FF2B5EF4-FFF2-40B4-BE49-F238E27FC236}">
                <a16:creationId xmlns:a16="http://schemas.microsoft.com/office/drawing/2014/main" xmlns="" id="{7BA14BB7-DE28-4EE2-9B15-65B63B9BF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036050" cy="40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Text Box 5">
            <a:extLst>
              <a:ext uri="{FF2B5EF4-FFF2-40B4-BE49-F238E27FC236}">
                <a16:creationId xmlns:a16="http://schemas.microsoft.com/office/drawing/2014/main" xmlns="" id="{A230C8EE-AB13-4609-B3C6-0352E8D1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076700"/>
            <a:ext cx="2555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节气的古诗：</a:t>
            </a:r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xmlns="" id="{AB7315BF-302E-440A-BA5C-A17D9C2C2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97426"/>
            <a:ext cx="500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/>
              <a:t>                         </a:t>
            </a:r>
          </a:p>
        </p:txBody>
      </p:sp>
      <p:sp>
        <p:nvSpPr>
          <p:cNvPr id="88071" name="Text Box 7">
            <a:extLst>
              <a:ext uri="{FF2B5EF4-FFF2-40B4-BE49-F238E27FC236}">
                <a16:creationId xmlns:a16="http://schemas.microsoft.com/office/drawing/2014/main" xmlns="" id="{C9B31B34-4205-4827-9964-22A296073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084763"/>
            <a:ext cx="38163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latin typeface="楷体" pitchFamily="49" charset="-122"/>
                <a:ea typeface="楷体" pitchFamily="49" charset="-122"/>
              </a:rPr>
              <a:t>        《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夜大雪歌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》   </a:t>
            </a:r>
            <a:r>
              <a:rPr lang="zh-CN" altLang="en-US" b="1">
                <a:latin typeface="楷体" pitchFamily="49" charset="-122"/>
                <a:ea typeface="楷体" pitchFamily="49" charset="-122"/>
              </a:rPr>
              <a:t>陆游 </a:t>
            </a:r>
          </a:p>
          <a:p>
            <a:pPr>
              <a:spcBef>
                <a:spcPct val="50000"/>
              </a:spcBef>
            </a:pPr>
            <a:r>
              <a:rPr lang="zh-CN" altLang="en-US" b="1">
                <a:latin typeface="楷体" pitchFamily="49" charset="-122"/>
                <a:ea typeface="楷体" pitchFamily="49" charset="-122"/>
              </a:rPr>
              <a:t>朔风吹雪飞万里，三更蔌蔌呜窗纸。初疑天女下散花，复恐麻姑行掷米。 </a:t>
            </a:r>
          </a:p>
        </p:txBody>
      </p:sp>
      <p:sp>
        <p:nvSpPr>
          <p:cNvPr id="88072" name="Text Box 8">
            <a:extLst>
              <a:ext uri="{FF2B5EF4-FFF2-40B4-BE49-F238E27FC236}">
                <a16:creationId xmlns:a16="http://schemas.microsoft.com/office/drawing/2014/main" xmlns="" id="{04499BD7-8028-486D-AB2C-0C94BCFEB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5013326"/>
            <a:ext cx="4392613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江雪</a:t>
            </a:r>
            <a:r>
              <a:rPr lang="en-US" altLang="zh-CN" b="1" dirty="0">
                <a:latin typeface="楷体" pitchFamily="49" charset="-122"/>
                <a:ea typeface="楷体" pitchFamily="49" charset="-122"/>
              </a:rPr>
              <a:t>》    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柳宗元</a:t>
            </a:r>
          </a:p>
          <a:p>
            <a:pPr>
              <a:spcBef>
                <a:spcPct val="50000"/>
              </a:spcBef>
            </a:pP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千山鸟飞绝，万径人踪灭。</a:t>
            </a:r>
          </a:p>
          <a:p>
            <a:pPr>
              <a:spcBef>
                <a:spcPct val="50000"/>
              </a:spcBef>
            </a:pP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孤舟蓑笠翁，独钓寒江雪。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5F9B175-D17E-4B93-9CDA-CD826D9E9ED4}"/>
              </a:ext>
            </a:extLst>
          </p:cNvPr>
          <p:cNvGrpSpPr/>
          <p:nvPr/>
        </p:nvGrpSpPr>
        <p:grpSpPr>
          <a:xfrm>
            <a:off x="194632" y="381397"/>
            <a:ext cx="12192000" cy="369332"/>
            <a:chOff x="0" y="321012"/>
            <a:chExt cx="12192000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D2A31B50-7DF0-437E-97AC-EFA553D29181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9C089FD-668D-48A8-8CC5-FC06635B7BEB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大雪的农谚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8468F6-D6A3-4564-9071-6B9DC25D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930"/>
          <a:stretch/>
        </p:blipFill>
        <p:spPr>
          <a:xfrm>
            <a:off x="9161682" y="-1642882"/>
            <a:ext cx="2835686" cy="763348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AC2431B-B094-4FC8-9079-EDA649E63731}"/>
              </a:ext>
            </a:extLst>
          </p:cNvPr>
          <p:cNvSpPr/>
          <p:nvPr/>
        </p:nvSpPr>
        <p:spPr>
          <a:xfrm>
            <a:off x="-1325461" y="1691002"/>
            <a:ext cx="123423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◇大雪不冻倒春寒（桂）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◇大雪河封住，冬至不行船（黑）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◇大雪晴天，立春雪多（冀）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◇大雪不寒明 年旱（冀）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◇大雪下雪，来年雨不缺（皖）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◇寒风迎大雪，三九天气暖（冀）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◇大雪不冻，惊蛰不开（苏、皖、赣、鄂、湘、贵、京、冀、晋）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大雪节气的雪多、雪大均预兆来年丰收。比如：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◇大雪兆丰年，无雪要遭殃（苏、浙、鲁、湘、粤）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◇今 年的雪水大，明 年的麦子好（甘）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◇大雪纷纷是丰年（川）</a:t>
            </a:r>
          </a:p>
        </p:txBody>
      </p:sp>
    </p:spTree>
    <p:extLst>
      <p:ext uri="{BB962C8B-B14F-4D97-AF65-F5344CB8AC3E}">
        <p14:creationId xmlns:p14="http://schemas.microsoft.com/office/powerpoint/2010/main" xmlns="" val="419825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D37704-0DB0-4DF4-832E-E7531A70E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69" y="839611"/>
            <a:ext cx="6010290" cy="45903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666404-3109-48EE-A501-57D4B2D97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D4C485D-2B58-49D2-BC40-4545D3D39C31}"/>
              </a:ext>
            </a:extLst>
          </p:cNvPr>
          <p:cNvSpPr txBox="1"/>
          <p:nvPr/>
        </p:nvSpPr>
        <p:spPr>
          <a:xfrm>
            <a:off x="-154236" y="1162462"/>
            <a:ext cx="12759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第四章</a:t>
            </a:r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冬至</a:t>
            </a:r>
          </a:p>
        </p:txBody>
      </p:sp>
    </p:spTree>
    <p:extLst>
      <p:ext uri="{BB962C8B-B14F-4D97-AF65-F5344CB8AC3E}">
        <p14:creationId xmlns:p14="http://schemas.microsoft.com/office/powerpoint/2010/main" xmlns="" val="339810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666404-3109-48EE-A501-57D4B2D97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D4C485D-2B58-49D2-BC40-4545D3D39C31}"/>
              </a:ext>
            </a:extLst>
          </p:cNvPr>
          <p:cNvSpPr txBox="1"/>
          <p:nvPr/>
        </p:nvSpPr>
        <p:spPr>
          <a:xfrm>
            <a:off x="-86407" y="1207617"/>
            <a:ext cx="9214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第一章</a:t>
            </a:r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立冬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5823EA6-5840-4970-903B-E9F8A583F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6444" y="0"/>
            <a:ext cx="4515556" cy="45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00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7CAA1AB-5EDA-4DD1-ABAA-C127C0AE66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E25E8958-AB4D-4E04-A352-AD172A163108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281FB328-0B74-474F-918F-B8C73FD3233E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冬至常识</a:t>
              </a:r>
            </a:p>
          </p:txBody>
        </p:sp>
      </p:grpSp>
      <p:sp>
        <p:nvSpPr>
          <p:cNvPr id="10" name="ïšľiḑé">
            <a:extLst>
              <a:ext uri="{FF2B5EF4-FFF2-40B4-BE49-F238E27FC236}">
                <a16:creationId xmlns:a16="http://schemas.microsoft.com/office/drawing/2014/main" xmlns="" id="{03454C35-794C-4501-84A8-843FE473E0CC}"/>
              </a:ext>
            </a:extLst>
          </p:cNvPr>
          <p:cNvSpPr txBox="1"/>
          <p:nvPr/>
        </p:nvSpPr>
        <p:spPr bwMode="auto">
          <a:xfrm>
            <a:off x="5846233" y="2210185"/>
            <a:ext cx="5397500" cy="71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1" name="îṧḻiḓè">
            <a:extLst>
              <a:ext uri="{FF2B5EF4-FFF2-40B4-BE49-F238E27FC236}">
                <a16:creationId xmlns:a16="http://schemas.microsoft.com/office/drawing/2014/main" xmlns="" id="{7976DF7F-98D6-4E5B-954D-845D3C670532}"/>
              </a:ext>
            </a:extLst>
          </p:cNvPr>
          <p:cNvSpPr txBox="1"/>
          <p:nvPr/>
        </p:nvSpPr>
        <p:spPr bwMode="auto">
          <a:xfrm>
            <a:off x="6189173" y="1167316"/>
            <a:ext cx="4195664" cy="38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    冬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至，是中国农历中一个重要的节气，也是中华民族的一个传统节日，冬至俗称“冬节”、“长至节”、“亚岁”等。早在二千五百多年前的春秋时代，中国就已经用土圭观测太阳，测定出了冬至，它是二十四节气中最早制订出的一个，时间在每年的阳历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12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21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日至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23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日之间，这一天是北半球全年中白天最短、夜晚最长的一天。中国大部分地区在这一天还有北方吃饺子、南方吃汤圆和南瓜的习俗。谚语：“冬至到，吃水饺。”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iṥlïḍê">
            <a:extLst>
              <a:ext uri="{FF2B5EF4-FFF2-40B4-BE49-F238E27FC236}">
                <a16:creationId xmlns:a16="http://schemas.microsoft.com/office/drawing/2014/main" xmlns="" id="{9CC2C17F-A7A9-4955-9A83-8C0DF48A9785}"/>
              </a:ext>
            </a:extLst>
          </p:cNvPr>
          <p:cNvSpPr txBox="1"/>
          <p:nvPr/>
        </p:nvSpPr>
        <p:spPr bwMode="auto">
          <a:xfrm>
            <a:off x="5843058" y="3534160"/>
            <a:ext cx="5553710" cy="16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9" name="Picture 6" descr="117214105413f51896o">
            <a:extLst>
              <a:ext uri="{FF2B5EF4-FFF2-40B4-BE49-F238E27FC236}">
                <a16:creationId xmlns:a16="http://schemas.microsoft.com/office/drawing/2014/main" xmlns="" id="{951BC7FB-32EE-4A65-852A-AC1D119B1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04" y="793795"/>
            <a:ext cx="4983494" cy="50221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074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5F9B175-D17E-4B93-9CDA-CD826D9E9E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D2A31B50-7DF0-437E-97AC-EFA553D29181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9C089FD-668D-48A8-8CC5-FC06635B7BEB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冬至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8468F6-D6A3-4564-9071-6B9DC25D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930"/>
          <a:stretch/>
        </p:blipFill>
        <p:spPr>
          <a:xfrm>
            <a:off x="9161682" y="-1642882"/>
            <a:ext cx="2835686" cy="76334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394F849-B358-48CC-B0AD-3B324A3BD3E7}"/>
              </a:ext>
            </a:extLst>
          </p:cNvPr>
          <p:cNvSpPr/>
          <p:nvPr/>
        </p:nvSpPr>
        <p:spPr>
          <a:xfrm>
            <a:off x="5324054" y="2274838"/>
            <a:ext cx="3070071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冬至三侯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:</a:t>
            </a:r>
          </a:p>
          <a:p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第一侯，蚯蚓结。</a:t>
            </a: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第二侯，麋角解。</a:t>
            </a: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第三侯，水泉动。</a:t>
            </a:r>
            <a:br>
              <a:rPr lang="zh-CN" altLang="en-US" sz="2800" b="1" dirty="0">
                <a:latin typeface="楷体" pitchFamily="49" charset="-122"/>
                <a:ea typeface="楷体" pitchFamily="49" charset="-122"/>
              </a:rPr>
            </a:b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endParaRPr lang="zh-CN" altLang="en-US" sz="2800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88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1A2A7A7F-0B60-4617-9661-3EAEE80B4EC1}"/>
              </a:ext>
            </a:extLst>
          </p:cNvPr>
          <p:cNvGrpSpPr/>
          <p:nvPr/>
        </p:nvGrpSpPr>
        <p:grpSpPr>
          <a:xfrm>
            <a:off x="11398199" y="-2667000"/>
            <a:ext cx="461665" cy="12192000"/>
            <a:chOff x="11420233" y="-2667001"/>
            <a:chExt cx="461665" cy="1219200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90D91705-9B2A-4FE5-A98B-5ABDEB3DE1F5}"/>
                </a:ext>
              </a:extLst>
            </p:cNvPr>
            <p:cNvCxnSpPr/>
            <p:nvPr/>
          </p:nvCxnSpPr>
          <p:spPr>
            <a:xfrm rot="5400000">
              <a:off x="5555066" y="3428999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0B7B690-E24A-40DA-BE85-5C90C37E8D28}"/>
                </a:ext>
              </a:extLst>
            </p:cNvPr>
            <p:cNvSpPr txBox="1"/>
            <p:nvPr/>
          </p:nvSpPr>
          <p:spPr>
            <a:xfrm>
              <a:off x="11420233" y="2337618"/>
              <a:ext cx="461665" cy="2182762"/>
            </a:xfrm>
            <a:prstGeom prst="rect">
              <a:avLst/>
            </a:prstGeom>
            <a:solidFill>
              <a:srgbClr val="C03444"/>
            </a:solidFill>
          </p:spPr>
          <p:txBody>
            <a:bodyPr vert="eaVert" wrap="square" rtlCol="0">
              <a:spAutoFit/>
            </a:bodyPr>
            <a:lstStyle/>
            <a:p>
              <a:pPr lvl="0" algn="ctr"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冬至习俗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1BC3D48-9ED1-491C-BC71-74BD7C55C5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2" t="-924" r="50274" b="924"/>
          <a:stretch/>
        </p:blipFill>
        <p:spPr>
          <a:xfrm>
            <a:off x="-11023" y="-63347"/>
            <a:ext cx="3426252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3597434-34FB-47B1-88E5-AA1E70AE8708}"/>
              </a:ext>
            </a:extLst>
          </p:cNvPr>
          <p:cNvSpPr/>
          <p:nvPr/>
        </p:nvSpPr>
        <p:spPr>
          <a:xfrm>
            <a:off x="3415229" y="3928858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节日民俗</a:t>
            </a:r>
            <a:r>
              <a:rPr lang="en-US" altLang="zh-CN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:</a:t>
            </a:r>
            <a:r>
              <a:rPr lang="en-US" altLang="zh-CN" sz="2000" b="1" dirty="0">
                <a:solidFill>
                  <a:srgbClr val="00FF00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en-US" altLang="zh-CN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北京馄饨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过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去老北京有“冬至馄饨夏至面”的说法。相传汉朝时，北方匈奴经</a:t>
            </a:r>
            <a:r>
              <a:rPr lang="zh-CN" altLang="en-US" b="1" dirty="0">
                <a:latin typeface="楷体" pitchFamily="49" charset="-122"/>
                <a:ea typeface="楷体" pitchFamily="49" charset="-12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常骚扰边疆，百姓不得安宁。当时匈奴部落中有浑氏和屯氏两个首领，十分凶残。百姓对其恨之入骨，于是用肉馅包成角儿，取“浑”与“屯”之音，呼作“馄饨”。恨以食之，并求平息战乱，能过上太平日子。因最初制成馄饨是在冬至这一天，在冬至这天家家户户都吃馄饨。</a:t>
            </a:r>
          </a:p>
        </p:txBody>
      </p:sp>
      <p:pic>
        <p:nvPicPr>
          <p:cNvPr id="8" name="Picture 4" descr="119059177261831fb1l">
            <a:extLst>
              <a:ext uri="{FF2B5EF4-FFF2-40B4-BE49-F238E27FC236}">
                <a16:creationId xmlns:a16="http://schemas.microsoft.com/office/drawing/2014/main" xmlns="" id="{36F322C3-30FB-4B23-9C8E-760E8AF6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6386" y="889525"/>
            <a:ext cx="2383831" cy="192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9198618367adab482bc6fac8bd4b31c8601a18b86d6c4cd">
            <a:extLst>
              <a:ext uri="{FF2B5EF4-FFF2-40B4-BE49-F238E27FC236}">
                <a16:creationId xmlns:a16="http://schemas.microsoft.com/office/drawing/2014/main" xmlns="" id="{5A813F3A-3C02-4F0B-86E2-EF85C2F0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9719" y="889524"/>
            <a:ext cx="25050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688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u=1633137829,2742481142&amp;fm=21&amp;gp=0">
            <a:extLst>
              <a:ext uri="{FF2B5EF4-FFF2-40B4-BE49-F238E27FC236}">
                <a16:creationId xmlns:a16="http://schemas.microsoft.com/office/drawing/2014/main" xmlns="" id="{C3C7A894-9BCF-4303-AB6B-D684E046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859338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xmlns="" id="{0D669B9C-CB60-457F-9BE4-355499518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15888"/>
            <a:ext cx="352901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latin typeface="楷体" pitchFamily="49" charset="-122"/>
                <a:ea typeface="楷体" pitchFamily="49" charset="-122"/>
              </a:rPr>
              <a:t>2. 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饺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子</a:t>
            </a: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每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年农历冬至这天，不论贫富，饺子是必不可少的节日饭。谚</a:t>
            </a:r>
            <a:r>
              <a:rPr lang="zh-CN" altLang="en-US" dirty="0">
                <a:latin typeface="楷体" pitchFamily="49" charset="-122"/>
                <a:ea typeface="楷体" pitchFamily="49" charset="-12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云：“十月一，冬至到，家家户户吃水饺。”这种习俗，是因纪念“医圣”张仲景冬至舍药留下的。</a:t>
            </a:r>
          </a:p>
        </p:txBody>
      </p:sp>
      <p:pic>
        <p:nvPicPr>
          <p:cNvPr id="15366" name="Picture 6" descr="18d8bc3eb13533faeb0ce7c1a8d3fd1f4034970a314e639a">
            <a:extLst>
              <a:ext uri="{FF2B5EF4-FFF2-40B4-BE49-F238E27FC236}">
                <a16:creationId xmlns:a16="http://schemas.microsoft.com/office/drawing/2014/main" xmlns="" id="{46A90C9A-30DD-4B6F-B0A8-0A2D8DB03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844676"/>
            <a:ext cx="2771775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7">
            <a:extLst>
              <a:ext uri="{FF2B5EF4-FFF2-40B4-BE49-F238E27FC236}">
                <a16:creationId xmlns:a16="http://schemas.microsoft.com/office/drawing/2014/main" xmlns="" id="{A7ABF10A-FD6A-40EF-AFA0-A4AE2C09F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3789363"/>
            <a:ext cx="3313113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latin typeface="楷体" pitchFamily="49" charset="-122"/>
                <a:ea typeface="楷体" pitchFamily="49" charset="-122"/>
              </a:rPr>
              <a:t>3. 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狗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肉羊肉</a:t>
            </a: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冬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至吃狗肉的习俗据说是从汉代开始的。相传，汉高祖刘邦在冬至这一天吃了樊哙煮的狗肉，觉得味道特别鲜美，赞不绝口。从此在民间形成了冬至吃狗肉的习俗。人们纷纷在冬至这一天，吃狗肉、羊肉以及各种滋补食品，以求来年有一个好兆头。</a:t>
            </a:r>
          </a:p>
        </p:txBody>
      </p:sp>
      <p:pic>
        <p:nvPicPr>
          <p:cNvPr id="15368" name="Picture 8" descr="43a7d933c895d143082790cc73f082025bafa40f4afb27b7">
            <a:extLst>
              <a:ext uri="{FF2B5EF4-FFF2-40B4-BE49-F238E27FC236}">
                <a16:creationId xmlns:a16="http://schemas.microsoft.com/office/drawing/2014/main" xmlns="" id="{8ECE5454-E056-46DB-BD7D-5B9ED673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365625"/>
            <a:ext cx="29527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2013313141015357 (1)">
            <a:extLst>
              <a:ext uri="{FF2B5EF4-FFF2-40B4-BE49-F238E27FC236}">
                <a16:creationId xmlns:a16="http://schemas.microsoft.com/office/drawing/2014/main" xmlns="" id="{BF24ACB6-B380-4D9A-99CA-CB643039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365625"/>
            <a:ext cx="23399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5F9B175-D17E-4B93-9CDA-CD826D9E9E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D2A31B50-7DF0-437E-97AC-EFA553D29181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9C089FD-668D-48A8-8CC5-FC06635B7BEB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冬至的诗词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8468F6-D6A3-4564-9071-6B9DC25D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930"/>
          <a:stretch/>
        </p:blipFill>
        <p:spPr>
          <a:xfrm>
            <a:off x="9161682" y="-1642882"/>
            <a:ext cx="2835686" cy="7633487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0351237E-0DA1-4E30-BBF4-ED13EA178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075" y="1941368"/>
            <a:ext cx="488538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 sz="20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           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小 至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                            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唐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杜甫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天时人事日相催，冬至阳生春又来。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刺绣五纹添弱线，吹葭六管动飞灰。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岸容待腊将舒柳，山意冲寒欲放梅。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云物不殊乡国异，教儿且覆掌中杯。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D6682FF2-2CB6-4ADE-BEEE-131A7FF30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794" y="2210455"/>
            <a:ext cx="4212846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     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至后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                       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唐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杜甫</a:t>
            </a:r>
          </a:p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冬至至后日初长，远在剑南思洛阳。</a:t>
            </a:r>
            <a:br>
              <a:rPr lang="zh-CN" altLang="en-US" sz="2000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青袍白马有何意，金谷铜驼非故乡。</a:t>
            </a:r>
            <a:br>
              <a:rPr lang="zh-CN" altLang="en-US" sz="2000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梅花欲开不自觉，棣萼一别永相望。</a:t>
            </a:r>
            <a:br>
              <a:rPr lang="zh-CN" altLang="en-US" sz="2000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愁极本凭诗遣兴，诗成吟咏转凄凉。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5D280BD-07A3-4BE4-9AAA-402D8D8D99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1663" y="505678"/>
            <a:ext cx="3186023" cy="210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64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5F9B175-D17E-4B93-9CDA-CD826D9E9E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D2A31B50-7DF0-437E-97AC-EFA553D29181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9C089FD-668D-48A8-8CC5-FC06635B7BEB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冬至的诗词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8468F6-D6A3-4564-9071-6B9DC25D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930"/>
          <a:stretch/>
        </p:blipFill>
        <p:spPr>
          <a:xfrm>
            <a:off x="9161682" y="-1642882"/>
            <a:ext cx="2835686" cy="7633487"/>
          </a:xfrm>
          <a:prstGeom prst="rect">
            <a:avLst/>
          </a:prstGeom>
        </p:spPr>
      </p:pic>
      <p:pic>
        <p:nvPicPr>
          <p:cNvPr id="9" name="Picture 4" descr="20130926031735_VU4tM_thumb_600_0">
            <a:extLst>
              <a:ext uri="{FF2B5EF4-FFF2-40B4-BE49-F238E27FC236}">
                <a16:creationId xmlns:a16="http://schemas.microsoft.com/office/drawing/2014/main" xmlns="" id="{A8988648-D125-4A52-9E0E-98E0F8EE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2743"/>
            <a:ext cx="4530055" cy="265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AF9438DE-800E-45C6-8FC8-B3E5765F9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6" y="3272740"/>
            <a:ext cx="4968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                 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邯郸冬至夜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                 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唐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白居易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邯郸驿里逢冬至，抱膝灯前影伴身。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　　想得家中夜深坐，还应说著远行人。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A511DB-173F-4AAF-B119-F2A22C2EE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3345765"/>
            <a:ext cx="471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                   </a:t>
            </a:r>
            <a:r>
              <a:rPr lang="zh-CN" altLang="en-US" sz="2000" b="1">
                <a:latin typeface="楷体" pitchFamily="49" charset="-122"/>
                <a:ea typeface="楷体" pitchFamily="49" charset="-122"/>
              </a:rPr>
              <a:t>冬至日独游吉祥寺</a:t>
            </a:r>
          </a:p>
          <a:p>
            <a:r>
              <a:rPr lang="zh-CN" altLang="en-US" sz="2000" b="1">
                <a:latin typeface="楷体" pitchFamily="49" charset="-122"/>
                <a:ea typeface="楷体" pitchFamily="49" charset="-122"/>
              </a:rPr>
              <a:t>　                    　</a:t>
            </a: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>
                <a:latin typeface="楷体" pitchFamily="49" charset="-122"/>
                <a:ea typeface="楷体" pitchFamily="49" charset="-122"/>
              </a:rPr>
              <a:t>宋</a:t>
            </a: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000" b="1">
                <a:latin typeface="楷体" pitchFamily="49" charset="-122"/>
                <a:ea typeface="楷体" pitchFamily="49" charset="-122"/>
              </a:rPr>
              <a:t>苏轼</a:t>
            </a:r>
          </a:p>
          <a:p>
            <a:r>
              <a:rPr lang="zh-CN" altLang="en-US" sz="2000" b="1">
                <a:latin typeface="楷体" pitchFamily="49" charset="-122"/>
                <a:ea typeface="楷体" pitchFamily="49" charset="-122"/>
              </a:rPr>
              <a:t>　　井底微阳回未回，萧萧寒雨湿枯荄。</a:t>
            </a:r>
          </a:p>
          <a:p>
            <a:r>
              <a:rPr lang="zh-CN" altLang="en-US" sz="2000" b="1">
                <a:latin typeface="楷体" pitchFamily="49" charset="-122"/>
                <a:ea typeface="楷体" pitchFamily="49" charset="-122"/>
              </a:rPr>
              <a:t>　　何人更似苏夫子，不是花时肯独来。</a:t>
            </a:r>
          </a:p>
        </p:txBody>
      </p:sp>
    </p:spTree>
    <p:extLst>
      <p:ext uri="{BB962C8B-B14F-4D97-AF65-F5344CB8AC3E}">
        <p14:creationId xmlns:p14="http://schemas.microsoft.com/office/powerpoint/2010/main" xmlns="" val="366344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11353647488948488ao">
            <a:extLst>
              <a:ext uri="{FF2B5EF4-FFF2-40B4-BE49-F238E27FC236}">
                <a16:creationId xmlns:a16="http://schemas.microsoft.com/office/drawing/2014/main" xmlns="" id="{98FE1644-304F-444A-84BA-C337D407C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98621"/>
            <a:ext cx="3590488" cy="3229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5F9B175-D17E-4B93-9CDA-CD826D9E9E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D2A31B50-7DF0-437E-97AC-EFA553D29181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9C089FD-668D-48A8-8CC5-FC06635B7BEB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冬至的农谚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8468F6-D6A3-4564-9071-6B9DC25DB1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930"/>
          <a:stretch/>
        </p:blipFill>
        <p:spPr>
          <a:xfrm>
            <a:off x="9161682" y="-1642882"/>
            <a:ext cx="2835686" cy="76334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FD4DE26-4B2E-45D5-9E99-5C605F848B3C}"/>
              </a:ext>
            </a:extLst>
          </p:cNvPr>
          <p:cNvSpPr/>
          <p:nvPr/>
        </p:nvSpPr>
        <p:spPr>
          <a:xfrm>
            <a:off x="2357305" y="1997839"/>
            <a:ext cx="82883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                     ◇冬至晴，新年雨，中秋有雨冬至晴。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黑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</a:p>
          <a:p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              ◇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冬至晴，新年雨；冬至雨，新年晴。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鲁、湘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</a:p>
          <a:p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              ◇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冬至冷，春节暖；冬至暖，春节冷。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湘、粤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</a:p>
          <a:p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              ◇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冬至不冷，夏至不热。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湘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</a:p>
          <a:p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              ◇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冬至暖，冷到三月中；冬至冷，明春暖得早。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桂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</a:p>
          <a:p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              ◇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冬至暖，烤火到小满。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桂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</a:p>
          <a:p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                     ◇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冬至西北风，来年干一春。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晋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39924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D37704-0DB0-4DF4-832E-E7531A70E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69" y="839611"/>
            <a:ext cx="6010290" cy="45903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666404-3109-48EE-A501-57D4B2D97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D4C485D-2B58-49D2-BC40-4545D3D39C31}"/>
              </a:ext>
            </a:extLst>
          </p:cNvPr>
          <p:cNvSpPr txBox="1"/>
          <p:nvPr/>
        </p:nvSpPr>
        <p:spPr>
          <a:xfrm>
            <a:off x="-154236" y="1162462"/>
            <a:ext cx="12759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第五章</a:t>
            </a:r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小寒</a:t>
            </a:r>
          </a:p>
        </p:txBody>
      </p:sp>
    </p:spTree>
    <p:extLst>
      <p:ext uri="{BB962C8B-B14F-4D97-AF65-F5344CB8AC3E}">
        <p14:creationId xmlns:p14="http://schemas.microsoft.com/office/powerpoint/2010/main" xmlns="" val="367940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7CAA1AB-5EDA-4DD1-ABAA-C127C0AE66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E25E8958-AB4D-4E04-A352-AD172A163108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281FB328-0B74-474F-918F-B8C73FD3233E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小寒的常识</a:t>
              </a:r>
            </a:p>
          </p:txBody>
        </p:sp>
      </p:grpSp>
      <p:sp>
        <p:nvSpPr>
          <p:cNvPr id="10" name="ïšľiḑé">
            <a:extLst>
              <a:ext uri="{FF2B5EF4-FFF2-40B4-BE49-F238E27FC236}">
                <a16:creationId xmlns:a16="http://schemas.microsoft.com/office/drawing/2014/main" xmlns="" id="{03454C35-794C-4501-84A8-843FE473E0CC}"/>
              </a:ext>
            </a:extLst>
          </p:cNvPr>
          <p:cNvSpPr txBox="1"/>
          <p:nvPr/>
        </p:nvSpPr>
        <p:spPr bwMode="auto">
          <a:xfrm>
            <a:off x="5846233" y="2210185"/>
            <a:ext cx="5397500" cy="71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2" name="iṥlïḍê">
            <a:extLst>
              <a:ext uri="{FF2B5EF4-FFF2-40B4-BE49-F238E27FC236}">
                <a16:creationId xmlns:a16="http://schemas.microsoft.com/office/drawing/2014/main" xmlns="" id="{9CC2C17F-A7A9-4955-9A83-8C0DF48A9785}"/>
              </a:ext>
            </a:extLst>
          </p:cNvPr>
          <p:cNvSpPr txBox="1"/>
          <p:nvPr/>
        </p:nvSpPr>
        <p:spPr bwMode="auto">
          <a:xfrm>
            <a:off x="5843058" y="3534160"/>
            <a:ext cx="5553710" cy="16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xmlns="" id="{ADA69C7B-8342-4065-86BD-5D5382BB0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569" y="1935162"/>
            <a:ext cx="3744913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1" dirty="0">
              <a:solidFill>
                <a:srgbClr val="00FF00"/>
              </a:solidFill>
              <a:latin typeface="楷体" pitchFamily="49" charset="-122"/>
              <a:ea typeface="楷体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FF00"/>
                </a:solidFill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2000" b="1" dirty="0" smtClean="0">
                <a:solidFill>
                  <a:srgbClr val="00FF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小寒是第二十三个节气，在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公历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5-7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日之间，太阳位于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黄经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285°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。对于中国而言，小寒标志着开始进入一年中最寒冷的日子。根据中国的气象资料，小寒是气温最低的节气，只有少数年份的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大寒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气温低于小寒的。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63A552B-6443-4368-AB1E-4DEA07C61C5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96996" y="939765"/>
            <a:ext cx="5845834" cy="438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9634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5F9B175-D17E-4B93-9CDA-CD826D9E9E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D2A31B50-7DF0-437E-97AC-EFA553D29181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9C089FD-668D-48A8-8CC5-FC06635B7BEB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小寒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8468F6-D6A3-4564-9071-6B9DC25D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930"/>
          <a:stretch/>
        </p:blipFill>
        <p:spPr>
          <a:xfrm>
            <a:off x="9161682" y="-1642882"/>
            <a:ext cx="2835686" cy="76334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394F849-B358-48CC-B0AD-3B324A3BD3E7}"/>
              </a:ext>
            </a:extLst>
          </p:cNvPr>
          <p:cNvSpPr/>
          <p:nvPr/>
        </p:nvSpPr>
        <p:spPr>
          <a:xfrm>
            <a:off x="3993160" y="1770081"/>
            <a:ext cx="257066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小寒的三侯：</a:t>
            </a:r>
          </a:p>
          <a:p>
            <a:pPr>
              <a:spcBef>
                <a:spcPct val="50000"/>
              </a:spcBef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第一侯，雁北乡。</a:t>
            </a:r>
          </a:p>
          <a:p>
            <a:pPr>
              <a:spcBef>
                <a:spcPct val="50000"/>
              </a:spcBef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第二侯，鹊始巢。</a:t>
            </a:r>
          </a:p>
          <a:p>
            <a:pPr>
              <a:spcBef>
                <a:spcPct val="50000"/>
              </a:spcBef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第三侯，雉始雏。 </a:t>
            </a:r>
          </a:p>
          <a:p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/>
            </a:r>
            <a:br>
              <a:rPr lang="zh-CN" altLang="en-US" sz="2400" b="1" dirty="0">
                <a:latin typeface="楷体" pitchFamily="49" charset="-122"/>
                <a:ea typeface="楷体" pitchFamily="49" charset="-122"/>
              </a:rPr>
            </a:br>
            <a:endParaRPr lang="zh-CN" altLang="en-US" sz="2400" b="1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  <a:p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7" name="Picture 4" descr="u=2695658124,3598855967&amp;fm=21&amp;gp=0">
            <a:extLst>
              <a:ext uri="{FF2B5EF4-FFF2-40B4-BE49-F238E27FC236}">
                <a16:creationId xmlns:a16="http://schemas.microsoft.com/office/drawing/2014/main" xmlns="" id="{13C00EA4-E06B-4A21-8B92-844042C4E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9092" y="505678"/>
            <a:ext cx="4932908" cy="3884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970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7CAA1AB-5EDA-4DD1-ABAA-C127C0AE66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E25E8958-AB4D-4E04-A352-AD172A163108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281FB328-0B74-474F-918F-B8C73FD3233E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立冬常识</a:t>
              </a:r>
            </a:p>
          </p:txBody>
        </p:sp>
      </p:grpSp>
      <p:sp>
        <p:nvSpPr>
          <p:cNvPr id="10" name="ïšľiḑé">
            <a:extLst>
              <a:ext uri="{FF2B5EF4-FFF2-40B4-BE49-F238E27FC236}">
                <a16:creationId xmlns:a16="http://schemas.microsoft.com/office/drawing/2014/main" xmlns="" id="{03454C35-794C-4501-84A8-843FE473E0CC}"/>
              </a:ext>
            </a:extLst>
          </p:cNvPr>
          <p:cNvSpPr txBox="1"/>
          <p:nvPr/>
        </p:nvSpPr>
        <p:spPr bwMode="auto">
          <a:xfrm>
            <a:off x="5846233" y="1580460"/>
            <a:ext cx="5397500" cy="71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立冬是农历二十四节气中的第十九个，时间通常在每年的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11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7-8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日之间。其确定的依据是以太阳到达黄经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225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度为准。</a:t>
            </a:r>
          </a:p>
        </p:txBody>
      </p:sp>
      <p:sp>
        <p:nvSpPr>
          <p:cNvPr id="11" name="îṧḻiḓè">
            <a:extLst>
              <a:ext uri="{FF2B5EF4-FFF2-40B4-BE49-F238E27FC236}">
                <a16:creationId xmlns:a16="http://schemas.microsoft.com/office/drawing/2014/main" xmlns="" id="{7976DF7F-98D6-4E5B-954D-845D3C670532}"/>
              </a:ext>
            </a:extLst>
          </p:cNvPr>
          <p:cNvSpPr txBox="1"/>
          <p:nvPr/>
        </p:nvSpPr>
        <p:spPr bwMode="auto">
          <a:xfrm>
            <a:off x="5846014" y="3001122"/>
            <a:ext cx="4195664" cy="38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传统上为冬天的第一个节气。</a:t>
            </a:r>
          </a:p>
        </p:txBody>
      </p:sp>
      <p:sp>
        <p:nvSpPr>
          <p:cNvPr id="12" name="iṥlïḍê">
            <a:extLst>
              <a:ext uri="{FF2B5EF4-FFF2-40B4-BE49-F238E27FC236}">
                <a16:creationId xmlns:a16="http://schemas.microsoft.com/office/drawing/2014/main" xmlns="" id="{9CC2C17F-A7A9-4955-9A83-8C0DF48A9785}"/>
              </a:ext>
            </a:extLst>
          </p:cNvPr>
          <p:cNvSpPr txBox="1"/>
          <p:nvPr/>
        </p:nvSpPr>
        <p:spPr bwMode="auto">
          <a:xfrm>
            <a:off x="5843058" y="3534160"/>
            <a:ext cx="5553710" cy="16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《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月令七十二候集解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》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说：“立，建始也”，又说：“冬，终也，万物收藏也。”意思是说秋季作物全部收晒完毕，收藏入库，动物也已藏起来准备冬眠。看来，立冬不仅仅代表着冬天的来临。完整地说，立冬是表示冬季开始，万物收藏，归避寒冷的意思。立冬之后，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偏北风加大，气温迅速下降。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楷体" pitchFamily="49" charset="-122"/>
              <a:ea typeface="楷体" pitchFamily="49" charset="-122"/>
              <a:cs typeface="隶书" panose="02010509060101010101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FF1824F-B123-48B3-97FD-BA7B83F250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239" y="528025"/>
            <a:ext cx="5553709" cy="555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75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1A2A7A7F-0B60-4617-9661-3EAEE80B4EC1}"/>
              </a:ext>
            </a:extLst>
          </p:cNvPr>
          <p:cNvGrpSpPr/>
          <p:nvPr/>
        </p:nvGrpSpPr>
        <p:grpSpPr>
          <a:xfrm>
            <a:off x="11398199" y="-2667000"/>
            <a:ext cx="461665" cy="12192000"/>
            <a:chOff x="11420233" y="-2667001"/>
            <a:chExt cx="461665" cy="1219200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90D91705-9B2A-4FE5-A98B-5ABDEB3DE1F5}"/>
                </a:ext>
              </a:extLst>
            </p:cNvPr>
            <p:cNvCxnSpPr/>
            <p:nvPr/>
          </p:nvCxnSpPr>
          <p:spPr>
            <a:xfrm rot="5400000">
              <a:off x="5555066" y="3428999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0B7B690-E24A-40DA-BE85-5C90C37E8D28}"/>
                </a:ext>
              </a:extLst>
            </p:cNvPr>
            <p:cNvSpPr txBox="1"/>
            <p:nvPr/>
          </p:nvSpPr>
          <p:spPr>
            <a:xfrm>
              <a:off x="11420233" y="2337618"/>
              <a:ext cx="461665" cy="2182762"/>
            </a:xfrm>
            <a:prstGeom prst="rect">
              <a:avLst/>
            </a:prstGeom>
            <a:solidFill>
              <a:srgbClr val="C03444"/>
            </a:solidFill>
          </p:spPr>
          <p:txBody>
            <a:bodyPr vert="eaVert" wrap="square" rtlCol="0">
              <a:spAutoFit/>
            </a:bodyPr>
            <a:lstStyle/>
            <a:p>
              <a:pPr lvl="0" algn="ctr"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小寒的习俗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1BC3D48-9ED1-491C-BC71-74BD7C55C5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2" t="-924" r="50274" b="924"/>
          <a:stretch/>
        </p:blipFill>
        <p:spPr>
          <a:xfrm>
            <a:off x="-11023" y="-63347"/>
            <a:ext cx="3426252" cy="685800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xmlns="" id="{5921F387-D5EA-4DD6-A6FD-A660BB4A3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365" y="0"/>
            <a:ext cx="3816350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00FF00"/>
                </a:solidFill>
                <a:latin typeface="楷体" pitchFamily="49" charset="-122"/>
                <a:ea typeface="楷体" pitchFamily="49" charset="-122"/>
              </a:rPr>
              <a:t>节日民俗</a:t>
            </a:r>
            <a:r>
              <a:rPr lang="en-US" altLang="zh-CN" sz="2000" b="1" dirty="0">
                <a:solidFill>
                  <a:srgbClr val="00FF00"/>
                </a:solidFill>
                <a:latin typeface="楷体" pitchFamily="49" charset="-122"/>
                <a:ea typeface="楷体" pitchFamily="49" charset="-122"/>
              </a:rPr>
              <a:t>:     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南京</a:t>
            </a:r>
            <a:r>
              <a:rPr lang="en-US" altLang="zh-CN" dirty="0">
                <a:latin typeface="楷体" pitchFamily="49" charset="-122"/>
                <a:ea typeface="楷体" pitchFamily="49" charset="-122"/>
              </a:rPr>
              <a:t>-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吃菜饭</a:t>
            </a: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  <a:hlinkClick r:id="rId4"/>
              </a:rPr>
              <a:t> 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古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时，南京人对小寒颇重视，但随着时代变迁，现已渐渐淡化，如今人们只能从生活中寻找出点点痕迹。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到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了小寒，老南京一般会煮菜饭吃，菜饭的内容并不相同，有用矮脚黄青菜与咸肉片、香肠片或是板鸭丁，再剁上一些生姜粒与糯米一起煮的，十分香鲜可口。其中矮脚黄、香肠、板鸭都是南京的著名特产，可谓是真正的“南京菜饭”，甚至可与腊八粥相媲美。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xmlns="" id="{833C324F-F8DF-4133-8A91-5891DAA58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62" y="3590489"/>
            <a:ext cx="481036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latin typeface="楷体" pitchFamily="49" charset="-122"/>
                <a:ea typeface="楷体" pitchFamily="49" charset="-122"/>
              </a:rPr>
              <a:t>                   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广东</a:t>
            </a:r>
            <a:r>
              <a:rPr lang="en-US" altLang="zh-CN" dirty="0">
                <a:latin typeface="楷体" pitchFamily="49" charset="-122"/>
                <a:ea typeface="楷体" pitchFamily="49" charset="-122"/>
              </a:rPr>
              <a:t>-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吃糯米饭</a:t>
            </a: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广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州传统，小寒早上吃糯米饭，为避免太糯，一般是</a:t>
            </a:r>
            <a:r>
              <a:rPr lang="en-US" altLang="zh-CN" dirty="0">
                <a:latin typeface="楷体" pitchFamily="49" charset="-122"/>
                <a:ea typeface="楷体" pitchFamily="49" charset="-122"/>
              </a:rPr>
              <a:t>60%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糯米</a:t>
            </a:r>
            <a:r>
              <a:rPr lang="en-US" altLang="zh-CN" dirty="0">
                <a:latin typeface="楷体" pitchFamily="49" charset="-122"/>
                <a:ea typeface="楷体" pitchFamily="49" charset="-122"/>
              </a:rPr>
              <a:t>40%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香米，把腊肉和腊肠切碎，炒熟，花生米</a:t>
            </a:r>
            <a:r>
              <a:rPr lang="zh-CN" altLang="en-US" dirty="0">
                <a:latin typeface="楷体" pitchFamily="49" charset="-122"/>
                <a:ea typeface="楷体" pitchFamily="49" charset="-122"/>
                <a:hlinkClick r:id="rId5"/>
              </a:rPr>
              <a:t> </a:t>
            </a:r>
            <a:endParaRPr lang="zh-CN" altLang="en-US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糯米饭炒熟，加一些碎葱白，拌在饭里面吃。</a:t>
            </a:r>
          </a:p>
        </p:txBody>
      </p:sp>
      <p:pic>
        <p:nvPicPr>
          <p:cNvPr id="12" name="Picture 9" descr="5366d0160924ab18f643ad4835fae6cd7a899e510fb3134b">
            <a:extLst>
              <a:ext uri="{FF2B5EF4-FFF2-40B4-BE49-F238E27FC236}">
                <a16:creationId xmlns:a16="http://schemas.microsoft.com/office/drawing/2014/main" xmlns="" id="{198BFE85-D801-4D0D-947B-096F0F150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866" y="4402851"/>
            <a:ext cx="2376487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hangeTheId-img-3" descr="小寒">
            <a:extLst>
              <a:ext uri="{FF2B5EF4-FFF2-40B4-BE49-F238E27FC236}">
                <a16:creationId xmlns:a16="http://schemas.microsoft.com/office/drawing/2014/main" xmlns="" id="{DA6163E7-6809-43A9-879D-B3657281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9353" y="3768725"/>
            <a:ext cx="262731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913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11364342_014935496113_2">
            <a:extLst>
              <a:ext uri="{FF2B5EF4-FFF2-40B4-BE49-F238E27FC236}">
                <a16:creationId xmlns:a16="http://schemas.microsoft.com/office/drawing/2014/main" xmlns="" id="{A950185E-D7EE-4E76-9DB8-8E79A689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429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9" name="Picture 5" descr="MAQT9%@B~23BRG[A_TDFHWT">
            <a:extLst>
              <a:ext uri="{FF2B5EF4-FFF2-40B4-BE49-F238E27FC236}">
                <a16:creationId xmlns:a16="http://schemas.microsoft.com/office/drawing/2014/main" xmlns="" id="{0E905E55-3E5B-4F61-A9E4-9E0C6DF5F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16339"/>
            <a:ext cx="30670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ALMH`A`1G(T(Z`7_`8F)`LG">
            <a:extLst>
              <a:ext uri="{FF2B5EF4-FFF2-40B4-BE49-F238E27FC236}">
                <a16:creationId xmlns:a16="http://schemas.microsoft.com/office/drawing/2014/main" xmlns="" id="{0932F11F-6284-4DD0-87A4-2E4116B47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4788" y="3933825"/>
            <a:ext cx="2843212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 Box 8">
            <a:extLst>
              <a:ext uri="{FF2B5EF4-FFF2-40B4-BE49-F238E27FC236}">
                <a16:creationId xmlns:a16="http://schemas.microsoft.com/office/drawing/2014/main" xmlns="" id="{228276B0-20A7-4233-BE38-1CFE44AE7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4796" y="4453943"/>
            <a:ext cx="555699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FF00"/>
                </a:solidFill>
                <a:latin typeface="楷体" pitchFamily="49" charset="-122"/>
                <a:ea typeface="楷体" pitchFamily="49" charset="-122"/>
              </a:rPr>
              <a:t>            节气古诗：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    小寒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       吴藕汀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众卉欣荣非及时，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漳州冷艳客来贻。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小寒惟有梅花饺，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未见梢头春一枝。</a:t>
            </a: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xmlns="" id="{90DAE7BF-D133-43D9-9B2B-76B6A8F50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384" y="4410639"/>
            <a:ext cx="700440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楷体" pitchFamily="49" charset="-122"/>
                <a:ea typeface="楷体" pitchFamily="49" charset="-122"/>
              </a:rPr>
              <a:t>                                 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微雨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            </a:t>
            </a:r>
            <a:r>
              <a:rPr lang="en-US" altLang="zh-CN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宋</a:t>
            </a:r>
            <a:r>
              <a:rPr lang="en-US" altLang="zh-CN" b="1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陆游</a:t>
            </a:r>
          </a:p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                          晡後气殊浊，黄昏月尚明。</a:t>
            </a:r>
            <a:br>
              <a:rPr lang="zh-CN" altLang="en-US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    忽吹微雨过，便觉小寒生。</a:t>
            </a:r>
            <a:br>
              <a:rPr lang="zh-CN" altLang="en-US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    树杪雀初定，草根虫已鸣。</a:t>
            </a:r>
            <a:br>
              <a:rPr lang="zh-CN" altLang="en-US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    呼童取半臂，吾欲傍阶行。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u=2515759293,1008030106&amp;fm=21&amp;gp=0">
            <a:extLst>
              <a:ext uri="{FF2B5EF4-FFF2-40B4-BE49-F238E27FC236}">
                <a16:creationId xmlns:a16="http://schemas.microsoft.com/office/drawing/2014/main" xmlns="" id="{75DF987B-21CA-40E7-AF76-15DA30ABF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3789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4213" name="Text Box 5">
            <a:extLst>
              <a:ext uri="{FF2B5EF4-FFF2-40B4-BE49-F238E27FC236}">
                <a16:creationId xmlns:a16="http://schemas.microsoft.com/office/drawing/2014/main" xmlns="" id="{3C8CCD8F-F88C-4E93-AECC-C0868D6C7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068" y="3959604"/>
            <a:ext cx="313624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rgbClr val="00FF00"/>
                </a:solidFill>
              </a:rPr>
              <a:t>节气古诗：</a:t>
            </a:r>
          </a:p>
          <a:p>
            <a:pPr>
              <a:spcBef>
                <a:spcPct val="50000"/>
              </a:spcBef>
            </a:pPr>
            <a:endParaRPr lang="en-US" altLang="zh-CN" sz="2000"/>
          </a:p>
        </p:txBody>
      </p:sp>
      <p:sp>
        <p:nvSpPr>
          <p:cNvPr id="94214" name="Text Box 6">
            <a:extLst>
              <a:ext uri="{FF2B5EF4-FFF2-40B4-BE49-F238E27FC236}">
                <a16:creationId xmlns:a16="http://schemas.microsoft.com/office/drawing/2014/main" xmlns="" id="{99B6F586-9D48-4632-9D21-2C557170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82" y="4295164"/>
            <a:ext cx="55150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重九後风雨不止遂作小寒   </a:t>
            </a:r>
            <a:endParaRPr lang="en-US" altLang="zh-CN" sz="20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                                          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                             陆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游 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    病躯剩喜即新秋，残暑无端抵死留。</a:t>
            </a:r>
          </a:p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    风雨扫除虽一快，凋年摇落已堪愁。</a:t>
            </a:r>
          </a:p>
        </p:txBody>
      </p:sp>
      <p:sp>
        <p:nvSpPr>
          <p:cNvPr id="94215" name="Text Box 7">
            <a:extLst>
              <a:ext uri="{FF2B5EF4-FFF2-40B4-BE49-F238E27FC236}">
                <a16:creationId xmlns:a16="http://schemas.microsoft.com/office/drawing/2014/main" xmlns="" id="{DF28932A-C28F-4FFC-BEBB-0582585F1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910" y="3860801"/>
            <a:ext cx="55147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</a:rPr>
              <a:t>                梦中赋秋望</a:t>
            </a:r>
            <a:endParaRPr lang="en-US" altLang="zh-CN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15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</a:rPr>
              <a:t>                           王铚</a:t>
            </a:r>
            <a:endParaRPr lang="en-US" altLang="zh-CN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1500"/>
              </a:lnSpc>
            </a:pPr>
            <a:endParaRPr lang="en-US" altLang="zh-CN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15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</a:rPr>
              <a:t>阁小寒宜远，林荒晚带风。</a:t>
            </a:r>
          </a:p>
          <a:p>
            <a:pPr>
              <a:lnSpc>
                <a:spcPts val="1500"/>
              </a:lnSpc>
            </a:pPr>
            <a:endParaRPr lang="zh-CN" altLang="en-US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15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</a:rPr>
              <a:t>遥山秋色外，独树雨声中。</a:t>
            </a:r>
          </a:p>
          <a:p>
            <a:pPr>
              <a:lnSpc>
                <a:spcPts val="1500"/>
              </a:lnSpc>
            </a:pPr>
            <a:endParaRPr lang="zh-CN" altLang="en-US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15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</a:rPr>
              <a:t>念起三生异，心伤万境同。</a:t>
            </a:r>
          </a:p>
          <a:p>
            <a:pPr>
              <a:lnSpc>
                <a:spcPts val="1500"/>
              </a:lnSpc>
            </a:pPr>
            <a:endParaRPr lang="zh-CN" altLang="en-US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15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</a:rPr>
              <a:t>此邦非我圣，随意作流通。</a:t>
            </a:r>
          </a:p>
          <a:p>
            <a:pPr>
              <a:lnSpc>
                <a:spcPts val="1500"/>
              </a:lnSpc>
            </a:pPr>
            <a:endParaRPr lang="zh-CN" altLang="en-US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1500"/>
              </a:lnSpc>
            </a:pPr>
            <a:endParaRPr lang="en-US" altLang="zh-CN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5F9B175-D17E-4B93-9CDA-CD826D9E9ED4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D2A31B50-7DF0-437E-97AC-EFA553D29181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9C089FD-668D-48A8-8CC5-FC06635B7BEB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小寒的农谚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8468F6-D6A3-4564-9071-6B9DC25D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930"/>
          <a:stretch/>
        </p:blipFill>
        <p:spPr>
          <a:xfrm>
            <a:off x="9161682" y="-1642882"/>
            <a:ext cx="2835686" cy="76334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FD4DE26-4B2E-45D5-9E99-5C605F848B3C}"/>
              </a:ext>
            </a:extLst>
          </p:cNvPr>
          <p:cNvSpPr/>
          <p:nvPr/>
        </p:nvSpPr>
        <p:spPr>
          <a:xfrm>
            <a:off x="-1344058" y="1865637"/>
            <a:ext cx="1078551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                                   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◇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小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寒大寒不下雪，小暑大暑田开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裂。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                   ◇ 小寒大寒，冷成冰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团。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                   ◇ 小寒不寒，清明泥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潭。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                   ◇ 小寒大寒寒得透，来年春天天暖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和。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  <a:p>
            <a:endParaRPr lang="en-US" altLang="zh-CN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38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D37704-0DB0-4DF4-832E-E7531A70E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69" y="839611"/>
            <a:ext cx="6010290" cy="45903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666404-3109-48EE-A501-57D4B2D97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D4C485D-2B58-49D2-BC40-4545D3D39C31}"/>
              </a:ext>
            </a:extLst>
          </p:cNvPr>
          <p:cNvSpPr txBox="1"/>
          <p:nvPr/>
        </p:nvSpPr>
        <p:spPr>
          <a:xfrm>
            <a:off x="-154236" y="1162462"/>
            <a:ext cx="12759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第六章</a:t>
            </a:r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endParaRPr lang="en-US" altLang="zh-C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大寒</a:t>
            </a:r>
          </a:p>
        </p:txBody>
      </p:sp>
    </p:spTree>
    <p:extLst>
      <p:ext uri="{BB962C8B-B14F-4D97-AF65-F5344CB8AC3E}">
        <p14:creationId xmlns:p14="http://schemas.microsoft.com/office/powerpoint/2010/main" xmlns="" val="205044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13FF981-C5B9-41E8-AE08-DE4411A755C1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CCC5CC6E-F6BC-4789-BA61-02ED96B6922D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5E3A9D8D-E518-4DE0-B83A-17BF3BEF15A6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大寒的常识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4783BE7-1F03-4FA5-B306-48A0FFD2D07A}"/>
              </a:ext>
            </a:extLst>
          </p:cNvPr>
          <p:cNvSpPr/>
          <p:nvPr/>
        </p:nvSpPr>
        <p:spPr>
          <a:xfrm>
            <a:off x="5513801" y="187035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b="1" dirty="0" smtClean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    大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寒，是二十四节气中的最后一个节气。斗指丑；太阳黄经为</a:t>
            </a:r>
            <a:r>
              <a:rPr lang="en-US" altLang="zh-CN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300°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；公历</a:t>
            </a:r>
            <a:r>
              <a:rPr lang="en-US" altLang="zh-CN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20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－</a:t>
            </a:r>
            <a:r>
              <a:rPr lang="en-US" altLang="zh-CN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21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日交节。同小寒一样，大寒也是表示天气寒冷程度的节气。在我国部分地区，大寒不如小寒冷，但在某些年份和沿海少数地方，全年最低汽温仍然会出现在大寒节气内。小寒、大寒是一年中雨水最少的时段。</a:t>
            </a:r>
            <a:r>
              <a:rPr lang="zh-CN" altLang="en-US" b="1" baseline="30000" dirty="0">
                <a:solidFill>
                  <a:srgbClr val="3366CC"/>
                </a:solidFill>
                <a:latin typeface="楷体" pitchFamily="49" charset="-122"/>
                <a:ea typeface="楷体" pitchFamily="49" charset="-122"/>
              </a:rPr>
              <a:t> </a:t>
            </a:r>
            <a:endParaRPr lang="zh-CN" altLang="en-US" b="1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b="1" dirty="0" smtClean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    兹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大寒一过，新一年的节气就又轮回来了，正所谓冬去春来。大寒虽然寒冷，但因为已近春天，所以不会像大雪到冬至期间那样酷寒。这时节，人们开始忙着除旧饰新、腌制年肴、准备年货和各种祭祀供品、扫尘洁物，因为中国人最重要的节日</a:t>
            </a:r>
            <a:r>
              <a:rPr lang="en-US" altLang="zh-CN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春节就要到了。</a:t>
            </a:r>
            <a:endParaRPr lang="zh-CN" altLang="en-US" b="1" i="0" dirty="0">
              <a:solidFill>
                <a:srgbClr val="333333"/>
              </a:solidFill>
              <a:effectLst/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208D709-D6A3-4644-8503-94956A157F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9959"/>
            <a:ext cx="3895289" cy="5840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13FF981-C5B9-41E8-AE08-DE4411A755C1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CCC5CC6E-F6BC-4789-BA61-02ED96B6922D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5E3A9D8D-E518-4DE0-B83A-17BF3BEF15A6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大寒三候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725F4DF-1E7A-45B4-9444-1584A433AC5E}"/>
              </a:ext>
            </a:extLst>
          </p:cNvPr>
          <p:cNvSpPr/>
          <p:nvPr/>
        </p:nvSpPr>
        <p:spPr>
          <a:xfrm>
            <a:off x="2670495" y="331967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                                              </a:t>
            </a:r>
            <a:endParaRPr lang="zh-CN" altLang="en-US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41F034A-9F43-4863-BC8E-7752B356DF0E}"/>
              </a:ext>
            </a:extLst>
          </p:cNvPr>
          <p:cNvSpPr/>
          <p:nvPr/>
        </p:nvSpPr>
        <p:spPr>
          <a:xfrm>
            <a:off x="4793400" y="2246043"/>
            <a:ext cx="3057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一候鸡乳</a:t>
            </a:r>
            <a:r>
              <a:rPr lang="en-US" altLang="zh-CN" sz="32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,</a:t>
            </a:r>
          </a:p>
          <a:p>
            <a:r>
              <a:rPr lang="zh-CN" altLang="en-US" sz="32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二候征鸟厉疾</a:t>
            </a:r>
            <a:r>
              <a:rPr lang="en-US" altLang="zh-CN" sz="32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,</a:t>
            </a:r>
          </a:p>
          <a:p>
            <a:r>
              <a:rPr lang="zh-CN" altLang="en-US" sz="32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三候水泽腹坚。</a:t>
            </a:r>
            <a:endParaRPr lang="zh-CN" altLang="en-US" sz="320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DFC824B-0EE1-48D1-ABF8-ACB1846604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77" y="577704"/>
            <a:ext cx="38385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564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13FF981-C5B9-41E8-AE08-DE4411A755C1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CCC5CC6E-F6BC-4789-BA61-02ED96B6922D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5E3A9D8D-E518-4DE0-B83A-17BF3BEF15A6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大寒的习俗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2FFF718-6A4E-42E4-96ED-EC6F4EC8E6EB}"/>
              </a:ext>
            </a:extLst>
          </p:cNvPr>
          <p:cNvSpPr/>
          <p:nvPr/>
        </p:nvSpPr>
        <p:spPr>
          <a:xfrm>
            <a:off x="2577947" y="3299406"/>
            <a:ext cx="72931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、食糯”，就是大寒节气这天，古人流行吃糯米制作的食物。</a:t>
            </a:r>
            <a:endParaRPr lang="en-US" altLang="zh-CN" b="1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endParaRPr lang="zh-CN" altLang="en-US" b="1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、“喝粥”，即俗话说的“喝腊八粥”，腊月逢八日喝粥风俗由来已久，这种粥由米、豆、枣、莲、花生、枸杞、栗子、果仁、桂圆、葡萄干、核桃仁等放一起熬制而成。</a:t>
            </a:r>
            <a:endParaRPr lang="en-US" altLang="zh-CN" b="1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endParaRPr lang="zh-CN" altLang="en-US" b="1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b="1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、“做牙”，亦称“做牙祭”，原本是祭祀土地公公的仪式，俗称的美餐一顿为“打牙祭”即由此而来。做牙有“头牙”和“尾牙”的讲究，头牙在农历的二月二，尾牙则在腊月十六，全家坐一起“食尾牙”。</a:t>
            </a:r>
            <a:endParaRPr lang="zh-CN" altLang="en-US" b="1" i="0" dirty="0">
              <a:solidFill>
                <a:srgbClr val="333333"/>
              </a:solidFill>
              <a:effectLst/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5E3E76-FF77-4BEA-82C5-7FB5BDA110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7433"/>
            <a:ext cx="3145872" cy="2254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503C832-98E2-4D30-B5D3-C6716F0863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78892" y="557433"/>
            <a:ext cx="2726422" cy="21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326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13FF981-C5B9-41E8-AE08-DE4411A755C1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CCC5CC6E-F6BC-4789-BA61-02ED96B6922D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5E3A9D8D-E518-4DE0-B83A-17BF3BEF15A6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大寒的诗词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725F4DF-1E7A-45B4-9444-1584A433AC5E}"/>
              </a:ext>
            </a:extLst>
          </p:cNvPr>
          <p:cNvSpPr/>
          <p:nvPr/>
        </p:nvSpPr>
        <p:spPr>
          <a:xfrm>
            <a:off x="2780664" y="379339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                                                    大寒吟 </a:t>
            </a:r>
            <a:endParaRPr lang="en-US" altLang="zh-CN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                                                              </a:t>
            </a:r>
            <a:r>
              <a:rPr lang="zh-CN" altLang="en-US" dirty="0" smtClean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宋</a:t>
            </a:r>
            <a:r>
              <a:rPr lang="zh-CN" altLang="en-US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 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邵雍</a:t>
            </a:r>
            <a:br>
              <a:rPr lang="zh-CN" altLang="en-US" dirty="0">
                <a:latin typeface="楷体" pitchFamily="49" charset="-122"/>
                <a:ea typeface="楷体" pitchFamily="49" charset="-122"/>
              </a:rPr>
            </a:br>
            <a:r>
              <a:rPr lang="zh-CN" altLang="en-US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　　旧雪未及消，新雪又拥户。阶前冻银床，檐头冰钟乳。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/>
            </a:r>
            <a:br>
              <a:rPr lang="zh-CN" altLang="en-US" dirty="0">
                <a:latin typeface="楷体" pitchFamily="49" charset="-122"/>
                <a:ea typeface="楷体" pitchFamily="49" charset="-122"/>
              </a:rPr>
            </a:br>
            <a:r>
              <a:rPr lang="zh-CN" altLang="en-US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　　清日无光辉，烈风正号怒。人口各有舌，言语不能吐。</a:t>
            </a:r>
            <a:endParaRPr lang="zh-CN" altLang="en-US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938A241-BF14-4353-B43D-E1F72EE7AEA6}"/>
              </a:ext>
            </a:extLst>
          </p:cNvPr>
          <p:cNvSpPr/>
          <p:nvPr/>
        </p:nvSpPr>
        <p:spPr>
          <a:xfrm>
            <a:off x="3154260" y="1233184"/>
            <a:ext cx="59897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                                         村居苦寒</a:t>
            </a:r>
            <a:endParaRPr lang="en-US" altLang="zh-CN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                                                        </a:t>
            </a:r>
            <a:r>
              <a:rPr lang="zh-CN" altLang="en-US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唐</a:t>
            </a:r>
            <a:r>
              <a:rPr lang="en-US" altLang="zh-CN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dirty="0">
                <a:latin typeface="楷体" pitchFamily="49" charset="-122"/>
                <a:ea typeface="楷体" pitchFamily="49" charset="-122"/>
              </a:rPr>
              <a:t>白居易</a:t>
            </a: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八年十二月，五日雪纷纷。竹柏皆冻死，况彼无衣民。 </a:t>
            </a: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回观村闾间，十室八九贫。北风利如剑，布絮不蔽身。 </a:t>
            </a: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唯烧蒿棘火，愁坐夜待晨。乃知大寒岁，农者尤苦辛。 </a:t>
            </a: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顾我当此日，草堂深掩门。褐裘覆紖被，坐卧有馀温。 </a:t>
            </a:r>
          </a:p>
          <a:p>
            <a:r>
              <a:rPr lang="zh-CN" altLang="en-US" dirty="0">
                <a:latin typeface="楷体" pitchFamily="49" charset="-122"/>
                <a:ea typeface="楷体" pitchFamily="49" charset="-122"/>
              </a:rPr>
              <a:t>幸免饥冻苦，又无垄亩勤。念彼深可愧，自问是何人</a:t>
            </a:r>
            <a:r>
              <a:rPr lang="zh-CN" altLang="en-US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b="0" i="0" dirty="0">
              <a:solidFill>
                <a:srgbClr val="333333"/>
              </a:solidFill>
              <a:effectLst/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94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13FF981-C5B9-41E8-AE08-DE4411A755C1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CCC5CC6E-F6BC-4789-BA61-02ED96B6922D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5E3A9D8D-E518-4DE0-B83A-17BF3BEF15A6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大寒的农谚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F896119-5DB2-4A4C-9AAD-40F7713AF5C0}"/>
              </a:ext>
            </a:extLst>
          </p:cNvPr>
          <p:cNvSpPr/>
          <p:nvPr/>
        </p:nvSpPr>
        <p:spPr>
          <a:xfrm>
            <a:off x="4328719" y="1532028"/>
            <a:ext cx="56709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33333"/>
                </a:solidFill>
                <a:latin typeface="楷体" pitchFamily="49" charset="-122"/>
                <a:ea typeface="楷体" pitchFamily="49" charset="-122"/>
              </a:rPr>
              <a:t>大寒不寒，春分不暖</a:t>
            </a:r>
            <a:endParaRPr lang="en-US" altLang="zh-CN" sz="2800" dirty="0">
              <a:solidFill>
                <a:srgbClr val="333333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dirty="0">
                <a:latin typeface="楷体" pitchFamily="49" charset="-122"/>
                <a:ea typeface="楷体" pitchFamily="49" charset="-122"/>
              </a:rPr>
              <a:t>大寒见三白，农人衣食足</a:t>
            </a:r>
            <a:endParaRPr lang="en-US" altLang="zh-CN" sz="28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dirty="0">
                <a:latin typeface="楷体" pitchFamily="49" charset="-122"/>
                <a:ea typeface="楷体" pitchFamily="49" charset="-122"/>
              </a:rPr>
              <a:t>大寒猪屯湿，三月谷芽烂</a:t>
            </a:r>
            <a:endParaRPr lang="en-US" altLang="zh-CN" sz="28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dirty="0">
                <a:latin typeface="楷体" pitchFamily="49" charset="-122"/>
                <a:ea typeface="楷体" pitchFamily="49" charset="-122"/>
              </a:rPr>
              <a:t>大寒猪屯湿，三月谷芽烂</a:t>
            </a:r>
            <a:endParaRPr lang="en-US" altLang="zh-CN" sz="28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dirty="0">
                <a:latin typeface="楷体" pitchFamily="49" charset="-122"/>
                <a:ea typeface="楷体" pitchFamily="49" charset="-122"/>
              </a:rPr>
              <a:t>小寒大寒不下雪，小暑大暑田开裂</a:t>
            </a:r>
            <a:br>
              <a:rPr lang="zh-CN" altLang="en-US" sz="2800" dirty="0">
                <a:latin typeface="楷体" pitchFamily="49" charset="-122"/>
                <a:ea typeface="楷体" pitchFamily="49" charset="-122"/>
              </a:rPr>
            </a:br>
            <a:r>
              <a:rPr lang="zh-CN" altLang="en-US" sz="2800" dirty="0">
                <a:latin typeface="楷体" pitchFamily="49" charset="-122"/>
                <a:ea typeface="楷体" pitchFamily="49" charset="-122"/>
              </a:rPr>
              <a:t>小寒大寒，冷成冰团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E92DE0B-D725-4FF5-9503-21100F1C1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82" y="690343"/>
            <a:ext cx="4202288" cy="35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396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86EBC7-003B-452A-8749-8489201488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22" t="54912" r="6328" b="17050"/>
          <a:stretch/>
        </p:blipFill>
        <p:spPr>
          <a:xfrm>
            <a:off x="4880485" y="2590800"/>
            <a:ext cx="660694" cy="71038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12DC0A8-C994-42A3-A23A-D81E87EB299A}"/>
              </a:ext>
            </a:extLst>
          </p:cNvPr>
          <p:cNvGrpSpPr/>
          <p:nvPr/>
        </p:nvGrpSpPr>
        <p:grpSpPr>
          <a:xfrm>
            <a:off x="11420233" y="-2667001"/>
            <a:ext cx="461665" cy="12192000"/>
            <a:chOff x="11420233" y="-2667001"/>
            <a:chExt cx="461665" cy="12192000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A9F97D11-8DFA-482B-815A-030FF2F32BD4}"/>
                </a:ext>
              </a:extLst>
            </p:cNvPr>
            <p:cNvCxnSpPr/>
            <p:nvPr/>
          </p:nvCxnSpPr>
          <p:spPr>
            <a:xfrm rot="5400000">
              <a:off x="5555066" y="3428999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6C4B85-EC2D-48EA-8348-9229FA8D2CD3}"/>
                </a:ext>
              </a:extLst>
            </p:cNvPr>
            <p:cNvSpPr txBox="1"/>
            <p:nvPr/>
          </p:nvSpPr>
          <p:spPr>
            <a:xfrm>
              <a:off x="11420233" y="2337618"/>
              <a:ext cx="461665" cy="2182762"/>
            </a:xfrm>
            <a:prstGeom prst="rect">
              <a:avLst/>
            </a:prstGeom>
            <a:solidFill>
              <a:srgbClr val="C03444"/>
            </a:solidFill>
          </p:spPr>
          <p:txBody>
            <a:bodyPr vert="eaVert"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立冬常识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42C8A44-D613-4723-9862-ED04D3DC597E}"/>
              </a:ext>
            </a:extLst>
          </p:cNvPr>
          <p:cNvSpPr/>
          <p:nvPr/>
        </p:nvSpPr>
        <p:spPr>
          <a:xfrm>
            <a:off x="5583278" y="995298"/>
            <a:ext cx="2993763" cy="2298290"/>
          </a:xfrm>
          <a:prstGeom prst="rect">
            <a:avLst/>
          </a:prstGeom>
          <a:noFill/>
          <a:ln>
            <a:solidFill>
              <a:srgbClr val="C03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33C42DA-BA8A-4F7C-BD09-FE297499BDF4}"/>
              </a:ext>
            </a:extLst>
          </p:cNvPr>
          <p:cNvSpPr/>
          <p:nvPr/>
        </p:nvSpPr>
        <p:spPr>
          <a:xfrm>
            <a:off x="2256640" y="3350760"/>
            <a:ext cx="3284540" cy="2798370"/>
          </a:xfrm>
          <a:prstGeom prst="rect">
            <a:avLst/>
          </a:prstGeom>
          <a:noFill/>
          <a:ln>
            <a:solidFill>
              <a:srgbClr val="C03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E751365C-4FBE-4BEC-B0B6-291099B03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22" t="54912" r="6328" b="17050"/>
          <a:stretch/>
        </p:blipFill>
        <p:spPr>
          <a:xfrm>
            <a:off x="8181667" y="5234448"/>
            <a:ext cx="660694" cy="71038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9450BD7-0CEE-442D-AF17-66C242EB1522}"/>
              </a:ext>
            </a:extLst>
          </p:cNvPr>
          <p:cNvSpPr txBox="1"/>
          <p:nvPr/>
        </p:nvSpPr>
        <p:spPr>
          <a:xfrm>
            <a:off x="6030291" y="1113781"/>
            <a:ext cx="2400657" cy="2241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立冬后，野鸡一类的大鸟便不多见了，而海边却可以看到外壳与野鸡的线条及颜色相似的大蛤。所以古人认为雉到立冬后便变成大蛤了。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98C9759-46E0-4E07-A3BD-ADD229B6B4C4}"/>
              </a:ext>
            </a:extLst>
          </p:cNvPr>
          <p:cNvSpPr txBox="1"/>
          <p:nvPr/>
        </p:nvSpPr>
        <p:spPr>
          <a:xfrm>
            <a:off x="2136620" y="3669889"/>
            <a:ext cx="3508653" cy="2241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立冬，十月节。立字解见前。冬，终也，万物收藏也。</a:t>
            </a:r>
            <a:r>
              <a:rPr lang="zh-CN" altLang="en-US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一候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，水始冰。水面初凝，未至于坚也。</a:t>
            </a:r>
            <a:r>
              <a:rPr lang="zh-CN" altLang="en-US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二候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，地始冻。土气凝寒，未至于拆。</a:t>
            </a:r>
            <a:r>
              <a:rPr lang="zh-CN" altLang="en-US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三候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，雉入大水为蜃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8AB8003-ABFB-4EA0-9073-AD703182AE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9002" y="796830"/>
            <a:ext cx="2641830" cy="271041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BF222586-D47B-4439-95B6-CDA2B2E26019}"/>
              </a:ext>
            </a:extLst>
          </p:cNvPr>
          <p:cNvSpPr txBox="1"/>
          <p:nvPr/>
        </p:nvSpPr>
        <p:spPr>
          <a:xfrm>
            <a:off x="1784173" y="3507240"/>
            <a:ext cx="553998" cy="1478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itchFamily="49" charset="-122"/>
                <a:ea typeface="楷体" pitchFamily="49" charset="-122"/>
              </a:rPr>
              <a:t>立冬解释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4E0C155A-46CB-4BA4-9E41-A2EF396CA6A2}"/>
              </a:ext>
            </a:extLst>
          </p:cNvPr>
          <p:cNvSpPr txBox="1"/>
          <p:nvPr/>
        </p:nvSpPr>
        <p:spPr>
          <a:xfrm>
            <a:off x="8906793" y="1002890"/>
            <a:ext cx="553998" cy="1478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itchFamily="49" charset="-122"/>
                <a:ea typeface="楷体" pitchFamily="49" charset="-122"/>
              </a:rPr>
              <a:t>立冬动物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E544F64-4FBF-4B1D-A246-B679BFF99D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9510" y="3556821"/>
            <a:ext cx="2641830" cy="25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956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75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334771B-38C5-440E-856B-E0870A077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弧形 24">
            <a:extLst>
              <a:ext uri="{FF2B5EF4-FFF2-40B4-BE49-F238E27FC236}">
                <a16:creationId xmlns:a16="http://schemas.microsoft.com/office/drawing/2014/main" xmlns="" id="{6C62DE98-C251-49DD-8C8F-D95F972F2996}"/>
              </a:ext>
            </a:extLst>
          </p:cNvPr>
          <p:cNvSpPr/>
          <p:nvPr/>
        </p:nvSpPr>
        <p:spPr>
          <a:xfrm rot="18788606">
            <a:off x="4206405" y="1156534"/>
            <a:ext cx="3845638" cy="3845638"/>
          </a:xfrm>
          <a:prstGeom prst="arc">
            <a:avLst>
              <a:gd name="adj1" fmla="val 9262389"/>
              <a:gd name="adj2" fmla="val 9628432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弧形 25">
            <a:extLst>
              <a:ext uri="{FF2B5EF4-FFF2-40B4-BE49-F238E27FC236}">
                <a16:creationId xmlns:a16="http://schemas.microsoft.com/office/drawing/2014/main" xmlns="" id="{4BFEFDB2-6709-49EF-9E9E-C7426846D5AE}"/>
              </a:ext>
            </a:extLst>
          </p:cNvPr>
          <p:cNvSpPr/>
          <p:nvPr/>
        </p:nvSpPr>
        <p:spPr>
          <a:xfrm rot="18788606">
            <a:off x="4191165" y="1156534"/>
            <a:ext cx="3845638" cy="3845638"/>
          </a:xfrm>
          <a:prstGeom prst="arc">
            <a:avLst>
              <a:gd name="adj1" fmla="val 5753797"/>
              <a:gd name="adj2" fmla="val 6447091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悦耳钢琴">
            <a:hlinkClick r:id="" action="ppaction://media"/>
            <a:extLst>
              <a:ext uri="{FF2B5EF4-FFF2-40B4-BE49-F238E27FC236}">
                <a16:creationId xmlns:a16="http://schemas.microsoft.com/office/drawing/2014/main" xmlns="" id="{FBBF14A7-FA11-413B-845C-7066622CEF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143635" y="7116445"/>
            <a:ext cx="487363" cy="487363"/>
          </a:xfrm>
          <a:prstGeom prst="rect">
            <a:avLst/>
          </a:prstGeom>
        </p:spPr>
      </p:pic>
      <p:pic>
        <p:nvPicPr>
          <p:cNvPr id="29" name="图片 28" descr="c3b3e7bfe1f549e472b7962c01653228">
            <a:extLst>
              <a:ext uri="{FF2B5EF4-FFF2-40B4-BE49-F238E27FC236}">
                <a16:creationId xmlns:a16="http://schemas.microsoft.com/office/drawing/2014/main" xmlns="" id="{3DDC5107-32CD-408A-9A24-4EDEB6BED3F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0" y="185847"/>
            <a:ext cx="4871085" cy="34632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FC2B211-E965-4DAB-92FD-510EAB0DEF02}"/>
              </a:ext>
            </a:extLst>
          </p:cNvPr>
          <p:cNvSpPr txBox="1"/>
          <p:nvPr/>
        </p:nvSpPr>
        <p:spPr>
          <a:xfrm>
            <a:off x="4787661" y="2536167"/>
            <a:ext cx="3726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谢谢大家</a:t>
            </a:r>
          </a:p>
        </p:txBody>
      </p:sp>
    </p:spTree>
    <p:extLst>
      <p:ext uri="{BB962C8B-B14F-4D97-AF65-F5344CB8AC3E}">
        <p14:creationId xmlns:p14="http://schemas.microsoft.com/office/powerpoint/2010/main" xmlns="" val="339759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5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C2201F3-3217-48B7-BDB4-7F28B934D709}"/>
              </a:ext>
            </a:extLst>
          </p:cNvPr>
          <p:cNvSpPr txBox="1"/>
          <p:nvPr/>
        </p:nvSpPr>
        <p:spPr>
          <a:xfrm>
            <a:off x="5507703" y="1200302"/>
            <a:ext cx="5409311" cy="51518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just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立冬不仅是收获祭祀与丰年宴会隆重举行的时间，也是寒风乍起的季节。有“十月朔”、“秦岁首”、“寒衣节”、“丰收节”等习俗活动。此时，在北方，正是“水结冰，地始冻”的孟冬之月，在南方却是小阳春的天气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立冬是十月的大节，汉魏时期，这天天子要亲率群臣迎接冬气，对为国捐躯的烈士及其家小进行表彰与抚恤，请死者保护生灵，鼓励民众抵御外敌或恶寇的掠夺与侵袭，在汉族民间有祭祖、饮宴、卜岁等习俗，以时令佳品向祖灵祭祀，以尽为人子孙的义务和责任，祈求上天赐给来岁的丰年，农民自己亦获得饮酒与休息的酬劳。立冬习俗有的改了，也有沿袭至今的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D9EFF5F-1EDC-4777-81DB-AECB1EE1E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625" y="1077468"/>
            <a:ext cx="4703064" cy="470306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FAB60557-AB02-4E10-B302-8570D2E8C9B8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B3DBC8D6-CA9B-4D3F-87B2-042B6FA11D54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2CAF8996-B5DB-4D17-A776-695DB454C6B8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</a:t>
              </a:r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立冬习俗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3655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9B7201C-421E-47C7-A254-720ECF441084}"/>
              </a:ext>
            </a:extLst>
          </p:cNvPr>
          <p:cNvSpPr/>
          <p:nvPr/>
        </p:nvSpPr>
        <p:spPr>
          <a:xfrm>
            <a:off x="357764" y="2402137"/>
            <a:ext cx="6505882" cy="3694729"/>
          </a:xfrm>
          <a:prstGeom prst="roundRect">
            <a:avLst>
              <a:gd name="adj" fmla="val 0"/>
            </a:avLst>
          </a:prstGeom>
          <a:noFill/>
          <a:ln cmpd="dbl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4B93AF27-674B-462E-97A3-F513AAB724B5}"/>
              </a:ext>
            </a:extLst>
          </p:cNvPr>
          <p:cNvGrpSpPr/>
          <p:nvPr/>
        </p:nvGrpSpPr>
        <p:grpSpPr>
          <a:xfrm>
            <a:off x="2521996" y="321012"/>
            <a:ext cx="9670004" cy="369332"/>
            <a:chOff x="2521996" y="321012"/>
            <a:chExt cx="9670004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C8984644-6EF8-4333-AA78-50D7BEBE4F00}"/>
                </a:ext>
              </a:extLst>
            </p:cNvPr>
            <p:cNvCxnSpPr>
              <a:cxnSpLocks/>
            </p:cNvCxnSpPr>
            <p:nvPr/>
          </p:nvCxnSpPr>
          <p:spPr>
            <a:xfrm>
              <a:off x="2521996" y="505838"/>
              <a:ext cx="9670004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CCA03291-4FE4-4216-B98D-70A1197FFF08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立冬习俗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E2D4621-222F-4D6F-981B-6074A1585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2352" y="132317"/>
            <a:ext cx="2724348" cy="208499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193C211-62BB-44FA-B895-B8509B7340EF}"/>
              </a:ext>
            </a:extLst>
          </p:cNvPr>
          <p:cNvSpPr txBox="1"/>
          <p:nvPr/>
        </p:nvSpPr>
        <p:spPr>
          <a:xfrm>
            <a:off x="2109349" y="2525613"/>
            <a:ext cx="4801314" cy="317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立冬与立春、立夏、立秋合称四立、古代社会中是个重要的节日。过去是个农耕社会，劳动了一年，利用立冬这一天要休息，顺便犒赏一家人的辛苦。谚语“立冬补冬，补嘴空”就是最好的比喻。古时此日，天子有出郊迎冬之礼，并有赐群臣冬衣、矜恤孤寡之制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77BD201A-4AB8-44BD-8D43-613AD4187DA3}"/>
              </a:ext>
            </a:extLst>
          </p:cNvPr>
          <p:cNvGrpSpPr/>
          <p:nvPr/>
        </p:nvGrpSpPr>
        <p:grpSpPr>
          <a:xfrm>
            <a:off x="767645" y="3088649"/>
            <a:ext cx="900000" cy="1954108"/>
            <a:chOff x="3296356" y="1861326"/>
            <a:chExt cx="900000" cy="195410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476EC62D-35C1-4A71-A1C1-A84E6314ED2F}"/>
                </a:ext>
              </a:extLst>
            </p:cNvPr>
            <p:cNvSpPr/>
            <p:nvPr/>
          </p:nvSpPr>
          <p:spPr>
            <a:xfrm>
              <a:off x="3296356" y="1861326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FDD1B4CA-9089-4263-8576-532A47EF82E2}"/>
                </a:ext>
              </a:extLst>
            </p:cNvPr>
            <p:cNvSpPr/>
            <p:nvPr/>
          </p:nvSpPr>
          <p:spPr>
            <a:xfrm>
              <a:off x="3296356" y="2915434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2EA5BA57-7260-46B4-9A48-6862C3918914}"/>
                </a:ext>
              </a:extLst>
            </p:cNvPr>
            <p:cNvSpPr txBox="1"/>
            <p:nvPr/>
          </p:nvSpPr>
          <p:spPr>
            <a:xfrm>
              <a:off x="3433578" y="3011491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冬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C1CD156C-0867-473C-814B-3356EF94471C}"/>
                </a:ext>
              </a:extLst>
            </p:cNvPr>
            <p:cNvSpPr txBox="1"/>
            <p:nvPr/>
          </p:nvSpPr>
          <p:spPr>
            <a:xfrm>
              <a:off x="3476767" y="1957383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迎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85B03E8-083B-4A24-8D7A-052902948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6998" y="879360"/>
            <a:ext cx="5055700" cy="50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592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9B7201C-421E-47C7-A254-720ECF441084}"/>
              </a:ext>
            </a:extLst>
          </p:cNvPr>
          <p:cNvSpPr/>
          <p:nvPr/>
        </p:nvSpPr>
        <p:spPr>
          <a:xfrm>
            <a:off x="5926667" y="1174814"/>
            <a:ext cx="4799390" cy="3694729"/>
          </a:xfrm>
          <a:prstGeom prst="roundRect">
            <a:avLst>
              <a:gd name="adj" fmla="val 0"/>
            </a:avLst>
          </a:prstGeom>
          <a:noFill/>
          <a:ln cmpd="dbl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4B93AF27-674B-462E-97A3-F513AAB724B5}"/>
              </a:ext>
            </a:extLst>
          </p:cNvPr>
          <p:cNvGrpSpPr/>
          <p:nvPr/>
        </p:nvGrpSpPr>
        <p:grpSpPr>
          <a:xfrm>
            <a:off x="2521996" y="321012"/>
            <a:ext cx="9670004" cy="369332"/>
            <a:chOff x="2521996" y="321012"/>
            <a:chExt cx="9670004" cy="36933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C8984644-6EF8-4333-AA78-50D7BEBE4F00}"/>
                </a:ext>
              </a:extLst>
            </p:cNvPr>
            <p:cNvCxnSpPr>
              <a:cxnSpLocks/>
            </p:cNvCxnSpPr>
            <p:nvPr/>
          </p:nvCxnSpPr>
          <p:spPr>
            <a:xfrm>
              <a:off x="2521996" y="505838"/>
              <a:ext cx="9670004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CCA03291-4FE4-4216-B98D-70A1197FFF08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立冬习俗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E2D4621-222F-4D6F-981B-6074A1585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2352" y="132317"/>
            <a:ext cx="2724348" cy="208499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193C211-62BB-44FA-B895-B8509B7340EF}"/>
              </a:ext>
            </a:extLst>
          </p:cNvPr>
          <p:cNvSpPr txBox="1"/>
          <p:nvPr/>
        </p:nvSpPr>
        <p:spPr>
          <a:xfrm>
            <a:off x="6127048" y="1861326"/>
            <a:ext cx="3508653" cy="2571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贺冬亦称“拜冬”，在汉代即有此俗。东汉崔定</a:t>
            </a:r>
            <a:r>
              <a:rPr lang="en-US" altLang="zh-CN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《</a:t>
            </a:r>
            <a:r>
              <a:rPr lang="zh-CN" altLang="en-US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四民月令</a:t>
            </a:r>
            <a:r>
              <a:rPr lang="en-US" altLang="zh-CN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》</a:t>
            </a:r>
            <a:r>
              <a:rPr lang="zh-CN" altLang="en-US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：“冬至之日进酒肴，贺谒君师耆老，一如正日。”宋代每逢此日，人们更换新衣，庆贺往来，一如年节。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77BD201A-4AB8-44BD-8D43-613AD4187DA3}"/>
              </a:ext>
            </a:extLst>
          </p:cNvPr>
          <p:cNvGrpSpPr/>
          <p:nvPr/>
        </p:nvGrpSpPr>
        <p:grpSpPr>
          <a:xfrm>
            <a:off x="9730879" y="1951637"/>
            <a:ext cx="900000" cy="1954108"/>
            <a:chOff x="3296356" y="1861326"/>
            <a:chExt cx="900000" cy="195410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476EC62D-35C1-4A71-A1C1-A84E6314ED2F}"/>
                </a:ext>
              </a:extLst>
            </p:cNvPr>
            <p:cNvSpPr/>
            <p:nvPr/>
          </p:nvSpPr>
          <p:spPr>
            <a:xfrm>
              <a:off x="3296356" y="1861326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FDD1B4CA-9089-4263-8576-532A47EF82E2}"/>
                </a:ext>
              </a:extLst>
            </p:cNvPr>
            <p:cNvSpPr/>
            <p:nvPr/>
          </p:nvSpPr>
          <p:spPr>
            <a:xfrm>
              <a:off x="3296356" y="2915434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2EA5BA57-7260-46B4-9A48-6862C3918914}"/>
                </a:ext>
              </a:extLst>
            </p:cNvPr>
            <p:cNvSpPr txBox="1"/>
            <p:nvPr/>
          </p:nvSpPr>
          <p:spPr>
            <a:xfrm>
              <a:off x="3433578" y="3011491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冬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C1CD156C-0867-473C-814B-3356EF94471C}"/>
                </a:ext>
              </a:extLst>
            </p:cNvPr>
            <p:cNvSpPr txBox="1"/>
            <p:nvPr/>
          </p:nvSpPr>
          <p:spPr>
            <a:xfrm>
              <a:off x="3476767" y="1957383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贺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BA98149-C123-4F78-BFBF-ECE5899A8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6137" y="505678"/>
            <a:ext cx="2518194" cy="55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33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接连接符 41"/>
          <p:cNvCxnSpPr/>
          <p:nvPr/>
        </p:nvCxnSpPr>
        <p:spPr>
          <a:xfrm>
            <a:off x="6163021" y="765322"/>
            <a:ext cx="0" cy="4533900"/>
          </a:xfrm>
          <a:prstGeom prst="line">
            <a:avLst/>
          </a:prstGeom>
          <a:ln>
            <a:solidFill>
              <a:srgbClr val="C03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092053D-74F3-4D90-B442-CB5B9001D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903" y="505678"/>
            <a:ext cx="5053188" cy="505318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838EFD2-6519-4797-8281-943AC9551999}"/>
              </a:ext>
            </a:extLst>
          </p:cNvPr>
          <p:cNvGrpSpPr/>
          <p:nvPr/>
        </p:nvGrpSpPr>
        <p:grpSpPr>
          <a:xfrm>
            <a:off x="0" y="321012"/>
            <a:ext cx="12192000" cy="369332"/>
            <a:chOff x="0" y="321012"/>
            <a:chExt cx="12192000" cy="369332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xmlns="" id="{20F0AF81-43A0-468B-87F9-8869F34B5349}"/>
                </a:ext>
              </a:extLst>
            </p:cNvPr>
            <p:cNvCxnSpPr/>
            <p:nvPr/>
          </p:nvCxnSpPr>
          <p:spPr>
            <a:xfrm>
              <a:off x="0" y="505838"/>
              <a:ext cx="12192000" cy="0"/>
            </a:xfrm>
            <a:prstGeom prst="line">
              <a:avLst/>
            </a:prstGeom>
            <a:ln>
              <a:solidFill>
                <a:srgbClr val="C03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79B9F1EE-CAE1-430F-A9A0-C212BD2E352E}"/>
                </a:ext>
              </a:extLst>
            </p:cNvPr>
            <p:cNvSpPr txBox="1"/>
            <p:nvPr/>
          </p:nvSpPr>
          <p:spPr>
            <a:xfrm>
              <a:off x="5089501" y="321012"/>
              <a:ext cx="2147041" cy="369332"/>
            </a:xfrm>
            <a:prstGeom prst="rect">
              <a:avLst/>
            </a:prstGeom>
            <a:solidFill>
              <a:srgbClr val="C0344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rPr>
                <a:t> 立冬习俗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D65AC820-1662-4715-9316-1AF8450F8879}"/>
              </a:ext>
            </a:extLst>
          </p:cNvPr>
          <p:cNvSpPr txBox="1"/>
          <p:nvPr/>
        </p:nvSpPr>
        <p:spPr>
          <a:xfrm>
            <a:off x="7091046" y="2584313"/>
            <a:ext cx="3226996" cy="34163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  立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  <a:cs typeface="隶书" panose="02010509060101010101" charset="-122"/>
              </a:rPr>
              <a:t>冬则有吃水饺的习俗。立冬时，包饺子，味道既同大白菜有异，还要蘸醋加烂蒜吃，才算别有一番滋味。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B8EBE714-F51A-483A-BC03-1144E3E6B58C}"/>
              </a:ext>
            </a:extLst>
          </p:cNvPr>
          <p:cNvGrpSpPr/>
          <p:nvPr/>
        </p:nvGrpSpPr>
        <p:grpSpPr>
          <a:xfrm>
            <a:off x="10487378" y="2301203"/>
            <a:ext cx="900000" cy="1954108"/>
            <a:chOff x="3296356" y="1861326"/>
            <a:chExt cx="900000" cy="1954108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804FAF5A-D76C-463E-8E78-FC2B57ED2FBA}"/>
                </a:ext>
              </a:extLst>
            </p:cNvPr>
            <p:cNvSpPr/>
            <p:nvPr/>
          </p:nvSpPr>
          <p:spPr>
            <a:xfrm>
              <a:off x="3296356" y="1861326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04BC45CA-8B7A-4BE0-B0BC-F9C590024E0E}"/>
                </a:ext>
              </a:extLst>
            </p:cNvPr>
            <p:cNvSpPr/>
            <p:nvPr/>
          </p:nvSpPr>
          <p:spPr>
            <a:xfrm>
              <a:off x="3296356" y="2915434"/>
              <a:ext cx="900000" cy="90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642CF5BD-227A-42E2-AED8-EF5B00E61EB6}"/>
                </a:ext>
              </a:extLst>
            </p:cNvPr>
            <p:cNvSpPr txBox="1"/>
            <p:nvPr/>
          </p:nvSpPr>
          <p:spPr>
            <a:xfrm>
              <a:off x="3433578" y="3011491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子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1FCE276F-CC2F-49AA-993B-FA93CA3E0308}"/>
                </a:ext>
              </a:extLst>
            </p:cNvPr>
            <p:cNvSpPr txBox="1"/>
            <p:nvPr/>
          </p:nvSpPr>
          <p:spPr>
            <a:xfrm>
              <a:off x="3476767" y="1957383"/>
              <a:ext cx="625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99702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71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y1t55s1">
      <a:majorFont>
        <a:latin typeface="Arial"/>
        <a:ea typeface="FZKai-Z03S"/>
        <a:cs typeface=""/>
      </a:majorFont>
      <a:minorFont>
        <a:latin typeface="Arial"/>
        <a:ea typeface="FZKai-Z03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y1t55s1">
      <a:majorFont>
        <a:latin typeface="Arial"/>
        <a:ea typeface="FZKai-Z03S"/>
        <a:cs typeface=""/>
      </a:majorFont>
      <a:minorFont>
        <a:latin typeface="Arial"/>
        <a:ea typeface="FZKai-Z03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y1t55s1">
      <a:majorFont>
        <a:latin typeface="Arial"/>
        <a:ea typeface="FZKai-Z03S"/>
        <a:cs typeface=""/>
      </a:majorFont>
      <a:minorFont>
        <a:latin typeface="Arial"/>
        <a:ea typeface="FZKai-Z03S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4925</Words>
  <Application>Microsoft Office PowerPoint</Application>
  <PresentationFormat>自定义</PresentationFormat>
  <Paragraphs>333</Paragraphs>
  <Slides>50</Slides>
  <Notes>41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50</vt:i4>
      </vt:variant>
    </vt:vector>
  </HeadingPairs>
  <TitlesOfParts>
    <vt:vector size="65" baseType="lpstr">
      <vt:lpstr>Arial</vt:lpstr>
      <vt:lpstr>宋体</vt:lpstr>
      <vt:lpstr>FZKai-Z03S</vt:lpstr>
      <vt:lpstr>方正姚体</vt:lpstr>
      <vt:lpstr>华文行楷</vt:lpstr>
      <vt:lpstr>楷体</vt:lpstr>
      <vt:lpstr>隶书</vt:lpstr>
      <vt:lpstr>叶根友毛笔行书2.0版</vt:lpstr>
      <vt:lpstr>等线</vt:lpstr>
      <vt:lpstr>Lato Regular</vt:lpstr>
      <vt:lpstr>Lato Hairline</vt:lpstr>
      <vt:lpstr>Lato Light</vt:lpstr>
      <vt:lpstr>Office 主题​​</vt:lpstr>
      <vt:lpstr>1_Office 主题​​</vt:lpstr>
      <vt:lpstr>2_Office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34</cp:revision>
  <dcterms:created xsi:type="dcterms:W3CDTF">2018-10-23T03:43:29Z</dcterms:created>
  <dcterms:modified xsi:type="dcterms:W3CDTF">2019-10-23T09:48:53Z</dcterms:modified>
</cp:coreProperties>
</file>