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418" r:id="rId2"/>
    <p:sldId id="419" r:id="rId3"/>
    <p:sldId id="258" r:id="rId4"/>
    <p:sldId id="308" r:id="rId5"/>
    <p:sldId id="380" r:id="rId6"/>
    <p:sldId id="384" r:id="rId7"/>
    <p:sldId id="382" r:id="rId8"/>
    <p:sldId id="259" r:id="rId9"/>
    <p:sldId id="260" r:id="rId10"/>
    <p:sldId id="309" r:id="rId11"/>
    <p:sldId id="385" r:id="rId12"/>
    <p:sldId id="386" r:id="rId13"/>
    <p:sldId id="387" r:id="rId14"/>
    <p:sldId id="261" r:id="rId15"/>
    <p:sldId id="262" r:id="rId16"/>
    <p:sldId id="310" r:id="rId17"/>
    <p:sldId id="388" r:id="rId18"/>
    <p:sldId id="389" r:id="rId19"/>
    <p:sldId id="390" r:id="rId20"/>
    <p:sldId id="264" r:id="rId21"/>
    <p:sldId id="265" r:id="rId22"/>
    <p:sldId id="311" r:id="rId23"/>
    <p:sldId id="391" r:id="rId24"/>
    <p:sldId id="392" r:id="rId25"/>
    <p:sldId id="393" r:id="rId26"/>
    <p:sldId id="266" r:id="rId27"/>
    <p:sldId id="267" r:id="rId28"/>
    <p:sldId id="312" r:id="rId29"/>
    <p:sldId id="397" r:id="rId30"/>
    <p:sldId id="396" r:id="rId31"/>
    <p:sldId id="395" r:id="rId32"/>
    <p:sldId id="268" r:id="rId33"/>
    <p:sldId id="269" r:id="rId34"/>
    <p:sldId id="313" r:id="rId35"/>
    <p:sldId id="398" r:id="rId36"/>
    <p:sldId id="400" r:id="rId37"/>
    <p:sldId id="401" r:id="rId38"/>
    <p:sldId id="270" r:id="rId39"/>
    <p:sldId id="281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5" autoAdjust="0"/>
    <p:restoredTop sz="94660"/>
  </p:normalViewPr>
  <p:slideViewPr>
    <p:cSldViewPr>
      <p:cViewPr varScale="1">
        <p:scale>
          <a:sx n="84" d="100"/>
          <a:sy n="84" d="100"/>
        </p:scale>
        <p:origin x="-1050" y="-78"/>
      </p:cViewPr>
      <p:guideLst>
        <p:guide orient="horz" pos="22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D59-4144-4311-9829-2554516DD6F2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3118-E5F6-491B-A6FC-13B5B7968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D59-4144-4311-9829-2554516DD6F2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3118-E5F6-491B-A6FC-13B5B7968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D59-4144-4311-9829-2554516DD6F2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3118-E5F6-491B-A6FC-13B5B7968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D59-4144-4311-9829-2554516DD6F2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3118-E5F6-491B-A6FC-13B5B7968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D59-4144-4311-9829-2554516DD6F2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3118-E5F6-491B-A6FC-13B5B7968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D59-4144-4311-9829-2554516DD6F2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3118-E5F6-491B-A6FC-13B5B7968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D59-4144-4311-9829-2554516DD6F2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3118-E5F6-491B-A6FC-13B5B79687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D59-4144-4311-9829-2554516DD6F2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3118-E5F6-491B-A6FC-13B5B7968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D59-4144-4311-9829-2554516DD6F2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3118-E5F6-491B-A6FC-13B5B7968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D59-4144-4311-9829-2554516DD6F2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3118-E5F6-491B-A6FC-13B5B7968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 userDrawn="1"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 userDrawn="1"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 useBgFill="1"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D59-4144-4311-9829-2554516DD6F2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3118-E5F6-491B-A6FC-13B5B7968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D59-4144-4311-9829-2554516DD6F2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03118-E5F6-491B-A6FC-13B5B79687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 panose="02040503050406030204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 panose="02040503050406030204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 panose="05020102010507070707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 panose="020F0502020204030204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 panose="02040503050406030204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subview/2211/9582491.htm" TargetMode="External"/><Relationship Id="rId2" Type="http://schemas.openxmlformats.org/officeDocument/2006/relationships/hyperlink" Target="http://baike.baidu.com/view/95044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subview/21801/19951727.htm" TargetMode="External"/><Relationship Id="rId2" Type="http://schemas.openxmlformats.org/officeDocument/2006/relationships/hyperlink" Target="http://baike.baidu.com/view/3485258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ike.baidu.com/view/2838877.ht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baike.baidu.com/view/3485258.htm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baike.baidu.com/subview/25702/19836670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9" name="图片 2051" descr="313760156539550316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65" y="18415"/>
            <a:ext cx="9127490" cy="6828790"/>
          </a:xfrm>
          <a:prstGeom prst="rect">
            <a:avLst/>
          </a:prstGeom>
          <a:solidFill>
            <a:srgbClr val="FCB5A2"/>
          </a:solidFill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tim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150" y="-3810"/>
            <a:ext cx="9160510" cy="4309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260648"/>
            <a:ext cx="18002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雨水</a:t>
            </a:r>
            <a:endParaRPr lang="zh-CN" alt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40640" y="4591050"/>
            <a:ext cx="90627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节气由来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：雨水是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24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节气中的第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个节气。每年的正月十五前后（公历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月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18-20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日），太阳黄 经达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330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度时，便是雨水。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月令七十二候集解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：“正月中，天一生水。春始属木，然生 木者必水也，故立春后继之雨水。且东风既解冻，则散而为雨矣。”意思是说，雨水节气前 后，万物开始萌动，春天就要到了。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 descr="tim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795" y="-13335"/>
            <a:ext cx="9164955" cy="688467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47590" y="636270"/>
            <a:ext cx="4116898" cy="4732655"/>
          </a:xfrm>
        </p:spPr>
        <p:txBody>
          <a:bodyPr>
            <a:normAutofit/>
          </a:bodyPr>
          <a:lstStyle/>
          <a:p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itchFamily="49" charset="-122"/>
              <a:ea typeface="楷体" pitchFamily="49" charset="-122"/>
              <a:sym typeface="+mn-ea"/>
            </a:endParaRPr>
          </a:p>
          <a:p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itchFamily="49" charset="-122"/>
                <a:ea typeface="楷体" pitchFamily="49" charset="-122"/>
                <a:sym typeface="+mn-ea"/>
              </a:rPr>
              <a:t>雨水三候：</a:t>
            </a:r>
          </a:p>
          <a:p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itchFamily="49" charset="-122"/>
                <a:ea typeface="楷体" pitchFamily="49" charset="-122"/>
                <a:sym typeface="+mn-ea"/>
              </a:rPr>
              <a:t>一候，獭祭鱼；二候，鸿雁来；三候，草木萌动。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tim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1445" y="72390"/>
            <a:ext cx="6341110" cy="3968115"/>
          </a:xfrm>
          <a:prstGeom prst="ellipse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6695" y="3902075"/>
            <a:ext cx="8689975" cy="2683510"/>
          </a:xfrm>
        </p:spPr>
        <p:txBody>
          <a:bodyPr>
            <a:no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雨水民俗：</a:t>
            </a:r>
          </a:p>
          <a:p>
            <a:r>
              <a:rPr lang="zh-CN" altLang="en-US" sz="18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    民</a:t>
            </a:r>
            <a:r>
              <a:rPr lang="zh-CN" altLang="en-US" sz="18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间到了雨水节，出嫁的女儿纷纷带上礼物回娘家拜望父母。生育了孩子的妇女，须带上罐罐肉、椅子等礼物，感谢父母的养育之恩。久不怀孕的妇女，则由母亲为其缝制一条红裤子，穿到贴身处，据说，这样可使其尽快怀孕生子。此项风俗现仍在农村流行。</a:t>
            </a:r>
          </a:p>
          <a:p>
            <a:r>
              <a:rPr lang="zh-CN" altLang="en-US" sz="18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雨水这天在民间还有一项特具风趣的活动叫“拉保保”。（保保则是干爹）。而雨水节拉干爹，意取“雨露滋润易生长”之意。</a:t>
            </a:r>
          </a:p>
          <a:p>
            <a:r>
              <a:rPr lang="zh-CN" altLang="en-US" sz="18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以前人们都有一个为自己儿女求神问卦的习惯，看看自己儿女命相如何，需不需要找个干爹。而找干爹的目的，则是为了让儿子或女儿顺利，健康的成长。于是便有了雨水节拉保保的活动。此举一年复一年，久而成为一方之俗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tim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0640" y="59690"/>
            <a:ext cx="9192895" cy="4191635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-40640" y="4250690"/>
            <a:ext cx="9098280" cy="2565400"/>
          </a:xfrm>
        </p:spPr>
        <p:txBody>
          <a:bodyPr>
            <a:noAutofit/>
          </a:bodyPr>
          <a:lstStyle/>
          <a:p>
            <a:r>
              <a:rPr lang="zh-CN" altLang="en-US" sz="36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雨水民谚：</a:t>
            </a:r>
          </a:p>
          <a:p>
            <a:r>
              <a:rPr lang="en-US" altLang="zh-CN" sz="36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1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、水来蓄满塘，用时不慌张。</a:t>
            </a:r>
          </a:p>
          <a:p>
            <a:r>
              <a:rPr lang="en-US" altLang="zh-CN" sz="36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2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、蓄水如囤粮，水足粮满仓。</a:t>
            </a:r>
          </a:p>
          <a:p>
            <a:r>
              <a:rPr lang="en-US" altLang="zh-CN" sz="36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3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、水满塘，粮满仓，塘中无水仓无粮。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雨水</a:t>
            </a:r>
            <a:endParaRPr lang="zh-CN" alt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54868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相关的诗篇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276872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  <a:hlinkClick r:id="rId2"/>
              </a:rPr>
              <a:t>春夜喜雨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en-US" altLang="zh-CN" sz="4000" dirty="0" smtClean="0">
                <a:latin typeface="楷体" pitchFamily="49" charset="-122"/>
                <a:ea typeface="楷体" pitchFamily="49" charset="-122"/>
              </a:rPr>
              <a:t>[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唐</a:t>
            </a:r>
            <a:r>
              <a:rPr lang="en-US" altLang="zh-CN" sz="4000" dirty="0" smtClean="0">
                <a:latin typeface="楷体" pitchFamily="49" charset="-122"/>
                <a:ea typeface="楷体" pitchFamily="49" charset="-122"/>
              </a:rPr>
              <a:t>]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  <a:hlinkClick r:id="rId3"/>
              </a:rPr>
              <a:t>杜甫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zh-CN" altLang="en-US" sz="4000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　　好雨知时节，当春乃发生。</a:t>
            </a:r>
            <a:br>
              <a:rPr lang="zh-CN" altLang="en-US" sz="4000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　　随风潜入夜，润物细无声。</a:t>
            </a:r>
            <a:br>
              <a:rPr lang="zh-CN" altLang="en-US" sz="4000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　　野径云俱黑，江船火独明。</a:t>
            </a:r>
            <a:br>
              <a:rPr lang="zh-CN" altLang="en-US" sz="4000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　　晓看红湿处，花重锦官城。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惊蛰</a:t>
            </a:r>
            <a:endParaRPr lang="zh-CN" alt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69269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楷体" pitchFamily="49" charset="-122"/>
                <a:ea typeface="楷体" pitchFamily="49" charset="-122"/>
              </a:rPr>
              <a:t>标志着仲春时节的开始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47667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农历 正月十五前后 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一般每年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日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" name="图片 7" descr="惊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560840" cy="5035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065" y="15875"/>
            <a:ext cx="9150985" cy="3717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2065" y="3733165"/>
            <a:ext cx="91516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   惊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蛰，古称“启蛰”，是农历二十四节气中的第三个节气，标志着仲春时节的开始；太 阳到达黄经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345°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时。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《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月令七十二候集解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》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：“二月节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……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万物出乎震，震为雷，故曰惊 蛰，是蛰虫惊而出走矣。” 此前，动物入冬藏伏土中，不饮不食，称为“蛰”；到了“惊蛰节”，天上的春雷惊醒 蛰居的动物，称为“惊”。故惊蛰时，蛰虫惊醒，天气转暖，渐有春雷，中国大部分地区进入春耕季节。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2325" y="2132856"/>
            <a:ext cx="5781675" cy="4391660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0"/>
            <a:ext cx="426911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</a:rPr>
              <a:t>惊蛰三候：</a:t>
            </a:r>
          </a:p>
          <a:p>
            <a:pPr algn="l"/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  <a:sym typeface="+mn-ea"/>
              </a:rPr>
              <a:t>一候，桃始华</a:t>
            </a:r>
          </a:p>
          <a:p>
            <a:pPr algn="l"/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  <a:sym typeface="+mn-ea"/>
              </a:rPr>
              <a:t>二候，仓庚鸣</a:t>
            </a:r>
          </a:p>
          <a:p>
            <a:pPr algn="l"/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  <a:sym typeface="+mn-ea"/>
              </a:rPr>
              <a:t>三候，鹰化为鸠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13970" y="601345"/>
            <a:ext cx="9186545" cy="692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祭白虎 化是非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：中国的民间传说白虎是口舌、是非之神，每年都会在这天出来觅食，开口噬人。犯之则在这年之内，常遭邪恶小人对你兴波作浪，阻挠你的前程发展，引致百般不顺。大家为了自保，便在惊蛰那天祭白虎。所谓祭白虎，是指拜祭用纸绘制的白老虎，纸老虎一般为黄色黑斑纹，口角画有一对獠牙。拜祭时，需以肥猪血喂之，使其吃饱后不再出口伤人，继而以生猪肉抹在纸老虎的嘴上，使之充满油水，不能张口说人是非。</a:t>
            </a:r>
          </a:p>
          <a:p>
            <a:pPr algn="l"/>
            <a:r>
              <a:rPr lang="zh-CN" altLang="en-US" sz="2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惊蛰吃梨：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在民间素有惊蛰吃梨的习俗。在传统文化中，一般节日忌讳吃梨。不过惊蛰吃梨，寓意着和害虫分离，远离疾病。俗话说：“冷惊蛰，暖春分”，仲春二月亦处于乍寒乍暖之际，气温多变，气候较为干燥，容易口干舌燥、外感咳嗽。吃梨能助益脾气，令五脏平和，以增强体质，抵御病菌的侵袭。</a:t>
            </a:r>
          </a:p>
          <a:p>
            <a:pPr algn="l"/>
            <a:r>
              <a:rPr lang="zh-CN" altLang="en-US" sz="2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祭雷神 蒙鼓皮：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惊蛰是雷声引起的。雷神作为九天之神，地位崇高，古人想象雷神是位鸟嘴人身，长了翅膀的大神，一手持锤，一手连击环绕周身的许多天鼓，发出隆隆的雷声，来震动人间，所以过去有惊蛰日祭祀雷神的习俗。惊蛰这天，天庭有雷神击天鼓，人间也利用这个时机来蒙鼓皮。</a:t>
            </a:r>
          </a:p>
          <a:p>
            <a:pPr algn="l"/>
            <a:endParaRPr lang="zh-CN" altLang="en-US" dirty="0">
              <a:latin typeface="楷体" pitchFamily="49" charset="-122"/>
              <a:ea typeface="楷体" pitchFamily="49" charset="-122"/>
            </a:endParaRPr>
          </a:p>
          <a:p>
            <a:pPr algn="l"/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09855" y="97790"/>
            <a:ext cx="8229600" cy="502920"/>
          </a:xfrm>
        </p:spPr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惊蛰习俗：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7515" y="889635"/>
            <a:ext cx="6104255" cy="4773295"/>
          </a:xfrm>
          <a:prstGeom prst="ellips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685" y="1014730"/>
            <a:ext cx="3055620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惊蛰民谚：</a:t>
            </a:r>
          </a:p>
          <a:p>
            <a:pPr algn="l"/>
            <a:endParaRPr lang="zh-CN" altLang="en-US" sz="2400" dirty="0"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一、未到惊蛰雷先鸣，必有四十五天阴。</a:t>
            </a:r>
          </a:p>
          <a:p>
            <a:pPr algn="l"/>
            <a:endParaRPr lang="zh-CN" altLang="en-US" sz="2400" dirty="0"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二、立春阳气转，雨水沿河边；惊蛰乌鸦叫，春分地皮干。</a:t>
            </a:r>
          </a:p>
          <a:p>
            <a:pPr algn="l"/>
            <a:endParaRPr lang="zh-CN" altLang="en-US" sz="2400" dirty="0"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三、春雷一响，惊动万物。</a:t>
            </a:r>
          </a:p>
          <a:p>
            <a:pPr algn="l"/>
            <a:endParaRPr lang="zh-CN" altLang="en-US" sz="2400" dirty="0"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四、惊蛰春雷响，农夫闲转忙。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1" name="图片 84995" descr="xin_4020806140828562855012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" y="5715"/>
            <a:ext cx="9144000" cy="2249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79512" y="2088515"/>
            <a:ext cx="4195445" cy="4769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目    录</a:t>
            </a:r>
            <a:endParaRPr lang="zh-CN" altLang="en-US" sz="1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第一课</a:t>
            </a:r>
            <a:endParaRPr lang="zh-CN" altLang="en-US" sz="1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立春</a:t>
            </a:r>
            <a:r>
              <a:rPr lang="en-US" altLang="zh-CN" sz="1600" b="1" dirty="0" smtClean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…………………………………03</a:t>
            </a:r>
            <a:endParaRPr lang="en-US" altLang="zh-CN" sz="1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第二课</a:t>
            </a:r>
            <a:endParaRPr lang="zh-CN" altLang="en-US" sz="1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雨水</a:t>
            </a:r>
            <a:r>
              <a:rPr lang="en-US" altLang="zh-CN" sz="1600" b="1" dirty="0" smtClean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…………………………………09</a:t>
            </a:r>
            <a:endParaRPr lang="en-US" altLang="zh-CN" sz="1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第三课</a:t>
            </a:r>
            <a:endParaRPr lang="zh-CN" altLang="en-US" sz="1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惊蛰</a:t>
            </a:r>
            <a:r>
              <a: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…………………………………15</a:t>
            </a:r>
            <a:endParaRPr lang="en-US" altLang="zh-CN" sz="1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第四课</a:t>
            </a:r>
            <a:endParaRPr lang="zh-CN" altLang="en-US" sz="1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春分</a:t>
            </a:r>
            <a:r>
              <a: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…………………………………21</a:t>
            </a:r>
            <a:endParaRPr lang="en-US" altLang="zh-CN" sz="1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第五课</a:t>
            </a:r>
            <a:endParaRPr lang="zh-CN" altLang="en-US" sz="1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清明</a:t>
            </a:r>
            <a:r>
              <a: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…………………………………27</a:t>
            </a:r>
            <a:endParaRPr lang="en-US" altLang="zh-CN" sz="1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第六课</a:t>
            </a:r>
            <a:endParaRPr lang="zh-CN" altLang="en-US" sz="1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谷雨</a:t>
            </a:r>
            <a:r>
              <a: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…………………………………</a:t>
            </a:r>
            <a:r>
              <a:rPr lang="en-US" sz="1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33</a:t>
            </a:r>
            <a:endParaRPr lang="en-US" sz="1600" dirty="0"/>
          </a:p>
        </p:txBody>
      </p:sp>
      <p:sp>
        <p:nvSpPr>
          <p:cNvPr id="5" name="文本框 84997"/>
          <p:cNvSpPr txBox="1">
            <a:spLocks noChangeArrowheads="1"/>
          </p:cNvSpPr>
          <p:nvPr/>
        </p:nvSpPr>
        <p:spPr bwMode="auto">
          <a:xfrm>
            <a:off x="5580112" y="3861048"/>
            <a:ext cx="2255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顾问：吴春燕</a:t>
            </a:r>
          </a:p>
          <a:p>
            <a:pPr>
              <a:spcBef>
                <a:spcPct val="50000"/>
              </a:spcBef>
            </a:pPr>
            <a:r>
              <a:rPr lang="zh-CN" altLang="en-US" dirty="0"/>
              <a:t>策划：曹燕</a:t>
            </a:r>
          </a:p>
          <a:p>
            <a:pPr>
              <a:spcBef>
                <a:spcPct val="50000"/>
              </a:spcBef>
            </a:pPr>
            <a:r>
              <a:rPr lang="zh-CN" altLang="en-US" dirty="0"/>
              <a:t>主编</a:t>
            </a:r>
            <a:r>
              <a:rPr lang="zh-CN" altLang="en-US" dirty="0" smtClean="0"/>
              <a:t>：顾英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惊蛰</a:t>
            </a:r>
            <a:endParaRPr lang="zh-CN" alt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772816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惊蛰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  <a:hlinkClick r:id="rId2"/>
              </a:rPr>
              <a:t>吴藕汀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zh-CN" altLang="en-US" sz="2800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　　杏花村酒寄千程，佳果满前莫问名。</a:t>
            </a:r>
            <a:br>
              <a:rPr lang="zh-CN" altLang="en-US" sz="2800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　　惊蛰未闻雷出地，丰收有望看春耕。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717032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  <a:hlinkClick r:id="rId3"/>
              </a:rPr>
              <a:t>惊蛰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  <a:hlinkClick r:id="rId4"/>
              </a:rPr>
              <a:t>左河水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zh-CN" altLang="en-US" sz="2800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　　一声霹雳醒蛇虫，几阵潇潇染紫红。</a:t>
            </a:r>
            <a:br>
              <a:rPr lang="zh-CN" altLang="en-US" sz="2800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　　九九江南风送暖，融融翠野启春耕。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相关的诗篇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春分</a:t>
            </a:r>
            <a:endParaRPr lang="zh-CN" alt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40466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每年农历二月十五日前后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一般每年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20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日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~21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日期间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图片 3" descr="春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579707" cy="503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755" y="3868420"/>
            <a:ext cx="90709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    春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分，是春季九十天的中分点，这一天南北两半球昼夜相等，所以叫春分。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《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月令七十 二候集解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》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：“二月中，分者半也，此当九十日之半，故谓之分。秋同义。”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《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春秋繁露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·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阴 阳出入上下篇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》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说：“春分者，阴阳相半也，故昼夜均而寒暑平。”</a:t>
            </a:r>
            <a:endParaRPr lang="zh-CN" altLang="en-US" sz="3200" dirty="0">
              <a:latin typeface="楷体" pitchFamily="49" charset="-122"/>
              <a:ea typeface="楷体" pitchFamily="49" charset="-122"/>
              <a:cs typeface="华文楷体" panose="02010600040101010101" charset="-122"/>
            </a:endParaRPr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670" y="10160"/>
            <a:ext cx="9168765" cy="3858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79284117a1d0a5da54397048074a0ca"/>
          <p:cNvPicPr>
            <a:picLocks noChangeAspect="1"/>
          </p:cNvPicPr>
          <p:nvPr/>
        </p:nvPicPr>
        <p:blipFill>
          <a:blip r:embed="rId2" cstate="print"/>
          <a:srcRect l="78" t="3076" r="-323" b="398"/>
          <a:stretch>
            <a:fillRect/>
          </a:stretch>
        </p:blipFill>
        <p:spPr>
          <a:xfrm>
            <a:off x="0" y="1556792"/>
            <a:ext cx="5721985" cy="4922520"/>
          </a:xfrm>
          <a:prstGeom prst="ellipse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48064" y="404664"/>
            <a:ext cx="37819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dirty="0">
                <a:latin typeface="楷体" pitchFamily="49" charset="-122"/>
                <a:ea typeface="楷体" pitchFamily="49" charset="-122"/>
                <a:sym typeface="+mn-ea"/>
              </a:rPr>
              <a:t>春分三候：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sz="4000" dirty="0">
                <a:latin typeface="楷体" pitchFamily="49" charset="-122"/>
                <a:ea typeface="楷体" pitchFamily="49" charset="-122"/>
                <a:sym typeface="+mn-ea"/>
              </a:rPr>
              <a:t>一候，东风解冻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sz="4000" dirty="0">
                <a:latin typeface="楷体" pitchFamily="49" charset="-122"/>
                <a:ea typeface="楷体" pitchFamily="49" charset="-122"/>
                <a:sym typeface="+mn-ea"/>
              </a:rPr>
              <a:t>二候，蜇虫始振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sz="4000" dirty="0">
                <a:latin typeface="楷体" pitchFamily="49" charset="-122"/>
                <a:ea typeface="楷体" pitchFamily="49" charset="-122"/>
                <a:sym typeface="+mn-ea"/>
              </a:rPr>
              <a:t>三候，鱼陟负冰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p19-fyskeue4157843"/>
          <p:cNvPicPr>
            <a:picLocks noChangeAspect="1"/>
          </p:cNvPicPr>
          <p:nvPr/>
        </p:nvPicPr>
        <p:blipFill>
          <a:blip r:embed="rId2" cstate="print"/>
          <a:srcRect l="732" t="443" r="7817" b="1029"/>
          <a:stretch>
            <a:fillRect/>
          </a:stretch>
        </p:blipFill>
        <p:spPr>
          <a:xfrm>
            <a:off x="-26669" y="1601470"/>
            <a:ext cx="4814694" cy="4803140"/>
          </a:xfrm>
          <a:prstGeom prst="ellipse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76056" y="113665"/>
            <a:ext cx="405460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    竖</a:t>
            </a:r>
            <a:r>
              <a:rPr lang="zh-CN" altLang="en-US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蛋</a:t>
            </a:r>
            <a:r>
              <a:rPr lang="zh-CN" altLang="en-US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：在每年春分的那一天，世界各地都会有千千万万的人在做"竖蛋"试验。这一被称之为“中国习俗”的玩艺儿，何以成为"世界游戏"，目前尚难考证。不过其玩法确简单易行且富有趣味：选择一个光滑匀称、刚生下四五天的新鲜鸡蛋，轻手轻脚地在桌子上把它竖起来。虽然失败者颇多，但成功者也不少。春分成了竖蛋游戏的最佳时光，故有“春分到，蛋儿俏”的说法。竖立起来的蛋儿好不风光。</a:t>
            </a:r>
          </a:p>
          <a:p>
            <a:pPr algn="l"/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    吃</a:t>
            </a:r>
            <a:r>
              <a:rPr lang="zh-CN" altLang="en-US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春菜：</a:t>
            </a:r>
            <a:r>
              <a:rPr lang="zh-CN" altLang="en-US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昔日四邑有个不成节的习俗，叫做“春分吃春菜”。“春菜”是一种野苋菜，乡人称之为“春碧蒿”。逢春分那天，全村人都去采摘春菜。在田野中搜寻时，多见是嫩绿的，细细棵，约有巴掌那样长短。采回的春菜一般家里与鱼片“滚汤”，名曰“春汤”。有顺口溜道：“春汤灌脏，洗涤肝肠。阖家老少，平安健康。”，慢慢地这也成了一个习俗。一年自春，人们祈求的还是家宅安宁，身壮力健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09345" y="583565"/>
            <a:ext cx="2722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/>
              <a:t>春分习俗：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p19-fyskeue4157843"/>
          <p:cNvPicPr>
            <a:picLocks noChangeAspect="1"/>
          </p:cNvPicPr>
          <p:nvPr/>
        </p:nvPicPr>
        <p:blipFill>
          <a:blip r:embed="rId2" cstate="print"/>
          <a:srcRect l="732" t="443" r="7817" b="1029"/>
          <a:stretch>
            <a:fillRect/>
          </a:stretch>
        </p:blipFill>
        <p:spPr>
          <a:xfrm>
            <a:off x="15241" y="2547567"/>
            <a:ext cx="4268728" cy="3801797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57219" y="404664"/>
            <a:ext cx="44867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吃了春分饭，一天长一线。</a:t>
            </a:r>
          </a:p>
          <a:p>
            <a:pPr algn="l"/>
            <a:endParaRPr lang="zh-CN" altLang="en-US" sz="2800" dirty="0"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春分秋分，昼夜平分。</a:t>
            </a:r>
          </a:p>
          <a:p>
            <a:pPr algn="l"/>
            <a:endParaRPr lang="zh-CN" altLang="en-US" sz="2800" dirty="0"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春分春分，百草返青。</a:t>
            </a:r>
          </a:p>
          <a:p>
            <a:pPr algn="l"/>
            <a:endParaRPr lang="zh-CN" altLang="en-US" sz="2800" dirty="0"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春分麦起身，一刻值千金。</a:t>
            </a:r>
          </a:p>
          <a:p>
            <a:pPr algn="l"/>
            <a:endParaRPr lang="zh-CN" altLang="en-US" sz="2800" dirty="0"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春分种芍药，到老不开花。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37640" y="472440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/>
              <a:t>春分谚语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春分</a:t>
            </a:r>
            <a:endParaRPr lang="zh-CN" alt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相关的诗篇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1835696" y="1916832"/>
            <a:ext cx="588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春分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zh-CN" altLang="en-US" sz="4000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4000" dirty="0" smtClean="0">
                <a:latin typeface="楷体" pitchFamily="49" charset="-122"/>
                <a:ea typeface="楷体" pitchFamily="49" charset="-122"/>
              </a:rPr>
              <a:t>----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  <a:hlinkClick r:id="rId2"/>
              </a:rPr>
              <a:t>吴藕汀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zh-CN" altLang="en-US" sz="4000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　　度曲犹存玉茗堂，</a:t>
            </a:r>
            <a:br>
              <a:rPr lang="zh-CN" altLang="en-US" sz="4000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　　钗头妙语斗新妆。</a:t>
            </a:r>
            <a:br>
              <a:rPr lang="zh-CN" altLang="en-US" sz="4000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　　春分昼夜无长短，</a:t>
            </a:r>
            <a:br>
              <a:rPr lang="zh-CN" altLang="en-US" sz="4000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　　风送窗前九畹香。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清明</a:t>
            </a:r>
            <a:endParaRPr lang="en-US" altLang="zh-CN" sz="6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059832" y="33265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每年农历三月初八前后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一般每年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日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图片 3" descr="清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7416824" cy="4913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115" y="0"/>
            <a:ext cx="8933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节气由来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：清明是第五个节气，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《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历书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》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有曰：“春分后十五日，斗指丁，为清明，时万物皆洁齐 而清明，盖时当气清景明，万物皆显，因此得名。”清明一到，气温升高，正是春耕的大好 时节，故有“清明前后，种瓜点豆”之说。 清明，三月节。清明因其风，温风如酒，清香而明洁。清明风为巽，巽为绳直，故万物 至此齐整清明。清明往往在寒食之后，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"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寒食春过半，花秾鸟复娇。从来禁火日，会接清明 朝。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"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清明节后，墙头风急数枝空，满溪红片向东流，该是惜春时节了。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4670" y="2555026"/>
            <a:ext cx="92671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清明故事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——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介之推的传说 </a:t>
            </a:r>
            <a:endParaRPr lang="en-US" altLang="zh-CN" b="1" dirty="0" smtClean="0">
              <a:latin typeface="楷体" pitchFamily="49" charset="-122"/>
              <a:ea typeface="楷体" pitchFamily="49" charset="-122"/>
              <a:cs typeface="华文楷体" panose="02010600040101010101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    相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传春秋时期，晋公子重耳为逃避迫害而流亡国外，流亡途中，在一处渺无人烟的地方， 又累又饿，再也无力站起来。随臣找了半天也找不到一点吃的，正在大家万分焦急的时候， 随臣介子推走到僻静处，从自己的大腿上割下了一块肉，煮了一碗肉汤让公子喝了，重耳渐 渐恢复了精神，当重耳发现肉是介子推自己腿割下的时候，流下了眼泪。</a:t>
            </a: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十九年后，重耳做了国君，也就是历史上的晋文公。即位后文公重重赏了当初伴随他流 亡的功臣，唯独忘了介子推。很多人为介子推鸣不平，劝他面君讨赏，然而介子推最鄙视那 些争功讨赏的人。他打好行装，同悄悄的到绵山隐居去了。 晋文公听说后，羞愧莫及，亲自带人去请介子推 ，然而介子推已离家去了绵山。绵山 山高路险，树木茂密，找寻两个人谈何容易，有人献计，从三面火烧绵山，逼出介子推。 大 火烧遍绵山，却没见介子推的身影，火熄后，人们才发现背着老母亲的介子推已坐在一棵老 柳树下死了。晋文公见状，恸哭。装殓时，从树洞里发现一血书，上写道：“割肉奉君尽丹 心，但愿主公常清明。”为纪念介子推，晋文公下令将这一天定为寒食节。 第二年晋文公率众臣登山祭奠，发现老柳树死而复活。便赐老柳树为”清明柳“，并晓 谕天下，把寒食节的后一天定为清明节。</a:t>
            </a:r>
            <a:endParaRPr lang="zh-CN" altLang="en-US" dirty="0">
              <a:latin typeface="楷体" pitchFamily="49" charset="-122"/>
              <a:ea typeface="楷体" pitchFamily="49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1194909141,2893476197&amp;fm=26&amp;gp=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5405" y="720090"/>
            <a:ext cx="5203825" cy="4916805"/>
          </a:xfrm>
          <a:prstGeom prst="ellips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38420" y="1033145"/>
            <a:ext cx="404939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清明三候：</a:t>
            </a:r>
          </a:p>
          <a:p>
            <a:pPr algn="l"/>
            <a:endParaRPr lang="zh-CN" altLang="en-US" sz="4000" dirty="0"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一候桐始华；</a:t>
            </a:r>
          </a:p>
          <a:p>
            <a:pPr algn="l"/>
            <a:endParaRPr lang="zh-CN" altLang="en-US" sz="4000" dirty="0"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二候田鼠化为鹌；</a:t>
            </a:r>
          </a:p>
          <a:p>
            <a:pPr algn="l"/>
            <a:endParaRPr lang="zh-CN" altLang="en-US" sz="4000" dirty="0"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三候虹始见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立春</a:t>
            </a:r>
            <a:endParaRPr lang="zh-CN" altLang="en-US" sz="6000" dirty="0"/>
          </a:p>
        </p:txBody>
      </p:sp>
      <p:pic>
        <p:nvPicPr>
          <p:cNvPr id="5" name="图片 4" descr="立春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827" y="1412776"/>
            <a:ext cx="8271629" cy="5169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404664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农历 正月初七 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一般每年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日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c56058ca83f1a801219c7717f8c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" y="18415"/>
            <a:ext cx="9193530" cy="3441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80" y="3244215"/>
            <a:ext cx="91097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 dirty="0">
              <a:latin typeface="楷体" pitchFamily="49" charset="-122"/>
              <a:ea typeface="楷体" pitchFamily="49" charset="-122"/>
            </a:endParaRPr>
          </a:p>
          <a:p>
            <a:pPr algn="l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清明习俗：</a:t>
            </a:r>
          </a:p>
          <a:p>
            <a:pPr algn="l"/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    清</a:t>
            </a:r>
            <a:r>
              <a:rPr lang="zh-CN" altLang="en-US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明祭祖：</a:t>
            </a:r>
            <a:r>
              <a:rPr lang="zh-CN" altLang="en-US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清明节是传统的春祭大节，与之相对应的是重阳节的秋祭。清明扫墓，即为“墓祭”，谓之对祖先的“思时之敬”，祭扫祖先是对先人的缅怀方式，其习俗由来久远。据考古，广东英德青塘遗址发现万年前的墓葬，经加速器质谱(AMS)测定，年代距今13500年左右，表明距今1万多年前，古人已具有明确的有意识墓葬行为和礼俗观念。扫墓祭祖，是清明节俗的中心。清明之祭主要祭祀祖先，表达祭祀者的孝道和对先人的思念之情，是礼敬祖先、慎终追远的一种文化传统。</a:t>
            </a:r>
          </a:p>
          <a:p>
            <a:pPr algn="l"/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    踏</a:t>
            </a:r>
            <a:r>
              <a:rPr lang="zh-CN" altLang="en-US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青</a:t>
            </a:r>
            <a:r>
              <a:rPr lang="zh-CN" altLang="en-US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：</a:t>
            </a:r>
            <a:r>
              <a:rPr lang="en-US" altLang="zh-CN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“</a:t>
            </a:r>
            <a:r>
              <a:rPr lang="zh-CN" altLang="en-US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踏青为春日郊游，也称“踏春”，一般指初春时到郊外散步游玩。清明节期间到大自然去欣赏和领略春日景象，郊外远足，这种踏青也叫春游。古代叫探春、寻春，其含义，就是脚踏青草，在郊野游玩，观赏春色。踏青这种节令性的民俗活动，在我国有着悠久的历史，其源泉是远古农耕祭祀的迎春习俗。这种农耕祭祀的迎春习俗对后世影响深远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u=1194909141,2893476197&amp;fm=26&amp;gp=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35" y="-3810"/>
            <a:ext cx="9152890" cy="3581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31640" y="4005064"/>
            <a:ext cx="70967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民谚：</a:t>
            </a:r>
          </a:p>
          <a:p>
            <a:pPr algn="l"/>
            <a:r>
              <a:rPr lang="en-US" sz="24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1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、清明一吹西北风，当年天旱黄风多。</a:t>
            </a:r>
          </a:p>
          <a:p>
            <a:pPr algn="l"/>
            <a:r>
              <a:rPr lang="zh-CN" altLang="en-US" sz="24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2、清明北风十天寒，春霜结束在眼前。</a:t>
            </a:r>
          </a:p>
          <a:p>
            <a:pPr algn="l"/>
            <a:r>
              <a:rPr lang="en-US" altLang="zh-CN" sz="24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3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、清明断雪不断雪，谷雨断霜不断霜。</a:t>
            </a:r>
          </a:p>
          <a:p>
            <a:pPr algn="l"/>
            <a:r>
              <a:rPr lang="en-US" altLang="zh-CN" sz="24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4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、清明无雨旱黄梅，清明有雨水黄梅。</a:t>
            </a:r>
          </a:p>
          <a:p>
            <a:pPr algn="l"/>
            <a:r>
              <a:rPr lang="en-US" altLang="zh-CN" sz="24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5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、雨打清明前，洼地好种田。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清明</a:t>
            </a:r>
            <a:endParaRPr lang="en-US" altLang="zh-CN" sz="6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41176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相关的诗篇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060848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清明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》——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杜牧</a:t>
            </a: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清明时节雨纷纷，路上行人欲断魂。</a:t>
            </a: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借问酒家何处有？牧童遥指杏花村。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4077072"/>
            <a:ext cx="74168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清明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》——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黄庭坚</a:t>
            </a: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无花无酒过清明，兴味萧然似野僧。</a:t>
            </a: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昨日邻家乞新火，晓窗分与读书灯。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 </a:t>
            </a:r>
          </a:p>
          <a:p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谷雨</a:t>
            </a:r>
            <a:endParaRPr lang="en-US" altLang="zh-CN" sz="6000" dirty="0" smtClean="0"/>
          </a:p>
        </p:txBody>
      </p:sp>
      <p:pic>
        <p:nvPicPr>
          <p:cNvPr id="3" name="图片 2" descr="谷雨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416823" cy="50153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40466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每年农历农历三月廿四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每年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19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20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日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10800000" flipV="1">
            <a:off x="24130" y="4117340"/>
            <a:ext cx="909637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节气由来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：谷雨，顾名思义也就是播谷降雨的意思。换句话说，这是播种移苗、埯瓜点豆的最佳时节。因为在谷雨时节雨水会增多，大大有利于谷类农作物的生长。谷雨前后是播种移苗、埯瓜点豆的最佳时节。谷雨节气的含义是什么?古人曾有“雨生百谷”之说。</a:t>
            </a:r>
          </a:p>
        </p:txBody>
      </p:sp>
      <p:pic>
        <p:nvPicPr>
          <p:cNvPr id="7" name="图片 6" descr="t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" y="13335"/>
            <a:ext cx="9096375" cy="374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u=878919024,205778404&amp;fm=26&amp;gp=0"/>
          <p:cNvPicPr>
            <a:picLocks noChangeAspect="1"/>
          </p:cNvPicPr>
          <p:nvPr/>
        </p:nvPicPr>
        <p:blipFill>
          <a:blip r:embed="rId2" cstate="print"/>
          <a:srcRect l="759" t="-186" r="25395" b="7944"/>
          <a:stretch>
            <a:fillRect/>
          </a:stretch>
        </p:blipFill>
        <p:spPr>
          <a:xfrm>
            <a:off x="0" y="0"/>
            <a:ext cx="4632960" cy="4401820"/>
          </a:xfrm>
          <a:prstGeom prst="ellipse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79912" y="3284984"/>
            <a:ext cx="5087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谷雨三候：</a:t>
            </a:r>
          </a:p>
          <a:p>
            <a:pPr algn="l"/>
            <a:r>
              <a:rPr lang="zh-CN" altLang="en-US" sz="48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一候，萍始生,</a:t>
            </a:r>
          </a:p>
          <a:p>
            <a:pPr algn="l"/>
            <a:r>
              <a:rPr lang="zh-CN" altLang="en-US" sz="48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二候，呜鸠拂其羽,</a:t>
            </a:r>
          </a:p>
          <a:p>
            <a:pPr algn="l"/>
            <a:r>
              <a:rPr lang="zh-CN" altLang="en-US" sz="48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三候，戴任降于</a:t>
            </a:r>
            <a:r>
              <a:rPr lang="zh-CN" altLang="en-US" sz="48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桑。</a:t>
            </a:r>
            <a:endParaRPr lang="zh-CN" altLang="en-US" sz="4800" dirty="0">
              <a:latin typeface="楷体" pitchFamily="49" charset="-122"/>
              <a:ea typeface="楷体" pitchFamily="49" charset="-122"/>
              <a:cs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878919024,205778404&amp;fm=26&amp;gp=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" y="-49530"/>
            <a:ext cx="9174480" cy="33407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180" y="3291205"/>
            <a:ext cx="904240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饮茶习俗</a:t>
            </a:r>
          </a:p>
          <a:p>
            <a:pPr algn="l"/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    谷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雨茶也就是雨前茶，是谷雨时节采制的春茶，又叫二春茶。春季温度适中，雨量充沛，加上茶树经半年冬季的休养生息，使得春梢芽叶肥硕，色泽翠绿，叶质柔软，富含多种维生素和氨基酸，使春茶滋味鲜活，香气怡人。谷雨茶除了嫩芽外，还有一芽一嫩叶的或一芽两嫩叶的；一芽一嫩叶的茶叶泡在水里像展开旌旗的古代的枪，被称为旗枪；一芽两嫩叶则像一个雀类的舌头，被称为雀舌；与清明茶同为一年之中的佳品。一般雨前茶价格比较经济实惠，水中造型好、口感上也不比明前茶逊色，大多的茶客通常都更追捧谷雨茶。中国茶叶学会等有关部门倡议将每年农历“谷雨”这一天作为“全民饮茶日”，并举行各种和茶有关的活动。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" y="-30480"/>
            <a:ext cx="9159240" cy="40112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7620" y="4191635"/>
            <a:ext cx="915924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谷雨民谚：</a:t>
            </a:r>
          </a:p>
          <a:p>
            <a:pPr algn="l"/>
            <a:r>
              <a:rPr lang="zh-CN" altLang="en-US" sz="24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谷雨麦挑旗，立夏麦头齐。</a:t>
            </a:r>
          </a:p>
          <a:p>
            <a:pPr algn="l"/>
            <a:r>
              <a:rPr lang="zh-CN" altLang="en-US" sz="24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谷雨麦怀胎，立夏长胡须。</a:t>
            </a:r>
          </a:p>
          <a:p>
            <a:pPr algn="l"/>
            <a:r>
              <a:rPr lang="zh-CN" altLang="en-US" sz="24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谷雨打苞,立夏龇牙，小满半截仁,芒种见麦茬。</a:t>
            </a:r>
          </a:p>
          <a:p>
            <a:pPr algn="l"/>
            <a:r>
              <a:rPr lang="zh-CN" altLang="en-US" sz="24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冰雹打麦不要怕，一棵麦子扩俩杈；加肥加水勤松土,十八天上就赶母。</a:t>
            </a:r>
          </a:p>
          <a:p>
            <a:pPr algn="l"/>
            <a:r>
              <a:rPr lang="zh-CN" altLang="en-US" sz="24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麦不封垄，松耪不停。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谷雨</a:t>
            </a:r>
            <a:endParaRPr lang="en-US" altLang="zh-CN" sz="6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411760" y="6206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相关的诗篇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772816"/>
            <a:ext cx="6517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谷雨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》——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左河水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雨频霜断气清和，柳绿茶香燕弄梭。</a:t>
            </a: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布谷啼播春暮日，栽插种管事诸多。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3861048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春中途中寄南巴崔使君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孟浩然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  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旅人游汲汲，春气又融融。</a:t>
            </a:r>
            <a:br>
              <a:rPr lang="zh-CN" altLang="en-US" sz="2800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　　农事蛙声里，归程草色中。</a:t>
            </a:r>
            <a:br>
              <a:rPr lang="zh-CN" altLang="en-US" sz="2800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　　独惭出谷雨，未变暖天风。</a:t>
            </a:r>
            <a:br>
              <a:rPr lang="zh-CN" altLang="en-US" sz="2800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　　子玉和予去，应怜恨不穷。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11760" y="2492896"/>
            <a:ext cx="46805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谢谢观看！</a:t>
            </a:r>
            <a:endParaRPr lang="zh-CN" alt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立春</a:t>
            </a:r>
            <a:endParaRPr lang="zh-CN" alt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836712"/>
            <a:ext cx="6733256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    节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气由来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：立春，农历二十四节气中的第一个节气，又称“打春”，“立”是“开始”的意思，每年 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2 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月 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4 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日或 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5 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日，当太阳到达黄经 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315 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度时为立春。古籍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《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群芳谱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》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对立春解释为：“立，始 建也。春气始而建立也。”自秦代以来，中国就一直以立春作为春季的开始。</a:t>
            </a:r>
          </a:p>
        </p:txBody>
      </p:sp>
      <p:pic>
        <p:nvPicPr>
          <p:cNvPr id="10" name="内容占位符 9" descr="图片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7580" y="2940050"/>
            <a:ext cx="642937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65" y="3348990"/>
            <a:ext cx="9131935" cy="356362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三候：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一候迎春、二候樱桃、三候望春</a:t>
            </a:r>
          </a:p>
        </p:txBody>
      </p:sp>
      <p:pic>
        <p:nvPicPr>
          <p:cNvPr id="10" name="内容占位符 9" descr="图片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630" y="614045"/>
            <a:ext cx="6429375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tim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8575" y="-26035"/>
            <a:ext cx="9156065" cy="30562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560" y="3030220"/>
            <a:ext cx="9027795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习</a:t>
            </a:r>
            <a:r>
              <a:rPr lang="zh-CN" altLang="en-US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俗： </a:t>
            </a:r>
            <a:endParaRPr lang="zh-CN" altLang="en-US" sz="2000" dirty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华文楷体" panose="02010600040101010101" charset="-122"/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    立</a:t>
            </a:r>
            <a:r>
              <a:rPr lang="zh-CN" altLang="en-US" sz="2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春有“咬春”、“报春”等叫法。这个节令与众多节令一样有众多民俗，有迎春行春 的庆贺祭典与活动，有打春的“打春牛”和咬春吃春饼、春盘、咬萝卜的习俗等。自周代起 立春日迎春，是先民于立春日进行的一项重要活动，也是历代帝王和庶民都要参加的迎春庆 贺礼仪。 立春要祭春神、祭太岁。句（gōu）芒为春神，即草木神和生命神。句芒的形象是人面 鸟身，执规矩，主春事。在周代就有设东堂迎春之事，说明祭句芒由来已久，浙江地区立春 前一日有迎春之举。立春前一日抬着句芒神出城上山，同时又祭太岁。太岁为值岁之神，坐 守当年，主管当年之休咎，因此民间也多祭之。迎神时多举行有大班鼓吹、抬阁、地戏、秧 歌、打牛等活动。从乡村抬进城后，人们夹道聚观，争掷五谷，谓之看迎春。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tim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1327"/>
          <a:stretch>
            <a:fillRect/>
          </a:stretch>
        </p:blipFill>
        <p:spPr>
          <a:xfrm>
            <a:off x="5723660" y="3068960"/>
            <a:ext cx="3420340" cy="3573016"/>
          </a:xfrm>
          <a:prstGeom prst="ellipse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0" y="116632"/>
            <a:ext cx="7486610" cy="5553075"/>
          </a:xfrm>
        </p:spPr>
        <p:txBody>
          <a:bodyPr>
            <a:noAutofit/>
          </a:bodyPr>
          <a:lstStyle/>
          <a:p>
            <a:r>
              <a:rPr lang="zh-CN" altLang="en-US" sz="32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立春民谚：</a:t>
            </a:r>
          </a:p>
          <a:p>
            <a:r>
              <a:rPr lang="zh-CN" altLang="en-US" sz="32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1、立春一年端，种地早盘算。</a:t>
            </a:r>
          </a:p>
          <a:p>
            <a:r>
              <a:rPr lang="zh-CN" altLang="en-US" sz="32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2、春寒夏闷多雨，秋冷冬干多风。</a:t>
            </a:r>
          </a:p>
          <a:p>
            <a:r>
              <a:rPr lang="zh-CN" altLang="en-US" sz="32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3、增产措施千万条，不误农时最重要。</a:t>
            </a:r>
          </a:p>
          <a:p>
            <a:r>
              <a:rPr lang="zh-CN" altLang="en-US" sz="32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4、春脖短，早回暖，常常出现倒春寒。</a:t>
            </a:r>
          </a:p>
          <a:p>
            <a:r>
              <a:rPr lang="zh-CN" altLang="en-US" sz="3200" dirty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5、立春雨水到，早起晚睡觉。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18002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立春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772816"/>
            <a:ext cx="712879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《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  <a:hlinkClick r:id="rId2"/>
              </a:rPr>
              <a:t>立春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》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·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左河水</a:t>
            </a:r>
            <a:br>
              <a:rPr lang="zh-CN" altLang="en-US" sz="28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</a:br>
            <a:r>
              <a:rPr lang="zh-CN" altLang="en-US" sz="28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　　东风化雨逐西风，大地阳和暖气生。</a:t>
            </a:r>
            <a:br>
              <a:rPr lang="zh-CN" altLang="en-US" sz="28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</a:br>
            <a:r>
              <a:rPr lang="zh-CN" altLang="en-US" sz="28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　　万物苏萌山水醒，农家岁首又谋耕。</a:t>
            </a:r>
            <a:endParaRPr lang="zh-CN" altLang="en-US" sz="2800" dirty="0">
              <a:latin typeface="楷体" pitchFamily="49" charset="-122"/>
              <a:ea typeface="楷体" pitchFamily="49" charset="-122"/>
              <a:cs typeface="华文楷体" panose="02010600040101010101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548680"/>
            <a:ext cx="38884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相关的诗篇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933056"/>
            <a:ext cx="6912768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  <a:hlinkClick r:id="rId2"/>
              </a:rPr>
              <a:t>立春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》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长卿</a:t>
            </a:r>
            <a:br>
              <a:rPr lang="zh-CN" altLang="en-US" sz="28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</a:br>
            <a:r>
              <a:rPr lang="zh-CN" altLang="en-US" sz="28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　　谁家二月煮新丝，一江黄鲫应不识。</a:t>
            </a:r>
            <a:br>
              <a:rPr lang="zh-CN" altLang="en-US" sz="28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</a:br>
            <a:r>
              <a:rPr lang="zh-CN" altLang="en-US" sz="2800" dirty="0" smtClean="0">
                <a:latin typeface="楷体" pitchFamily="49" charset="-122"/>
                <a:ea typeface="楷体" pitchFamily="49" charset="-122"/>
                <a:cs typeface="华文楷体" panose="02010600040101010101" charset="-122"/>
              </a:rPr>
              <a:t>　　明日倘或桃李晓，莫问老梅知不知。</a:t>
            </a:r>
            <a:endParaRPr lang="zh-CN" altLang="en-US" sz="2800" dirty="0">
              <a:latin typeface="楷体" pitchFamily="49" charset="-122"/>
              <a:ea typeface="楷体" pitchFamily="49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雨水</a:t>
            </a:r>
            <a:endParaRPr lang="zh-CN" altLang="en-US" sz="6000" dirty="0"/>
          </a:p>
        </p:txBody>
      </p:sp>
      <p:pic>
        <p:nvPicPr>
          <p:cNvPr id="5" name="图片 4" descr="雨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294430" cy="5211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26064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农历 正月十五前后 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一般每年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18~20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日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preset"/>
  <p:tag name="KSO_WM_TEMPLATE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150995210"/>
  <p:tag name="KSO_WM_SLIDE_INDEX" val="2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66*123"/>
  <p:tag name="KSO_WM_SLIDE_SIZE" val="828*340"/>
  <p:tag name="KSO_WM_TEMPLATE_CATEGORY" val="preset"/>
  <p:tag name="KSO_WM_TEMPLATE_INDEX" val="1"/>
  <p:tag name="KSO_WM_TAG_VERSION" val="1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云流水">
  <a:themeElements>
    <a:clrScheme name="沉稳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行云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行云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11</TotalTime>
  <Words>4446</Words>
  <Application>Microsoft Office PowerPoint</Application>
  <PresentationFormat>全屏显示(4:3)</PresentationFormat>
  <Paragraphs>159</Paragraphs>
  <Slides>39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行云流水</vt:lpstr>
      <vt:lpstr>幻灯片 1</vt:lpstr>
      <vt:lpstr>幻灯片 2</vt:lpstr>
      <vt:lpstr>幻灯片 3</vt:lpstr>
      <vt:lpstr>幻灯片 4</vt:lpstr>
      <vt:lpstr>三候：一候迎春、二候樱桃、三候望春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Administrator</cp:lastModifiedBy>
  <cp:revision>59</cp:revision>
  <dcterms:created xsi:type="dcterms:W3CDTF">2017-01-12T02:36:00Z</dcterms:created>
  <dcterms:modified xsi:type="dcterms:W3CDTF">2019-10-29T08:53:50Z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2052-10.1.0.7669</vt:lpwstr>
  </property>
  <property fmtid="{D5CDD505-2E9C-101B-9397-08002B2CF9AE}" pid="3" name="KSORubyTemplateID">
    <vt:lpwstr>13</vt:lpwstr>
  </property>
</Properties>
</file>