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9D4A-0F9E-458A-A7C0-ECED0685E30F}" type="datetimeFigureOut">
              <a:rPr lang="zh-CN" altLang="en-US" smtClean="0"/>
              <a:t>2018/9/28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C5746-E513-43CF-B026-1D6626F5CF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737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9D4A-0F9E-458A-A7C0-ECED0685E30F}" type="datetimeFigureOut">
              <a:rPr lang="zh-CN" altLang="en-US" smtClean="0"/>
              <a:t>2018/9/28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C5746-E513-43CF-B026-1D6626F5CF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464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9D4A-0F9E-458A-A7C0-ECED0685E30F}" type="datetimeFigureOut">
              <a:rPr lang="zh-CN" altLang="en-US" smtClean="0"/>
              <a:t>2018/9/28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C5746-E513-43CF-B026-1D6626F5CF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0864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9D4A-0F9E-458A-A7C0-ECED0685E30F}" type="datetimeFigureOut">
              <a:rPr lang="zh-CN" altLang="en-US" smtClean="0"/>
              <a:t>2018/9/28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C5746-E513-43CF-B026-1D6626F5CF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385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9D4A-0F9E-458A-A7C0-ECED0685E30F}" type="datetimeFigureOut">
              <a:rPr lang="zh-CN" altLang="en-US" smtClean="0"/>
              <a:t>2018/9/28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C5746-E513-43CF-B026-1D6626F5CF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3939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9D4A-0F9E-458A-A7C0-ECED0685E30F}" type="datetimeFigureOut">
              <a:rPr lang="zh-CN" altLang="en-US" smtClean="0"/>
              <a:t>2018/9/28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C5746-E513-43CF-B026-1D6626F5CF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360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9D4A-0F9E-458A-A7C0-ECED0685E30F}" type="datetimeFigureOut">
              <a:rPr lang="zh-CN" altLang="en-US" smtClean="0"/>
              <a:t>2018/9/28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C5746-E513-43CF-B026-1D6626F5CF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0041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9D4A-0F9E-458A-A7C0-ECED0685E30F}" type="datetimeFigureOut">
              <a:rPr lang="zh-CN" altLang="en-US" smtClean="0"/>
              <a:t>2018/9/28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C5746-E513-43CF-B026-1D6626F5CF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573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9D4A-0F9E-458A-A7C0-ECED0685E30F}" type="datetimeFigureOut">
              <a:rPr lang="zh-CN" altLang="en-US" smtClean="0"/>
              <a:t>2018/9/28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C5746-E513-43CF-B026-1D6626F5CF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2411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9D4A-0F9E-458A-A7C0-ECED0685E30F}" type="datetimeFigureOut">
              <a:rPr lang="zh-CN" altLang="en-US" smtClean="0"/>
              <a:t>2018/9/28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C5746-E513-43CF-B026-1D6626F5CF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2690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39D4A-0F9E-458A-A7C0-ECED0685E30F}" type="datetimeFigureOut">
              <a:rPr lang="zh-CN" altLang="en-US" smtClean="0"/>
              <a:t>2018/9/28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C5746-E513-43CF-B026-1D6626F5CF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4252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39D4A-0F9E-458A-A7C0-ECED0685E30F}" type="datetimeFigureOut">
              <a:rPr lang="zh-CN" altLang="en-US" smtClean="0"/>
              <a:t>2018/9/28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C5746-E513-43CF-B026-1D6626F5CF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8217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&#20498;&#35745;&#26102;&#22120;/&#20498;&#35745;&#26102;&#22120;.exe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957" y="0"/>
            <a:ext cx="9143999" cy="685800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827584" y="2060848"/>
            <a:ext cx="698477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CN" altLang="en-U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华文琥珀" panose="02010800040101010101" pitchFamily="2" charset="-122"/>
                <a:ea typeface="华文琥珀" panose="02010800040101010101" pitchFamily="2" charset="-122"/>
              </a:rPr>
              <a:t>设计</a:t>
            </a:r>
            <a:r>
              <a:rPr lang="zh-CN" altLang="en-US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华文琥珀" panose="02010800040101010101" pitchFamily="2" charset="-122"/>
                <a:ea typeface="华文琥珀" panose="02010800040101010101" pitchFamily="2" charset="-122"/>
              </a:rPr>
              <a:t>调查问卷</a:t>
            </a:r>
            <a:endParaRPr lang="zh-CN" altLang="en-US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32431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-125820"/>
            <a:ext cx="9373079" cy="7109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zh-CN" sz="2400" dirty="0" smtClean="0">
                <a:solidFill>
                  <a:srgbClr val="7030A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关于</a:t>
            </a:r>
            <a:r>
              <a:rPr lang="zh-CN" altLang="zh-CN" sz="2400" dirty="0">
                <a:solidFill>
                  <a:srgbClr val="7030A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常州美食的调查问卷</a:t>
            </a:r>
          </a:p>
          <a:p>
            <a:pPr algn="ctr"/>
            <a:r>
              <a:rPr lang="zh-CN" altLang="en-US" dirty="0" smtClean="0">
                <a:solidFill>
                  <a:srgbClr val="7030A0"/>
                </a:solidFill>
              </a:rPr>
              <a:t>        （学生问卷）</a:t>
            </a:r>
            <a:r>
              <a:rPr lang="en-US" altLang="zh-CN" b="1" dirty="0" smtClean="0">
                <a:solidFill>
                  <a:srgbClr val="7030A0"/>
                </a:solidFill>
              </a:rPr>
              <a:t>       </a:t>
            </a:r>
          </a:p>
          <a:p>
            <a:r>
              <a:rPr lang="en-US" altLang="zh-CN" b="1" dirty="0" smtClean="0">
                <a:solidFill>
                  <a:srgbClr val="7030A0"/>
                </a:solidFill>
              </a:rPr>
              <a:t>        </a:t>
            </a:r>
            <a:r>
              <a:rPr lang="zh-CN" altLang="en-US" b="1" dirty="0" smtClean="0">
                <a:solidFill>
                  <a:srgbClr val="7030A0"/>
                </a:solidFill>
              </a:rPr>
              <a:t>同学，您好！</a:t>
            </a:r>
          </a:p>
          <a:p>
            <a:r>
              <a:rPr lang="zh-CN" altLang="en-US" b="1" dirty="0" smtClean="0">
                <a:solidFill>
                  <a:srgbClr val="7030A0"/>
                </a:solidFill>
              </a:rPr>
              <a:t>        我们是常州市勤业小学的学生，在展开一项关于常州美食的调查研究。</a:t>
            </a:r>
            <a:endParaRPr lang="en-US" altLang="zh-CN" b="1" dirty="0">
              <a:solidFill>
                <a:srgbClr val="7030A0"/>
              </a:solidFill>
            </a:endParaRPr>
          </a:p>
          <a:p>
            <a:r>
              <a:rPr lang="zh-CN" altLang="en-US" b="1" dirty="0" smtClean="0">
                <a:solidFill>
                  <a:srgbClr val="7030A0"/>
                </a:solidFill>
              </a:rPr>
              <a:t>请您在百忙中抽出一点时间，填写这张问卷。谢谢！</a:t>
            </a:r>
          </a:p>
          <a:p>
            <a:r>
              <a:rPr lang="en-US" altLang="zh-CN" b="1" dirty="0" smtClean="0">
                <a:solidFill>
                  <a:srgbClr val="7030A0"/>
                </a:solidFill>
              </a:rPr>
              <a:t>1</a:t>
            </a:r>
            <a:r>
              <a:rPr lang="zh-CN" altLang="en-US" b="1" dirty="0" smtClean="0">
                <a:solidFill>
                  <a:srgbClr val="7030A0"/>
                </a:solidFill>
              </a:rPr>
              <a:t>、你的性别？   （单选）　　　 </a:t>
            </a:r>
          </a:p>
          <a:p>
            <a:r>
              <a:rPr lang="en-US" altLang="zh-CN" b="1" dirty="0" smtClean="0">
                <a:solidFill>
                  <a:srgbClr val="7030A0"/>
                </a:solidFill>
              </a:rPr>
              <a:t>A</a:t>
            </a:r>
            <a:r>
              <a:rPr lang="zh-CN" altLang="en-US" b="1" dirty="0" smtClean="0">
                <a:solidFill>
                  <a:srgbClr val="7030A0"/>
                </a:solidFill>
              </a:rPr>
              <a:t>、男　　　　  </a:t>
            </a:r>
            <a:r>
              <a:rPr lang="en-US" altLang="zh-CN" b="1" dirty="0" smtClean="0">
                <a:solidFill>
                  <a:srgbClr val="7030A0"/>
                </a:solidFill>
              </a:rPr>
              <a:t>B</a:t>
            </a:r>
            <a:r>
              <a:rPr lang="zh-CN" altLang="en-US" b="1" dirty="0" smtClean="0">
                <a:solidFill>
                  <a:srgbClr val="7030A0"/>
                </a:solidFill>
              </a:rPr>
              <a:t>、女</a:t>
            </a:r>
          </a:p>
          <a:p>
            <a:r>
              <a:rPr lang="en-US" altLang="zh-CN" b="1" dirty="0" smtClean="0">
                <a:solidFill>
                  <a:srgbClr val="7030A0"/>
                </a:solidFill>
              </a:rPr>
              <a:t>2</a:t>
            </a:r>
            <a:r>
              <a:rPr lang="zh-CN" altLang="en-US" b="1" dirty="0" smtClean="0">
                <a:solidFill>
                  <a:srgbClr val="7030A0"/>
                </a:solidFill>
              </a:rPr>
              <a:t>、你是几年级学生？  （单选）　　　</a:t>
            </a:r>
          </a:p>
          <a:p>
            <a:r>
              <a:rPr lang="en-US" altLang="zh-CN" b="1" dirty="0" smtClean="0">
                <a:solidFill>
                  <a:srgbClr val="7030A0"/>
                </a:solidFill>
              </a:rPr>
              <a:t>A</a:t>
            </a:r>
            <a:r>
              <a:rPr lang="zh-CN" altLang="en-US" b="1" dirty="0" smtClean="0">
                <a:solidFill>
                  <a:srgbClr val="7030A0"/>
                </a:solidFill>
              </a:rPr>
              <a:t>、一年级　　　</a:t>
            </a:r>
            <a:r>
              <a:rPr lang="en-US" altLang="zh-CN" b="1" dirty="0" smtClean="0">
                <a:solidFill>
                  <a:srgbClr val="7030A0"/>
                </a:solidFill>
              </a:rPr>
              <a:t>B</a:t>
            </a:r>
            <a:r>
              <a:rPr lang="zh-CN" altLang="en-US" b="1" dirty="0" smtClean="0">
                <a:solidFill>
                  <a:srgbClr val="7030A0"/>
                </a:solidFill>
              </a:rPr>
              <a:t>、二年级    </a:t>
            </a:r>
            <a:r>
              <a:rPr lang="en-US" altLang="zh-CN" b="1" dirty="0" smtClean="0">
                <a:solidFill>
                  <a:srgbClr val="7030A0"/>
                </a:solidFill>
              </a:rPr>
              <a:t>C</a:t>
            </a:r>
            <a:r>
              <a:rPr lang="zh-CN" altLang="en-US" b="1" dirty="0" smtClean="0">
                <a:solidFill>
                  <a:srgbClr val="7030A0"/>
                </a:solidFill>
              </a:rPr>
              <a:t>、三年级    </a:t>
            </a:r>
            <a:r>
              <a:rPr lang="en-US" altLang="zh-CN" b="1" dirty="0" smtClean="0">
                <a:solidFill>
                  <a:srgbClr val="7030A0"/>
                </a:solidFill>
              </a:rPr>
              <a:t>D</a:t>
            </a:r>
            <a:r>
              <a:rPr lang="zh-CN" altLang="en-US" b="1" dirty="0" smtClean="0">
                <a:solidFill>
                  <a:srgbClr val="7030A0"/>
                </a:solidFill>
              </a:rPr>
              <a:t>、四年级    </a:t>
            </a:r>
            <a:r>
              <a:rPr lang="en-US" altLang="zh-CN" b="1" dirty="0" smtClean="0">
                <a:solidFill>
                  <a:srgbClr val="7030A0"/>
                </a:solidFill>
              </a:rPr>
              <a:t>E</a:t>
            </a:r>
            <a:r>
              <a:rPr lang="zh-CN" altLang="en-US" b="1" dirty="0" smtClean="0">
                <a:solidFill>
                  <a:srgbClr val="7030A0"/>
                </a:solidFill>
              </a:rPr>
              <a:t>、五年级    </a:t>
            </a:r>
            <a:r>
              <a:rPr lang="en-US" altLang="zh-CN" b="1" dirty="0" smtClean="0">
                <a:solidFill>
                  <a:srgbClr val="7030A0"/>
                </a:solidFill>
              </a:rPr>
              <a:t>F</a:t>
            </a:r>
            <a:r>
              <a:rPr lang="zh-CN" altLang="en-US" b="1" dirty="0" smtClean="0">
                <a:solidFill>
                  <a:srgbClr val="7030A0"/>
                </a:solidFill>
              </a:rPr>
              <a:t>、六年级</a:t>
            </a:r>
          </a:p>
          <a:p>
            <a:r>
              <a:rPr lang="en-US" altLang="zh-CN" b="1" dirty="0" smtClean="0">
                <a:solidFill>
                  <a:srgbClr val="7030A0"/>
                </a:solidFill>
              </a:rPr>
              <a:t>3</a:t>
            </a:r>
            <a:r>
              <a:rPr lang="zh-CN" altLang="en-US" b="1" dirty="0" smtClean="0">
                <a:solidFill>
                  <a:srgbClr val="7030A0"/>
                </a:solidFill>
              </a:rPr>
              <a:t>、你是常州人吗</a:t>
            </a:r>
            <a:r>
              <a:rPr lang="en-US" altLang="zh-CN" b="1" dirty="0" smtClean="0">
                <a:solidFill>
                  <a:srgbClr val="7030A0"/>
                </a:solidFill>
              </a:rPr>
              <a:t>?</a:t>
            </a:r>
            <a:r>
              <a:rPr lang="zh-CN" altLang="en-US" b="1" dirty="0" smtClean="0">
                <a:solidFill>
                  <a:srgbClr val="7030A0"/>
                </a:solidFill>
              </a:rPr>
              <a:t>（单选）</a:t>
            </a:r>
          </a:p>
          <a:p>
            <a:r>
              <a:rPr lang="en-US" altLang="zh-CN" b="1" dirty="0" smtClean="0">
                <a:solidFill>
                  <a:srgbClr val="7030A0"/>
                </a:solidFill>
              </a:rPr>
              <a:t>A.</a:t>
            </a:r>
            <a:r>
              <a:rPr lang="zh-CN" altLang="en-US" b="1" dirty="0" smtClean="0">
                <a:solidFill>
                  <a:srgbClr val="7030A0"/>
                </a:solidFill>
              </a:rPr>
              <a:t>是           </a:t>
            </a:r>
            <a:r>
              <a:rPr lang="en-US" altLang="zh-CN" b="1" dirty="0" smtClean="0">
                <a:solidFill>
                  <a:srgbClr val="7030A0"/>
                </a:solidFill>
              </a:rPr>
              <a:t>B.</a:t>
            </a:r>
            <a:r>
              <a:rPr lang="zh-CN" altLang="en-US" b="1" dirty="0" smtClean="0">
                <a:solidFill>
                  <a:srgbClr val="7030A0"/>
                </a:solidFill>
              </a:rPr>
              <a:t>不是</a:t>
            </a:r>
          </a:p>
          <a:p>
            <a:r>
              <a:rPr lang="en-US" altLang="zh-CN" b="1" dirty="0" smtClean="0">
                <a:solidFill>
                  <a:srgbClr val="7030A0"/>
                </a:solidFill>
              </a:rPr>
              <a:t>4</a:t>
            </a:r>
            <a:r>
              <a:rPr lang="zh-CN" altLang="en-US" b="1" dirty="0" smtClean="0">
                <a:solidFill>
                  <a:srgbClr val="7030A0"/>
                </a:solidFill>
              </a:rPr>
              <a:t>、你对常州美食有了解吗</a:t>
            </a:r>
            <a:r>
              <a:rPr lang="en-US" altLang="zh-CN" b="1" dirty="0" smtClean="0">
                <a:solidFill>
                  <a:srgbClr val="7030A0"/>
                </a:solidFill>
              </a:rPr>
              <a:t>?</a:t>
            </a:r>
            <a:r>
              <a:rPr lang="zh-CN" altLang="en-US" b="1" dirty="0" smtClean="0">
                <a:solidFill>
                  <a:srgbClr val="7030A0"/>
                </a:solidFill>
              </a:rPr>
              <a:t>（单选）</a:t>
            </a:r>
          </a:p>
          <a:p>
            <a:r>
              <a:rPr lang="en-US" altLang="zh-CN" b="1" dirty="0" smtClean="0">
                <a:solidFill>
                  <a:srgbClr val="7030A0"/>
                </a:solidFill>
              </a:rPr>
              <a:t>A.</a:t>
            </a:r>
            <a:r>
              <a:rPr lang="zh-CN" altLang="en-US" b="1" dirty="0" smtClean="0">
                <a:solidFill>
                  <a:srgbClr val="7030A0"/>
                </a:solidFill>
              </a:rPr>
              <a:t>很清楚       </a:t>
            </a:r>
            <a:r>
              <a:rPr lang="en-US" altLang="zh-CN" b="1" dirty="0" smtClean="0">
                <a:solidFill>
                  <a:srgbClr val="7030A0"/>
                </a:solidFill>
              </a:rPr>
              <a:t>B.</a:t>
            </a:r>
            <a:r>
              <a:rPr lang="zh-CN" altLang="en-US" b="1" dirty="0" smtClean="0">
                <a:solidFill>
                  <a:srgbClr val="7030A0"/>
                </a:solidFill>
              </a:rPr>
              <a:t>了解一点点    </a:t>
            </a:r>
            <a:r>
              <a:rPr lang="en-US" altLang="zh-CN" b="1" dirty="0" smtClean="0">
                <a:solidFill>
                  <a:srgbClr val="7030A0"/>
                </a:solidFill>
              </a:rPr>
              <a:t>C.</a:t>
            </a:r>
            <a:r>
              <a:rPr lang="zh-CN" altLang="en-US" b="1" dirty="0" smtClean="0">
                <a:solidFill>
                  <a:srgbClr val="7030A0"/>
                </a:solidFill>
              </a:rPr>
              <a:t>完全不了解</a:t>
            </a:r>
          </a:p>
          <a:p>
            <a:r>
              <a:rPr lang="en-US" altLang="zh-CN" b="1" dirty="0" smtClean="0">
                <a:solidFill>
                  <a:srgbClr val="7030A0"/>
                </a:solidFill>
              </a:rPr>
              <a:t>5</a:t>
            </a:r>
            <a:r>
              <a:rPr lang="zh-CN" altLang="en-US" b="1" dirty="0" smtClean="0">
                <a:solidFill>
                  <a:srgbClr val="7030A0"/>
                </a:solidFill>
              </a:rPr>
              <a:t>、你或你的爸爸、妈妈会做一些常州美食吗</a:t>
            </a:r>
            <a:r>
              <a:rPr lang="en-US" altLang="zh-CN" b="1" dirty="0" smtClean="0">
                <a:solidFill>
                  <a:srgbClr val="7030A0"/>
                </a:solidFill>
              </a:rPr>
              <a:t>?</a:t>
            </a:r>
            <a:r>
              <a:rPr lang="zh-CN" altLang="en-US" b="1" dirty="0" smtClean="0">
                <a:solidFill>
                  <a:srgbClr val="7030A0"/>
                </a:solidFill>
              </a:rPr>
              <a:t>（单选）</a:t>
            </a:r>
          </a:p>
          <a:p>
            <a:r>
              <a:rPr lang="en-US" altLang="zh-CN" b="1" dirty="0" smtClean="0">
                <a:solidFill>
                  <a:srgbClr val="7030A0"/>
                </a:solidFill>
              </a:rPr>
              <a:t>A.</a:t>
            </a:r>
            <a:r>
              <a:rPr lang="zh-CN" altLang="en-US" b="1" dirty="0" smtClean="0">
                <a:solidFill>
                  <a:srgbClr val="7030A0"/>
                </a:solidFill>
              </a:rPr>
              <a:t>会           </a:t>
            </a:r>
            <a:r>
              <a:rPr lang="en-US" altLang="zh-CN" b="1" dirty="0" smtClean="0">
                <a:solidFill>
                  <a:srgbClr val="7030A0"/>
                </a:solidFill>
              </a:rPr>
              <a:t>B.</a:t>
            </a:r>
            <a:r>
              <a:rPr lang="zh-CN" altLang="en-US" b="1" dirty="0" smtClean="0">
                <a:solidFill>
                  <a:srgbClr val="7030A0"/>
                </a:solidFill>
              </a:rPr>
              <a:t>不会</a:t>
            </a:r>
          </a:p>
          <a:p>
            <a:r>
              <a:rPr lang="en-US" altLang="zh-CN" b="1" dirty="0" smtClean="0">
                <a:solidFill>
                  <a:srgbClr val="7030A0"/>
                </a:solidFill>
              </a:rPr>
              <a:t>6</a:t>
            </a:r>
            <a:r>
              <a:rPr lang="zh-CN" altLang="en-US" b="1" dirty="0" smtClean="0">
                <a:solidFill>
                  <a:srgbClr val="7030A0"/>
                </a:solidFill>
              </a:rPr>
              <a:t>、你一般在什么地方吃常州美食</a:t>
            </a:r>
            <a:r>
              <a:rPr lang="en-US" altLang="zh-CN" b="1" dirty="0" smtClean="0">
                <a:solidFill>
                  <a:srgbClr val="7030A0"/>
                </a:solidFill>
              </a:rPr>
              <a:t>?</a:t>
            </a:r>
            <a:r>
              <a:rPr lang="zh-CN" altLang="en-US" b="1" dirty="0" smtClean="0">
                <a:solidFill>
                  <a:srgbClr val="7030A0"/>
                </a:solidFill>
              </a:rPr>
              <a:t>（可多选）</a:t>
            </a:r>
          </a:p>
          <a:p>
            <a:r>
              <a:rPr lang="en-US" altLang="zh-CN" b="1" dirty="0" smtClean="0">
                <a:solidFill>
                  <a:srgbClr val="7030A0"/>
                </a:solidFill>
              </a:rPr>
              <a:t>A.</a:t>
            </a:r>
            <a:r>
              <a:rPr lang="zh-CN" altLang="en-US" b="1" dirty="0" smtClean="0">
                <a:solidFill>
                  <a:srgbClr val="7030A0"/>
                </a:solidFill>
              </a:rPr>
              <a:t>老字号大饭店       </a:t>
            </a:r>
            <a:r>
              <a:rPr lang="en-US" altLang="zh-CN" b="1" dirty="0" smtClean="0">
                <a:solidFill>
                  <a:srgbClr val="7030A0"/>
                </a:solidFill>
              </a:rPr>
              <a:t>B.</a:t>
            </a:r>
            <a:r>
              <a:rPr lang="zh-CN" altLang="en-US" b="1" dirty="0" smtClean="0">
                <a:solidFill>
                  <a:srgbClr val="7030A0"/>
                </a:solidFill>
              </a:rPr>
              <a:t>小吃店       </a:t>
            </a:r>
            <a:r>
              <a:rPr lang="en-US" altLang="zh-CN" b="1" dirty="0" smtClean="0">
                <a:solidFill>
                  <a:srgbClr val="7030A0"/>
                </a:solidFill>
              </a:rPr>
              <a:t>C.</a:t>
            </a:r>
            <a:r>
              <a:rPr lang="zh-CN" altLang="en-US" b="1" dirty="0" smtClean="0">
                <a:solidFill>
                  <a:srgbClr val="7030A0"/>
                </a:solidFill>
              </a:rPr>
              <a:t>家里</a:t>
            </a:r>
          </a:p>
          <a:p>
            <a:r>
              <a:rPr lang="en-US" altLang="zh-CN" b="1" dirty="0" smtClean="0">
                <a:solidFill>
                  <a:srgbClr val="7030A0"/>
                </a:solidFill>
              </a:rPr>
              <a:t>7</a:t>
            </a:r>
            <a:r>
              <a:rPr lang="zh-CN" altLang="en-US" b="1" dirty="0" smtClean="0">
                <a:solidFill>
                  <a:srgbClr val="7030A0"/>
                </a:solidFill>
              </a:rPr>
              <a:t>、你知道下列哪些是常州知名老字号？（多选）</a:t>
            </a:r>
          </a:p>
          <a:p>
            <a:r>
              <a:rPr lang="en-US" altLang="zh-CN" b="1" dirty="0" smtClean="0">
                <a:solidFill>
                  <a:srgbClr val="7030A0"/>
                </a:solidFill>
              </a:rPr>
              <a:t>A</a:t>
            </a:r>
            <a:r>
              <a:rPr lang="zh-CN" altLang="en-US" b="1" dirty="0" smtClean="0">
                <a:solidFill>
                  <a:srgbClr val="7030A0"/>
                </a:solidFill>
              </a:rPr>
              <a:t>、德泰恒大酒店    </a:t>
            </a:r>
            <a:r>
              <a:rPr lang="en-US" altLang="zh-CN" b="1" dirty="0" smtClean="0">
                <a:solidFill>
                  <a:srgbClr val="7030A0"/>
                </a:solidFill>
              </a:rPr>
              <a:t>B</a:t>
            </a:r>
            <a:r>
              <a:rPr lang="zh-CN" altLang="en-US" b="1" dirty="0" smtClean="0">
                <a:solidFill>
                  <a:srgbClr val="7030A0"/>
                </a:solidFill>
              </a:rPr>
              <a:t>、南方火锅店     </a:t>
            </a:r>
            <a:r>
              <a:rPr lang="en-US" altLang="zh-CN" b="1" dirty="0" smtClean="0">
                <a:solidFill>
                  <a:srgbClr val="7030A0"/>
                </a:solidFill>
              </a:rPr>
              <a:t>C </a:t>
            </a:r>
            <a:r>
              <a:rPr lang="zh-CN" altLang="en-US" b="1" dirty="0" smtClean="0">
                <a:solidFill>
                  <a:srgbClr val="7030A0"/>
                </a:solidFill>
              </a:rPr>
              <a:t>府前楼饭店      </a:t>
            </a:r>
            <a:r>
              <a:rPr lang="en-US" altLang="zh-CN" b="1" dirty="0" smtClean="0">
                <a:solidFill>
                  <a:srgbClr val="7030A0"/>
                </a:solidFill>
              </a:rPr>
              <a:t>D</a:t>
            </a:r>
            <a:r>
              <a:rPr lang="zh-CN" altLang="en-US" b="1" dirty="0" smtClean="0">
                <a:solidFill>
                  <a:srgbClr val="7030A0"/>
                </a:solidFill>
              </a:rPr>
              <a:t>、长兴楼大酒店         </a:t>
            </a:r>
            <a:endParaRPr lang="en-US" altLang="zh-CN" b="1" dirty="0" smtClean="0">
              <a:solidFill>
                <a:srgbClr val="7030A0"/>
              </a:solidFill>
            </a:endParaRPr>
          </a:p>
          <a:p>
            <a:r>
              <a:rPr lang="en-US" altLang="zh-CN" b="1" dirty="0" smtClean="0">
                <a:solidFill>
                  <a:srgbClr val="7030A0"/>
                </a:solidFill>
              </a:rPr>
              <a:t>E</a:t>
            </a:r>
            <a:r>
              <a:rPr lang="zh-CN" altLang="en-US" b="1" dirty="0" smtClean="0">
                <a:solidFill>
                  <a:srgbClr val="7030A0"/>
                </a:solidFill>
              </a:rPr>
              <a:t>、迎桂馒头店</a:t>
            </a:r>
            <a:r>
              <a:rPr lang="en-US" altLang="zh-CN" b="1" dirty="0">
                <a:solidFill>
                  <a:srgbClr val="7030A0"/>
                </a:solidFill>
              </a:rPr>
              <a:t> </a:t>
            </a:r>
            <a:r>
              <a:rPr lang="en-US" altLang="zh-CN" b="1" dirty="0" smtClean="0">
                <a:solidFill>
                  <a:srgbClr val="7030A0"/>
                </a:solidFill>
              </a:rPr>
              <a:t> </a:t>
            </a:r>
            <a:r>
              <a:rPr lang="zh-CN" altLang="en-US" b="1" dirty="0" smtClean="0">
                <a:solidFill>
                  <a:srgbClr val="7030A0"/>
                </a:solidFill>
              </a:rPr>
              <a:t> </a:t>
            </a:r>
            <a:r>
              <a:rPr lang="en-US" altLang="zh-CN" b="1" dirty="0" smtClean="0">
                <a:solidFill>
                  <a:srgbClr val="7030A0"/>
                </a:solidFill>
              </a:rPr>
              <a:t>F</a:t>
            </a:r>
            <a:r>
              <a:rPr lang="zh-CN" altLang="en-US" b="1" dirty="0" smtClean="0">
                <a:solidFill>
                  <a:srgbClr val="7030A0"/>
                </a:solidFill>
              </a:rPr>
              <a:t>、常州糕团店     </a:t>
            </a:r>
            <a:r>
              <a:rPr lang="en-US" altLang="zh-CN" b="1" dirty="0" smtClean="0">
                <a:solidFill>
                  <a:srgbClr val="7030A0"/>
                </a:solidFill>
              </a:rPr>
              <a:t>G</a:t>
            </a:r>
            <a:r>
              <a:rPr lang="zh-CN" altLang="en-US" b="1" dirty="0" smtClean="0">
                <a:solidFill>
                  <a:srgbClr val="7030A0"/>
                </a:solidFill>
              </a:rPr>
              <a:t>、美味斋糕团店   </a:t>
            </a:r>
            <a:r>
              <a:rPr lang="en-US" altLang="zh-CN" b="1" dirty="0" smtClean="0">
                <a:solidFill>
                  <a:srgbClr val="7030A0"/>
                </a:solidFill>
              </a:rPr>
              <a:t>H</a:t>
            </a:r>
            <a:r>
              <a:rPr lang="zh-CN" altLang="en-US" b="1" dirty="0" smtClean="0">
                <a:solidFill>
                  <a:srgbClr val="7030A0"/>
                </a:solidFill>
              </a:rPr>
              <a:t>、银丝面馆</a:t>
            </a:r>
          </a:p>
          <a:p>
            <a:r>
              <a:rPr lang="en-US" altLang="zh-CN" b="1" dirty="0" smtClean="0">
                <a:solidFill>
                  <a:srgbClr val="7030A0"/>
                </a:solidFill>
              </a:rPr>
              <a:t>I</a:t>
            </a:r>
            <a:r>
              <a:rPr lang="zh-CN" altLang="en-US" b="1" dirty="0" smtClean="0">
                <a:solidFill>
                  <a:srgbClr val="7030A0"/>
                </a:solidFill>
              </a:rPr>
              <a:t>、民族鱼坊        </a:t>
            </a:r>
            <a:r>
              <a:rPr lang="en-US" altLang="zh-CN" b="1" dirty="0" smtClean="0">
                <a:solidFill>
                  <a:srgbClr val="7030A0"/>
                </a:solidFill>
              </a:rPr>
              <a:t>J</a:t>
            </a:r>
            <a:r>
              <a:rPr lang="zh-CN" altLang="en-US" b="1" dirty="0" smtClean="0">
                <a:solidFill>
                  <a:srgbClr val="7030A0"/>
                </a:solidFill>
              </a:rPr>
              <a:t>、义隆素菜馆      </a:t>
            </a:r>
            <a:r>
              <a:rPr lang="en-US" altLang="zh-CN" b="1" dirty="0" smtClean="0">
                <a:solidFill>
                  <a:srgbClr val="7030A0"/>
                </a:solidFill>
              </a:rPr>
              <a:t>K</a:t>
            </a:r>
            <a:r>
              <a:rPr lang="zh-CN" altLang="en-US" b="1" dirty="0" smtClean="0">
                <a:solidFill>
                  <a:srgbClr val="7030A0"/>
                </a:solidFill>
              </a:rPr>
              <a:t>、马复兴面馆     </a:t>
            </a:r>
            <a:r>
              <a:rPr lang="en-US" altLang="zh-CN" b="1" dirty="0" smtClean="0">
                <a:solidFill>
                  <a:srgbClr val="7030A0"/>
                </a:solidFill>
              </a:rPr>
              <a:t>L</a:t>
            </a:r>
            <a:r>
              <a:rPr lang="zh-CN" altLang="en-US" b="1" dirty="0" smtClean="0">
                <a:solidFill>
                  <a:srgbClr val="7030A0"/>
                </a:solidFill>
              </a:rPr>
              <a:t>、三鲜馄饨店</a:t>
            </a:r>
          </a:p>
          <a:p>
            <a:r>
              <a:rPr lang="en-US" altLang="zh-CN" b="1" dirty="0" smtClean="0">
                <a:solidFill>
                  <a:srgbClr val="7030A0"/>
                </a:solidFill>
              </a:rPr>
              <a:t>8</a:t>
            </a:r>
            <a:r>
              <a:rPr lang="zh-CN" altLang="en-US" b="1" dirty="0" smtClean="0">
                <a:solidFill>
                  <a:srgbClr val="7030A0"/>
                </a:solidFill>
              </a:rPr>
              <a:t>、你知道下列哪些是常州名点名菜？（多选）</a:t>
            </a:r>
          </a:p>
          <a:p>
            <a:r>
              <a:rPr lang="en-US" altLang="zh-CN" b="1" dirty="0" smtClean="0">
                <a:solidFill>
                  <a:srgbClr val="7030A0"/>
                </a:solidFill>
              </a:rPr>
              <a:t>A</a:t>
            </a:r>
            <a:r>
              <a:rPr lang="zh-CN" altLang="en-US" b="1" dirty="0" smtClean="0">
                <a:solidFill>
                  <a:srgbClr val="7030A0"/>
                </a:solidFill>
              </a:rPr>
              <a:t>、网油卷        </a:t>
            </a:r>
            <a:r>
              <a:rPr lang="en-US" altLang="zh-CN" b="1" dirty="0" smtClean="0">
                <a:solidFill>
                  <a:srgbClr val="7030A0"/>
                </a:solidFill>
              </a:rPr>
              <a:t>B</a:t>
            </a:r>
            <a:r>
              <a:rPr lang="zh-CN" altLang="en-US" b="1" dirty="0" smtClean="0">
                <a:solidFill>
                  <a:srgbClr val="7030A0"/>
                </a:solidFill>
              </a:rPr>
              <a:t>、天目湖鱼头      </a:t>
            </a:r>
            <a:r>
              <a:rPr lang="en-US" altLang="zh-CN" b="1" dirty="0" smtClean="0">
                <a:solidFill>
                  <a:srgbClr val="7030A0"/>
                </a:solidFill>
              </a:rPr>
              <a:t>C </a:t>
            </a:r>
            <a:r>
              <a:rPr lang="zh-CN" altLang="en-US" b="1" dirty="0" smtClean="0">
                <a:solidFill>
                  <a:srgbClr val="7030A0"/>
                </a:solidFill>
              </a:rPr>
              <a:t>府前楼饭店      </a:t>
            </a:r>
            <a:r>
              <a:rPr lang="en-US" altLang="zh-CN" b="1" dirty="0" smtClean="0">
                <a:solidFill>
                  <a:srgbClr val="7030A0"/>
                </a:solidFill>
              </a:rPr>
              <a:t>D</a:t>
            </a:r>
            <a:r>
              <a:rPr lang="zh-CN" altLang="en-US" b="1" dirty="0" smtClean="0">
                <a:solidFill>
                  <a:srgbClr val="7030A0"/>
                </a:solidFill>
              </a:rPr>
              <a:t>、糟扣肉</a:t>
            </a:r>
            <a:r>
              <a:rPr lang="en-US" altLang="zh-CN" b="1" dirty="0" smtClean="0">
                <a:solidFill>
                  <a:srgbClr val="7030A0"/>
                </a:solidFill>
              </a:rPr>
              <a:t>E</a:t>
            </a:r>
            <a:r>
              <a:rPr lang="zh-CN" altLang="en-US" b="1" dirty="0" smtClean="0">
                <a:solidFill>
                  <a:srgbClr val="7030A0"/>
                </a:solidFill>
              </a:rPr>
              <a:t>、加蟹小笼包     </a:t>
            </a:r>
            <a:r>
              <a:rPr lang="en-US" altLang="zh-CN" b="1" dirty="0" smtClean="0">
                <a:solidFill>
                  <a:srgbClr val="7030A0"/>
                </a:solidFill>
              </a:rPr>
              <a:t>F</a:t>
            </a:r>
            <a:r>
              <a:rPr lang="zh-CN" altLang="en-US" b="1" dirty="0" smtClean="0">
                <a:solidFill>
                  <a:srgbClr val="7030A0"/>
                </a:solidFill>
              </a:rPr>
              <a:t>、担担面      </a:t>
            </a:r>
            <a:endParaRPr lang="en-US" altLang="zh-CN" b="1" dirty="0" smtClean="0">
              <a:solidFill>
                <a:srgbClr val="7030A0"/>
              </a:solidFill>
            </a:endParaRPr>
          </a:p>
          <a:p>
            <a:r>
              <a:rPr lang="zh-CN" altLang="en-US" b="1" dirty="0" smtClean="0">
                <a:solidFill>
                  <a:srgbClr val="7030A0"/>
                </a:solidFill>
              </a:rPr>
              <a:t>  </a:t>
            </a:r>
            <a:r>
              <a:rPr lang="en-US" altLang="zh-CN" b="1" dirty="0" smtClean="0">
                <a:solidFill>
                  <a:srgbClr val="7030A0"/>
                </a:solidFill>
              </a:rPr>
              <a:t>G</a:t>
            </a:r>
            <a:r>
              <a:rPr lang="zh-CN" altLang="en-US" b="1" dirty="0" smtClean="0">
                <a:solidFill>
                  <a:srgbClr val="7030A0"/>
                </a:solidFill>
              </a:rPr>
              <a:t>、四喜汤团       </a:t>
            </a:r>
            <a:r>
              <a:rPr lang="en-US" altLang="zh-CN" b="1" dirty="0" smtClean="0">
                <a:solidFill>
                  <a:srgbClr val="7030A0"/>
                </a:solidFill>
              </a:rPr>
              <a:t>H</a:t>
            </a:r>
            <a:r>
              <a:rPr lang="zh-CN" altLang="en-US" b="1" dirty="0" smtClean="0">
                <a:solidFill>
                  <a:srgbClr val="7030A0"/>
                </a:solidFill>
              </a:rPr>
              <a:t>、银丝面</a:t>
            </a:r>
            <a:r>
              <a:rPr lang="en-US" altLang="zh-CN" b="1" dirty="0" smtClean="0">
                <a:solidFill>
                  <a:srgbClr val="7030A0"/>
                </a:solidFill>
              </a:rPr>
              <a:t>I</a:t>
            </a:r>
            <a:r>
              <a:rPr lang="zh-CN" altLang="en-US" b="1" dirty="0" smtClean="0">
                <a:solidFill>
                  <a:srgbClr val="7030A0"/>
                </a:solidFill>
              </a:rPr>
              <a:t>、兰陵烤鳝       </a:t>
            </a:r>
            <a:r>
              <a:rPr lang="en-US" altLang="zh-CN" b="1" dirty="0" smtClean="0">
                <a:solidFill>
                  <a:srgbClr val="7030A0"/>
                </a:solidFill>
              </a:rPr>
              <a:t>J</a:t>
            </a:r>
            <a:r>
              <a:rPr lang="zh-CN" altLang="en-US" b="1" dirty="0" smtClean="0">
                <a:solidFill>
                  <a:srgbClr val="7030A0"/>
                </a:solidFill>
              </a:rPr>
              <a:t>、马蹄酥          </a:t>
            </a:r>
            <a:r>
              <a:rPr lang="en-US" altLang="zh-CN" b="1" dirty="0" smtClean="0">
                <a:solidFill>
                  <a:srgbClr val="7030A0"/>
                </a:solidFill>
              </a:rPr>
              <a:t>K</a:t>
            </a:r>
            <a:r>
              <a:rPr lang="zh-CN" altLang="en-US" b="1" dirty="0" smtClean="0">
                <a:solidFill>
                  <a:srgbClr val="7030A0"/>
                </a:solidFill>
              </a:rPr>
              <a:t>、蟹壳黄         </a:t>
            </a:r>
            <a:r>
              <a:rPr lang="en-US" altLang="zh-CN" b="1" dirty="0" smtClean="0">
                <a:solidFill>
                  <a:srgbClr val="7030A0"/>
                </a:solidFill>
              </a:rPr>
              <a:t>L</a:t>
            </a:r>
            <a:r>
              <a:rPr lang="zh-CN" altLang="en-US" b="1" dirty="0" smtClean="0">
                <a:solidFill>
                  <a:srgbClr val="7030A0"/>
                </a:solidFill>
              </a:rPr>
              <a:t>、杨四龙虾</a:t>
            </a:r>
          </a:p>
          <a:p>
            <a:r>
              <a:rPr lang="en-US" altLang="zh-CN" b="1" dirty="0" smtClean="0">
                <a:solidFill>
                  <a:srgbClr val="7030A0"/>
                </a:solidFill>
              </a:rPr>
              <a:t>9</a:t>
            </a:r>
            <a:r>
              <a:rPr lang="zh-CN" altLang="en-US" b="1" dirty="0" smtClean="0">
                <a:solidFill>
                  <a:srgbClr val="7030A0"/>
                </a:solidFill>
              </a:rPr>
              <a:t>、你对我们常州的美食有怎样的评价？</a:t>
            </a:r>
            <a:endParaRPr lang="zh-CN" alt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62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pic>
        <p:nvPicPr>
          <p:cNvPr id="5" name="Picture 9" descr="星星紫色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44" y="381000"/>
            <a:ext cx="395288" cy="38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92932" y="313531"/>
            <a:ext cx="198804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7030A0"/>
                </a:solidFill>
                <a:ea typeface="幼圆" pitchFamily="49" charset="-122"/>
              </a:rPr>
              <a:t>友情提醒</a:t>
            </a:r>
            <a:r>
              <a:rPr lang="zh-CN" altLang="en-US" sz="2800" b="1" dirty="0" smtClean="0">
                <a:solidFill>
                  <a:srgbClr val="7030A0"/>
                </a:solidFill>
                <a:ea typeface="幼圆" pitchFamily="49" charset="-122"/>
              </a:rPr>
              <a:t>：</a:t>
            </a:r>
            <a:endParaRPr lang="zh-CN" altLang="en-US" sz="2800" b="1" dirty="0">
              <a:solidFill>
                <a:srgbClr val="7030A0"/>
              </a:solidFill>
              <a:ea typeface="幼圆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67420" y="920621"/>
            <a:ext cx="820916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>
                <a:solidFill>
                  <a:schemeClr val="bg2">
                    <a:lumMod val="10000"/>
                  </a:schemeClr>
                </a:solidFill>
                <a:latin typeface="+mn-ea"/>
              </a:rPr>
              <a:t>1</a:t>
            </a:r>
            <a:r>
              <a:rPr lang="zh-CN" altLang="en-US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、大家在设计问题时，可以结合前期研究，从不同的角度：营养、人们的喜好、购买绿豆芽，是否自己培育过绿豆芽等方面思考问题。</a:t>
            </a:r>
            <a:endParaRPr lang="en-US" altLang="zh-CN" sz="3200" b="1" dirty="0" smtClean="0">
              <a:solidFill>
                <a:schemeClr val="bg2">
                  <a:lumMod val="10000"/>
                </a:schemeClr>
              </a:solidFill>
              <a:latin typeface="+mn-ea"/>
            </a:endParaRPr>
          </a:p>
          <a:p>
            <a:r>
              <a:rPr lang="en-US" altLang="zh-CN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2</a:t>
            </a:r>
            <a:r>
              <a:rPr lang="zh-CN" altLang="en-US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、小组</a:t>
            </a:r>
            <a:r>
              <a:rPr lang="zh-CN" altLang="en-US" sz="3200" b="1" dirty="0">
                <a:solidFill>
                  <a:schemeClr val="bg2">
                    <a:lumMod val="10000"/>
                  </a:schemeClr>
                </a:solidFill>
                <a:latin typeface="+mn-ea"/>
              </a:rPr>
              <a:t>人人</a:t>
            </a:r>
            <a:r>
              <a:rPr lang="zh-CN" altLang="en-US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参与问题设计</a:t>
            </a:r>
            <a:r>
              <a:rPr lang="zh-CN" altLang="en-US" sz="3200" b="1" dirty="0">
                <a:solidFill>
                  <a:schemeClr val="bg2">
                    <a:lumMod val="10000"/>
                  </a:schemeClr>
                </a:solidFill>
                <a:latin typeface="+mn-ea"/>
              </a:rPr>
              <a:t>，组长组织小组成员讨论</a:t>
            </a:r>
            <a:r>
              <a:rPr lang="zh-CN" altLang="en-US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问题，每人提一个问题写在便签纸上，然后进行归类排序，贴在表格中，做到轻轻讨论，合作融洽</a:t>
            </a:r>
            <a:r>
              <a:rPr lang="zh-CN" altLang="en-US" sz="3200" b="1" dirty="0">
                <a:solidFill>
                  <a:schemeClr val="bg2">
                    <a:lumMod val="10000"/>
                  </a:schemeClr>
                </a:solidFill>
                <a:latin typeface="+mn-ea"/>
              </a:rPr>
              <a:t>。</a:t>
            </a:r>
          </a:p>
          <a:p>
            <a:r>
              <a:rPr lang="en-US" altLang="zh-CN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3</a:t>
            </a:r>
            <a:r>
              <a:rPr lang="zh-CN" altLang="en-US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、准备</a:t>
            </a:r>
            <a:r>
              <a:rPr lang="zh-CN" altLang="en-US" sz="3200" b="1" dirty="0">
                <a:solidFill>
                  <a:schemeClr val="bg2">
                    <a:lumMod val="10000"/>
                  </a:schemeClr>
                </a:solidFill>
                <a:latin typeface="+mn-ea"/>
              </a:rPr>
              <a:t>汇报</a:t>
            </a:r>
            <a:r>
              <a:rPr lang="en-US" altLang="zh-CN" sz="3200" b="1" dirty="0">
                <a:solidFill>
                  <a:schemeClr val="bg2">
                    <a:lumMod val="10000"/>
                  </a:schemeClr>
                </a:solidFill>
                <a:latin typeface="+mn-ea"/>
              </a:rPr>
              <a:t>:</a:t>
            </a:r>
            <a:r>
              <a:rPr lang="zh-CN" altLang="en-US" sz="3200" b="1" dirty="0">
                <a:solidFill>
                  <a:schemeClr val="bg2">
                    <a:lumMod val="10000"/>
                  </a:schemeClr>
                </a:solidFill>
                <a:latin typeface="+mn-ea"/>
              </a:rPr>
              <a:t>汇报时</a:t>
            </a:r>
            <a:r>
              <a:rPr lang="zh-CN" altLang="en-US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可以推荐一位或几位同学上台汇报。</a:t>
            </a:r>
            <a:endParaRPr lang="zh-CN" altLang="en-US" sz="3200" b="1" dirty="0">
              <a:solidFill>
                <a:schemeClr val="bg2">
                  <a:lumMod val="10000"/>
                </a:schemeClr>
              </a:solidFill>
              <a:latin typeface="+mn-ea"/>
            </a:endParaRPr>
          </a:p>
          <a:p>
            <a:r>
              <a:rPr lang="en-US" altLang="zh-CN" sz="3200" b="1" dirty="0">
                <a:solidFill>
                  <a:schemeClr val="bg2">
                    <a:lumMod val="10000"/>
                  </a:schemeClr>
                </a:solidFill>
                <a:latin typeface="+mn-ea"/>
              </a:rPr>
              <a:t>4</a:t>
            </a:r>
            <a:r>
              <a:rPr lang="zh-CN" altLang="en-US" sz="3200" b="1" dirty="0">
                <a:solidFill>
                  <a:schemeClr val="bg2">
                    <a:lumMod val="10000"/>
                  </a:schemeClr>
                </a:solidFill>
                <a:latin typeface="+mn-ea"/>
              </a:rPr>
              <a:t>、时间</a:t>
            </a:r>
            <a:r>
              <a:rPr lang="zh-CN" altLang="en-US" sz="32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：</a:t>
            </a:r>
            <a:r>
              <a:rPr lang="en-US" altLang="zh-CN" sz="3200" b="1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8</a:t>
            </a:r>
            <a:r>
              <a:rPr lang="zh-CN" altLang="en-US" sz="3200" b="1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分钟</a:t>
            </a:r>
            <a:endParaRPr lang="zh-CN" altLang="en-US" sz="3200" b="1" dirty="0">
              <a:solidFill>
                <a:schemeClr val="bg2">
                  <a:lumMod val="10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6337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684213" y="188913"/>
            <a:ext cx="5256212" cy="1008062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CN" altLang="en-US" sz="60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华文彩云"/>
                <a:ea typeface="华文彩云"/>
              </a:rPr>
              <a:t>我是</a:t>
            </a:r>
            <a:r>
              <a:rPr lang="zh-CN" altLang="en-US" sz="6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华文彩云"/>
                <a:ea typeface="华文彩云"/>
              </a:rPr>
              <a:t>小小问卷设计师</a:t>
            </a:r>
            <a:r>
              <a:rPr lang="zh-CN" altLang="en-US" sz="60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华文彩云"/>
                <a:ea typeface="华文彩云"/>
              </a:rPr>
              <a:t>！</a:t>
            </a:r>
          </a:p>
        </p:txBody>
      </p:sp>
      <p:sp>
        <p:nvSpPr>
          <p:cNvPr id="6" name="矩形 5"/>
          <p:cNvSpPr/>
          <p:nvPr/>
        </p:nvSpPr>
        <p:spPr>
          <a:xfrm>
            <a:off x="692101" y="1351508"/>
            <a:ext cx="748029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>
                <a:solidFill>
                  <a:srgbClr val="FF0000"/>
                </a:solidFill>
              </a:rPr>
              <a:t>展示要求：</a:t>
            </a:r>
          </a:p>
          <a:p>
            <a:r>
              <a:rPr lang="en-US" altLang="zh-CN" sz="3200" b="1" dirty="0"/>
              <a:t>1</a:t>
            </a:r>
            <a:r>
              <a:rPr lang="zh-CN" altLang="en-US" sz="3200" b="1" dirty="0" smtClean="0"/>
              <a:t>、汇报员</a:t>
            </a:r>
            <a:r>
              <a:rPr lang="zh-CN" altLang="en-US" sz="3200" b="1" dirty="0"/>
              <a:t>声音</a:t>
            </a:r>
            <a:r>
              <a:rPr lang="zh-CN" altLang="en-US" sz="3200" b="1" dirty="0" smtClean="0"/>
              <a:t>响亮、落落大方、自信</a:t>
            </a:r>
            <a:r>
              <a:rPr lang="zh-CN" altLang="en-US" sz="3200" b="1" dirty="0"/>
              <a:t>大方。</a:t>
            </a:r>
          </a:p>
          <a:p>
            <a:r>
              <a:rPr lang="en-US" altLang="zh-CN" sz="3200" b="1" dirty="0"/>
              <a:t>2</a:t>
            </a:r>
            <a:r>
              <a:rPr lang="zh-CN" altLang="en-US" sz="3200" b="1" dirty="0"/>
              <a:t>、其他同学认真倾听，积极思考，对展示的</a:t>
            </a:r>
            <a:r>
              <a:rPr lang="zh-CN" altLang="en-US" sz="3200" b="1" dirty="0" smtClean="0"/>
              <a:t>小组的问题进行评价，欢迎提出修改意见。</a:t>
            </a:r>
            <a:endParaRPr lang="zh-CN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05333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219</Words>
  <Application>Microsoft Office PowerPoint</Application>
  <PresentationFormat>全屏显示(4:3)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lf</dc:creator>
  <cp:lastModifiedBy>lf</cp:lastModifiedBy>
  <cp:revision>16</cp:revision>
  <dcterms:created xsi:type="dcterms:W3CDTF">2018-09-20T02:51:55Z</dcterms:created>
  <dcterms:modified xsi:type="dcterms:W3CDTF">2018-09-28T01:15:53Z</dcterms:modified>
</cp:coreProperties>
</file>