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95" r:id="rId2"/>
    <p:sldId id="314" r:id="rId3"/>
    <p:sldId id="298" r:id="rId4"/>
    <p:sldId id="320" r:id="rId5"/>
    <p:sldId id="303" r:id="rId6"/>
    <p:sldId id="311" r:id="rId7"/>
    <p:sldId id="312" r:id="rId8"/>
    <p:sldId id="313" r:id="rId9"/>
    <p:sldId id="318" r:id="rId10"/>
    <p:sldId id="319" r:id="rId11"/>
    <p:sldId id="328" r:id="rId12"/>
    <p:sldId id="322" r:id="rId13"/>
    <p:sldId id="326" r:id="rId14"/>
    <p:sldId id="323" r:id="rId15"/>
    <p:sldId id="324" r:id="rId16"/>
    <p:sldId id="325" r:id="rId17"/>
    <p:sldId id="327" r:id="rId18"/>
    <p:sldId id="336" r:id="rId19"/>
    <p:sldId id="337" r:id="rId20"/>
    <p:sldId id="338" r:id="rId21"/>
    <p:sldId id="373" r:id="rId22"/>
    <p:sldId id="374" r:id="rId23"/>
    <p:sldId id="378" r:id="rId24"/>
    <p:sldId id="379" r:id="rId25"/>
    <p:sldId id="345" r:id="rId26"/>
    <p:sldId id="377" r:id="rId27"/>
    <p:sldId id="375" r:id="rId28"/>
    <p:sldId id="380" r:id="rId29"/>
    <p:sldId id="382" r:id="rId30"/>
    <p:sldId id="383" r:id="rId31"/>
    <p:sldId id="384" r:id="rId32"/>
    <p:sldId id="388" r:id="rId33"/>
    <p:sldId id="386" r:id="rId34"/>
    <p:sldId id="387" r:id="rId35"/>
    <p:sldId id="389" r:id="rId36"/>
    <p:sldId id="390" r:id="rId37"/>
    <p:sldId id="391" r:id="rId38"/>
    <p:sldId id="392" r:id="rId39"/>
    <p:sldId id="411" r:id="rId40"/>
    <p:sldId id="393" r:id="rId41"/>
    <p:sldId id="394" r:id="rId42"/>
    <p:sldId id="395" r:id="rId43"/>
    <p:sldId id="396" r:id="rId44"/>
    <p:sldId id="397" r:id="rId45"/>
    <p:sldId id="398" r:id="rId46"/>
    <p:sldId id="400" r:id="rId47"/>
    <p:sldId id="399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310" r:id="rId59"/>
  </p:sldIdLst>
  <p:sldSz cx="12192000" cy="6858000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E0856D"/>
    <a:srgbClr val="8AC94B"/>
    <a:srgbClr val="148969"/>
    <a:srgbClr val="9FD36B"/>
    <a:srgbClr val="C0E29F"/>
    <a:srgbClr val="0066FF"/>
    <a:srgbClr val="70976D"/>
    <a:srgbClr val="E0C83E"/>
    <a:srgbClr val="668B63"/>
    <a:srgbClr val="57918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1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4F34D-B18F-47A8-A614-EFAF7184067E}" type="datetimeFigureOut">
              <a:rPr lang="zh-CN" altLang="en-US" smtClean="0"/>
              <a:pPr/>
              <a:t>2019/10/29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EA0B5-A9EA-491D-AF4D-AEC6625703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808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6564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943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9470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15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8605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8605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8426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747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842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839A1-D894-48BD-9A1D-63D4321B14D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8327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032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39613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1372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0320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A0B5-A9EA-491D-AF4D-AEC6625703F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842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A40350-47BC-4538-B77B-6518B43E2B36}" type="datetime1">
              <a:rPr lang="zh-CN" altLang="en-US"/>
              <a:pPr/>
              <a:t>2019/10/29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33D08-15C0-4B38-B94D-2B5B6C7AFB69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2019/10/29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aike.baidu.com/item/%E6%A4%BF%E6%A0%91/1177671" TargetMode="External"/><Relationship Id="rId5" Type="http://schemas.openxmlformats.org/officeDocument/2006/relationships/hyperlink" Target="https://baike.baidu.com/item/%E6%A8%97" TargetMode="Externa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baike.baidu.com/item/%E7%8C%AA%E9%A5%B2%E6%96%99/5141325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aike.baidu.com/item/%E4%B8%98%E9%99%B5/4734329" TargetMode="External"/><Relationship Id="rId5" Type="http://schemas.openxmlformats.org/officeDocument/2006/relationships/hyperlink" Target="https://baike.baidu.com/item/%E8%90%BD%E5%8F%B6%E4%B9%94%E6%9C%A8/5201871" TargetMode="Externa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%E9%98%BF%E5%AF%8C%E6%B1%97/129046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baike.baidu.com/item/%E5%9C%B0%E4%B8%AD%E6%B5%B7/11515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aike.baidu.com/item/%E5%B8%B8%E7%BB%BF%E4%B9%94%E6%9C%A8/5202575" TargetMode="External"/><Relationship Id="rId5" Type="http://schemas.openxmlformats.org/officeDocument/2006/relationships/hyperlink" Target="https://baike.baidu.com/item/%E9%9B%AA%E6%9D%BE%E5%B1%9E" TargetMode="Externa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microsoft.com/office/2007/relationships/hdphoto" Target="../media/image4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microsoft.com/office/2007/relationships/hdphoto" Target="../media/image42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80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hyperlink" Target="https://baike.so.com/doc/4914091-5132756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49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hyperlink" Target="https://baike.so.com/doc/3838258-4030338.html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%E6%A0%B8%E6%9E%9C" TargetMode="External"/><Relationship Id="rId13" Type="http://schemas.openxmlformats.org/officeDocument/2006/relationships/hyperlink" Target="https://baike.baidu.com/item/%E8%9F%A0%E6%A1%83/69102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baike.baidu.com/item/%E8%9C%9C%E8%85%BA" TargetMode="External"/><Relationship Id="rId12" Type="http://schemas.openxmlformats.org/officeDocument/2006/relationships/hyperlink" Target="https://baike.baidu.com/item/%E6%B2%B9%E6%A1%83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aike.baidu.com/item/%E5%B0%8F%E4%B9%94%E6%9C%A8" TargetMode="External"/><Relationship Id="rId11" Type="http://schemas.openxmlformats.org/officeDocument/2006/relationships/hyperlink" Target="https://baike.baidu.com/item/%E6%A0%B8%E4%BB%81" TargetMode="External"/><Relationship Id="rId5" Type="http://schemas.openxmlformats.org/officeDocument/2006/relationships/hyperlink" Target="https://baike.baidu.com/item/%E8%94%B7%E8%96%87%E7%A7%91" TargetMode="External"/><Relationship Id="rId10" Type="http://schemas.openxmlformats.org/officeDocument/2006/relationships/hyperlink" Target="https://baike.baidu.com/item/%E7%BD%90%E5%A4%B4" TargetMode="External"/><Relationship Id="rId4" Type="http://schemas.openxmlformats.org/officeDocument/2006/relationships/image" Target="../media/image85.jpeg"/><Relationship Id="rId9" Type="http://schemas.openxmlformats.org/officeDocument/2006/relationships/hyperlink" Target="https://baike.baidu.com/item/%E6%A1%83%E8%84%A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hyperlink" Target="https://baike.baidu.com/item/%E4%BA%94%E5%8A%A0%E7%A7%91/6722994" TargetMode="External"/><Relationship Id="rId4" Type="http://schemas.openxmlformats.org/officeDocument/2006/relationships/hyperlink" Target="https://baike.baidu.com/item/%E4%BC%9E%E5%BD%A2%E7%9B%AE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9.png"/><Relationship Id="rId7" Type="http://schemas.openxmlformats.org/officeDocument/2006/relationships/hyperlink" Target="https://baike.baidu.com/item/%E7%B3%BB%E7%BB%9F%E5%8F%91%E8%82%B2/9204516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aike.baidu.com/item/%E6%A4%AD%E5%9C%86" TargetMode="External"/><Relationship Id="rId5" Type="http://schemas.openxmlformats.org/officeDocument/2006/relationships/hyperlink" Target="https://baike.baidu.com/item/%E4%BA%9A%E7%83%AD%E5%B8%A6/1694572" TargetMode="External"/><Relationship Id="rId4" Type="http://schemas.openxmlformats.org/officeDocument/2006/relationships/hyperlink" Target="https://baike.baidu.com/item/%E9%92%9F%E8%90%BC%E6%9C%A8/86109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10"/>
          <a:stretch>
            <a:fillRect/>
          </a:stretch>
        </p:blipFill>
        <p:spPr>
          <a:xfrm>
            <a:off x="1392866" y="1990638"/>
            <a:ext cx="3353306" cy="49397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02186" y="995803"/>
            <a:ext cx="4339987" cy="378565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000" b="1" cap="none" spc="0" dirty="0" smtClean="0">
                <a:ln w="24500" cmpd="dbl">
                  <a:solidFill>
                    <a:srgbClr val="C0E29F"/>
                  </a:solidFill>
                  <a:prstDash val="solid"/>
                  <a:miter lim="800000"/>
                </a:ln>
                <a:solidFill>
                  <a:srgbClr val="8AC9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舒体" pitchFamily="2" charset="-122"/>
                <a:ea typeface="方正舒体" pitchFamily="2" charset="-122"/>
              </a:rPr>
              <a:t>校</a:t>
            </a:r>
            <a:endParaRPr lang="en-US" altLang="zh-CN" sz="6000" b="1" dirty="0" smtClean="0">
              <a:ln w="24500" cmpd="dbl">
                <a:solidFill>
                  <a:srgbClr val="C0E29F"/>
                </a:solidFill>
                <a:prstDash val="solid"/>
                <a:miter lim="800000"/>
              </a:ln>
              <a:solidFill>
                <a:srgbClr val="8AC94B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方正舒体" pitchFamily="2" charset="-122"/>
              <a:ea typeface="方正舒体" pitchFamily="2" charset="-122"/>
            </a:endParaRPr>
          </a:p>
          <a:p>
            <a:pPr algn="ctr"/>
            <a:r>
              <a:rPr lang="zh-CN" altLang="en-US" sz="6000" b="1" cap="none" spc="0" dirty="0" smtClean="0">
                <a:ln w="24500" cmpd="dbl">
                  <a:solidFill>
                    <a:srgbClr val="C0E29F"/>
                  </a:solidFill>
                  <a:prstDash val="solid"/>
                  <a:miter lim="800000"/>
                </a:ln>
                <a:solidFill>
                  <a:srgbClr val="8AC9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舒体" pitchFamily="2" charset="-122"/>
                <a:ea typeface="方正舒体" pitchFamily="2" charset="-122"/>
              </a:rPr>
              <a:t>园</a:t>
            </a:r>
            <a:r>
              <a:rPr lang="en-US" altLang="zh-CN" sz="6000" b="1" dirty="0" smtClean="0">
                <a:ln w="24500" cmpd="dbl">
                  <a:solidFill>
                    <a:srgbClr val="C0E29F"/>
                  </a:solidFill>
                  <a:prstDash val="solid"/>
                  <a:miter lim="800000"/>
                </a:ln>
                <a:solidFill>
                  <a:srgbClr val="8AC9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舒体" pitchFamily="2" charset="-122"/>
                <a:ea typeface="方正舒体" pitchFamily="2" charset="-122"/>
              </a:rPr>
              <a:t>        </a:t>
            </a:r>
            <a:r>
              <a:rPr lang="zh-CN" altLang="en-US" sz="6000" b="1" cap="none" spc="0" dirty="0" smtClean="0">
                <a:ln w="24500" cmpd="dbl">
                  <a:solidFill>
                    <a:srgbClr val="C0E29F"/>
                  </a:solidFill>
                  <a:prstDash val="solid"/>
                  <a:miter lim="800000"/>
                </a:ln>
                <a:solidFill>
                  <a:srgbClr val="8AC9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舒体" pitchFamily="2" charset="-122"/>
                <a:ea typeface="方正舒体" pitchFamily="2" charset="-122"/>
              </a:rPr>
              <a:t>花</a:t>
            </a:r>
            <a:endParaRPr lang="en-US" altLang="zh-CN" sz="6000" b="1" cap="none" spc="0" dirty="0" smtClean="0">
              <a:ln w="24500" cmpd="dbl">
                <a:solidFill>
                  <a:srgbClr val="C0E29F"/>
                </a:solidFill>
                <a:prstDash val="solid"/>
                <a:miter lim="800000"/>
              </a:ln>
              <a:solidFill>
                <a:srgbClr val="8AC94B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方正舒体" pitchFamily="2" charset="-122"/>
              <a:ea typeface="方正舒体" pitchFamily="2" charset="-122"/>
            </a:endParaRPr>
          </a:p>
          <a:p>
            <a:pPr algn="ctr"/>
            <a:r>
              <a:rPr lang="zh-CN" altLang="en-US" sz="6000" b="1" cap="none" spc="0" dirty="0" smtClean="0">
                <a:ln w="24500" cmpd="dbl">
                  <a:solidFill>
                    <a:srgbClr val="C0E29F"/>
                  </a:solidFill>
                  <a:prstDash val="solid"/>
                  <a:miter lim="800000"/>
                </a:ln>
                <a:solidFill>
                  <a:srgbClr val="8AC9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舒体" pitchFamily="2" charset="-122"/>
                <a:ea typeface="方正舒体" pitchFamily="2" charset="-122"/>
              </a:rPr>
              <a:t>卉</a:t>
            </a:r>
            <a:endParaRPr lang="zh-CN" altLang="en-US" sz="6000" b="1" cap="none" spc="0" dirty="0">
              <a:ln w="24500" cmpd="dbl">
                <a:solidFill>
                  <a:srgbClr val="C0E29F"/>
                </a:solidFill>
                <a:prstDash val="solid"/>
                <a:miter lim="800000"/>
              </a:ln>
              <a:solidFill>
                <a:srgbClr val="8AC94B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5554" y="989703"/>
            <a:ext cx="2292153" cy="35524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10"/>
          <a:stretch>
            <a:fillRect/>
          </a:stretch>
        </p:blipFill>
        <p:spPr>
          <a:xfrm>
            <a:off x="4750052" y="3363654"/>
            <a:ext cx="2420292" cy="35653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28449" y="1653436"/>
            <a:ext cx="198002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第二章 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22003" y="2593914"/>
            <a:ext cx="452069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花卉植物的成长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1685925" y="2190876"/>
            <a:ext cx="4228848" cy="2876550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7152" y="2190876"/>
            <a:ext cx="4228848" cy="42288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7082539" y="2190876"/>
            <a:ext cx="2699641" cy="523220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AD715A29-8739-41DF-96F5-07C4EDB2B120}"/>
              </a:ext>
            </a:extLst>
          </p:cNvPr>
          <p:cNvSpPr txBox="1"/>
          <p:nvPr/>
        </p:nvSpPr>
        <p:spPr>
          <a:xfrm>
            <a:off x="6127845" y="3440132"/>
            <a:ext cx="55399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花卉植物的分类方法</a:t>
            </a:r>
          </a:p>
          <a:p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41222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、按生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态习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性分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7442BEEE-B882-4E06-B96F-4A446833C3D0}"/>
              </a:ext>
            </a:extLst>
          </p:cNvPr>
          <p:cNvSpPr/>
          <p:nvPr/>
        </p:nvSpPr>
        <p:spPr>
          <a:xfrm>
            <a:off x="2437623" y="1745459"/>
            <a:ext cx="400111" cy="400111"/>
          </a:xfrm>
          <a:prstGeom prst="ellipse">
            <a:avLst/>
          </a:prstGeom>
          <a:solidFill>
            <a:srgbClr val="1489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F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5422" y="168322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（一）露地花卉</a:t>
            </a:r>
            <a:endParaRPr lang="zh-CN" alt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630305" y="2565780"/>
            <a:ext cx="4271749" cy="461665"/>
          </a:xfrm>
          <a:prstGeom prst="rect">
            <a:avLst/>
          </a:prstGeom>
          <a:noFill/>
          <a:ln>
            <a:solidFill>
              <a:srgbClr val="8AC94B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itchFamily="2" charset="-122"/>
                <a:ea typeface="宋体" pitchFamily="2" charset="-122"/>
              </a:rPr>
              <a:t>一年生花卉：鸡冠花  万寿菊</a:t>
            </a:r>
            <a:endParaRPr lang="zh-CN" altLang="en-US" sz="24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6228" y="3400568"/>
            <a:ext cx="4271749" cy="461665"/>
          </a:xfrm>
          <a:prstGeom prst="rect">
            <a:avLst/>
          </a:prstGeom>
          <a:noFill/>
          <a:ln>
            <a:solidFill>
              <a:srgbClr val="8AC94B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itchFamily="2" charset="-122"/>
                <a:ea typeface="宋体" pitchFamily="2" charset="-122"/>
              </a:rPr>
              <a:t>二年生花卉：三色堇  紫罗兰</a:t>
            </a:r>
            <a:endParaRPr lang="zh-CN" altLang="en-US" sz="24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62150" y="4249004"/>
            <a:ext cx="4271749" cy="461665"/>
          </a:xfrm>
          <a:prstGeom prst="rect">
            <a:avLst/>
          </a:prstGeom>
          <a:noFill/>
          <a:ln>
            <a:solidFill>
              <a:srgbClr val="8AC94B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itchFamily="2" charset="-122"/>
                <a:ea typeface="宋体" pitchFamily="2" charset="-122"/>
              </a:rPr>
              <a:t>多年生花卉：美人蕉  水仙花</a:t>
            </a:r>
            <a:endParaRPr lang="zh-CN" altLang="en-US" sz="24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64425" y="5165678"/>
            <a:ext cx="4271749" cy="461665"/>
          </a:xfrm>
          <a:prstGeom prst="rect">
            <a:avLst/>
          </a:prstGeom>
          <a:noFill/>
          <a:ln>
            <a:solidFill>
              <a:srgbClr val="8AC94B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itchFamily="2" charset="-122"/>
                <a:ea typeface="宋体" pitchFamily="2" charset="-122"/>
              </a:rPr>
              <a:t>水生花卉：睡莲  荷花</a:t>
            </a:r>
            <a:endParaRPr lang="zh-CN" altLang="en-US" sz="24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66698" y="5891285"/>
            <a:ext cx="5941325" cy="461665"/>
          </a:xfrm>
          <a:prstGeom prst="rect">
            <a:avLst/>
          </a:prstGeom>
          <a:noFill/>
          <a:ln>
            <a:solidFill>
              <a:srgbClr val="8AC94B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itchFamily="2" charset="-122"/>
                <a:ea typeface="宋体" pitchFamily="2" charset="-122"/>
              </a:rPr>
              <a:t>岩生花卉：耐寒性强，适合在岩石园栽培</a:t>
            </a:r>
            <a:endParaRPr lang="zh-CN" altLang="en-US" sz="2400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8" name="图片 17" descr="timgT04NDKQ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7319" y="1505657"/>
            <a:ext cx="2064035" cy="1519881"/>
          </a:xfrm>
          <a:prstGeom prst="rect">
            <a:avLst/>
          </a:prstGeom>
        </p:spPr>
      </p:pic>
      <p:pic>
        <p:nvPicPr>
          <p:cNvPr id="19" name="图片 18" descr="timgQRBV5QN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075" y="2565780"/>
            <a:ext cx="2314433" cy="1917509"/>
          </a:xfrm>
          <a:prstGeom prst="rect">
            <a:avLst/>
          </a:prstGeom>
        </p:spPr>
      </p:pic>
      <p:pic>
        <p:nvPicPr>
          <p:cNvPr id="20" name="图片 19" descr="211559_20140210110948364200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2111" y="3712191"/>
            <a:ext cx="2060187" cy="1488760"/>
          </a:xfrm>
          <a:prstGeom prst="rect">
            <a:avLst/>
          </a:prstGeom>
        </p:spPr>
      </p:pic>
      <p:pic>
        <p:nvPicPr>
          <p:cNvPr id="21" name="图片 20" descr="timg5RKJJED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258" y="4667534"/>
            <a:ext cx="2304954" cy="17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41222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、按生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态习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性分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7442BEEE-B882-4E06-B96F-4A446833C3D0}"/>
              </a:ext>
            </a:extLst>
          </p:cNvPr>
          <p:cNvSpPr/>
          <p:nvPr/>
        </p:nvSpPr>
        <p:spPr>
          <a:xfrm>
            <a:off x="2437623" y="1745459"/>
            <a:ext cx="400111" cy="400111"/>
          </a:xfrm>
          <a:prstGeom prst="ellipse">
            <a:avLst/>
          </a:prstGeom>
          <a:solidFill>
            <a:srgbClr val="1489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F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5422" y="168322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（二）温室花卉</a:t>
            </a:r>
            <a:endParaRPr lang="zh-CN" altLang="en-US" sz="2800" dirty="0"/>
          </a:p>
        </p:txBody>
      </p:sp>
      <p:pic>
        <p:nvPicPr>
          <p:cNvPr id="18" name="图片 17" descr="timg0IBQWXM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119" y="2605585"/>
            <a:ext cx="2409968" cy="2833048"/>
          </a:xfrm>
          <a:prstGeom prst="rect">
            <a:avLst/>
          </a:prstGeom>
        </p:spPr>
      </p:pic>
      <p:pic>
        <p:nvPicPr>
          <p:cNvPr id="19" name="图片 18" descr="u=3394490411,2227623644&amp;fm=26&amp;gp=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0434" y="3452884"/>
            <a:ext cx="2524456" cy="2864512"/>
          </a:xfrm>
          <a:prstGeom prst="rect">
            <a:avLst/>
          </a:prstGeom>
        </p:spPr>
      </p:pic>
      <p:pic>
        <p:nvPicPr>
          <p:cNvPr id="20" name="图片 19" descr="u=402307422,3977339907&amp;fm=26&amp;gp=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9293" y="2729552"/>
            <a:ext cx="2128672" cy="2620371"/>
          </a:xfrm>
          <a:prstGeom prst="rect">
            <a:avLst/>
          </a:prstGeom>
        </p:spPr>
      </p:pic>
      <p:pic>
        <p:nvPicPr>
          <p:cNvPr id="21" name="图片 20" descr="timgOAV364A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37777" y="3384645"/>
            <a:ext cx="2365973" cy="26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41222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二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、按现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实用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途分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422" y="168322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花坛花卉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68640" y="3022977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室内花卉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187822" y="1674123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盆栽花卉</a:t>
            </a:r>
            <a:endParaRPr lang="zh-CN" alt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240138" y="2982034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切花花卉</a:t>
            </a:r>
            <a:endParaRPr lang="zh-CN" alt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323231" y="4537879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欢叶花卉</a:t>
            </a:r>
            <a:endParaRPr lang="zh-CN" alt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294729" y="4510583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阴棚花卉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41222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三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按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经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济类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型分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422" y="168322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药用花卉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41344" y="4101150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食用花卉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187822" y="1674123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香料花卉</a:t>
            </a:r>
            <a:endParaRPr lang="zh-CN" alt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240138" y="4101151"/>
            <a:ext cx="3011606" cy="954107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可生产纤维、油料等花卉</a:t>
            </a:r>
            <a:endParaRPr lang="zh-CN" altLang="en-US" sz="2800" dirty="0"/>
          </a:p>
        </p:txBody>
      </p:sp>
      <p:pic>
        <p:nvPicPr>
          <p:cNvPr id="11" name="图片 10" descr="timg1UBL8L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0866" y="2467401"/>
            <a:ext cx="1652896" cy="1342978"/>
          </a:xfrm>
          <a:prstGeom prst="rect">
            <a:avLst/>
          </a:prstGeom>
        </p:spPr>
      </p:pic>
      <p:pic>
        <p:nvPicPr>
          <p:cNvPr id="12" name="图片 11" descr="u=530590296,258587208&amp;fm=26&amp;gp=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8205" y="2470245"/>
            <a:ext cx="1758003" cy="1337054"/>
          </a:xfrm>
          <a:prstGeom prst="rect">
            <a:avLst/>
          </a:prstGeom>
        </p:spPr>
      </p:pic>
      <p:pic>
        <p:nvPicPr>
          <p:cNvPr id="13" name="图片 12" descr="u=3532254506,3971759544&amp;fm=26&amp;gp=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58452" y="2456597"/>
            <a:ext cx="1676116" cy="1338972"/>
          </a:xfrm>
          <a:prstGeom prst="rect">
            <a:avLst/>
          </a:prstGeom>
        </p:spPr>
      </p:pic>
      <p:pic>
        <p:nvPicPr>
          <p:cNvPr id="14" name="图片 13" descr="untitl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19014" y="2470245"/>
            <a:ext cx="1621524" cy="1311677"/>
          </a:xfrm>
          <a:prstGeom prst="rect">
            <a:avLst/>
          </a:prstGeom>
        </p:spPr>
      </p:pic>
      <p:pic>
        <p:nvPicPr>
          <p:cNvPr id="15" name="图片 14" descr="u=422391961,769383972&amp;fm=26&amp;gp=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91050" y="4914081"/>
            <a:ext cx="1680949" cy="1241059"/>
          </a:xfrm>
          <a:prstGeom prst="rect">
            <a:avLst/>
          </a:prstGeom>
        </p:spPr>
      </p:pic>
      <p:pic>
        <p:nvPicPr>
          <p:cNvPr id="16" name="图片 15" descr="timgjk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84978" y="4940489"/>
            <a:ext cx="1633935" cy="12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41222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四、自然分类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422" y="143756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高山花卉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68640" y="2777317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水生花卉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187822" y="1428463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热带花卉</a:t>
            </a:r>
            <a:endParaRPr lang="zh-CN" alt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240138" y="2736374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温带花卉</a:t>
            </a:r>
            <a:endParaRPr lang="zh-CN" alt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323231" y="415574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岩石花卉</a:t>
            </a:r>
            <a:endParaRPr lang="zh-CN" alt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308377" y="408750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寒带花卉</a:t>
            </a:r>
            <a:endParaRPr lang="zh-CN" alt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325505" y="5495497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沙漠花卉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41222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五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、按生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长类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型分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216" y="1765109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乔木类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640843" y="335052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丛木类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51344" y="1769657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灌木类</a:t>
            </a:r>
            <a:endParaRPr lang="zh-CN" alt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090012" y="3295932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藤本类</a:t>
            </a:r>
            <a:endParaRPr lang="zh-CN" alt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640843" y="4892721"/>
            <a:ext cx="3011606" cy="523220"/>
          </a:xfrm>
          <a:prstGeom prst="rect">
            <a:avLst/>
          </a:prstGeom>
          <a:noFill/>
          <a:ln>
            <a:solidFill>
              <a:srgbClr val="148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匍地类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894355" y="2190876"/>
            <a:ext cx="4228848" cy="2876550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934" y="2177228"/>
            <a:ext cx="4228848" cy="42288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7082539" y="2190876"/>
            <a:ext cx="2699641" cy="523220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AD715A29-8739-41DF-96F5-07C4EDB2B120}"/>
              </a:ext>
            </a:extLst>
          </p:cNvPr>
          <p:cNvSpPr txBox="1"/>
          <p:nvPr/>
        </p:nvSpPr>
        <p:spPr>
          <a:xfrm>
            <a:off x="5445457" y="3440132"/>
            <a:ext cx="63042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花卉植物的生长与营养</a:t>
            </a:r>
          </a:p>
          <a:p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50366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一、花卉植物的生长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图片 11" descr="timgW4M9W47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9067" y="1510540"/>
            <a:ext cx="6697070" cy="50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2097E3B-6887-4E69-95A2-ABB85CAFF72E}"/>
              </a:ext>
            </a:extLst>
          </p:cNvPr>
          <p:cNvSpPr/>
          <p:nvPr/>
        </p:nvSpPr>
        <p:spPr>
          <a:xfrm>
            <a:off x="2580700" y="1712685"/>
            <a:ext cx="2441242" cy="2436641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2596B46-4DE5-4A74-8406-7DB1E82F5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192" y="3371850"/>
            <a:ext cx="6515111" cy="220583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6DAE8A7A-2EF1-4F43-89A2-AB8FDEAD94E8}"/>
              </a:ext>
            </a:extLst>
          </p:cNvPr>
          <p:cNvSpPr txBox="1"/>
          <p:nvPr/>
        </p:nvSpPr>
        <p:spPr>
          <a:xfrm>
            <a:off x="2960914" y="2353129"/>
            <a:ext cx="172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 dirty="0" smtClean="0">
                <a:solidFill>
                  <a:schemeClr val="bg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目录</a:t>
            </a:r>
            <a:endParaRPr lang="zh-CN" altLang="en-US" sz="4400" b="1" dirty="0">
              <a:solidFill>
                <a:schemeClr val="bg1">
                  <a:lumMod val="50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E2BC6775-6796-42FD-99C1-42C107CA4C4E}"/>
              </a:ext>
            </a:extLst>
          </p:cNvPr>
          <p:cNvSpPr/>
          <p:nvPr/>
        </p:nvSpPr>
        <p:spPr>
          <a:xfrm>
            <a:off x="7074053" y="1685472"/>
            <a:ext cx="400111" cy="400111"/>
          </a:xfrm>
          <a:prstGeom prst="ellipse">
            <a:avLst/>
          </a:prstGeom>
          <a:solidFill>
            <a:srgbClr val="148969"/>
          </a:solidFill>
          <a:ln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F78"/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0EDB02D2-CE08-40FA-9325-256DFB711EFE}"/>
              </a:ext>
            </a:extLst>
          </p:cNvPr>
          <p:cNvSpPr/>
          <p:nvPr/>
        </p:nvSpPr>
        <p:spPr>
          <a:xfrm>
            <a:off x="7117597" y="4853052"/>
            <a:ext cx="400111" cy="400111"/>
          </a:xfrm>
          <a:prstGeom prst="ellipse">
            <a:avLst/>
          </a:prstGeom>
          <a:solidFill>
            <a:srgbClr val="148969"/>
          </a:solidFill>
          <a:ln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F78"/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5CF3F7A6-8F09-45ED-9DFF-D24C4872B630}"/>
              </a:ext>
            </a:extLst>
          </p:cNvPr>
          <p:cNvSpPr/>
          <p:nvPr/>
        </p:nvSpPr>
        <p:spPr>
          <a:xfrm>
            <a:off x="7074053" y="3318004"/>
            <a:ext cx="400111" cy="400111"/>
          </a:xfrm>
          <a:prstGeom prst="ellipse">
            <a:avLst/>
          </a:prstGeom>
          <a:solidFill>
            <a:srgbClr val="148969"/>
          </a:solidFill>
          <a:ln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F78"/>
              </a:solidFill>
            </a:endParaRPr>
          </a:p>
        </p:txBody>
      </p:sp>
      <p:grpSp>
        <p:nvGrpSpPr>
          <p:cNvPr id="2" name="组合 10"/>
          <p:cNvGrpSpPr/>
          <p:nvPr/>
        </p:nvGrpSpPr>
        <p:grpSpPr>
          <a:xfrm>
            <a:off x="7526553" y="1476538"/>
            <a:ext cx="4534818" cy="1025548"/>
            <a:chOff x="3827952" y="1374938"/>
            <a:chExt cx="4534818" cy="1025548"/>
          </a:xfrm>
        </p:grpSpPr>
        <p:sp>
          <p:nvSpPr>
            <p:cNvPr id="12" name="矩形 11"/>
            <p:cNvSpPr/>
            <p:nvPr/>
          </p:nvSpPr>
          <p:spPr>
            <a:xfrm>
              <a:off x="3896091" y="1938821"/>
              <a:ext cx="4466679" cy="46166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zh-CN" altLang="en-US" sz="2400" dirty="0" smtClean="0">
                  <a:latin typeface="黑体" pitchFamily="49" charset="-122"/>
                  <a:ea typeface="黑体" pitchFamily="49" charset="-122"/>
                </a:rPr>
                <a:t>中国花卉植物的简介</a:t>
              </a:r>
              <a:endParaRPr lang="zh-CN" altLang="en-US" sz="240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3" name="文本框 8"/>
            <p:cNvSpPr txBox="1"/>
            <p:nvPr/>
          </p:nvSpPr>
          <p:spPr>
            <a:xfrm>
              <a:off x="3827952" y="1374938"/>
              <a:ext cx="1447832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800" b="1" dirty="0" smtClean="0">
                  <a:latin typeface="黑体" pitchFamily="49" charset="-122"/>
                  <a:ea typeface="黑体" pitchFamily="49" charset="-122"/>
                </a:rPr>
                <a:t>第一章 </a:t>
              </a:r>
              <a:endParaRPr lang="zh-CN" altLang="en-US" sz="28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3" name="组合 13"/>
          <p:cNvGrpSpPr/>
          <p:nvPr/>
        </p:nvGrpSpPr>
        <p:grpSpPr>
          <a:xfrm>
            <a:off x="7570095" y="2928004"/>
            <a:ext cx="4548466" cy="970957"/>
            <a:chOff x="3827952" y="1374938"/>
            <a:chExt cx="4548466" cy="970957"/>
          </a:xfrm>
        </p:grpSpPr>
        <p:sp>
          <p:nvSpPr>
            <p:cNvPr id="15" name="矩形 14"/>
            <p:cNvSpPr/>
            <p:nvPr/>
          </p:nvSpPr>
          <p:spPr>
            <a:xfrm>
              <a:off x="3909739" y="1884230"/>
              <a:ext cx="4466679" cy="46166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zh-CN" altLang="en-US" sz="2400" dirty="0" smtClean="0">
                  <a:latin typeface="黑体" pitchFamily="49" charset="-122"/>
                  <a:ea typeface="黑体" pitchFamily="49" charset="-122"/>
                </a:rPr>
                <a:t>花卉植物的成长</a:t>
              </a:r>
              <a:endParaRPr lang="zh-CN" altLang="en-US" sz="240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5" name="文本框 11"/>
            <p:cNvSpPr txBox="1"/>
            <p:nvPr/>
          </p:nvSpPr>
          <p:spPr>
            <a:xfrm>
              <a:off x="3827952" y="1374938"/>
              <a:ext cx="1447832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800" b="1" dirty="0" smtClean="0">
                  <a:latin typeface="黑体" pitchFamily="49" charset="-122"/>
                  <a:ea typeface="黑体" pitchFamily="49" charset="-122"/>
                </a:rPr>
                <a:t>第二章 </a:t>
              </a:r>
              <a:endParaRPr lang="zh-CN" altLang="en-US" sz="28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4" name="组合 25"/>
          <p:cNvGrpSpPr/>
          <p:nvPr/>
        </p:nvGrpSpPr>
        <p:grpSpPr>
          <a:xfrm>
            <a:off x="7576457" y="4248839"/>
            <a:ext cx="4615544" cy="1039196"/>
            <a:chOff x="3827952" y="1374938"/>
            <a:chExt cx="4534818" cy="1039196"/>
          </a:xfrm>
        </p:grpSpPr>
        <p:sp>
          <p:nvSpPr>
            <p:cNvPr id="27" name="矩形 26"/>
            <p:cNvSpPr/>
            <p:nvPr/>
          </p:nvSpPr>
          <p:spPr>
            <a:xfrm>
              <a:off x="3896091" y="1952469"/>
              <a:ext cx="4466679" cy="46166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zh-CN" altLang="en-US" sz="2400" dirty="0" smtClean="0">
                  <a:latin typeface="黑体" pitchFamily="49" charset="-122"/>
                  <a:ea typeface="黑体" pitchFamily="49" charset="-122"/>
                </a:rPr>
                <a:t>校园花卉植物“小辞典”</a:t>
              </a:r>
              <a:endParaRPr lang="zh-CN" altLang="en-US" sz="240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8" name="文本框 14"/>
            <p:cNvSpPr txBox="1"/>
            <p:nvPr/>
          </p:nvSpPr>
          <p:spPr>
            <a:xfrm>
              <a:off x="3827952" y="1374938"/>
              <a:ext cx="1266693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800" b="1" dirty="0" smtClean="0">
                  <a:latin typeface="黑体" pitchFamily="49" charset="-122"/>
                  <a:ea typeface="黑体" pitchFamily="49" charset="-122"/>
                </a:rPr>
                <a:t>第三章</a:t>
              </a:r>
              <a:endParaRPr lang="zh-CN" altLang="en-US" sz="28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5166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0" y="0"/>
            <a:ext cx="2548325" cy="1307103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B50B8D-59D9-41B3-8580-7D4C268F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27" y="0"/>
            <a:ext cx="2548325" cy="25483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3817AC-0FD4-40C7-A6C7-5746E26FCACF}"/>
              </a:ext>
            </a:extLst>
          </p:cNvPr>
          <p:cNvSpPr txBox="1"/>
          <p:nvPr/>
        </p:nvSpPr>
        <p:spPr>
          <a:xfrm>
            <a:off x="3383996" y="375723"/>
            <a:ext cx="5036673" cy="646331"/>
          </a:xfrm>
          <a:prstGeom prst="rect">
            <a:avLst/>
          </a:prstGeom>
          <a:solidFill>
            <a:srgbClr val="148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二、花卉植物的营养</a:t>
            </a:r>
            <a:endParaRPr lang="zh-CN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366993E-6159-4D6F-9DC3-614C5F7FE6DB}"/>
              </a:ext>
            </a:extLst>
          </p:cNvPr>
          <p:cNvSpPr/>
          <p:nvPr/>
        </p:nvSpPr>
        <p:spPr>
          <a:xfrm>
            <a:off x="2628684" y="2278032"/>
            <a:ext cx="7156761" cy="2976356"/>
          </a:xfrm>
          <a:prstGeom prst="rect">
            <a:avLst/>
          </a:prstGeom>
          <a:noFill/>
          <a:ln w="57150">
            <a:solidFill>
              <a:srgbClr val="148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125338" y="2947916"/>
            <a:ext cx="6291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latin typeface="黑体" pitchFamily="49" charset="-122"/>
                <a:ea typeface="黑体" pitchFamily="49" charset="-122"/>
              </a:rPr>
              <a:t>碳  氢  氧  氮  磷</a:t>
            </a:r>
            <a:endParaRPr lang="en-US" altLang="zh-CN" sz="48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4800" dirty="0" smtClean="0">
                <a:latin typeface="黑体" pitchFamily="49" charset="-122"/>
                <a:ea typeface="黑体" pitchFamily="49" charset="-122"/>
              </a:rPr>
              <a:t>钾</a:t>
            </a:r>
            <a:r>
              <a:rPr lang="en-US" altLang="zh-CN" sz="4800" dirty="0" smtClean="0"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en-US" sz="4800" dirty="0" smtClean="0">
                <a:latin typeface="黑体" pitchFamily="49" charset="-122"/>
                <a:ea typeface="黑体" pitchFamily="49" charset="-122"/>
              </a:rPr>
              <a:t>钙  硫</a:t>
            </a:r>
            <a:r>
              <a:rPr lang="en-US" altLang="zh-CN" sz="4800" dirty="0" smtClean="0"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en-US" sz="4800" dirty="0" smtClean="0">
                <a:latin typeface="黑体" pitchFamily="49" charset="-122"/>
                <a:ea typeface="黑体" pitchFamily="49" charset="-122"/>
              </a:rPr>
              <a:t>铁  镁</a:t>
            </a:r>
            <a:endParaRPr lang="zh-CN" altLang="en-US" sz="48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99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219" b="64226"/>
          <a:stretch>
            <a:fillRect/>
          </a:stretch>
        </p:blipFill>
        <p:spPr>
          <a:xfrm>
            <a:off x="1048277" y="444465"/>
            <a:ext cx="3338288" cy="2775494"/>
          </a:xfrm>
          <a:custGeom>
            <a:avLst/>
            <a:gdLst>
              <a:gd name="connsiteX0" fmla="*/ 0 w 3338288"/>
              <a:gd name="connsiteY0" fmla="*/ 0 h 2775494"/>
              <a:gd name="connsiteX1" fmla="*/ 3338288 w 3338288"/>
              <a:gd name="connsiteY1" fmla="*/ 0 h 2775494"/>
              <a:gd name="connsiteX2" fmla="*/ 3338288 w 3338288"/>
              <a:gd name="connsiteY2" fmla="*/ 41444 h 2775494"/>
              <a:gd name="connsiteX3" fmla="*/ 2844801 w 3338288"/>
              <a:gd name="connsiteY3" fmla="*/ 97842 h 2775494"/>
              <a:gd name="connsiteX4" fmla="*/ 2815773 w 3338288"/>
              <a:gd name="connsiteY4" fmla="*/ 112356 h 2775494"/>
              <a:gd name="connsiteX5" fmla="*/ 2670630 w 3338288"/>
              <a:gd name="connsiteY5" fmla="*/ 228470 h 2775494"/>
              <a:gd name="connsiteX6" fmla="*/ 2888344 w 3338288"/>
              <a:gd name="connsiteY6" fmla="*/ 794527 h 2775494"/>
              <a:gd name="connsiteX7" fmla="*/ 2902858 w 3338288"/>
              <a:gd name="connsiteY7" fmla="*/ 1113842 h 2775494"/>
              <a:gd name="connsiteX8" fmla="*/ 3193144 w 3338288"/>
              <a:gd name="connsiteY8" fmla="*/ 1346070 h 2775494"/>
              <a:gd name="connsiteX9" fmla="*/ 3236687 w 3338288"/>
              <a:gd name="connsiteY9" fmla="*/ 1360585 h 2775494"/>
              <a:gd name="connsiteX10" fmla="*/ 3309258 w 3338288"/>
              <a:gd name="connsiteY10" fmla="*/ 1389613 h 2775494"/>
              <a:gd name="connsiteX11" fmla="*/ 3338288 w 3338288"/>
              <a:gd name="connsiteY11" fmla="*/ 1399290 h 2775494"/>
              <a:gd name="connsiteX12" fmla="*/ 3338288 w 3338288"/>
              <a:gd name="connsiteY12" fmla="*/ 2775494 h 2775494"/>
              <a:gd name="connsiteX13" fmla="*/ 0 w 3338288"/>
              <a:gd name="connsiteY13" fmla="*/ 2775494 h 27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38288" h="2775494">
                <a:moveTo>
                  <a:pt x="0" y="0"/>
                </a:moveTo>
                <a:lnTo>
                  <a:pt x="3338288" y="0"/>
                </a:lnTo>
                <a:lnTo>
                  <a:pt x="3338288" y="41444"/>
                </a:lnTo>
                <a:lnTo>
                  <a:pt x="2844801" y="97842"/>
                </a:lnTo>
                <a:cubicBezTo>
                  <a:pt x="2835125" y="102680"/>
                  <a:pt x="2825049" y="106790"/>
                  <a:pt x="2815773" y="112356"/>
                </a:cubicBezTo>
                <a:cubicBezTo>
                  <a:pt x="2756029" y="148203"/>
                  <a:pt x="2732001" y="175867"/>
                  <a:pt x="2670630" y="228470"/>
                </a:cubicBezTo>
                <a:lnTo>
                  <a:pt x="2888344" y="794527"/>
                </a:lnTo>
                <a:cubicBezTo>
                  <a:pt x="2888344" y="930121"/>
                  <a:pt x="2887581" y="823576"/>
                  <a:pt x="2902858" y="1113842"/>
                </a:cubicBezTo>
                <a:lnTo>
                  <a:pt x="3193144" y="1346070"/>
                </a:lnTo>
                <a:cubicBezTo>
                  <a:pt x="3193144" y="1346070"/>
                  <a:pt x="3222362" y="1355213"/>
                  <a:pt x="3236687" y="1360585"/>
                </a:cubicBezTo>
                <a:cubicBezTo>
                  <a:pt x="3261082" y="1369733"/>
                  <a:pt x="3284773" y="1380709"/>
                  <a:pt x="3309258" y="1389613"/>
                </a:cubicBezTo>
                <a:lnTo>
                  <a:pt x="3338288" y="1399290"/>
                </a:lnTo>
                <a:lnTo>
                  <a:pt x="3338288" y="2775494"/>
                </a:lnTo>
                <a:lnTo>
                  <a:pt x="0" y="2775494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5261639" y="1167293"/>
            <a:ext cx="4228848" cy="1494020"/>
          </a:xfrm>
          <a:prstGeom prst="rect">
            <a:avLst/>
          </a:prstGeom>
          <a:noFill/>
          <a:ln w="57150">
            <a:solidFill>
              <a:srgbClr val="E085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428096" y="1501253"/>
            <a:ext cx="3002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薛家镇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162FBDD-9C7A-4819-803C-AD9127E5A9FF}"/>
              </a:ext>
            </a:extLst>
          </p:cNvPr>
          <p:cNvSpPr/>
          <p:nvPr/>
        </p:nvSpPr>
        <p:spPr>
          <a:xfrm>
            <a:off x="2998384" y="3871825"/>
            <a:ext cx="7619573" cy="1494020"/>
          </a:xfrm>
          <a:prstGeom prst="rect">
            <a:avLst/>
          </a:prstGeom>
          <a:noFill/>
          <a:ln w="57150">
            <a:solidFill>
              <a:srgbClr val="E085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646227" y="4233080"/>
            <a:ext cx="680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省内首家“鲜花特色小镇”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6DE9E4-ECAD-4D59-9158-FD4E6B78F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1745" y="4490889"/>
            <a:ext cx="2650255" cy="236711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57807" y="686180"/>
            <a:ext cx="8008937" cy="601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月</a:t>
            </a:r>
            <a:r>
              <a:rPr kumimoji="0" lang="zh-CN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季</a:t>
            </a:r>
            <a:r>
              <a:rPr kumimoji="0" lang="zh-CN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（常州市市花）</a:t>
            </a:r>
            <a:r>
              <a:rPr kumimoji="0" lang="zh-CN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 蔷薇科 </a:t>
            </a:r>
            <a:r>
              <a:rPr kumimoji="0" 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endParaRPr kumimoji="0" lang="zh-CN" altLang="zh-CN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b8014a90f603738da774cfc8b11bb051f819ec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396" y="1399678"/>
            <a:ext cx="4803775" cy="332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31b0ef41bd5ad6e6d00750183cb39dbb7fd3c5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171" y="1399678"/>
            <a:ext cx="4413250" cy="333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26079" y="4830999"/>
            <a:ext cx="93732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生态习性：灌木。茎直立、半蔓生或呈攀缘藤本，茎上有皮刺。羽状复叶互生，小叶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3--9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枚，边缘有锐齿，托叶与叶柄合生。花多顶生，单花或呈现伞房花序，单瓣或重瓣，花色有白、黄、粉、红、橙、紫、复色等多种颜色。具香味。瘦果，成熟时顶部开裂。花期在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5--11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月。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月果熟。 </a:t>
            </a:r>
          </a:p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观赏特性：花美，色彩丰富，是观花的好种。</a:t>
            </a:r>
          </a:p>
        </p:txBody>
      </p:sp>
    </p:spTree>
    <p:extLst>
      <p:ext uri="{BB962C8B-B14F-4D97-AF65-F5344CB8AC3E}">
        <p14:creationId xmlns:p14="http://schemas.microsoft.com/office/powerpoint/2010/main" xmlns="" val="3511295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5943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绣球</a:t>
            </a:r>
            <a:r>
              <a:rPr lang="zh-CN" dirty="0"/>
              <a:t>  </a:t>
            </a:r>
            <a:r>
              <a:rPr lang="zh-CN" altLang="en-US" dirty="0" smtClean="0"/>
              <a:t>虎耳草</a:t>
            </a:r>
            <a:r>
              <a:rPr lang="zh-CN" dirty="0" smtClean="0"/>
              <a:t>科</a:t>
            </a:r>
            <a:r>
              <a:rPr lang="zh-CN" dirty="0"/>
              <a:t>  </a:t>
            </a:r>
            <a:endParaRPr lang="zh-CN" altLang="zh-CN" dirty="0"/>
          </a:p>
        </p:txBody>
      </p:sp>
      <p:pic>
        <p:nvPicPr>
          <p:cNvPr id="50180" name="图片 106" descr="1133376146ab4b09b0o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23582" y="1338263"/>
            <a:ext cx="562287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图片 107" descr="7184040_204204826000_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86902" y="1338263"/>
            <a:ext cx="500872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63614" y="4652175"/>
            <a:ext cx="1105062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生态习性</a:t>
            </a:r>
            <a:r>
              <a:rPr lang="zh-CN" sz="2000" dirty="0" smtClean="0"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灌木，高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1-4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米；茎常于基部发出多数放射枝而形成一圆形灌丛；枝圆柱形。叶纸质或近革质，倒卵形或阔椭圆形。伞房状聚伞花序近球形，直径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8-20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厘米，具短的总花梗，花密集，粉红色、淡蓝色或白色；花瓣长圆形，长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3-3.5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毫米。蒴果未成熟，长陀螺状；种子未熟。花期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6-8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月。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sz="2000" dirty="0" smtClean="0">
                <a:latin typeface="黑体" pitchFamily="49" charset="-122"/>
                <a:ea typeface="黑体" pitchFamily="49" charset="-122"/>
              </a:rPr>
              <a:t>观赏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特性：观花珍品。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杜鹃</a:t>
            </a:r>
            <a:r>
              <a:rPr lang="zh-CN" dirty="0"/>
              <a:t>  </a:t>
            </a:r>
            <a:r>
              <a:rPr lang="zh-CN" altLang="en-US" dirty="0" smtClean="0"/>
              <a:t>杜鹃花</a:t>
            </a:r>
            <a:r>
              <a:rPr lang="zh-CN" dirty="0" smtClean="0"/>
              <a:t>科</a:t>
            </a:r>
            <a:r>
              <a:rPr lang="zh-CN" dirty="0"/>
              <a:t>  </a:t>
            </a:r>
            <a:endParaRPr lang="zh-CN" altLang="zh-CN" dirty="0"/>
          </a:p>
        </p:txBody>
      </p:sp>
      <p:pic>
        <p:nvPicPr>
          <p:cNvPr id="50180" name="图片 106" descr="1133376146ab4b09b0o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0500" y="1338263"/>
            <a:ext cx="5131559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图片 107" descr="7184040_204204826000_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32060" y="1338263"/>
            <a:ext cx="5322627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63614" y="4652175"/>
            <a:ext cx="110506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生态习性</a:t>
            </a:r>
            <a:r>
              <a:rPr lang="zh-CN" sz="2000" dirty="0" smtClean="0">
                <a:latin typeface="黑体" pitchFamily="49" charset="-122"/>
                <a:ea typeface="黑体" pitchFamily="49" charset="-122"/>
              </a:rPr>
              <a:t>：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 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又名映山红、山石榴，为常绿或平常绿灌木。相传，古有杜鹃鸟，日夜哀鸣而咯血，染红遍山的花朵，因而得名。杜鹃花一般春季开花，每簇花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2-6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朵，花冠漏斗形，有红、淡红、杏红、雪青、白色等，花色繁茂艳丽。生于海拔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500-1200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sz="2000" dirty="0" smtClean="0">
                <a:latin typeface="黑体" pitchFamily="49" charset="-122"/>
                <a:ea typeface="黑体" pitchFamily="49" charset="-122"/>
              </a:rPr>
              <a:t>-2500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）米的山地疏灌丛或松林下，为中国中南及西南典型的酸性土指示植物。该物种全株供药用：有行气活血、补虚，治疗内伤咳嗽，肾虚耳聋，月经不调，风湿等疾病。</a:t>
            </a:r>
          </a:p>
          <a:p>
            <a:r>
              <a:rPr lang="zh-CN" sz="2000" dirty="0" smtClean="0">
                <a:latin typeface="黑体" pitchFamily="49" charset="-122"/>
                <a:ea typeface="黑体" pitchFamily="49" charset="-122"/>
              </a:rPr>
              <a:t>观赏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特性：观花珍品。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6DE9E4-ECAD-4D59-9158-FD4E6B78F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1745" y="4490889"/>
            <a:ext cx="2650255" cy="236711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99000" y="638411"/>
            <a:ext cx="8008937" cy="601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广玉</a:t>
            </a:r>
            <a:r>
              <a:rPr kumimoji="0" 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兰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（常州市市树）</a:t>
            </a:r>
            <a:r>
              <a:rPr kumimoji="0" 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 木兰科 </a:t>
            </a:r>
            <a:r>
              <a:rPr kumimoji="0" 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33" descr="0Z1335A2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58" y="1461092"/>
            <a:ext cx="45243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4" descr="3871838_135921002125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933" y="1447445"/>
            <a:ext cx="45926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10808" y="5199275"/>
            <a:ext cx="92202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生态习性：常绿乔木。高可达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20CM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，树冠圆或椭圆形。叶互生，革质，卵状长椭圆形，表面光滑，深绿色，有光泽，叶背有锈色绒毛。花荷花状，白色，芳香。聚合果圆柱形。花期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5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月至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6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月。 观赏特性：观花，观树形。</a:t>
            </a:r>
          </a:p>
        </p:txBody>
      </p:sp>
    </p:spTree>
    <p:extLst>
      <p:ext uri="{BB962C8B-B14F-4D97-AF65-F5344CB8AC3E}">
        <p14:creationId xmlns:p14="http://schemas.microsoft.com/office/powerpoint/2010/main" xmlns="" val="3511295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/>
              <a:t>樱花  蔷薇科  </a:t>
            </a:r>
            <a:endParaRPr lang="zh-CN" altLang="zh-CN" dirty="0"/>
          </a:p>
        </p:txBody>
      </p:sp>
      <p:pic>
        <p:nvPicPr>
          <p:cNvPr id="50180" name="图片 106" descr="1133376146ab4b09b0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72" y="1338263"/>
            <a:ext cx="5762261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图片 107" descr="7184040_20420482600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5884" y="1338263"/>
            <a:ext cx="5919179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63614" y="4652175"/>
            <a:ext cx="110506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生态习性：落叶乔木。高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5m-25m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。树皮暗栗褐色，光滑而有光泽，具横纹。小枝无毛。叶卵形至卵状椭圆形，边缘具芒齿，两面无毛。伞房状或总状花序，花白色或淡粉红色。花期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-5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月。棱果球形，黑色，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7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月果熟。落叶乔木，高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2.5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米左右，树皮光滑，栗褐色；卵形或卵状披针形，长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6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－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12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厘米，先端尖锐，边缘具重锯齿，表面有柔毛，背面灰绿色，叶柄具腺体；花序总状或伞房状，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3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－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5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朵聚生，花白微带粉色，单瓣或重瓣；花叶同放，或先叶后花；核果球形，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7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月成熟。 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sz="2000" dirty="0" smtClean="0">
                <a:latin typeface="黑体" pitchFamily="49" charset="-122"/>
                <a:ea typeface="黑体" pitchFamily="49" charset="-122"/>
              </a:rPr>
              <a:t>观赏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特性：观花珍品。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7620" y="378773"/>
            <a:ext cx="10515600" cy="1325563"/>
          </a:xfrm>
        </p:spPr>
        <p:txBody>
          <a:bodyPr/>
          <a:lstStyle/>
          <a:p>
            <a:r>
              <a:rPr lang="zh-CN" sz="2800" dirty="0"/>
              <a:t>紫薇  千屈菜科  </a:t>
            </a:r>
            <a:endParaRPr lang="zh-CN" altLang="zh-CN" sz="28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7982" y="1841689"/>
            <a:ext cx="10515600" cy="4351338"/>
          </a:xfrm>
        </p:spPr>
        <p:txBody>
          <a:bodyPr/>
          <a:lstStyle/>
          <a:p>
            <a:endParaRPr lang="zh-CN" altLang="zh-CN"/>
          </a:p>
        </p:txBody>
      </p:sp>
      <p:pic>
        <p:nvPicPr>
          <p:cNvPr id="17412" name="图片 20" descr="200712995255443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284" y="1354328"/>
            <a:ext cx="6616700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图片 19" descr="5426070_10183323600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0116" y="1354328"/>
            <a:ext cx="6601884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81567" y="4848415"/>
            <a:ext cx="1071244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生态习性：落叶小乔木或灌木。高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7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米左右，干皮灰绿色，光滑，片状剥落，小枝近四棱；叶互生或近于对生，椭圆形，近无柄，平滑无毛；圆锥花序顶生，有红、白、雪青及紫红色，花期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6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月至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9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月中旬，蒴果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11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－</a:t>
            </a:r>
            <a:r>
              <a:rPr lang="zh-CN" altLang="zh-CN" sz="2000" dirty="0">
                <a:latin typeface="黑体" pitchFamily="49" charset="-122"/>
                <a:ea typeface="黑体" pitchFamily="49" charset="-122"/>
              </a:rPr>
              <a:t>12</a:t>
            </a:r>
            <a:r>
              <a:rPr lang="zh-CN" sz="2000" dirty="0">
                <a:latin typeface="黑体" pitchFamily="49" charset="-122"/>
                <a:ea typeface="黑体" pitchFamily="49" charset="-122"/>
              </a:rPr>
              <a:t>月成熟。 </a:t>
            </a:r>
          </a:p>
          <a:p>
            <a:r>
              <a:rPr lang="zh-CN" sz="2000" dirty="0">
                <a:latin typeface="黑体" pitchFamily="49" charset="-122"/>
                <a:ea typeface="黑体" pitchFamily="49" charset="-122"/>
              </a:rPr>
              <a:t>观赏特性：花色艳丽，花期长，良好的园林树种和人工造型树种。   </a:t>
            </a:r>
          </a:p>
          <a:p>
            <a:r>
              <a:rPr lang="zh-CN" dirty="0"/>
              <a:t>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10"/>
          <a:stretch>
            <a:fillRect/>
          </a:stretch>
        </p:blipFill>
        <p:spPr>
          <a:xfrm>
            <a:off x="4750052" y="3363654"/>
            <a:ext cx="2420292" cy="35653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28449" y="1653436"/>
            <a:ext cx="198002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第三章 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99675" y="2593914"/>
            <a:ext cx="452069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/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校园花卉植物“小辞典”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9" name="图片 8" descr="C:\Documents and Settings\Administrator\桌面\t01a6a06d18c4ebd029.jpgt01a6a06d18c4ebd029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23531" y="1500659"/>
            <a:ext cx="5001637" cy="2502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357431" y="4320547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/>
              <a:t>朴树</a:t>
            </a:r>
          </a:p>
        </p:txBody>
      </p:sp>
      <p:sp>
        <p:nvSpPr>
          <p:cNvPr id="11" name="矩形 10"/>
          <p:cNvSpPr/>
          <p:nvPr/>
        </p:nvSpPr>
        <p:spPr>
          <a:xfrm>
            <a:off x="6771220" y="1500487"/>
            <a:ext cx="4952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</a:t>
            </a:r>
            <a:r>
              <a:rPr sz="1600" b="1" smtClean="0"/>
              <a:t>朴树（学名：Celtis sinensis Pers.）别名黄果朴、白麻子、朴、朴榆、朴仔树 、沙朴，乔木，树皮平滑，灰色；一年生枝被密毛。果梗常2～3枚（少有单生）生于叶腋，其中一枚果梗（实为总梗）常有2果（少有多至具4果），其它的具1果。</a:t>
            </a:r>
          </a:p>
          <a:p>
            <a:r>
              <a:rPr sz="1600" b="1" smtClean="0"/>
              <a:t>        布于河南、山东、长江中下游和以南诸省区以及台湾;越南，老挝也有。</a:t>
            </a:r>
          </a:p>
          <a:p>
            <a:r>
              <a:rPr sz="1600" b="1" smtClean="0"/>
              <a:t>        根皮入药，治腰痛、漆疮。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10"/>
          <a:stretch>
            <a:fillRect/>
          </a:stretch>
        </p:blipFill>
        <p:spPr>
          <a:xfrm>
            <a:off x="4750052" y="3363654"/>
            <a:ext cx="2420292" cy="35653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28449" y="1653436"/>
            <a:ext cx="1980030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第一章 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99675" y="2593914"/>
            <a:ext cx="452069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/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中国花卉植物的简介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9" name="图片 8" descr="C:\Documents and Settings\Administrator\桌面\7458100_7458100_1303876109578_mthumb (1).jpg7458100_7458100_1303876109578_mthumb (1)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78711" y="1375881"/>
            <a:ext cx="5000679" cy="2498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633134" y="4334510"/>
            <a:ext cx="25967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垂丝海棠</a:t>
            </a:r>
          </a:p>
        </p:txBody>
      </p:sp>
      <p:sp>
        <p:nvSpPr>
          <p:cNvPr id="11" name="矩形 10"/>
          <p:cNvSpPr/>
          <p:nvPr/>
        </p:nvSpPr>
        <p:spPr>
          <a:xfrm>
            <a:off x="6644220" y="1225531"/>
            <a:ext cx="49529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</a:t>
            </a:r>
            <a:r>
              <a:rPr sz="1600" b="1" smtClean="0"/>
              <a:t>垂丝海棠（学名：Malus halliana Koehne）是落叶小乔木，高达5米，树冠开展；叶片卵形或椭圆形至长椭卵形，伞房花序，具花4-6朵，花梗细弱下垂，有稀疏柔毛，紫色；萼筒外面无毛；萼片三角卵形，花瓣倒卵形，基部有短爪，粉红色，常在5数以上；果实梨形或倒卵形，略带紫色，成熟很迟，萼片脱落。花期3-4月，果期9-10月。生山坡丛林中     山溪边，海拔50-1200米。</a:t>
            </a:r>
          </a:p>
          <a:p>
            <a:r>
              <a:rPr sz="1600" b="1" smtClean="0"/>
              <a:t>         分布于中国江苏、浙江、安徽、陕西、四川和云南。 </a:t>
            </a:r>
          </a:p>
          <a:p>
            <a:r>
              <a:rPr sz="1600" b="1" smtClean="0"/>
              <a:t>         可入药，主治血崩。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9" name="图片 8" descr="C:\Documents and Settings\Administrator\桌面\timg (3).jpgtimg (3)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80207" y="1341106"/>
            <a:ext cx="5001637" cy="2502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185557" y="4185927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/>
              <a:t>石楠</a:t>
            </a:r>
          </a:p>
        </p:txBody>
      </p:sp>
      <p:sp>
        <p:nvSpPr>
          <p:cNvPr id="11" name="矩形 10"/>
          <p:cNvSpPr/>
          <p:nvPr/>
        </p:nvSpPr>
        <p:spPr>
          <a:xfrm>
            <a:off x="6572253" y="714357"/>
            <a:ext cx="4952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       </a:t>
            </a:r>
            <a:r>
              <a:rPr lang="zh-CN" altLang="en-US" sz="1600" dirty="0" smtClean="0"/>
              <a:t>  </a:t>
            </a:r>
            <a:r>
              <a:rPr lang="zh-CN" altLang="en-US" sz="1600" b="1" dirty="0" smtClean="0"/>
              <a:t>石楠属(学名:Photinia)包含至少60个种，为蔷薇科苹果亚科的一群小乔木或大型灌木，  分布于东南亚和东亚地区，包括中国南部和中部、日本、印度和泰国等地。    </a:t>
            </a:r>
          </a:p>
          <a:p>
            <a:r>
              <a:rPr lang="zh-CN" altLang="en-US" sz="1600" b="1" dirty="0" smtClean="0"/>
              <a:t>       石楠树，株高3-15 m，枝条棱角分明，且枝条表面常常带刺。叶互生，边缘完全或大部分有锯齿，常绿植物，也有部分为落叶植物。花期夏季，果实为小型梨果，直径4-12 mm，颜色鲜红，数量很多。其果实是某些鸟类的食物，这样种子可以通过鸟类粪便传播。      </a:t>
            </a:r>
          </a:p>
          <a:p>
            <a:r>
              <a:rPr lang="zh-CN" altLang="en-US" sz="1600" b="1" dirty="0"/>
              <a:t>         性喜光,亦能耐阴,喜温暖、湿润气候,较耐寒耐旱,能耐-15℃。产我国秦岭以南各省区,日本、菲律宾、印度尼西亚有分布。</a:t>
            </a:r>
          </a:p>
          <a:p>
            <a:r>
              <a:rPr lang="zh-CN" altLang="en-US" sz="1600" b="1" dirty="0"/>
              <a:t>        可作灌木色块、球状。用来制作烟斗的材料,取自石楠的根瘤部分。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1840" y="3871921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/>
              <a:t>樟树 </a:t>
            </a:r>
          </a:p>
        </p:txBody>
      </p:sp>
      <p:sp>
        <p:nvSpPr>
          <p:cNvPr id="11" name="矩形 10"/>
          <p:cNvSpPr/>
          <p:nvPr/>
        </p:nvSpPr>
        <p:spPr>
          <a:xfrm>
            <a:off x="6554473" y="429876"/>
            <a:ext cx="49529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  </a:t>
            </a:r>
            <a:r>
              <a:rPr sz="1600" b="1" smtClean="0"/>
              <a:t>樟树，又称香樟树，别名:香樟、樟木、瑶人柴、栳樟、臭樟、乌樟;拉丁文名:Cinnamomum camphora (L.) Presl，属樟科、属常绿大乔木，高达10米-55米左右，直径可达3米，树冠广卵形;树冠广展，枝叶茂密，气势雄伟，四季常青，是我国南方城市优良的绿化树、行道树及庭荫树。</a:t>
            </a:r>
          </a:p>
          <a:p>
            <a:r>
              <a:rPr sz="1600" b="1" smtClean="0"/>
              <a:t>         樟树喜光，幼苗幼树耐荫，喜温暖湿润气候，耐寒性不强，怕冷，冬季最低温度不得低于0度，低于0度会遭冻害，低于零下5-8度，会冻伤死亡。  </a:t>
            </a:r>
          </a:p>
          <a:p>
            <a:r>
              <a:rPr sz="1600" b="1" smtClean="0"/>
              <a:t>        樟树在深厚肥沃湿润的酸性或中性黄壤、红壤中生长良好，不耐干旱瘠薄和盐碱土，萌芽力强，耐修剪。抗二氧化硫、臭氧、烟尘污染能力强，能吸收多种有毒气体，较抗风，树枝坚韧。</a:t>
            </a:r>
          </a:p>
          <a:p>
            <a:r>
              <a:rPr sz="1600" b="1" smtClean="0"/>
              <a:t>       樟树主要分布于中国长江流域以南区域，以江西、浙江、台湾、广东、福建等南方地区最多。</a:t>
            </a:r>
          </a:p>
          <a:p>
            <a:r>
              <a:rPr sz="1600" b="1" smtClean="0"/>
              <a:t>       樟树全体均有樟脑香气，可提制樟脑和提取樟油。木材坚硬美观，宜制家具、箱子。</a:t>
            </a:r>
          </a:p>
        </p:txBody>
      </p:sp>
      <p:pic>
        <p:nvPicPr>
          <p:cNvPr id="7" name="图片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995" y="4177631"/>
            <a:ext cx="3020244" cy="2357639"/>
          </a:xfrm>
          <a:prstGeom prst="rect">
            <a:avLst/>
          </a:prstGeom>
        </p:spPr>
      </p:pic>
      <p:pic>
        <p:nvPicPr>
          <p:cNvPr id="9" name="图片 8" descr="C:\Documents and Settings\Administrator\桌面\timg (4).jpgtimg (4)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76043" y="1587461"/>
            <a:ext cx="3780028" cy="2267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9" name="图片 8" descr="C:\Documents and Settings\Administrator\桌面\timg (1).jpgtimg (1)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16427" y="1428736"/>
            <a:ext cx="4752035" cy="2542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886146" y="4159319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桂花树</a:t>
            </a:r>
          </a:p>
        </p:txBody>
      </p:sp>
      <p:sp>
        <p:nvSpPr>
          <p:cNvPr id="11" name="矩形 10"/>
          <p:cNvSpPr/>
          <p:nvPr/>
        </p:nvSpPr>
        <p:spPr>
          <a:xfrm>
            <a:off x="6572253" y="714357"/>
            <a:ext cx="4952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  </a:t>
            </a:r>
            <a:r>
              <a:rPr sz="1600" b="1" smtClean="0"/>
              <a:t>桂花是中国木犀属众多树木的习称，代表物种木犀（学名：Osmanthus fragrans (Thunb.) Lour.），又名岩桂，系木犀科常绿灌木或小乔木，质坚皮薄，叶长椭圆形面端尖，对生，经冬不凋。花生叶腑间，花冠合瓣四裂，形小，其园艺品种繁多，最具代表性的有金桂、银桂、丹桂、月桂等。</a:t>
            </a:r>
          </a:p>
          <a:p>
            <a:r>
              <a:rPr sz="1600" b="1" smtClean="0"/>
              <a:t>          桂花是中国传统十大名花之一，集绿化、美化、香化于一体的观赏与实用兼备的优良园林树种，桂花清可绝尘，浓能远溢，堪称一绝。尤其是仲秋时节，丛桂怒放，夜静轮圆之际，把酒赏桂，陈香扑鼻，令人神清气爽。在中国古代的咏花诗词中，咏桂之作的数量也颇为可观。自古就深受中国人的喜爱，被视为传统名花。</a:t>
            </a:r>
          </a:p>
          <a:p>
            <a:r>
              <a:rPr sz="1600" b="1" smtClean="0"/>
              <a:t>         以桂花做原料制作的桂花茶是中国特产茶，它香气柔和、味道可口，为大众所喜爱。桂花在园林建设中有着广泛的运用。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07881" y="4449336"/>
            <a:ext cx="1421529" cy="186112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/>
              <a:t>芭蕉树</a:t>
            </a:r>
          </a:p>
        </p:txBody>
      </p:sp>
      <p:sp>
        <p:nvSpPr>
          <p:cNvPr id="11" name="矩形 10"/>
          <p:cNvSpPr/>
          <p:nvPr/>
        </p:nvSpPr>
        <p:spPr>
          <a:xfrm>
            <a:off x="6480043" y="260648"/>
            <a:ext cx="49529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  </a:t>
            </a:r>
            <a:r>
              <a:rPr sz="1600" b="1" dirty="0" err="1" smtClean="0"/>
              <a:t>芭蕉树，是芭蕉科，芭蕉属植物，常绿大型多年生草本植物</a:t>
            </a:r>
            <a:r>
              <a:rPr sz="1600" b="1" dirty="0" smtClean="0"/>
              <a:t>。茎高达3~4米，不分枝，丛生。叶大，长可达3米，宽约40厘米，呈长椭圆形，有粗大的主脉，两侧具有平行脉，叶表面浅绿色，叶背粉白色。</a:t>
            </a:r>
          </a:p>
          <a:p>
            <a:endParaRPr sz="1600" b="1" dirty="0" smtClean="0"/>
          </a:p>
          <a:p>
            <a:r>
              <a:rPr sz="1600" b="1" dirty="0" err="1" smtClean="0"/>
              <a:t>入夏，叶丛中抽出淡黄色的大型花。"扶疏似树，质则非木，高舒垂荫"，是前人对芭蕉的形、质、姿的形象描绘</a:t>
            </a:r>
            <a:r>
              <a:rPr sz="1600" b="1" dirty="0" smtClean="0"/>
              <a:t>。</a:t>
            </a:r>
          </a:p>
          <a:p>
            <a:endParaRPr sz="1600" b="1" dirty="0" smtClean="0"/>
          </a:p>
          <a:p>
            <a:r>
              <a:rPr sz="1600" b="1" dirty="0" err="1" smtClean="0"/>
              <a:t>生高大草本，单生不分枝，结一次果或多次果</a:t>
            </a:r>
            <a:r>
              <a:rPr sz="1600" b="1" dirty="0" smtClean="0"/>
              <a:t>。</a:t>
            </a:r>
            <a:r>
              <a:rPr sz="1600" b="1" dirty="0" err="1" smtClean="0"/>
              <a:t>叶螺旋状排列，有厚的中肋和多数羽状平行脉;幼叶芽时呈卷筒状</a:t>
            </a:r>
            <a:r>
              <a:rPr sz="1600" b="1" dirty="0" smtClean="0"/>
              <a:t>。</a:t>
            </a:r>
          </a:p>
          <a:p>
            <a:endParaRPr sz="1600" b="1" dirty="0" smtClean="0"/>
          </a:p>
          <a:p>
            <a:r>
              <a:rPr sz="1600" b="1" dirty="0" err="1" smtClean="0"/>
              <a:t>芭蕉最适宜植于小型庭院的一角或窗前墙边，假山之畔</a:t>
            </a:r>
            <a:r>
              <a:rPr sz="1600" b="1" dirty="0" smtClean="0"/>
              <a:t>。</a:t>
            </a:r>
            <a:r>
              <a:rPr sz="1600" b="1" dirty="0" err="1" smtClean="0"/>
              <a:t>不宜成行栽植，宜散点或几株丛植，绿荫如盖，炎夏中令人顿生清凉之感</a:t>
            </a:r>
            <a:r>
              <a:rPr sz="1600" b="1" dirty="0" smtClean="0"/>
              <a:t>。</a:t>
            </a:r>
            <a:r>
              <a:rPr sz="1600" b="1" dirty="0" err="1" smtClean="0"/>
              <a:t>芭蕉和香蕉同属一科，外形相似，果实可以食用</a:t>
            </a:r>
            <a:r>
              <a:rPr sz="1600" b="1" dirty="0" smtClean="0"/>
              <a:t>(</a:t>
            </a:r>
            <a:r>
              <a:rPr sz="1600" b="1" dirty="0" err="1" smtClean="0"/>
              <a:t>果肉个体外型和香蕉相似，但偏短小，味道相较于香蕉别有风味</a:t>
            </a:r>
            <a:r>
              <a:rPr sz="1600" b="1" dirty="0" smtClean="0"/>
              <a:t>。</a:t>
            </a:r>
            <a:r>
              <a:rPr sz="1600" b="1" dirty="0" err="1" smtClean="0"/>
              <a:t>我国云南等地均有专门种植栽培</a:t>
            </a:r>
            <a:r>
              <a:rPr sz="1600" b="1" dirty="0" smtClean="0"/>
              <a:t>。</a:t>
            </a:r>
            <a:r>
              <a:rPr sz="1600" b="1" dirty="0" err="1" smtClean="0"/>
              <a:t>有一定的药用价值</a:t>
            </a:r>
            <a:r>
              <a:rPr sz="1600" b="1" dirty="0" smtClean="0"/>
              <a:t>。</a:t>
            </a:r>
          </a:p>
        </p:txBody>
      </p:sp>
      <p:pic>
        <p:nvPicPr>
          <p:cNvPr id="2" name="图片 1" descr="90sheji_linggan_131655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20689"/>
            <a:ext cx="5893647" cy="382206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9" name="图片 8" descr="IMG_2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2980" y="1428736"/>
            <a:ext cx="443964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臭      椿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572253" y="714356"/>
            <a:ext cx="4952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  </a:t>
            </a:r>
            <a:endParaRPr lang="zh-CN" alt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64086" y="764704"/>
            <a:ext cx="4655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          臭椿（</a:t>
            </a:r>
            <a:r>
              <a:rPr lang="en-US" altLang="zh-CN" b="1" i="1" dirty="0" smtClean="0"/>
              <a:t>Ailanthus </a:t>
            </a:r>
            <a:r>
              <a:rPr lang="en-US" altLang="zh-CN" b="1" i="1" dirty="0" err="1" smtClean="0"/>
              <a:t>altissima</a:t>
            </a:r>
            <a:r>
              <a:rPr lang="zh-CN" altLang="en-US" b="1" dirty="0" smtClean="0"/>
              <a:t>）苦木科臭椿属落叶乔木，树皮灰色至灰黑色，原名</a:t>
            </a:r>
            <a:r>
              <a:rPr lang="zh-CN" altLang="en-US" b="1" dirty="0" smtClean="0">
                <a:hlinkClick r:id="rId5" action="ppaction://hlinkfile"/>
              </a:rPr>
              <a:t>樗</a:t>
            </a:r>
            <a:r>
              <a:rPr lang="zh-CN" altLang="en-US" b="1" dirty="0" smtClean="0"/>
              <a:t>（</a:t>
            </a:r>
            <a:r>
              <a:rPr lang="en-US" altLang="zh-CN" b="1" dirty="0" err="1" smtClean="0"/>
              <a:t>chū</a:t>
            </a:r>
            <a:r>
              <a:rPr lang="zh-CN" altLang="en-US" b="1" dirty="0" smtClean="0"/>
              <a:t>），又名</a:t>
            </a:r>
            <a:r>
              <a:rPr lang="zh-CN" altLang="en-US" b="1" dirty="0" smtClean="0">
                <a:hlinkClick r:id="rId6" action="ppaction://hlinkfile"/>
              </a:rPr>
              <a:t>椿树</a:t>
            </a:r>
            <a:r>
              <a:rPr lang="zh-CN" altLang="en-US" b="1" dirty="0" smtClean="0"/>
              <a:t>和木砻树，因叶基部腺点发散臭味而得名。它原产于中国东北部、中部和台湾。生长在气候温和的地带。这种树木生长迅速，可以在</a:t>
            </a:r>
            <a:r>
              <a:rPr lang="en-US" altLang="zh-CN" b="1" dirty="0" smtClean="0"/>
              <a:t>25</a:t>
            </a:r>
            <a:r>
              <a:rPr lang="zh-CN" altLang="en-US" b="1" dirty="0" smtClean="0"/>
              <a:t>年内达到</a:t>
            </a:r>
            <a:r>
              <a:rPr lang="en-US" altLang="zh-CN" b="1" dirty="0" smtClean="0"/>
              <a:t>15</a:t>
            </a:r>
            <a:r>
              <a:rPr lang="zh-CN" altLang="en-US" b="1" dirty="0" smtClean="0"/>
              <a:t>米的高度。此物种寿命较短，极少生存超过</a:t>
            </a:r>
            <a:r>
              <a:rPr lang="en-US" altLang="zh-CN" b="1" dirty="0" smtClean="0"/>
              <a:t>50</a:t>
            </a:r>
            <a:r>
              <a:rPr lang="zh-CN" altLang="en-US" b="1" dirty="0" smtClean="0"/>
              <a:t>年。</a:t>
            </a:r>
          </a:p>
          <a:p>
            <a:r>
              <a:rPr lang="zh-CN" altLang="en-US" b="1" dirty="0" smtClean="0"/>
              <a:t>         本种在石灰岩地区生长良好，可作石灰岩地区的造林树种，也可作园林风景树和行道树。木材黄白色，可制作农具车辆等；叶可饲椿蚕（天蚕）；树皮、根皮、果实均可入药，有清热利湿、收敛止痢等效；种子含油</a:t>
            </a:r>
            <a:r>
              <a:rPr lang="en-US" altLang="zh-CN" b="1" dirty="0" smtClean="0"/>
              <a:t>35%</a:t>
            </a:r>
            <a:r>
              <a:rPr lang="zh-CN" altLang="en-US" b="1" dirty="0" smtClean="0"/>
              <a:t>。本种在北美、欧、亚洲不少城市自行繁殖，成为“杂草树”。</a:t>
            </a:r>
            <a:endParaRPr lang="zh-CN" altLang="en-US" b="1" dirty="0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9" name="图片 8" descr="IMG_2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474" y="1428736"/>
            <a:ext cx="500066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构       树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576053" y="692696"/>
            <a:ext cx="51845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         构树（学名</a:t>
            </a:r>
            <a:r>
              <a:rPr lang="en-US" altLang="zh-CN" b="1" dirty="0" err="1" smtClean="0"/>
              <a:t>Broussonetia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papyrifera</a:t>
            </a:r>
            <a:r>
              <a:rPr lang="zh-CN" altLang="en-US" b="1" dirty="0" smtClean="0"/>
              <a:t>）别名楮桃等，为</a:t>
            </a:r>
            <a:r>
              <a:rPr lang="zh-CN" altLang="en-US" b="1" dirty="0" smtClean="0">
                <a:hlinkClick r:id="rId5" action="ppaction://hlinkfile"/>
              </a:rPr>
              <a:t>落叶乔木</a:t>
            </a:r>
            <a:r>
              <a:rPr lang="zh-CN" altLang="en-US" b="1" dirty="0" smtClean="0"/>
              <a:t>，高</a:t>
            </a:r>
            <a:r>
              <a:rPr lang="en-US" altLang="zh-CN" b="1" dirty="0" smtClean="0"/>
              <a:t>10 - 20m</a:t>
            </a:r>
            <a:r>
              <a:rPr lang="zh-CN" altLang="en-US" b="1" dirty="0" smtClean="0"/>
              <a:t>；树皮暗灰色；小枝密生柔毛。树冠张开，卵形至广卵形；树皮平滑，浅灰色或灰褐色，不易裂，全株含乳汁。为强阳性树种，适应性特强，抗逆性强。</a:t>
            </a:r>
          </a:p>
          <a:p>
            <a:r>
              <a:rPr lang="zh-CN" altLang="en-US" b="1" dirty="0" smtClean="0"/>
              <a:t>         构树具有速生、适应性强、分布广、易繁殖、热量高、轮伐期短的特点。其根系浅，侧根分布很广，生长快，萌芽力和分蘖力强，耐修剪。抗污染性强。在中国的温带、热带均有分布，不论平原、</a:t>
            </a:r>
            <a:r>
              <a:rPr lang="zh-CN" altLang="en-US" b="1" dirty="0" smtClean="0">
                <a:hlinkClick r:id="rId6" action="ppaction://hlinkfile"/>
              </a:rPr>
              <a:t>丘陵</a:t>
            </a:r>
            <a:r>
              <a:rPr lang="zh-CN" altLang="en-US" b="1" dirty="0" smtClean="0"/>
              <a:t>或山地都能生长，其叶是很好的</a:t>
            </a:r>
            <a:r>
              <a:rPr lang="zh-CN" altLang="en-US" b="1" dirty="0" smtClean="0">
                <a:hlinkClick r:id="rId7" action="ppaction://hlinkfile"/>
              </a:rPr>
              <a:t>猪饲料</a:t>
            </a:r>
            <a:r>
              <a:rPr lang="zh-CN" altLang="en-US" b="1" dirty="0" smtClean="0"/>
              <a:t>，其韧皮纤维是造纸的高级原料，材质洁白，其根和种子均可入药，树液可治皮肤病，经济价值很高。</a:t>
            </a:r>
            <a:endParaRPr lang="zh-CN" altLang="en-US" b="1" dirty="0"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9" name="图片 8" descr="IMG_2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6340" y="1428736"/>
            <a:ext cx="435292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雪      松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768075" y="908720"/>
            <a:ext cx="4952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  </a:t>
            </a:r>
            <a:endParaRPr lang="zh-CN" alt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52117" y="980729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         雪松（学名：</a:t>
            </a:r>
            <a:r>
              <a:rPr lang="en-US" altLang="zh-CN" b="1" i="1" dirty="0" err="1" smtClean="0"/>
              <a:t>Cedrus</a:t>
            </a:r>
            <a:r>
              <a:rPr lang="en-US" altLang="zh-CN" b="1" i="1" dirty="0" smtClean="0"/>
              <a:t> </a:t>
            </a:r>
            <a:r>
              <a:rPr lang="en-US" altLang="zh-CN" b="1" i="1" dirty="0" err="1" smtClean="0"/>
              <a:t>deodara</a:t>
            </a:r>
            <a:r>
              <a:rPr lang="en-US" altLang="zh-CN" b="1" i="1" dirty="0" smtClean="0"/>
              <a:t> (</a:t>
            </a:r>
            <a:r>
              <a:rPr lang="en-US" altLang="zh-CN" b="1" i="1" dirty="0" err="1" smtClean="0"/>
              <a:t>Roxb</a:t>
            </a:r>
            <a:r>
              <a:rPr lang="en-US" altLang="zh-CN" b="1" i="1" dirty="0" smtClean="0"/>
              <a:t>.) G. Don</a:t>
            </a:r>
            <a:r>
              <a:rPr lang="zh-CN" altLang="en-US" b="1" dirty="0" smtClean="0"/>
              <a:t>）是松科</a:t>
            </a:r>
            <a:r>
              <a:rPr lang="zh-CN" altLang="en-US" b="1" dirty="0" smtClean="0">
                <a:hlinkClick r:id="rId5" action="ppaction://hlinkfile"/>
              </a:rPr>
              <a:t>雪松属</a:t>
            </a:r>
            <a:r>
              <a:rPr lang="zh-CN" altLang="en-US" b="1" dirty="0" smtClean="0"/>
              <a:t>植物。</a:t>
            </a:r>
            <a:r>
              <a:rPr lang="zh-CN" altLang="en-US" b="1" dirty="0" smtClean="0">
                <a:hlinkClick r:id="rId6" action="ppaction://hlinkfile"/>
              </a:rPr>
              <a:t>常绿乔木</a:t>
            </a:r>
            <a:r>
              <a:rPr lang="zh-CN" altLang="en-US" b="1" dirty="0" smtClean="0"/>
              <a:t>，树冠尖塔形，大枝平展，小枝略下垂。叶针形，长</a:t>
            </a:r>
            <a:r>
              <a:rPr lang="en-US" altLang="zh-CN" b="1" dirty="0" smtClean="0"/>
              <a:t>8</a:t>
            </a:r>
            <a:r>
              <a:rPr lang="zh-CN" altLang="en-US" b="1" dirty="0" smtClean="0"/>
              <a:t>－</a:t>
            </a:r>
            <a:r>
              <a:rPr lang="en-US" altLang="zh-CN" b="1" dirty="0" smtClean="0"/>
              <a:t>60</a:t>
            </a:r>
            <a:r>
              <a:rPr lang="zh-CN" altLang="en-US" b="1" dirty="0" smtClean="0"/>
              <a:t>厘米，质硬，灰绿色或银灰色，在长枝上散生，短枝上簇生。</a:t>
            </a:r>
            <a:r>
              <a:rPr lang="en-US" altLang="zh-CN" b="1" dirty="0" smtClean="0"/>
              <a:t>10-11</a:t>
            </a:r>
            <a:r>
              <a:rPr lang="zh-CN" altLang="en-US" b="1" dirty="0" smtClean="0"/>
              <a:t>月开花。球果翌年成熟，椭圆状卵形，熟时赤褐色。产于亚洲西部、喜马拉雅山西部和非洲，</a:t>
            </a:r>
            <a:r>
              <a:rPr lang="zh-CN" altLang="en-US" b="1" dirty="0" smtClean="0">
                <a:hlinkClick r:id="rId7" action="ppaction://hlinkfile"/>
              </a:rPr>
              <a:t>地中海</a:t>
            </a:r>
            <a:r>
              <a:rPr lang="zh-CN" altLang="en-US" b="1" dirty="0" smtClean="0"/>
              <a:t>沿岸，中国只有一种喜玛拉雅雪松，分布于西藏南部及印度和阿富汗。分布于</a:t>
            </a:r>
            <a:r>
              <a:rPr lang="zh-CN" altLang="en-US" b="1" dirty="0" smtClean="0">
                <a:hlinkClick r:id="rId8" action="ppaction://hlinkfile"/>
              </a:rPr>
              <a:t>阿富汗</a:t>
            </a:r>
            <a:r>
              <a:rPr lang="zh-CN" altLang="en-US" b="1" dirty="0" smtClean="0"/>
              <a:t>至印度，海拔</a:t>
            </a:r>
            <a:r>
              <a:rPr lang="en-US" altLang="zh-CN" b="1" dirty="0" smtClean="0"/>
              <a:t>1300-3300</a:t>
            </a:r>
            <a:r>
              <a:rPr lang="zh-CN" altLang="en-US" b="1" dirty="0" smtClean="0"/>
              <a:t>米地带，中国多地有栽培。</a:t>
            </a:r>
            <a:endParaRPr lang="zh-CN" altLang="en-US" b="1" dirty="0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紫叶李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667504" y="1000109"/>
            <a:ext cx="4952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/>
              <a:t>        紫</a:t>
            </a:r>
            <a:r>
              <a:rPr lang="zh-CN" altLang="en-US" sz="2400" b="1" dirty="0" smtClean="0"/>
              <a:t>叶李，别名：红叶李，蔷薇科李属落叶小乔木，高可达</a:t>
            </a:r>
            <a:r>
              <a:rPr lang="en-US" altLang="zh-CN" sz="2400" b="1" dirty="0" smtClean="0"/>
              <a:t>8</a:t>
            </a:r>
            <a:r>
              <a:rPr lang="zh-CN" altLang="en-US" sz="2400" b="1" dirty="0" smtClean="0"/>
              <a:t>米，原产亚洲西南部，中国华北及其以南地区广为种植。叶常年紫红色，著名观叶树种，孤植群植皆宜，能衬托背景。尤其是紫色发亮的叶子，在绿叶丛中，像一株株永不败的花朵，在青山绿水中形成一道靓丽的风景线。</a:t>
            </a:r>
            <a:endParaRPr lang="zh-CN" altLang="en-US" sz="2400" b="1" dirty="0"/>
          </a:p>
        </p:txBody>
      </p:sp>
      <p:pic>
        <p:nvPicPr>
          <p:cNvPr id="12" name="图片 11" descr="微信图片_20190919205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13" y="714356"/>
            <a:ext cx="4857784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46315" y="4120179"/>
            <a:ext cx="1685073" cy="224676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8371" y="4897127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ym typeface="+mn-ea"/>
              </a:rPr>
              <a:t> </a:t>
            </a:r>
            <a:r>
              <a:rPr sz="2800" b="1" smtClean="0">
                <a:sym typeface="+mn-ea"/>
              </a:rPr>
              <a:t>三角槭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418160" y="823576"/>
            <a:ext cx="4952992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600" dirty="0" smtClean="0"/>
              <a:t>          </a:t>
            </a:r>
            <a:r>
              <a:rPr sz="1600" b="1" smtClean="0"/>
              <a:t>三角槭（拉丁学名：Acer buergerianum Miq.）又名三角枫，无患子目、槭树科、槭属落叶乔木。高5—10米，稀达20米。树皮褐色或深褐色，粗糙裂片向前伸，全缘或有不规则锯齿。果核凸出，果翅展开成锐角。</a:t>
            </a:r>
          </a:p>
          <a:p>
            <a:pPr fontAlgn="auto">
              <a:lnSpc>
                <a:spcPct val="120000"/>
              </a:lnSpc>
            </a:pPr>
            <a:r>
              <a:rPr sz="1600" b="1" smtClean="0"/>
              <a:t>         生于海拔300-1000米的阔叶林中。弱阳性树种，稍耐荫。喜温暖、湿润环境及中性至酸性土壤。耐寒，较耐水湿，萌芽力强，耐修剪。树系发达，根蘖性强。秋叶暗红色或橙色。</a:t>
            </a:r>
          </a:p>
          <a:p>
            <a:pPr fontAlgn="auto">
              <a:lnSpc>
                <a:spcPct val="120000"/>
              </a:lnSpc>
            </a:pPr>
            <a:r>
              <a:rPr sz="1600" b="1" smtClean="0"/>
              <a:t>         产中国长江中下游地区，黄河流域有栽培（山东、河南、江苏、浙江、安徽、江西、湖北、湖南、贵州和广东等省）。日本也有分布。宜作庭荫树、行道树及护岸树种</a:t>
            </a:r>
            <a:r>
              <a:rPr lang="en-US" sz="1600" b="1" smtClean="0"/>
              <a:t>,</a:t>
            </a:r>
            <a:r>
              <a:rPr sz="1600" b="1" smtClean="0"/>
              <a:t>也可栽作绿篱。 </a:t>
            </a:r>
          </a:p>
        </p:txBody>
      </p:sp>
      <p:pic>
        <p:nvPicPr>
          <p:cNvPr id="3" name="图片 2" descr="1_副本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3021" y="1004570"/>
            <a:ext cx="3761740" cy="37274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CDDFB4DB-6947-45AB-BC89-10CDAE96F793}"/>
              </a:ext>
            </a:extLst>
          </p:cNvPr>
          <p:cNvSpPr/>
          <p:nvPr/>
        </p:nvSpPr>
        <p:spPr>
          <a:xfrm>
            <a:off x="1214071" y="733828"/>
            <a:ext cx="6196663" cy="19923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rgbClr val="FFFFFF"/>
              </a:solidFill>
              <a:latin typeface="Roboto light"/>
              <a:ea typeface="+mn-ea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CFD15630-E104-45B7-AF84-33A0172F57EF}"/>
              </a:ext>
            </a:extLst>
          </p:cNvPr>
          <p:cNvSpPr/>
          <p:nvPr/>
        </p:nvSpPr>
        <p:spPr>
          <a:xfrm>
            <a:off x="1228299" y="3910345"/>
            <a:ext cx="6237026" cy="1992312"/>
          </a:xfrm>
          <a:prstGeom prst="rect">
            <a:avLst/>
          </a:prstGeom>
          <a:solidFill>
            <a:srgbClr val="9FD3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lvl="0" algn="ctr"/>
            <a:r>
              <a:rPr lang="zh-CN" altLang="en-US" sz="3200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第二节</a:t>
            </a:r>
            <a:endParaRPr lang="en-US" altLang="zh-CN" sz="3200" dirty="0" smtClean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  <a:p>
            <a:pPr lvl="0" algn="ctr"/>
            <a:r>
              <a:rPr lang="zh-CN" altLang="en-US" sz="3200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中国花卉植物</a:t>
            </a:r>
            <a:endParaRPr lang="zh-CN" altLang="en-US" sz="32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1DB42CC-B2FF-47F0-AF89-3F245312F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1879" y="2508672"/>
            <a:ext cx="3921075" cy="354848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246496" y="11132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zh-CN" altLang="en-US" sz="3200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第一节</a:t>
            </a:r>
            <a:endParaRPr lang="en-US" altLang="zh-CN" sz="3200" dirty="0" smtClean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  <a:p>
            <a:pPr lvl="0" algn="ctr"/>
            <a:r>
              <a:rPr lang="zh-CN" altLang="en-US" sz="3200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花卉植物的含义与范围</a:t>
            </a:r>
            <a:endParaRPr lang="zh-CN" altLang="en-US" sz="32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983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3136" y="4719063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鸡   爪  槭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572253" y="714357"/>
            <a:ext cx="4952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鸡爪槭（学名：</a:t>
            </a:r>
            <a:r>
              <a:rPr lang="en-US" altLang="zh-CN" sz="1600" i="1" dirty="0" smtClean="0"/>
              <a:t>Acer </a:t>
            </a:r>
            <a:r>
              <a:rPr lang="en-US" altLang="zh-CN" sz="1600" i="1" dirty="0" err="1" smtClean="0"/>
              <a:t>palmatum</a:t>
            </a:r>
            <a:r>
              <a:rPr lang="en-US" altLang="zh-CN" sz="1600" i="1" dirty="0" smtClean="0"/>
              <a:t> </a:t>
            </a:r>
            <a:r>
              <a:rPr lang="en-US" altLang="zh-CN" sz="1600" i="1" dirty="0" err="1" smtClean="0"/>
              <a:t>Thunb</a:t>
            </a:r>
            <a:r>
              <a:rPr lang="en-US" altLang="zh-CN" sz="1600" i="1" dirty="0" smtClean="0"/>
              <a:t>.</a:t>
            </a:r>
            <a:r>
              <a:rPr lang="zh-CN" altLang="en-US" sz="1600" dirty="0" smtClean="0"/>
              <a:t>）是槭树科，槭属落叶小乔木；树冠伞形。树皮平滑。树皮深灰色。小枝紫或淡紫绿色</a:t>
            </a:r>
            <a:r>
              <a:rPr lang="en-US" altLang="zh-CN" sz="1600" dirty="0" smtClean="0"/>
              <a:t>,</a:t>
            </a:r>
            <a:r>
              <a:rPr lang="zh-CN" altLang="en-US" sz="1600" dirty="0" smtClean="0"/>
              <a:t>老枝淡灰紫色。叶近圆形，基部心形或近心形，掌状，常</a:t>
            </a:r>
            <a:r>
              <a:rPr lang="en-US" altLang="zh-CN" sz="1600" dirty="0" smtClean="0"/>
              <a:t>7</a:t>
            </a:r>
            <a:r>
              <a:rPr lang="zh-CN" altLang="en-US" sz="1600" dirty="0" smtClean="0"/>
              <a:t>深裂，密生尖锯齿。后叶开花；花紫色，杂性，雄花与两性花同株；伞房花序。萼片卵状披针形；花瓣椭圆形或倒卵形。幼果紫红色，熟后褐黄色，果核球形，脉纹显著，两翅成钝角。花果期</a:t>
            </a:r>
            <a:r>
              <a:rPr lang="en-US" altLang="zh-CN" sz="1600" dirty="0" smtClean="0"/>
              <a:t>5</a:t>
            </a:r>
            <a:r>
              <a:rPr lang="zh-CN" altLang="en-US" sz="1600" dirty="0" smtClean="0"/>
              <a:t>～</a:t>
            </a:r>
            <a:r>
              <a:rPr lang="en-US" altLang="zh-CN" sz="1600" dirty="0" smtClean="0"/>
              <a:t>9</a:t>
            </a:r>
            <a:r>
              <a:rPr lang="zh-CN" altLang="en-US" sz="1600" dirty="0" smtClean="0"/>
              <a:t>月。</a:t>
            </a:r>
          </a:p>
          <a:p>
            <a:r>
              <a:rPr lang="zh-CN" altLang="en-US" sz="1600" dirty="0" smtClean="0"/>
              <a:t>分布于中国华东、华中至西南等省区。生于低海拔的林边或疏林中。朝鲜和日本也有分布。各国早已引种栽培，其中有红槭和羽毛槭常作园林树种。</a:t>
            </a:r>
          </a:p>
          <a:p>
            <a:r>
              <a:rPr lang="zh-CN" altLang="en-US" sz="1600" dirty="0" smtClean="0"/>
              <a:t>        鸡爪槭喜欢阳光，忌西射，西射会焦叶。较耐阴，在高大树木庇荫下长势良好。对二氧化硫和烟尘抗性较强。其叶形美观，入秋后转为鲜红色，色艳如花，灿烂如霞，为优良的观叶树种。</a:t>
            </a:r>
            <a:r>
              <a:rPr lang="zh-CN" altLang="en-US" sz="1600" baseline="30000" dirty="0" smtClean="0"/>
              <a:t> </a:t>
            </a:r>
            <a:endParaRPr lang="zh-CN" altLang="en-US" sz="1600" dirty="0"/>
          </a:p>
        </p:txBody>
      </p:sp>
      <p:pic>
        <p:nvPicPr>
          <p:cNvPr id="1026" name="Picture 2" descr="http://gss0.baidu.com/9vo3dSag_xI4khGko9WTAnF6hhy/zhidao/pic/item/e1fe9925bc315c6015262d748ab1cb13485477f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63" y="1000108"/>
            <a:ext cx="5238787" cy="2946818"/>
          </a:xfrm>
          <a:prstGeom prst="round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238" y="4081347"/>
            <a:ext cx="1728648" cy="22636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3200" y="4117265"/>
            <a:ext cx="1671258" cy="21879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06436" y="4092498"/>
            <a:ext cx="1682548" cy="220279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647" y="302556"/>
            <a:ext cx="4191029" cy="5410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28718" y="4572009"/>
            <a:ext cx="331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/>
              <a:t>蜡    梅</a:t>
            </a:r>
            <a:endParaRPr lang="zh-CN" altLang="en-US" sz="3200" b="1" dirty="0"/>
          </a:p>
        </p:txBody>
      </p:sp>
      <p:sp>
        <p:nvSpPr>
          <p:cNvPr id="9" name="矩形 8"/>
          <p:cNvSpPr/>
          <p:nvPr/>
        </p:nvSpPr>
        <p:spPr>
          <a:xfrm>
            <a:off x="6000749" y="1500174"/>
            <a:ext cx="56197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         蜡梅科蜡梅属，落叶灌木，常丛生。叶对生，椭圆状卵形至卵状披针形，花着生于第二年生枝条叶腋内，先花后叶，芳香，直径</a:t>
            </a:r>
            <a:r>
              <a:rPr lang="en-US" altLang="zh-CN" dirty="0" smtClean="0"/>
              <a:t>2~4</a:t>
            </a:r>
            <a:r>
              <a:rPr lang="zh-CN" altLang="en-US" dirty="0" smtClean="0"/>
              <a:t>厘米；花被片圆形、长圆形、倒卵形、椭圆形或匙形，无毛，花丝比花药长或等长，花药内弯，无毛，花柱长达子房</a:t>
            </a:r>
            <a:r>
              <a:rPr lang="en-US" altLang="zh-CN" dirty="0" smtClean="0"/>
              <a:t>3</a:t>
            </a:r>
            <a:r>
              <a:rPr lang="zh-CN" altLang="en-US" dirty="0" smtClean="0"/>
              <a:t>倍，基部被毛。果托近木质化，口部收缩，并具有钻状披针形的被毛附生物。冬末先叶开花，</a:t>
            </a:r>
            <a:br>
              <a:rPr lang="zh-CN" altLang="en-US" dirty="0" smtClean="0"/>
            </a:br>
            <a:r>
              <a:rPr lang="zh-CN" altLang="en-US" dirty="0" smtClean="0"/>
              <a:t>蜡梅栽培变种有磬口蜡梅；柴油心蜡梅；狗绳蜡梅。蜡梅原产我国中部，性喜阳光，但亦略耐荫，较耐寒，耐旱，有“旱不死的腊梅”之说。对土质要求不严，但以排水良好的轻壤土为宜。</a:t>
            </a:r>
            <a:endParaRPr lang="zh-CN" altLang="en-US" dirty="0"/>
          </a:p>
        </p:txBody>
      </p:sp>
      <p:sp>
        <p:nvSpPr>
          <p:cNvPr id="1026" name="AutoShape 2" descr="data:image/jpeg;base64,/9j/4AAQSkZJRgABAQEAAQABAAD/2wBDAAMCAgMCAgMDAwMEAwMEBQgFBQQEBQoHBwYIDAoMDAsKCwsNDhIQDQ4RDgsLEBYQERMUFRUVDA8XGBYUGBIUFRT/2wBDAQMEBAUEBQkFBQkUDQsNFBQUFBQUFBQUFBQUFBQUFBQUFBQUFBQUFBQUFBQUFBQUFBQUFBQUFBQUFBQUFBQUFBT/wAARCADcAVcDASIAAhEBAxEB/8QAHQAAAgMAAwEBAAAAAAAAAAAABgcEBQgAAgMJAf/EAEEQAAEDAwMCBAQDBgQFAwUAAAECAwQABREGEiEHMRNBUWEUInGBCDKRFSNCUqGxFjNiwSSC0eHwCXKSF0NEovH/xAAcAQACAwEBAQEAAAAAAAAAAAAEBgMFBwIBAAj/xAAyEQABBAEEAAQFAwMFAQAAAAABAAIDEQQFEiExE0FRYQYicYGhFDKxI8HRFUKR8PEW/9oADAMBAAIRAxEAPwBe6U6fuTfDLjZOTk5FMRrpsyWQPBHA8xRTpu37G29jYSAOKK1MKZaztFWAiBHKtMbEbILckFfdB/ALX4aMA+lLu6wHoMghSDjyOK0zfw2vKlJHHfIpaagYYkbtreceeKGkiAPCBzMZkf7EqkAlkkjn09q/GZaEnYfPijGREQcDwRjzGKr5FqjNrC/BBUr0oUsIVO1tmlUNQULClYBqkvVtLf71hRSr1TR9GtyFhSAkjI4qivkX4fckp/SuapHNZSSt/wBAwdQJcC2xGlnkPtjufceYoKtN4vHSu5PQJiVO2585UhJyk/60H1//AIacFwfDcg4BHpUK62ZnUEJUabG8WOvkK7FB/mB8jXoNInwzVtXroi+MOOtyY0gOsunIWk8+4PoR6GtCaQv6wlrKjtUOCfPHesQyYN26ZXQvM5ft7iuT/Cr2Por/AM5FMe7dYmZGitOzLZKU1d7dNfCvmwQ2tCClKx5p3IX7cj1omPJMI6tXemZjcd9PW6IFzBZSVOA1+XKeXWDsPtST6ZdTjqvRltuylNoW+kpWhCwdq0kpUMZJHIyAecEUwbLf25u5ClZ57GrMSgtsJ8GWzwvFjPCrp9vfmycD5io4GaaHT/p18S0nxWtxzyVDvQ7FDKZLThxtCgafnT5+M7HSUkDj9apMqMSvFpaytTleQAeFXvdMGERCrwU5Az27UtNUacRbnFkAADsBWmJk2OiIod+KQPU24th1YQOSaMgiiYOeFaaXumkAKUbtxdZmFoqIGeM163O6vCMQlRPHaoDqFLmFezdz3qbJR4bOVJGCOP0q9hot4WkPxmtiFJM9RrjLSwtxBUCO/lSEvF0ekurK1HPpmn31UlhuI/jABBrK15uhZnuJJwM+tVGaKesf+IC+OYC+FYLQuScJ5+9Wto0546gp1wIFD0S5gJBGTVii9O8AEge1VZKV2jiyjqJb4ENI3L3KHkPOvZMiP4g8NocUFRrktRGVE1dQ5uU9/wBa47XRpF/iIcb3batYMBLDe9Tf7lQ+ag5M9QCcH5asH9UuC2lgkEFONtdUoHmwvMTTp2+mQ0slkrwpI/vTu0brtifG+GccCsjKckVlCbdJaHnQSSnJwD6V5WrXky2y2x4ikFJ45r1vHSgApaV6gJZksunAC/Ims26taCJZIwMGnXBv51TY0r3ZcCeaUWsIqkSnAe+alJtdN4KJOlF38CSlC1YHl6VqPS7/AMVFx34yKxVpW7/ASmyTgg1pbpvrLx1NJLm4EYrtlVyr/EkbQaU4La4EPgDgjg0SNlJRzQzDAfcS8kgA4zRJHbJbBz5VKBSeoWb4wvVJCTxXtDZSqSgmoy0FOcdvrVrpu3uXGcgY+VJ5qePkqR42iymPpiAl1gcDAFUWunzDQ4ASAB2o+s1qMSICBgAZpXdXZ4ixnlk/MBjFMsBoUrXRXiWcNCTl6uanZSkhWeat9JWpy4vpCPPtmgcSDLl8qySafnR3TjclTJWMKPOSO1V+ROWu4T3rWY3AxuO1LY0fcIbAWGVKSfQVytHQbC3HhpQ+2FowMKrlQNzS0Usm/wDoXrMFomtpYbCSAQOau1ykBkkqz96Bbc244lOxWPXmrCU+tlkYVkivmkNFFBafisLQFDvshS1qT3Gc0OuMtuAhYHNSpcp1xS/M+tUr7zviD5uBXIY2RXsugxzN5C7ps7K14CQc+VdpNgaQPlQD6jFdiHUNeIk5zzXZua7tG8ZHrQMkYakzM0TwHW1ch2uOsgKQBj2qBqLR8aUhawMHFWIcUl1KsHFSJMwKaIPfFCmjwqaTG9kidRaV+DeUpAP0NVjMMnCSOBxxTTvjJkBaQkd85NCibaGZOCnIJqJzQFX34Z2oUuOmUXKG4y80HWXBhSFDuKQ+u+mcnTRVKipU7AJ5H8Tf19vQ/wBq16qxKdj5baJBHcJoYu1iUkKCkBWQQQtOQQe4I86+2nyXD+eQs69JNYq05qNmKXVtRZDSkFBV8hcJyFfXjH3rS2m9XFMpCgrvjNZy6p9PP2M6bva21JhqX+9bRn/hl/XvtPOD9j6kn6aa2F4YQy84BcGE/Og8FY/mH+9RkkdK407Kr+g88FayYvy3mEqSee/0p79LrqoQWkqJ3YrJVlvpdjoG75uOK0Z0xuoEJndgHHnRsIbI7lHPxBvTxkSVSGCEk8jFLfUWmV3GSsqSTzRxAmJUhOSCPapMhcZKPE4KsUf+lY+rTBhH9PyEolaGajZK0YzyeKDtcsswIaggBJSOKbWpLwwyhWCM1nbq1qhKGXQFj6ZqyYBEEwx5zifmKz/1Z1IENvJJBIzzWXbrMVKuC1E8E01upl3cuLziUFRyfKlU5bXC6VKB71QZEniPWfa5kfqZvlHAU2LLKEgDsKtI0rnvxVK3FUB6GpLKlNK+YYoEhLlkdohbdzgjg+1XNpbfkEBCCR6+QqrscP4pQWr8nl70yNPWYv7NqPlxwKka21MxhkNBQolrfWyQEbjivNFnktukKSck02LLp8Ia5RwfI1Y/4SaeG4tjI9q6dGrIaVK4WEnv8Lpl8KZwTxnFDmpOnnw/71rIUOa0O1poNHhAz71Ih6ATenXN6BgdqGAN0q6XClidtpZ60JqJdmfMWQSAeOas9bsIkJDzWFBQBBFXPVbpTK084ubEQotD8wT/AA0Awb4p1kx31ZyMc1NRHBQTmuaad2hV/dFlhSfXNMzp/qhUaQyndjkUvbywW157/Spenp6Y8hCu2DXnSmjeWEELc2i7mmdbkKJySkUdwVhbePOkD0o1GmRDba3Y44FOi1T8Yye3rRrHh7QtOwJRJGCiUIG3nzo40FAQl1B4796XJnggHNH2g7s22tG44586PxgC/lFzDc0hOpuGE24n2rM3XZ1eH8HjOPtWlET0P235FA8dqzx1ph/FNvJA+ZX9KvGNU2h3FlByz/Z3MywT/NnNan6NXRgNMIO3IwPmrM1ss7jcrBT596b+iprtqCDgjA4IqmyYnXaZfiSI5UVArYjl0aFtb5A7cVykaxr9xyGEbicY/NXKqzCXG1kP+mzjikoYiH4sIrwULxk7j3qjud/cZVjJIJ86ZfUOL+xF/B/DqD6uAEp/pQo/0nvEyB8U42EJIztzzS9g6h4sZ3v5HCuJcvbkNdE2g7njpB4vO4Hnk+VcbktyFcnBFecjTkiO+pooUFpOCDX7HsDyFAnIxTXiyO27uwn/AAsoOj+ZXbLYcZAzkY9ea80RQsqHOO9SI8bY2AokYqY2hDRHfkd6FypQOlV6h4ZBIVamPhQBGQKjXNpDQJAwcfSrd11IWVDg0O6nmiMxn1FVzHErN8l+08q00r0xuOs4UiYw4EMIJSBjJOO9EvSDoHIv+p5BvDWYcVe1KMcOH39hU78Mmv46ZUi0SlJwolSd3of+9a809Cg2+NvYShKlcqUKvYII3sa/tCMxmTNEnZQVJ6YWO2ww38IyMDHYUgus/SuE9GccisJbcAO1SBgitG65vCG0LKVDj3pOXS9ouj4ir+YrOABVw7GY6PkJzxtDblY+/asG6lju2ubIiSmQtCgULbWPlcT5g0i9V6Ul6Nu8e62lS1w1uEsKA3FB821e/IHuD9q+sUv8NendaIZ/bSkw4ywVFxtI8Ugd9p7Dv3OfoapJ0Pp/0O8Oz6M08mRc1jxHbpOw9IUQMZ3EfLxn5UgDk8cnNHJhhjgXuoJfxPhzKzsvwcccevssy9CekGvep0GJcoul51viYy67cm/hWh/qSXMFafPKQf1p/WzRsjR5bTMvVsU8pWAzGdUvafc7QP71Yr6mz7tZnIrU5TZIPiIT8uM9xQLdmlrjtHn5sYV71N+ngYLBsrVtO+DQx1ZkhPNUE7HYF2tMIPuBDrSgCC2vJX9PWgu/dR1WxxTL5U04OClQx/eotoucxEJqKZTrgKey15S2OM4z2q9htWWZZUQr9bYtwgOhxKZT7gOxR9FDCkHvyKI2gUGOooPO+HjjMPhOt3kPVJbWXVNCgoIe5PvSh1bLf1EwVl1W0+lW/VjpZeNH3x2Y1HkytMvO/wDCzjhaQP5VEflOeBnGfLNV8KOFx0II7VR5OXMHGNwpKLmvbbHiiEnrvpcgrUrk884oRn2RKScAfpT2v1nBQsgd/wCldukv4bdT9ctSuQbOyGbbDcY/adzd2+HBZcc2+IQVJ3kAKUEA5IQrtgkCsJeaHaW8hu0kELOirQsL4GT611XZ1jkjNaD/ABB/h5u34ftZfsia+LraZTYkW29NN+GzOawNxSncrapKjtUjJI+U8hSSVaIgd+RIzUhDmHa5VLhfBCh6et6ypCedvoKb2mIim20fLggd6EdP24eMnHGDjFOHS1sQUN7h5V4JSHUFbaZEC6ypVqQveAU8Yq/aHy5xVtAsjbiAQnBAqa1YS46EAcVMHOT38obwqyLb/ETuKeVcCiizW1MNrtz612aiJaUlOANtWeG0tEZycVJFV2VRy7HSbihnV1mj3mC40pAVkEEVk3qd0imaccVOioPwxP6VsuOwmZI8NIyT3xUrUnT9m92hyO42FBSfMUW+MPHCqdQxYns3N7XzbedU4Ftuj5hwKq2XDHfIz2NM3rJ06laGv7n7siKpR2q20s5Iz8wHPnVa4UaKUKLTRTm6X6o+HdbSV8g9ga0haL2XGULCs5FYf0zfFQJaCDjB71obRmtQ5EbCnPsTXjHbSm7S8kNFFPJF5z3PFXVi1b8DJRlWBmlUzfEqb3BY/Wv39upBzv5HvR7JtptNxka5thatsev0LYSPEyCO2ar9SNo1DlaOVY5FZ6tGsnYS0pLpKfLNMOxa2DgTlzNXOPmteF5i5TISSO1bN6MCJBXtA88dqI7fZUtJAI7VXsalS8PU+tWMa8AtncQFCp3Oa9WI1FuRw4rkuzlh7fvJbUP0NcquumqkJSUFQIz61yoLZ6L7x2N4KbXWWLHuWsUQ7cW1TkuJ3Edmxjufpgk+1Dlv10W2FxJCkqKSUDHnSd1l1Jftt9ul9EwLfmEx2kA5KU5+ZX1J4Htn1pTztfXWFqATmliRFU34zjaycpHfGPWsTBjlk3F22zz6V5JEx8V5YL6H/StJXaC1cLit5CBtJ9KrpdsQ0g8YoV0L1jtOsIGGJDaXxwpGeQav592DqDtWCMeta5hwsx8VrGGwnTFDRCAw2qa4yExSrniqJ/UTaFKBI496h6su4YSo7h9jSunarCXF4XgZ8qpc0kOoIDNnEYpyZMjU6UuAKVVDqu+Nvx8pXnjzNLSXqwheSsEfWoMjUhmITtVwDyKFhu+UiZ8rXnhFelNVS7HqFibEUQptXYHG4eYrdnSvrA1qe1Mth798pvCkk8givn5Y3EOOpUDimHpjVUjS9yamxlqSEkbkA9xVtjZJgdz0idIcWuIPRWzdYS33lIShXyunbk+VTNOdM4jcddwWpT8gJ3DKsZ88UGWnV8XVWnYs1txJK0A9+QfOjXp7qN1b7UdxZUlR24z3zxTY0iUW0rTfFlOHcJqu/dD+u+oa9Hxm0yS2JC4qQ5HSMkLJOEJ9EgHn1rNUu53LUF1ky3lGTIdcK8p7j2FG3WZMx/Wd0feBcw6UpT6JHAoQ0zAmzLm0ENEEq428k1SZZuQknpa5oWFj4GB+p43OFk/mkY6I009f5jTzTCmi6Nr6QPyqHdQHoR/XNE126cybJBcU8hySypzDSm0gnk4/oTRNDmCy3iE58W3GJZ8EMNOICFK2EDJx3OePU8edRNT9RDqGyOXyFqFuHNt7LrabXOJRvKMb1tlIIcAPHbj14pMyNcZCHRgfMPcdCuVnOdr2Ucj+kKZx7/TlCsqxKtVvUF7lvnK9g5xzXjppqe87LPhYaKdpQ4n5c49PXNFvRrqtOatImyno0i1vSCXUvtpWhS1cZ/0gq/tjimbK6g2KRcIDcyPGVGk721QkOBxJWOymwoZHGTweOPrRuDq8OWxrjwTXH1QT/iHIDnRPi3X5g/2pIJuZKtFpk2u8NIftpSpLoWflUhXIG3zI55pMao0WuyOGdb98mzOHKXU/MGs9kqI7fU/Q803dW3u3X/qLcYEl74e3shZjoeVsBSMYHf0P9KWGq3mm5cpuOUJZUCEoaV8vOPfknB5piymxzQeIex0rjUcOCfT3ZUnyua27r8fVBktlLickcd81pj8F7zjOktUtW1vM9Fxjl9IGfEbU2oISr1GUr/U1mJ5woWUE8Htmnt+CbX7WjuqbtkurK2rbqdj4Zl9YIR8Q2SpsZPByC4njzUKqcB+yYOItY4ycB2+r9lozqj0f0lrMt2nU7cC72oOKWiKd6X4pVtytp5HzNqyBkD5VBICsjsnuhn4EtO6V6o3i+XuVH1bpSEG1WWFJQlwyHVlWfiU8JPhAY27Sle8HCdpRWg+pkKJZ7nAYQhLAlrI8RrjIHKhn3HH3ofOov2dIZYtTrNtaac8QrbSCXiAfzfzDBNN7sRk7WydlXp04Z8LJW8uI7oDgetefks//APqC2NuFqLSl0U+kSHG3I/glCUnYnBBTgA4HIweBkYxk5Q+mZP7tKgDtSQkqHYHGa+jVw6n29N0bf/ZzKLh4Ia+LcaQp1TZ52pXjlOecdsg8ZoU1fqa36liGHNtka4wFKG2A8pTbYxzlO0AhWTk9xwOOTmkn097nOlHHso4MHKDtxZQr+Pwsq2aehISCR9DRfH8ENJWkjKu9Turn+G4kdn4a3Itc5rPw6YKENNrClAEuJ2lRwlPHIGSTzu5AGr+G2NoVk/WlTGzhkNdTS0tJBBFGwVPNMYgGyCj6K/u0xEc5Scn1qrcuxUAQo4qnn3UvJPOQfWvKw+NcZiWUjKAeTRomIfQS9LOZJAGJo6EtxkqLq08nt7UyG7Qgs8jIxVLpKImHFaGznFFi5DfgnHGKZYwC1WzYTK3kLOn4jun0O96ZlHwk+MlJUDivnnd7e5a7g7GcBwkkDNfT/qnIafgvMlQJWkisIdVNDuNXF99ocZzVdkNG6wlTUcJ2O7f5FKMxFo+dPb1ot0tqNyApCVqPFU0dCm1eE4MH3q3h2pLqk45HrQzQqhsrozbU0rVqovtgI5yOBV1D+NluApB70M6J06648kJ5T6U9dKaIdWErV2PlU4iLkQ7VpGDbaGrdp6Y8kApNGVi05LjlOVHApiWvSyGW0hSQMeoqy+DjRVZO0VIIdpQztSe7ncqa2QH0thJyDVjKbWzEUd2Dio9x1LDteSp1KQPel9q7q5CZiuJbdSSB5GiG/LyShxmTB1sKptYasetktSPF+XPcHmuVn7qJ1KXJkKUlXdXauVCZuUb+syDzuWir/bHHLTb5rEZZZLSXFk5zuUcmqmwWUXqY+lbK0JKSSSMZV6Vp6Tp6PMBisxwveo7UAcCirQnRi3MSRKnNJW53CSOB9qo8b4baNryefMeS1yo4scB/7lg6/dDL/Zbkq56dElCid2WkkpV+lecPq7f9Ku/B6hgvsLHy+IpJANfUc6cs7THhBhoDGMbRSp6m/h0s2vm1IVEbKFDghNNgwHRN/pupLngPjJkxnbfY9LBt/wCpEe9Riph3Cj5Z86WN11G5G3ZJ5861brb8FVsscZ5duelePgqCUryn9DWN9fW2RpK+ybVcUlC0KwkkcEVQzsLH7ZDyUv5s2W4bpQoU7VxCs7s4r0g6myzwrPOaEpkH4pxKWljKjgUTs9LrzCtoll5pSFDcEcg4r1kZNloVGGyTWWi6TF03f0raTlWVe1H9qltzHGULcCG1qAUrzAyMms+WC4riOeG4SlSeMGtI/h50K71HuipMolFliKHjLzjxFd9g+3f6j14ilcGDcVb4mQ3Hbvd0FrTRmgWIOkErhIJQUBST5E48qu+mCZEK+xTKUUNh8AhQ4xmhLVnXG09OIDMDchDDaQ2htPoBjAHpXbRPUtjXSm021SFKWoAjzSSfOrnT9QgyjTDRHknnR9UZl474Txav+sWk2ntUyHGztfcVvCVDHBFT+k+j4kG5LYuK2AibHcbbR4alL8TKTkkDaE7Qocnzq469Mx5Nybml5caSW0o8LP5kpGAqgrpJqbwNd25lCkhbqlJDUrK0HgnJ9DxwfWi8wExn3T8H5WVoX9N1UOft7oj6r27p9HeuEOZDWhyO2EhTTziFIVj+E55wfSsl691+NPxYj1nYaWmJGMEIdcCilHKi6Af4lKUc/enr+KmOdUNCZaIr8OEzubnvNuFYTg8qQlXJJ9KzGnp3crmplDDSX4ikYYedVsLq1cDgk8nv9qxzXf0jntiY0F3biBVj0KX4cdhw2Oslx7BPXH3TK/DFqqzv6a1S3NHiS48dyW3FdztOEpCQjyySV5A5OB6U7OnQs2otOtvlnwC0ClXzOFSDjOAogHPPb3pNdNunNv0zd4rcqYhtUdSJUh1QwlZCwNp9B+Uc8ck0zTdYrFtk28TUpbS8sJEZZSnaOAffjHIonQ6fK3gAc16/W0GzHL5g0E2aNoE1Y21O1RIVFY8V1rKCpJzij7Tv4U4eqIqLncdXhLb6ApDNujbkhZHmtShkDJGNoP0oIhajtViLpYYWt1W7JSOSfPJzR10X16t28TrWpRS0pCZTaPT5sKGP+ZP9a1xkLHsDXchOet4OTPp/htJDBV+4/wDVCtn4XBovWsmdfJMO+aciMhcTIKTIdVjCXGjkYQAokZwcp7/MAeP6oXMaTHBShlGNiEgbQB5Adh9qgdaNVSFOQ2GHSGxkq2/wqAHb7k0vbRqrx94I2OjAJzwPQj270fjwxQfKB2qLRdAayESOFkp13aPN1NFYlRlImPRQlZakALWVJ5CgT5j9fQ1HjMxL5KbbkslpSPlUQdpSRjP9qptM6hcieA6leQeAc/1opnPsvPouAdbaK0kOnIAz60a11GvJeua/Gk8Hoc7SPL2VbqjTbtogm4sx13iPFyvwUKIdx59u/wBv0pb3DqtIm4eiwVR4LJCwpDRSjeORuUO/0zT0sVzaWptTbrb7OcDYSQCP6VnfrdqBnSuvbmxEeUhCm0vqaSrCUOKGVAc9vP6moXAA8lWGkD9VkHGlZudVg/zx/dVV5lxupamob5+GkoUVMy0o3lB/iBGRlJA+uQPfK11hpW9aNV40lv4i2lYbTcYu5TBWQSElRA2qIB4OM4VjIBNSHeqy2soajtIkLGBLLaQv7kDP37/2oqjdTVaysqNJzI8eHEdc/fuFolctZaUEAqz+7IKtwKcA9j5EJ+piIAyMFmx19Rf4QfxD8NPdc0TKI9/ylUL+SQN2TnApp9PIiSEKIyVc5rPEOWoTyCrKUqwCOxHrT/6czVLZaGe2KrsWIyTX6LOcLE3Osp92hvDKah6huxtzDigrjB869bRKV8Onz4ob104uU0W0JwPMimoNDW2nDHga00UpdTapXdLsWwo4B86GNS6WRcIDi1oCsjuRzRYdJqMkvKABJ86nvWxpqOUuLJ47VRDcXnelbX8mJzTG1Y01vpr4CU7sbPBPIFUFluXw8gId4GfOtK67s9tCXcNt5IyT71m3WDLdvfUpvAwrIxXxG02Fm4N8J+dN1wgltaljnyp6WnUtvtzKfmQOO5PNYR05r963FCQ4cD1NGTfUyZK2oaUtXl3ohswaFA6DcbWuLz1WgREZDo+UdgeaWeqeuadriWXB7YNIG63i7TQclSUniq1i2ypbmHFk575rh05PS7bjtb2ivV/VqbOKgh1RJPkaX8i/3K5LUMrO6jCLpRvakrTkn1oktmkGsBSWwMeWKhLieypg0DoJRf4Xn3H5lpUfdVcrRVu0k04jaGsmuVGu6W+unK4a9TpbkqHzNkJKvWm7coUYNgsLCVe1ZbuEt6GtLzLhbcQcpUnuKnWHq1em5S2H1eMgJOMd8+XFXTc9kP7+lozpzNO0sdyeKTykpTHXued2D61YC7ssW1xTSwopST3rKeteoGq5RUENOsNk4DmCKsOnXUm5txHIN+dz8+UqHZQ96Ff8S4RuO69zwE1S4IEQc51keQTjbnOuW6bPuDSCHSQyjzCB5/f+2KxvrT8OA65dQpct17wLcwvYfD4Kz3xn05rSuq9YNXOOGo7wCSAnjtihRjVEXRISN4DrxyADyaRI8xuTqImedzRaoIcLxpi+Xnd0PIBZ91h+B232K3rehyn0LbHypSrP96UmpLHqHTUb4Rxh19pobd+OCK2BfeoVzvd0jx46N7DqgFlQ7D1poWrp1YrlZyqZGYW6tOSVJHetCx2x5jSYhtpXORoOKItzm7Seq4XyheU2Za/Eb8NeeR2xWvfw86mt2l+lQC5CQ+tbi1AnnlRwf0wPtV91s/C/Zbi29LtjIjSBk7mx51jbUaNQ6Akv2pbziGwTgjNUup4ErozGD35rOcvTJME7pBuZff8AlMfqbqv9vauecWsrbQcIGeAKZ/4e9VjTupIzy1bGlgJUfQg5BrILV9kiWHHVqUonuqmxojWQSltKlH6g0DixHBDCOS1G4OZEHbIxQX0c61uJbvbUx14qYXHAQpC9yOPTFKPT1zkwrs/dUx0eGlpxAK1EBO5JG7Prg/1of0x1J/xno6PZ3nQ9craCqOMkKkNY/KPVSR5eaR7E14zdTvOQvhHGVRx/IoFPfsfem7xm5LBtNAr9F/DzGZWmiNpB8j7D6IiuN6VqlxuwXVb7ocUopajukEkJJ7p78jvzXLbYLTKjphy0KQFkPJQCoKbB4TyDkeZwDjmqjQVsctEyVeZMxKrk22r4VBOMu9k4HokEqPvirYWyY88m4Oqyp5Gz5eM4I/TzpVl0sZM+8tBoUTQHPFIHM0+KScsZwAPLjn6fRFKWW4koxYZQZTcd1lbZUF43gKBVnvwMj60odZa1dkpTBaDYXFbCVLxjJA5ximOh6RazImnYt9TKk+O6vG0FONxz7cUitSoVIuLuwodUScrb7Gpo8FuGXPaOfx9kRoulM/UHcLoDn38/so8W+PqbdJWr5sk5HFHfSDVpt2r0vLXuzFDSlem9QOT7fLQJFtbzsZ3YkbyCkBXrVpYI406FuuYWpeErGMds9v1q2xDK1zHP/b2U75kMU0LoiOOvwndr6W9cralKVArZcUVnnJSoAg//AK0vIcwxpkdC1BCXQQQR6EY/uauYLjt/s7D8ZSlNhQQ4jOSB5Z/WvLWdhajXGCuKtLjaGSvKFA4XkggjyIKex8iPWraTKjdTmOSfiyRY7v07jzZTDsNxQYaVJVyPy8Zogvzjz+kVIQM/vEKUcflA5pZaWvJQwGlg7Ufx7uSfXtRnGvoTBkhZBYcQW8FWd24YwPXk0U2W6KoM+MsmDgLo2jjRE5612BCwMqWArceTg9qVnXDpw5rCRKv1ucWbl4eXo2d3i4GBs54I8x5/XubDVsK2WePDbcT4qUBKg3wSccnz967Wi7Kmyk7uVY7JyTiiXRslaQ4doDHMuDkHMjG08/ceh9lia4Q5UN9RebUn3PFEdjYduVqO0KX8OsFP/uOcD+/600vxH9PUWKbFvsWM4LdcVFC0tjIaeAye58xk9vI0vdLa0i2CL8M/b0PNbt+4q59M89/L0/3pQmxhE90d8H1T4/O/1PGbNA2z/HqF46u0Wu4w3dYIVbbNCBDbsQKUFOub9uWwEkHOUkjjHJ55q96cXBxZbQ2D7iqHXutmdVMR4UeK2zGZ5JV+dXIOAfIZA4zzgfQxNN65hWkJ2LSDjyIoLCY7GeWvdu9D/m+1hWrOGkZjmvaWh3I9PsVqizzgzGAWrAA71T6n1DFjIXlxO73NJC6dcmbfCUUOjIHFBDWubrrF5xTYUG1Hjmrx2Q0ilSv11u00mdduo0eJIUN+R6+VBGpurjLTawl4J48vOqlzSFxm7lLUQn25zQRrDR/7NaUt9W33UaBcCTaTMnLM7yTwqTVXVQyVr2qU5nyHalbfL29d3iVDCfSp95DLK1AcmoNutjk14EJyCagdaFACj2y2uSXk4BIJpt6O02klsqSOfWumk9EKcUglOfPGKbtg0d4AAKMZ8iO1cL03Vqnf0yyqESEeXmKHX7YYT2EJ4+lOJ23Ibi7NoOKFLza0uDhI49O9Rmwum0UOQIvjNg45otssVAUArkChtlhyM4O4HnRDbpQb2kevOK5C7cEwbVa2/ACgBzXK7WCcl1pIJwMVyiAoLTSmywtHJzmjXpnpGJDZXfrqP3Z/y0K/l75oEl295x9DKEqWtaglKR3JNaZj9Of2nohiK4SghvnHHOKOhx9ziSOv5TdjY4GS0ymm32lo/dLF1F1VC07by0HFqUVpSPICvLXvQuLp9t12M4okJB59c1SaF0Ax016zW6al9RQtS21BRz3H/amH1e1sza9QJjB0PMqQSoDnFVkmlR5e45jAPROOptOPkRsxXnYW39T5rPNytEuz2mS4pR8Rt4tpz54SD/uR9qBbbFl3qT8fMd3IbJ2gmvXqP13gS7mbXHIK0KVlI/mo50pplq56RZkJ7uNBRx6kUn4+kvdlFmL/ALVNpjZXkueqbSN1akambiDG3Od3+1PQxnFxkhp0oGKzLcEr0hei8k+fer5vrbJS0GwrJA+9afpkbsWLZMfmWhvwpHtaWc8J4yo4ZhuiQ6HU4x8xrEf4lrPFfnKdZSkqCiMgU3rp1SuEuLgn8/aknrqS/en1F3kZzz50RmysLNg7SL8TzQ4mI6GTl7ugkObY06khaSlXrUNCZVpfJZWSn0zTCmaeJC1JTjz7UI3aOYy8kYI47UtvasZiPmDyr/TPUSRCfay45GebIUl1CiCkjsQfI047N1wh3t1prUKS/tADcyLtS6MDsUn5VDt6Y8vSs1b05/LnNXVt0y/cUJU2pSM8gA1E1xiNtKatN1/O01wdA/la/jdRtPfBN/ALkvPKGFeKkJx9wabuh9KXTXmmW7tbbjEbixlrbXGWVKcQUjPIwByCDkE9/UGvnkY+oNOOeI0tbqE9wfKvoN+CePNl9AXdRzGUolXa4vFl9OdxYa/dJHPHDgf/APljyq9wZf1Em0p3w/ivKzJgx3DvcKj1TFVGhOxZLqlqwNwQnb68Uu27OhLingtC087U80/9X6Iu92kOLjiO4eSAsEHOe444H3+1Vc7pHFjaZk/CH4m8p2OOuPKAUU9j4af4Rk/U55J4AvpcZlcNWyYuq4kMIDjy4+Xv5n2Skfj21KWhFS+VBCQpbpB3Lx8xAHYZzgZNeI0jIvDan0Ottpbxw4o/NnOMfpRRF0I8p1K3ZYbUgkrbODwO+SeB96vYj7UKEqTam3LkwZAjlnwyW3lNpCvyn82CtOBjkk4zSznStZG7d5DyXOdqbMaI+E+6/wC9odtNsldN9NzHpsyM2qWgfBNJUF+KopyFKGU4Tz3yD8pwCDuqwc0VKliZaXpz8TVsthUq2syI5WzLwTwhwbUZXjKUEgg4BUSeCLRen30XTUV01JGlXdyNISq3rlNBLclaVEtlGePRRwPQckKq9ka6vuio0OLJSzfbZcbr+5gXBsCQ04Fb3nIyyrKQ2FJUcBXKXOO+M3ZJI91ucQPT058+u1kmfq8j5CWG3HkkcA8A8fTzSP0Vf5NwlPw7rF/Zcppakb8KClqSpSFI2q9FJOeMgjHHNEL0CXfLs1BhyXhs+ZS18JbT2KuOPt37VdfiA09G1EXL1bY7c65RLiyialgIbcRlKgsuD8wJOzucbdpB/MTDuLEjSWnrPKabVHcusUuOhCivw9ji28JJ552Z5JwSfambSMmcTHHkduA5v7q20zVXzFp/3OsAHmj9/ZdHdEXuIA5bXzdFo/zG8Kbdx7Dcc/39qutG3qU3JTHkIdaeSvCwsncD9xx27V10hqdaw0liO40MYU86oIx9ATn07mjLUzCJ1o/bkdpL1xiJ3rKMDxkDvnyyBzn0rRYzwrjJyZSPCyGg30fP7+VJb/jT1quw9LtOwYQfVKduIfU422VNtoS2sYUvGASVjAPJ2qx2NZp6cab1v1afmptnwqERGS887I2tjHkO3c1p2NfHL2HlTQiWmRlK2lpygpIwRg9xjihfTtvidMtSXqA6VMRbgwHIxTyNuSQPcg5H296oM+FweJHftKzzMjztOnb4U5a15ogEiihvRybPE6TTk3GHHVqluetC1yW07ggAYRjzB5+tKH/6Ra21jqd9rR2m7ncoi8OD4ZhS0NZ7pKuwwQcZOcVpaT0rY6labVqK2vCJLDxUEpBUh4o4woD8hIPetA/h4vz+nNBHTxcTEebfcekKCgkoBwO/meBS5PkPie0bbB4FeZUOsQOycFjZHF8rSRZsmv7rH+h/wH9U9USCLlaWrQEDeXLnIQlOPQbSo549KZzP4XdSdPYyg9CYnNN93be54vnjgYCj+lbC1feXbRGiQYkwpZ8MOOOj5lLzz3++aAEa2KJi1KWvwmzhKFHkj1PvTRjYgkiD3dlL2NokmTBvHCzHd0NWRlxpbRacb4WHBgg+hFZi6x6q+LkkJUNqSeM19LtU2LTvVO3uQL1FSmQ4ja3NYIS+z6EK88ehyPUV8wPxE9LNS9MtazLReIMlEYPrTEnqZKWZjY5StCuQcpKSUgkpzg81HkQOhb7JazNNnw5Pn6SsjsO3ecAkbk58qb+itDKVsUtv5uPKq/pnojx3m1rbJ9SRWmtIaPaSlCiOw7VVEkhTRYZLN5VHpjSAjoSS39CRRY5bUMt/KNqh6DmitdsSy1tQkAgd8VB+Cwr5vy1EASbUMkZbxSC5jRSnBB+tD81CRkEDA8zTHudsQtHbj6UB3uAtgqUM7R5URt4QhY5vKE5zIOcdxXlb5QQ94a+ATxmpEnOVHP2qikv7HQpJxg0NVFdXYTRse9hrd3B9q5Vfo29IlM+GVDcB2rlEjpQE89LZnTq125/VPjzCnDPKEq9fWmxrXqDGtFqUiGtJVtwAms1zLg6w8pbDim3PVJqFG1W8yvbNdU6nPCjzimRr2McA4LUhFEJmvk5A8lZXSfc7/ekS1KLakL3g48xXe5W9L0e5XqY74xbjqQCo9lEDNQrlrmFCiLW2tJVjioTF5RqbRc+PGcCvGSokD1qv1bIb4BcwWRzSsdRyWZbAxnFfwsQ2xTV36kTysY/4hQQSeMZ5rVNl1yjTlobgpP7tLYSPQ1n6D0evp1wtbLam2G3N5c9Rmm1J0s800htShuSOeao9DZM97siqB9UxaLFHDxKRSiakvBvr6yDkHzoKkLYtsrLqx8pyRV9e327BHUf4/Wkrqe+SrjKdLalBOe486YcqYNcK7Rup/EmPpjS2I2fRMu4apYkltDShxgACvKZBD8feRlXfilfp64LZkoDqlEE9z5U2rc6JDCQCO3nVeZDIbd2sM1XOm1SczSISnQy2ntS41ZCKFKWBwadtxtCnwdqeDyM0utY2ZSUqJQeKheOFUtbtSujoK30juc01dHMFttoEcccGlu0wY1wQo/lzzTS0ytIQnkHzoCXqkdjgF3KZLenIl5ieEoYKhjA5rX34S59qsfT5eh7hLaiuMSVyLep8BKFIcIKmgT/EHCpXJyfE47VkrSspLkhoZwBjvThtT3/CKAO07eKIwZHROLx5Jtx4WuG8cEea0jq4w7DOcbKQ8+DhQSc7Tjt6favHVOl4dvZtI8FqbdHnA84HASEYAJGR5jyA9ye9WnUa3wECTKDSWltIKtzWBjHAH9h2pa6U/ETGsLbkTUNteuTkYqESWyU7iknO1YUR28iM+XHGaf3OcWAhO2NDlZOOyXFaXFv7hdE2OPsEu9b279kxrxIfc8JbkrwVoawFLyVrIGfIbQPuRRd0UiW2/wCj5tuMhAnJeMqIHMjxCUgqTuHYjwCTnBAJPagK8xZuuZ7lwnr+GYcJUUJJO3nnChjJ98edMnppHiMyFx0DxLQlKWbi2oqG6K6hxp1QCcYI3IxjnKh59lrOie6NxFAe/wCfwmfWoXN0lzXmnijx0CK4tW1/0xb4Nps6G5IjtwX1TpjjBLjrafh1JSEtA7j8m5KQO5yeeTVXrPSln1zqViyPKajv2yK/bUQrnLcLMkLYCFlW1YK0oUstqKgSpSSRj8wodXaOY0Xe7dctNMSLo9CWUIgT3UvpRGaKEJw6VEpAwe+B84HYc1cOJdNX2S/XXUbjSHZJdDNrQ6g/vVE7kqdSc/KSQMKxnk/lIOX42bHJK6NrAT6C+a57WStxnOcJC+x+bPlSJusHTebpi1SZHx6RcrtMZ/aElqNlDzhYZZWEI5wlXhFWCVY8RXcUt+pipOmrVpq1sKU23BtTUZLivlDiwVKXx3HzKPvg09tZahGtdM2BcyC21dYjDail88lzG0lKfMEpOM+3es36xlta0uzjJf8AHehr8J4ODHJ4OPYYx9RWhRY2O2USxiiR0nLQo2ukY5zP23fn7ArvovUiX5iS8gOuoIGSkE8+lPGz3CM8lCMeGp1OFADKVccgg+vP60mNF6dRFKo5aLm4gpXnGT/5kU8NNWcSFJOwhz+JRGc0zQWAA5MOoSxOJ9Er5NvY0/e5dvUzgoXhtQ7lJ5Se3PGKoerOl7lrpnTkKwx3ZV4dm+A0lIyoJUkk5I7DITzVz1cu6Rry4CORsjobZUU/lKwnn9CcfY1RP9crl0rjuOWWL8Zep8ZcVlSU7lNJJQVLA8j8oAPuaE1WVsOG+Qi6HQS9rsW7TDORZoH78UnNqWBafwydLYtoVMYuupX0pVIYT/E8ock47JGSKGm+qVp02WbTPU3HNwbWUrSNqUOK7BRPrxyf5ayXqSf1J1HJF6usKQYz7vzTJCt6Un1VycU59L9O43Xu12Vcq/Is2pIDfgOIUNzMgJ3FKkjI3JOO49D7VnEGTlzNfbQ0ito9vr6pQwJjUb8u65s831wmVA62zrZpNuwz0KnvMKWhTkxZUcbjhI8wAOPtUN/VjEmKHmWjGBypwJd3bceuecUDl5hy0Lt6XGRLaUSpwg4KknHf7UOz7hJQNrY3OEYWjzFO2i5jMjFaQeR2PMLR8BuLNFcLdpvlMq2dRlxJKChlTvzcHxOaMuqUeB1Q6Paggy4iJjrMFyZFQ5lRaebSVJUCCCFdwOeckHIJBSWktO3CfKT3Q2Tnnn9BTUvk1vRuhbklTiPi5rCobCFHC17xtUoD/SCT6cD1q3ne3wyXKj16LGcym9rO2htMiMw0Epx28qcdlYTDjpGOSKH9OW0MtpwOB54opawCPSlP9yQZIx0FY+GlxHYH71BfZGcY4qU25tyO9fq0hYPkfSpQAonY+7yVRIi/KR+bPrQ9c7OXUqBRkn1o3aiKdJATkfSv1215STt579qmDVCcO+Eg7/YlRHFYSQkn7UBXVlTLp4IrS2otMJmxlYQM9xxzSY1PptTRcG05B70PIzaqHIgML/ZCFhvi7TKXzlJGME1yqmZHcivEFGPtXKhCGpbOlXdtbivmGT55qslvodbUM+VLE64BUk+JweO9XEDUvxgAz981azTA8BNebmbeGlcvcNbpVtJx7Godhvc/S0gqYWfDP5mz2NEB2PdqjSLUFryOSarvOwqUZknqprvUhvHiJjbXDweMULXfUcuU6pafkBqZKtYQCSkZqucj5bUCO3tUviPFAHhfS6lkOr5yKQLfjJuLivFUSn0ocd074jZ2pz796YM6CDuO0H6V5xbfvTjbnnGMVwXeaD8V0jrcbKWT2m1sJ3YwRV7pia8w8Gl5KfPNFs6ylYxs+9RrdplapHCMHP1r4HlHDbtpWyHQ42Pl5A9Kq77YkS2F/IMH1othadUhkFRGa/X7cjwlJI8vOpjyhXGuFm/VWmTb5BKBlOew8q76fmPt7EFO3HFM3UdgDyyAAqhU6e8J0lA7HyoV7LUbHlqMtHvLW8lRXjNOWyTkoaSFqzxSHsy1QnEAg4yORTJstyceQNpPHeu4G7TSY8HPLDtctm3m8N6q6druESQHXTHaQ8o90r2/Okj1yPp5/XPcW2Rk3FbsghCEnJJ4HvirPpZrFFqlyLbcHy3a7i34a+AUtu5BQs+w+Yf82T2q/wBS9Nro1MWuPGLrIUTwOe/kfU0740gmj57C2X4Yz4WRPjc+r/whO5Xlt6UI0cFMUILyirjclIKsD0ztNVGidT3yx3Jy52+QpuavfvWScKCgQpJGRlJ/pgUSNdOb7KZkSnILjTCEHLqzgAnjj9cVdWPSabQxGT4ZeeLiU5TgJSFKAzzxtT3PnwcAnAI88Qkvd1Rv/o5TZlZmI6J0fDhVEd/W0d6Sk6YuNgejq0y6bjO3pfQ/scaVuwpa/EJS4hOAVkKJ2JHJ4oI0p+z7jdlNvynnGpshRix0JS2zFQlZQghROcEjJyPPjzJuuol8jWTR9wtlnC21vtJadlvHa86FKypGATsR2JSCSf4lHAwIaHsCpFrhIebS5scIDawDyoBY4PB+ZKTng89+KXjomMJWyxN20CAOhz5kJDg0iF0UmTRaCeASSeu+fwO/VdOojLjc9Osrcbja27g5+zXo7ylNqCEIUlopTn5PlSo49TnAOaVOn7U7EvbL6f8AMK1JVngKR35/vT/61yY9i0/piBLPyPzlPvqHOEISUk+/+ak9vLzocZ0SFKalM4daSnKFI5SU/m4I757fp71bR4zIg0AdfyrnAmZiYgsfK6wD6gGu1Z2S6WS0x478lh1EgcpZbRuKjwrGeB5eZ9aPbpqpq36YnTLCyV3P4RxafGRhuOdpVuOe59AMj3qlZ0y0vZ4jSVnlXI7HI5/X/avTWulrrf8AQEu02FCUXSctppLqnNgQ2lYWo5HJ/KE8fzUcW7WEjtLea6EN8RgLj6Xwfb6JIQUtxIcyffn22glCn3ZElYT25UVKJx6kk+1I8dVLbrbUcty1hxMZHyMqUnhbY7K9RknzFEOsPwh3rXuq/gLj1PjhphSR8KHXp4ZdwOEBRQkkAkEg9+CTRH0y/A9qS1Xg2xOp7XJgPMreZebjrQ8SkpwCgnaAd3fecencigyjk5AADaaDz1yl7VsrPyoyx0Ba0ixyB969FH07q9UWI5ClNJlwVbiGl9gojFWGk7uNGaeccdYTKZiueNbXfEAeigjC0jz2kH9any+h0u1Q23jd4yitI2tSwWVOE9gg/MlWQMj5u1LjrDa7xbbNCZTDcjuMJLZLZ/OSeDkcH7VU5WLI1gkaOQodEfPG84+pNIjItpI6I5q/ddp+utMuOvyZr0yMhZ3pUykFRPmc59c9xRloK96Z1n4iLXdkv3FDaiyw8oB90hOQSgeQPc/Ws3a9jraKvFc3KHc9s0X/AIcmk6BsequoFwQ0A3EcgWpK+XJMpwbQhI9BuClEeSTQb4nY7G+E4tPXFcpWx9WnZO8wkgOJ9er4TFm9a7zBmNxbEiEUEYXMDRUpK9ygUgE4BG3zBqysj829yvi7lKdmylclx5W4/Qeg9qArdA/auop05ppLTMp8vltskpSpRycfqfpmmxp2D8OlK1DaR/Wuo5ZixolcXe5/v7praXSW9/ZRNCbSwyE9jUhKjuAGaisK3Hkd6sjtS3wAM+dS7kLIwAr2YUc+VWMSGXlA4quijxHE4BOKKIISkJ8jU7HhegGlKhWtIT2zU39iJWgnFesRQwO9WbW0JycUcw2EK4OHSE7lZNyVAJxxSt1rpYr3KSnB+lPt5tDoIAzQ3qOxJkMKwnPtiuZW2FWZMe9tOCx/qPT37xR29jjkVymTriwfDOq+QfmrlA0l5zKNJSvwHW3lIyRj0op00VoKUmp71pC3uUgjNWEG2IYA2j7VwRTqTbqmlCB1hEMJ4YSD3q6ZQFNk0NMEt7T+tEVskB5GK6BSa6MtNFeUqKVgjFUrtt8N054BowWwNvFV8uDuBOMmvb9V5tQrJtKVpIA7eleMWKlpWAP6USuRQGfX1qscYUhzAFfdrgfKVHVESvjAwa8TD+HUFpHY5+tWyWyEDKea4tguDATzXdoxrl3gzWJKAhY2LHkTxVZftjBJQcA+lfsq3rbBWklJ9qqpbzskBChuPavQ5eub6KkeWHlkEDnzqEq3JwrOOakT21sOcJO36V3hjx04GSr0PlXZPkoKoqJHtiCoEj9Kv7e0qPjbkjyFe0SApSRkAVd22IwlxIWoYqHkFWzI2bNxPK/YCnnlAISTTr6ddcLxo6Ebfc7a3fLeOGvEXsdaGewXg5Hfgj7gACl9bZUKKClOCrv65r8uNxdKCWo6gkeeO9TNyHRcg0pPHkiHyG1oB/rEjV7DVobtbVsZluJbW6XQojKh7AAZxk+nlVm9pF2zuqKiVLPAI8j/AOY/r6msiTdbKhIUlYUhQ/m4ppdLvxYqnsCzamt70pDKQ2xdWQFLKeBh1J5Jxn5wcnjIJyokYOsMMpjlcrTStQy4nkSg7D5og1Vp1yfNQXXBsckJUo9/ygg/T83b2on0zpZSpSFpBbUnw0bcZAAxuHbjjAJ9ql2fU2ldSluR+1IkZLa1bkzVhkq454VjyI57ZzVnfOoumtPQCi2z2ZkxZALrB3BpOQkkY7kc/wDemjxoj+1wWgy6wJY2wxnn8fdJD8SeoEXjWiLcwSqJa2fhioYKVOkkuEH1/Kk580GhnQnUa46NSlktC429X/4ri9pSPPYrBx64xjNXGpI9quUlz4XxSyTu3up7njOM88nJ5FeelNGIvV2gQ2AXH3HUNbyCG0FRwCTzgDPfFcCWF/y7h/ymqHUtLOA3De4ENHNkd9k92OfROpGvbGxaGrvsmFAHLKWxuOTwOVDP1pTdRet95v7b8W3pNltRBSoR1fvljt8y++PYYx703dQ9Mn7ZbhCO14jkqAIST7Ck1qnp3NRLWhEfcpOc7SAB9+1Svj2s3Ar3QINLvxn053lZsAfT19ylTZbg7GkJCFKQEHKVg9iKdekOpL1ytAmFwsvR0mI4sq5wcc/TkfpQBbNDOLadWdq2iCULTzg+YoItl/lWy+3G1RgEMKyEuL/idB4+xGR+lLsmezFe1jz2aV/qjsTMcWgixXP1R/fdZOWyWuMy81MQ/kGO4dzagTzkeh/ripz01gwZEqXbk/AKTuejgBxDY5JV4ahnjzIUABkhORghzGlzCWw/IWp95KAApQzszzgH9eaZOlnD4qGyNu87RxkfXFGsk8YbulSZgxhEA0bm+fusw9dulaojTt3s/iqggBx2I4oqKG1YKXml8eI0dw/1DuQQFFILoOxS5yGIbrri4bay42yVEoSo9yBWsZFqgOzrlpd1IUmI6tUdSQFNbFfOphXfjKinJycfoQrR+hW7bJKAkEtqKdwwc4PkRwfqKqs2JrXNc0LMdT0THxMhs2OKa7mvyCPb2U3SWlhGZRhI5HpRi7a/BaCUjtVza7YhltIxg4xjFWybcHSOB7cUF4YcFE1qDQlxkemPSuzEtalpBHFFDtiyr5xx9KjmyoZXkIqtka5h4UL5WtdVLpAUUp4H3qzYlFKhk1EbYUgYxiv1B2LyeKjbKbFqIyDsophS1JA3dvWrJqQpfHl7UJm8RIjY8Z5KMDuTiqa49Z9N2FBD90YStPlvGavIX8crg5WOwfO4JpxApR5xjt3qS9HS42c4IrMl2/GHpy2rcS0+p4jttHegW6/jl8NTyYzJKT+XJ7CiHzM6VXk5+M75QbWiNdadRMwcAnNcrJFw/GZKk53M5OfWuULvYfJLr52X0nK5HCAcgcV+MqCV5J4966LnolEhJrwIUvG3yNRvomwtl1nHsG1YbEqGOM1Ntii2sHt7VWstrTgnI+lW8JtSiP8AaowslyWbXK8aeyPmxiuxKHAckc+teKGyBn2ryZJ+Iwrt6V6eOShNlC1+uNJAI/2qvcZCVZxVxMmJZaO0AcelD0y4qJwkmuWvB4Q7hXK7qaJ4xz7VKjwjjATzX5BiLcR4zpUAPLtX5JuxjJCE4QfPnvX1rzdtF0uSoCgghWB9aJbH0zaft4kPjxHXBkAdgPKq2JahMjBxx3eo84HIFMuw3JDcJKSggAAfN51VZuWyBu2+VcYuFkZRBApqSuqun8pdwaixAgOvK2p3HA70bTvwlXy1afTcY8/xn9m9SSjCe3YeddtdmZLk+LAbUy6z87ax3yD3pPS/xya9maq/wbbLYHZ6FljCl8HHc48hj/zyqkbqWTMy4BZB566+66zsHwZmxg8kKh1DqKTpi4PW+Yjw5DZwR6+4qCzrh6S4EoTn0ycVf6+0pOuUj9pXcYnLSFLS2OAfahezwG2nQG2OR/NTTjzfqIw49oE4UzXbXFM/pXbJ2qJ5UpITlewbQef1+tabhdKDItwK0fw9yKRfRW6GDcVNrAQQUuJwMcdj/tWw7VfmV2tCyUkFNe5LKYVJJA+B4BWYOonSaNGUSpvKu44paM6FmRZQVGRhAPatM68u8d+WErx3INUjNtjSmUraCfXNL2BEyWdxBTZi5JZGGkcJc2+zOtNth9Iz7Crhy3NstcDy4JovfsiUZJ5FVE5lI+UdqbjFt4QORBvtwCvukPSdnWE166XbKLBBUA6kHBfX3CB7dif+9aGt7kGHCULZGj2m2MHaVMtBIPsP5j/4TQX0lCbl09iWyNtDiZixI57AnO4/8uP0ry6l3eW2lUSMnwYTQ2oaT5j3/wB6YcHGaQK7KM03B/UPbHdE/gf5K89b6sTcnWYVqmOR5K3AgKKUrUsk4A54GfbFCXWGyK01OszL8nxQxEDi05wXHiolS/Xn5R9ABS7k6hkQNT2mc+hxyNFltvrZb7lKFhR79+Ae5x61cdfdRR9TXmy6oh3Jtdmcb+EbebGcOhRVtURyMkgEf6TRmYXRMpvQWljTH4WRBGw0yjZq+a4F+tdJRm7yrLYTbosdxtTjigqVMc3yEpycqKQNvYEjk8HypX3ex3J9Lk1YWlxtxKE55UXTg4B9sj/4r9Kes61LRqBuNcY6G5S2nPC+HKnUKIYdypfyjZnC/wA2M5ISVbCa6XjT0eVcorKw2m1wgqVK3qAy4oqOwgg57LBH8pWcpIRnLMjCM7jvcbHA5XL86PHBDeSeSUptNdQXbJenbbqGQHorCEKdyyStpSkBQTn2zg8UeQ7+NRqeOnLu3+7wFp2lDid2e2Ug+R5FKzXtikm9JbipU7eJa3H3fLe5gnZgjgIG1Izjkuk8jJs4DDbOlLVd4DaozUta23fDONklGCQSPVKkqGMdyB2onSZ8iCcwl1sHryVxAQ+Rpaa3eXY/4Tz0HpNqK/4rqA44V7lkjOT5kmociNblajnMQ8JcSta0oH5Vpz2T/wC3nt5DyxyqWte362lDT0+RHbOAnPAV9Vef3NXEbVchTzEjxg8ps/LjjaPYD70/mNuQyndqwyNJmn3PkcCSOKTVisttAFwhOfU96t9jEdO9xaG0jnKjisV9TPxRX7ROqZloVDizoyVJdjuKUr5Qc5SeBnaoKH286VWqPxTa21KFb7h8MwT8rbCQMffvS9YYS0hZBmak/ElfC5vLTXa+hl41xYoBUlc1orSN2AoAY+ppa6h/EppSyu+GuW0o5P8Alnef0H/Wvnpcdc3m5rWt+e84tfdSlnJqmMmTIXwpa1n0ySahe0ONpfl1KaX2Wy9WfjKgtPuItUdx8dgtwhI/60tr1+Lq/SGSmKGmHD/GkZNIN2zXFpKFuw5DaXPyqW2QFfQ45o+0B+HjWnUNaVW60vIjk8yHk7UD7mvA1o8kD4kspqyVHvnW3Ud83/EXF9QV5BeB/ShGRqa4TFkl1xZP+omtVab/AAFzBsXeLklH8yGxmm3pT8IGjLDtVIYXOWO5d4H6V12ekdHp0snJoL56txLnPPyMuuZ9EmiSydH9XaiKBEtMhYV2JQr/AKV9NLD0k0nbFpTGssVsp7EoBppWCwQojYSzEabA4ASgYolkJIso2XTYoWW59lfL+x/gz1/eEhTkP4YYz84Ncr6yIYQ2MBCfsK5X2wKkMTb7WHoCwhIKjj1qyiueJu9KDkXX5hhXHnk1eQLilY2gjt51zEzyW5ai/wARriUWsKCk5HPFWUN0Y449qoLZJCk4zzVtDdCXDzkVG9tFZPmcOKu0PciuzbiUr/LkiqtcnasEnipKH0PefP8AeuCLHKr2ncKK5dF/u1HIT9qFHi+XypJWQPbiiqY2NmScmqCVN8EYwaGMYbzaJa0dUrGBdXFsltQUnjzBqBNtUifI3sBasdyf+lRWrmvxBjA586NLApyYsAkBOM/Wq3JeY2ktV9g4sUjgHtFK60DY5UkoYXleAAQB6047VopLcc7kBCgcYNUvSFplu6uIWAe2R50y9cars+mIjq3ZCG3Nm7bml8Q+KPGmVlmzvY8Y+O3/AIS51Tp1iCwt8gHYhW4fasTdNY9vj/iX1Nc32krU0gBoqGQCo8n+lahvfWe338uRGnAVOK8Mc9yeKyTZwuN13vDIOFOIQvHsMip8Zsbmu8Pz/wAhLs7JhlxtnFH3Tm6iahamKcwEjOe1LOM7teJIxk0Waity1ZJBJxxQXJbXGXkjHtTRjsbG2mofJlkjlo9IxsF4ctk9l9pfKDyM9x2NaA0b1AMy3+CXOAMDNZetMwOqHtTG0pNVGUCDwrvzRszDPGWt7RsZGbQ8wmLq2U7M3KQoqV3GK8tM3WShOwFXfBr0jykS20hQHIqZBitsZUPXiqDE0uXHl8QHtN2Nh/IA4K3E51WQ4rJNQJYJVnyNSEAqWDjivV6PuQVY4pwawgcomfGDW3SJejWqLbpPVxk3Z1bUZyOppK0glKVkjBUB5Y3DODjd9TTW1HcdM6jQ4mHd4T7p5wl1JNZsdWUrIqy08w3Iu8ND+PDW+hK88DBUAaLglMXIVAQceQTMNFD/AFfjzF3FdqtralJwC64jgKP8ufQf3+lDfTmw3UamtlgdkLVapdwjqkxiAUb9wGRnsSAASMZGAcitL6h023K1E6EMBSd55x3zVPcdEx7NLgzgCz4Upt3eDjaQcg58uQKupw1w3O54WpjXo24Qxy0W5vZ558j9QgfWrDs/SGqkIuabTeLbNlpEpxIWlplZUttWxSkJJxvGScDanPCsHMlv6l3S0x1/tS4NXOdKJXDdKk7UtFWS4vaMAjajPc/IBkjcKff4q+rtn6fWK6mXHZkXW4hLRZj4W0tPktQAOTwkAeqScjivnierkrWN4fiy96JS0IYiuKVt8NCSPkx9BisuzfFmy98QJaK9v/UmwzwRva7JcA11UPP3+31Tqu3VKIu/wp75LjsZ1JbVuwVAEg7gP5gVD23Gja9LhWaVrewRn45iSREmxFJOR8ZuQtvw8fmDjL8hAA7kJ9qSlk6fLcWxMuU2NEihQWtxcxCXQkHnGNxQeOCRjse1MLqF1D05drkJ9kdFyubjjZkTYiilBUxtDaklKyARsB+U4GE9zkme3wkFzeT6D+U1l8EkzGwUOOPqCCCVaavubMTSCmHVhUtSkIQkc4UDk8j0APPv70LaS1G6mWlhaipBIHJ5oamXOfeZLkiTtRlSlBttHyJKjk8e/wDtRhoqzNrcRKlLRHCTkYHzEew9frVw7N2ubK87QKTIx3hwkHk9/wDiR/4mQmd1JQ3FaJcERvxEpGTvJJxge2D5d/uYnTz8MnUDqQ4z+z7G/HhuEf8AFSx4bYHrz3rdPTvpzpBK3bxCtjMu4yHC49NmAOulX1IwMdhgDgU7bEn4dtPYADjHlUwa2YmQHg8r89anjifLlnlNEk8eizF01/8ATTtKAy/qq+Oyl8FUeKNqfpmtPaH/AAn9NdCtIEDTcRbqf/uvIC1Z+p5o2tE4ED1ohjv+J2NS+G0DgJdlEbRTQg+/dJ9MXdptqTZojjbZ3JSWxgY7V1Vp6JbIojxIzbDKRgIbSABRy8gLRk1SXMBtB7ZqNwrtDxu2chAUuGErIwMZ8qjOQU4yB/SrG6uBOSPI14sL8ZOfWo2o05LwLBVfDihL/eieE54JSmokWECvcBU16MUhJHAogA0oJMp8nBKu44Dw74NcqLb3DgDntXK92oAyG18vm9ToykBX1FXVr1MA6kFwUlo8qS258+fTvRBbZyy8hWTwagtaPLqjsgGlomwXtDyAArJ9qJokseKDuxSa0teNjmN2OfKmXAkFaUq7144EhLWS7cERzZKfDPOPau1qWSUnOc1UvO7x7+dSrW9sWE1A4KqYaciCQrcD5DFDlwWlKjx96v3XMtj+9D11SSo4/tUDuVZxuUeE0ZDo2jPrRxZY78ZAV3T5VTaWtJylR5J70xYVrCkAdyR2AqMY+4W5MMLCRuBXjZdSS7DdGJTf+WP8xPqKDeq2sntZX9a2nFFoHgg0wXNPrksqQEDBBHf1FC8TpvJuUtTMRoOFatgIHnnvS7q7DBF8gu0+aPJjwv8AGmHzNFWUtrVY31XqCsEkJfbWo58goV+dPulc7UP4hZ90Wgt21pgI3/zrz2+1NCZ0ovllkI3tLSndjcRyDRHomPcNJznVOx96lHJWRS3h6jJjbgYzZPZHCXta/TZ+S3IDx8vp5qTqbpjEDRPCVAcZpA6zsCYElxoABSSR8pzWk9R3lbjC3XTtQRknNInVobucpbjJyFZJFMeHmTF+6U/KUvZEMc8ZLBylS2tUSV9+1H9huf7tBzQrcrM8klxKCQKnWcLbQnv9DTbE+jYQGm3DkUek1rTdivanOfSjK2vFQBpW2OXhwA/emTaX0FpJJ5qzdRFhalGRtCuVyintxXdEzxm8d8VCcUHh8v8AeusVtSXQnBwTUEk1Cl7kOYIjfa7lrc4Tjiu7jnhDtzXpd7hB0+lpV2lMWiK6jcmZOcDTROcbQo91d+ACcDJ7jOfupP4w9K6Y+JiaeiO6jmbS2Ji1qZYQo8ZA4UcckKB9OKjbJtHKy3PzQ4lrCth6L6t2u1Wt5eoXPBRESlIlKGEEdsKV2SfqRmkd1n/H9o2FbpkK0D9oOb9qFR0EhQ9QpQCe/nkjjjNfPrqB+IPVuuWkRZ92eRbWuGoDKtrSE+SRjuPrSykXF6SskqKufM5qZ2bI5oaFUv1GcgDdyPNaE6jfizu/UF9IuMViVFZSUNsydq09+OAkADtwnHNJ7WC4N6t0e4wYLVucCiiQw16nlJweeQCc9uR27Cgtun7rqGUI9tt8u4PqP+VEZU6v9EgmtD6B/DpH6t6YfRDdehX6Kwp9157AT4m/w0sqQVBWQUOFRA4B7qJ2gL1cUFJLI75nnhIbSWhL3rW4og2e3yJ0hXJDQ4SD5qPZI9yQK2B0O/C1M0/FW5qW6oS2vDhgxkhQbIH8SyO/kQkeQ5pyaH01Y7LEFus0Ru2FoBTkDalLjfcZWATuPBG7JBweTV1qFuRBtjimASSMECosoPZjukj5cBwnbT8WHFcyVstuPmDQFqArRFgtRaTGjRXkj8qVoCiPuaUs6w3e86huHw8dSj4qkIQhPYDgAAewpwaJsz1xSp51Wd3kT509+jXT2z/HPSpqELkqXuCcKOT9hgUmSZkmc1kTuDaYmaoNLfLK0l1iueeUieh2j9R2m23Bu4W2S0nxAUFTZ5pmruTdmwJGQsd0Acj61qWLGi2tABaStk8f5QwfuP8Aeh/VHT/T2rgr9wlmTjO5AxTMyZ+PE2NnY9Ugvz25U75Zwad6JQWO7x5je9hzcE8KHmk+honh3AAd6Fr3otrQdxa8B7LEgKSpJ9RjB/qa7wpqe+/+tXEUrpIw5woqpmAu2chG6LgNpJVxVBe7mkAgHmqyReQ2nbu71S3G6Jc/izjmuJH0uIoi4rk59JQcnvXS3vgcGqGXdfEOM9jUmLNRsyDlVfRHd0jX4zgy0ZW94E4HapcpYSnvQnAu4QeeOeat353ipSQocijgeFUuaQeVaRHseeBXKrYzxSM1yvbUe1fO7VPStyMpa22iMegoBk2iTbHilbZGPPFbC1T4TRfSI7aglJI3Z9velTrS2xfGUkMIAK208DyV3oYotmS9qUFpva4UsJOcZ7+tN/TmoxKjpCTnjzpY36ExDmSPCaSnZs2/83ei7TbSUspIGDgdq8tdiYvPKZbD4U3kDJqTBdw4Se3tVHbnVbO9WEJR3/eoXFSAImS8FJxmovg+PIxnNR0uKSgYPlXpAWfiR9KirlTNKNtPxPDQnAoyul5gaSsvxMhYLyk5waFLEo7KG+r8cPwYrq1r3J7AK4qTNcY8Rzm9rSfhnGZmzhknS/JnWaZJUpEZsAHgVrzpBpUNaQtN1eaDinmklfH5XAAM/c/7Vg7QkFp69MIWCpO4cE+9fTPpayj/AAXGjbQWkthISfTbSVgwvnkc6V110i/jKRmLG2LHbt5590Oa3vFpmWta3EJQopIWFDBBFIXUOt45dEZnbIUkABaAePY8Z/Sr38SN2kWe1z1RSlCm0qUlRHOcmsp9IdVXG7SHHZTodXyrJHnmuMub56pZ/iwbo91p96pfbk2dfzREqKOUlRBH0BNKSBp5990lS3EgnJJAGfpV/rC5Pv2pZKgk4/hGPKh/pRPkXBShIdU6MfxGpsaRkr9pamOLDLcYvDvNELulkPMgBAJ8+KppulvhFFSUYHftTMjtJC+1eV1itKbOUDtTLEUC2Afv80qQFRlgDg+1EdkuEh4oShC1lXAATnNEdi0fbrp4j0hDiylRwnfhNIDrP1r1NZ2ZNhtrse3W+O7tQIzZQvCu+VZzzVo19MtTza4cNuwNs/hPudrOxaMT4mo54YISf+FYWlT5ODjgnA575IpF9RPxrrsSRF0tb2YalpINwkEOPEf6RgoT9sn3rJ2r9ZXiavwXprjjeOxP1oGkzH31fvHVLwnjcc4+lBCTxDY4SjlarlZhO91A+Q6TI1n1d1Bric5NnT333VceO+6VKA9Ao5IHfgeppfSnyoEB/wARRPISOP1rxbJfcQFkkYFbF0f0W0rpDSVsu8eCZtzlRg+ZM4hwtqP8gwEpx5HGfepGsLj2qsuAaTSyvbdDXW5IbfdYVDiqwQ6+Nu4eqR3OfXt70ydB9Lbc5JbU+2Zq/V38v/x/65q61bLdk3B1TisneaNemjCFrayM1LtANKTHILxYTh6YWBzTqGl29bkBSQMGMotj6cU5pK4VwfFyZtbcO+PLS/NuKXFKXKWltDaSQewCEJGPrjGVbg7SrCEsowKN2gEoGAO1T3Xy+SaTtkjLJBbT5Ia1XomPqiXb73DYDGoLW8l9Gz934o/iQSP4VJ3D09vKv296rh2nT79xlsrDbSSHY60jehQ/gI9fvjnIOOaJ5ktdvgyJbQT4zIO3cMjkDOaDevDTbml2pOxKXZCE+JtGAeQf71V5kzsSJzhzQVVpUY/1FmESdjj9woegdeQ9Q5ciw3IDRV83iEcDPsTWq9Ba10ZYLcyo3fY+fzIS+ojP/tAx/esR9Ov3Fvwntnsa1hoPpLpXWFgiuXe1NTFgBQK/I+1Z1jZk2RmbgBdJo1qCKG4o7ABTeuPW3RcFhIfu0YF35QVLCSf1xQPqHqVZWlGXb7qyWz6LwP8ApQv1F6KaU+ELggFJjtHwkhWAjt2GKArToq1rgORVNKLBPCSRx9OKOzdQmEhicBwLsXaWIcZhAdZV11K6hs3CCy27halHe27jGCPOhlrVGGQtKsgjP3pSa4iJYm2iOhbgaDqsDd6EYomgrV8B+Y9/9q7+F9RlyPEbKSb5HsPRXE2IxjAix7VZWSTnNVMvVS1kpSTmqR9Z2ivGMkKdBNPT2lx7UuPjx90ryJPek5yec1e28OAjJIzVLa2khfaiqI2naKPx2ABFThpbVKyjRAtIJ/NUhKFpOMnAPnXnA+ZQB7VZyUBCOBUpHKS8htPK82pwbThRrlUst1STwa5XgKDpf/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8" name="AutoShape 4" descr="data:image/jpeg;base64,/9j/4AAQSkZJRgABAQEAAQABAAD/2wBDAAMCAgMCAgMDAwMEAwMEBQgFBQQEBQoHBwYIDAoMDAsKCwsNDhIQDQ4RDgsLEBYQERMUFRUVDA8XGBYUGBIUFRT/2wBDAQMEBAUEBQkFBQkUDQsNFBQUFBQUFBQUFBQUFBQUFBQUFBQUFBQUFBQUFBQUFBQUFBQUFBQUFBQUFBQUFBQUFBT/wAARCADcAVcDASIAAhEBAxEB/8QAHQAAAgMAAwEBAAAAAAAAAAAABgcEBQgAAgMJAf/EAEEQAAEDAwMCBAQDBgQFAwUAAAECAwQABREGEiEHMRNBUWEUInGBCDKRFSNCUqGxFjNiwSSC0eHwCXKSF0NEovH/xAAcAQACAwEBAQEAAAAAAAAAAAAEBgMFBwIBAAj/xAAyEQABBAEEAAQFAwMFAQAAAAABAAIDEQQFEiExE0FRYQYicYGhFDKxI8HRFUKR8PEW/9oADAMBAAIRAxEAPwBe6U6fuTfDLjZOTk5FMRrpsyWQPBHA8xRTpu37G29jYSAOKK1MKZaztFWAiBHKtMbEbILckFfdB/ALX4aMA+lLu6wHoMghSDjyOK0zfw2vKlJHHfIpaagYYkbtreceeKGkiAPCBzMZkf7EqkAlkkjn09q/GZaEnYfPijGREQcDwRjzGKr5FqjNrC/BBUr0oUsIVO1tmlUNQULClYBqkvVtLf71hRSr1TR9GtyFhSAkjI4qivkX4fckp/SuapHNZSSt/wBAwdQJcC2xGlnkPtjufceYoKtN4vHSu5PQJiVO2585UhJyk/60H1//AIacFwfDcg4BHpUK62ZnUEJUabG8WOvkK7FB/mB8jXoNInwzVtXroi+MOOtyY0gOsunIWk8+4PoR6GtCaQv6wlrKjtUOCfPHesQyYN26ZXQvM5ft7iuT/Cr2Por/AM5FMe7dYmZGitOzLZKU1d7dNfCvmwQ2tCClKx5p3IX7cj1omPJMI6tXemZjcd9PW6IFzBZSVOA1+XKeXWDsPtST6ZdTjqvRltuylNoW+kpWhCwdq0kpUMZJHIyAecEUwbLf25u5ClZ57GrMSgtsJ8GWzwvFjPCrp9vfmycD5io4GaaHT/p18S0nxWtxzyVDvQ7FDKZLThxtCgafnT5+M7HSUkDj9apMqMSvFpaytTleQAeFXvdMGERCrwU5Az27UtNUacRbnFkAADsBWmJk2OiIod+KQPU24th1YQOSaMgiiYOeFaaXumkAKUbtxdZmFoqIGeM163O6vCMQlRPHaoDqFLmFezdz3qbJR4bOVJGCOP0q9hot4WkPxmtiFJM9RrjLSwtxBUCO/lSEvF0ekurK1HPpmn31UlhuI/jABBrK15uhZnuJJwM+tVGaKesf+IC+OYC+FYLQuScJ5+9Wto0546gp1wIFD0S5gJBGTVii9O8AEge1VZKV2jiyjqJb4ENI3L3KHkPOvZMiP4g8NocUFRrktRGVE1dQ5uU9/wBa47XRpF/iIcb3batYMBLDe9Tf7lQ+ag5M9QCcH5asH9UuC2lgkEFONtdUoHmwvMTTp2+mQ0slkrwpI/vTu0brtifG+GccCsjKckVlCbdJaHnQSSnJwD6V5WrXky2y2x4ikFJ45r1vHSgApaV6gJZksunAC/Ims26taCJZIwMGnXBv51TY0r3ZcCeaUWsIqkSnAe+alJtdN4KJOlF38CSlC1YHl6VqPS7/AMVFx34yKxVpW7/ASmyTgg1pbpvrLx1NJLm4EYrtlVyr/EkbQaU4La4EPgDgjg0SNlJRzQzDAfcS8kgA4zRJHbJbBz5VKBSeoWb4wvVJCTxXtDZSqSgmoy0FOcdvrVrpu3uXGcgY+VJ5qePkqR42iymPpiAl1gcDAFUWunzDQ4ASAB2o+s1qMSICBgAZpXdXZ4ixnlk/MBjFMsBoUrXRXiWcNCTl6uanZSkhWeat9JWpy4vpCPPtmgcSDLl8qySafnR3TjclTJWMKPOSO1V+ROWu4T3rWY3AxuO1LY0fcIbAWGVKSfQVytHQbC3HhpQ+2FowMKrlQNzS0Usm/wDoXrMFomtpYbCSAQOau1ykBkkqz96Bbc244lOxWPXmrCU+tlkYVkivmkNFFBafisLQFDvshS1qT3Gc0OuMtuAhYHNSpcp1xS/M+tUr7zviD5uBXIY2RXsugxzN5C7ps7K14CQc+VdpNgaQPlQD6jFdiHUNeIk5zzXZua7tG8ZHrQMkYakzM0TwHW1ch2uOsgKQBj2qBqLR8aUhawMHFWIcUl1KsHFSJMwKaIPfFCmjwqaTG9kidRaV+DeUpAP0NVjMMnCSOBxxTTvjJkBaQkd85NCibaGZOCnIJqJzQFX34Z2oUuOmUXKG4y80HWXBhSFDuKQ+u+mcnTRVKipU7AJ5H8Tf19vQ/wBq16qxKdj5baJBHcJoYu1iUkKCkBWQQQtOQQe4I86+2nyXD+eQs69JNYq05qNmKXVtRZDSkFBV8hcJyFfXjH3rS2m9XFMpCgrvjNZy6p9PP2M6bva21JhqX+9bRn/hl/XvtPOD9j6kn6aa2F4YQy84BcGE/Og8FY/mH+9RkkdK407Kr+g88FayYvy3mEqSee/0p79LrqoQWkqJ3YrJVlvpdjoG75uOK0Z0xuoEJndgHHnRsIbI7lHPxBvTxkSVSGCEk8jFLfUWmV3GSsqSTzRxAmJUhOSCPapMhcZKPE4KsUf+lY+rTBhH9PyEolaGajZK0YzyeKDtcsswIaggBJSOKbWpLwwyhWCM1nbq1qhKGXQFj6ZqyYBEEwx5zifmKz/1Z1IENvJJBIzzWXbrMVKuC1E8E01upl3cuLziUFRyfKlU5bXC6VKB71QZEniPWfa5kfqZvlHAU2LLKEgDsKtI0rnvxVK3FUB6GpLKlNK+YYoEhLlkdohbdzgjg+1XNpbfkEBCCR6+QqrscP4pQWr8nl70yNPWYv7NqPlxwKka21MxhkNBQolrfWyQEbjivNFnktukKSck02LLp8Ia5RwfI1Y/4SaeG4tjI9q6dGrIaVK4WEnv8Lpl8KZwTxnFDmpOnnw/71rIUOa0O1poNHhAz71Ih6ATenXN6BgdqGAN0q6XClidtpZ60JqJdmfMWQSAeOas9bsIkJDzWFBQBBFXPVbpTK084ubEQotD8wT/AA0Awb4p1kx31ZyMc1NRHBQTmuaad2hV/dFlhSfXNMzp/qhUaQyndjkUvbywW157/Spenp6Y8hCu2DXnSmjeWEELc2i7mmdbkKJySkUdwVhbePOkD0o1GmRDba3Y44FOi1T8Yye3rRrHh7QtOwJRJGCiUIG3nzo40FAQl1B4796XJnggHNH2g7s22tG44586PxgC/lFzDc0hOpuGE24n2rM3XZ1eH8HjOPtWlET0P235FA8dqzx1ph/FNvJA+ZX9KvGNU2h3FlByz/Z3MywT/NnNan6NXRgNMIO3IwPmrM1ss7jcrBT596b+iprtqCDgjA4IqmyYnXaZfiSI5UVArYjl0aFtb5A7cVykaxr9xyGEbicY/NXKqzCXG1kP+mzjikoYiH4sIrwULxk7j3qjud/cZVjJIJ86ZfUOL+xF/B/DqD6uAEp/pQo/0nvEyB8U42EJIztzzS9g6h4sZ3v5HCuJcvbkNdE2g7njpB4vO4Hnk+VcbktyFcnBFecjTkiO+pooUFpOCDX7HsDyFAnIxTXiyO27uwn/AAsoOj+ZXbLYcZAzkY9ea80RQsqHOO9SI8bY2AokYqY2hDRHfkd6FypQOlV6h4ZBIVamPhQBGQKjXNpDQJAwcfSrd11IWVDg0O6nmiMxn1FVzHErN8l+08q00r0xuOs4UiYw4EMIJSBjJOO9EvSDoHIv+p5BvDWYcVe1KMcOH39hU78Mmv46ZUi0SlJwolSd3of+9a809Cg2+NvYShKlcqUKvYII3sa/tCMxmTNEnZQVJ6YWO2ww38IyMDHYUgus/SuE9GccisJbcAO1SBgitG65vCG0LKVDj3pOXS9ouj4ir+YrOABVw7GY6PkJzxtDblY+/asG6lju2ubIiSmQtCgULbWPlcT5g0i9V6Ul6Nu8e62lS1w1uEsKA3FB821e/IHuD9q+sUv8NendaIZ/bSkw4ywVFxtI8Ugd9p7Dv3OfoapJ0Pp/0O8Oz6M08mRc1jxHbpOw9IUQMZ3EfLxn5UgDk8cnNHJhhjgXuoJfxPhzKzsvwcccevssy9CekGvep0GJcoul51viYy67cm/hWh/qSXMFafPKQf1p/WzRsjR5bTMvVsU8pWAzGdUvafc7QP71Yr6mz7tZnIrU5TZIPiIT8uM9xQLdmlrjtHn5sYV71N+ngYLBsrVtO+DQx1ZkhPNUE7HYF2tMIPuBDrSgCC2vJX9PWgu/dR1WxxTL5U04OClQx/eotoucxEJqKZTrgKey15S2OM4z2q9htWWZZUQr9bYtwgOhxKZT7gOxR9FDCkHvyKI2gUGOooPO+HjjMPhOt3kPVJbWXVNCgoIe5PvSh1bLf1EwVl1W0+lW/VjpZeNH3x2Y1HkytMvO/wDCzjhaQP5VEflOeBnGfLNV8KOFx0II7VR5OXMHGNwpKLmvbbHiiEnrvpcgrUrk884oRn2RKScAfpT2v1nBQsgd/wCldukv4bdT9ctSuQbOyGbbDcY/adzd2+HBZcc2+IQVJ3kAKUEA5IQrtgkCsJeaHaW8hu0kELOirQsL4GT611XZ1jkjNaD/ABB/h5u34ftZfsia+LraZTYkW29NN+GzOawNxSncrapKjtUjJI+U8hSSVaIgd+RIzUhDmHa5VLhfBCh6et6ypCedvoKb2mIim20fLggd6EdP24eMnHGDjFOHS1sQUN7h5V4JSHUFbaZEC6ypVqQveAU8Yq/aHy5xVtAsjbiAQnBAqa1YS46EAcVMHOT38obwqyLb/ETuKeVcCiizW1MNrtz612aiJaUlOANtWeG0tEZycVJFV2VRy7HSbihnV1mj3mC40pAVkEEVk3qd0imaccVOioPwxP6VsuOwmZI8NIyT3xUrUnT9m92hyO42FBSfMUW+MPHCqdQxYns3N7XzbedU4Ftuj5hwKq2XDHfIz2NM3rJ06laGv7n7siKpR2q20s5Iz8wHPnVa4UaKUKLTRTm6X6o+HdbSV8g9ga0haL2XGULCs5FYf0zfFQJaCDjB71obRmtQ5EbCnPsTXjHbSm7S8kNFFPJF5z3PFXVi1b8DJRlWBmlUzfEqb3BY/Wv39upBzv5HvR7JtptNxka5thatsev0LYSPEyCO2ar9SNo1DlaOVY5FZ6tGsnYS0pLpKfLNMOxa2DgTlzNXOPmteF5i5TISSO1bN6MCJBXtA88dqI7fZUtJAI7VXsalS8PU+tWMa8AtncQFCp3Oa9WI1FuRw4rkuzlh7fvJbUP0NcquumqkJSUFQIz61yoLZ6L7x2N4KbXWWLHuWsUQ7cW1TkuJ3Edmxjufpgk+1Dlv10W2FxJCkqKSUDHnSd1l1Jftt9ul9EwLfmEx2kA5KU5+ZX1J4Htn1pTztfXWFqATmliRFU34zjaycpHfGPWsTBjlk3F22zz6V5JEx8V5YL6H/StJXaC1cLit5CBtJ9KrpdsQ0g8YoV0L1jtOsIGGJDaXxwpGeQav592DqDtWCMeta5hwsx8VrGGwnTFDRCAw2qa4yExSrniqJ/UTaFKBI496h6su4YSo7h9jSunarCXF4XgZ8qpc0kOoIDNnEYpyZMjU6UuAKVVDqu+Nvx8pXnjzNLSXqwheSsEfWoMjUhmITtVwDyKFhu+UiZ8rXnhFelNVS7HqFibEUQptXYHG4eYrdnSvrA1qe1Mth798pvCkk8givn5Y3EOOpUDimHpjVUjS9yamxlqSEkbkA9xVtjZJgdz0idIcWuIPRWzdYS33lIShXyunbk+VTNOdM4jcddwWpT8gJ3DKsZ88UGWnV8XVWnYs1txJK0A9+QfOjXp7qN1b7UdxZUlR24z3zxTY0iUW0rTfFlOHcJqu/dD+u+oa9Hxm0yS2JC4qQ5HSMkLJOEJ9EgHn1rNUu53LUF1ky3lGTIdcK8p7j2FG3WZMx/Wd0feBcw6UpT6JHAoQ0zAmzLm0ENEEq428k1SZZuQknpa5oWFj4GB+p43OFk/mkY6I009f5jTzTCmi6Nr6QPyqHdQHoR/XNE126cybJBcU8hySypzDSm0gnk4/oTRNDmCy3iE58W3GJZ8EMNOICFK2EDJx3OePU8edRNT9RDqGyOXyFqFuHNt7LrabXOJRvKMb1tlIIcAPHbj14pMyNcZCHRgfMPcdCuVnOdr2Ucj+kKZx7/TlCsqxKtVvUF7lvnK9g5xzXjppqe87LPhYaKdpQ4n5c49PXNFvRrqtOatImyno0i1vSCXUvtpWhS1cZ/0gq/tjimbK6g2KRcIDcyPGVGk721QkOBxJWOymwoZHGTweOPrRuDq8OWxrjwTXH1QT/iHIDnRPi3X5g/2pIJuZKtFpk2u8NIftpSpLoWflUhXIG3zI55pMao0WuyOGdb98mzOHKXU/MGs9kqI7fU/Q803dW3u3X/qLcYEl74e3shZjoeVsBSMYHf0P9KWGq3mm5cpuOUJZUCEoaV8vOPfknB5piymxzQeIex0rjUcOCfT3ZUnyua27r8fVBktlLickcd81pj8F7zjOktUtW1vM9Fxjl9IGfEbU2oISr1GUr/U1mJ5woWUE8Htmnt+CbX7WjuqbtkurK2rbqdj4Zl9YIR8Q2SpsZPByC4njzUKqcB+yYOItY4ycB2+r9lozqj0f0lrMt2nU7cC72oOKWiKd6X4pVtytp5HzNqyBkD5VBICsjsnuhn4EtO6V6o3i+XuVH1bpSEG1WWFJQlwyHVlWfiU8JPhAY27Sle8HCdpRWg+pkKJZ7nAYQhLAlrI8RrjIHKhn3HH3ofOov2dIZYtTrNtaac8QrbSCXiAfzfzDBNN7sRk7WydlXp04Z8LJW8uI7oDgetefks//APqC2NuFqLSl0U+kSHG3I/glCUnYnBBTgA4HIweBkYxk5Q+mZP7tKgDtSQkqHYHGa+jVw6n29N0bf/ZzKLh4Ia+LcaQp1TZ52pXjlOecdsg8ZoU1fqa36liGHNtka4wFKG2A8pTbYxzlO0AhWTk9xwOOTmkn097nOlHHso4MHKDtxZQr+Pwsq2aehISCR9DRfH8ENJWkjKu9Turn+G4kdn4a3Itc5rPw6YKENNrClAEuJ2lRwlPHIGSTzu5AGr+G2NoVk/WlTGzhkNdTS0tJBBFGwVPNMYgGyCj6K/u0xEc5Scn1qrcuxUAQo4qnn3UvJPOQfWvKw+NcZiWUjKAeTRomIfQS9LOZJAGJo6EtxkqLq08nt7UyG7Qgs8jIxVLpKImHFaGznFFi5DfgnHGKZYwC1WzYTK3kLOn4jun0O96ZlHwk+MlJUDivnnd7e5a7g7GcBwkkDNfT/qnIafgvMlQJWkisIdVNDuNXF99ocZzVdkNG6wlTUcJ2O7f5FKMxFo+dPb1ot0tqNyApCVqPFU0dCm1eE4MH3q3h2pLqk45HrQzQqhsrozbU0rVqovtgI5yOBV1D+NluApB70M6J06648kJ5T6U9dKaIdWErV2PlU4iLkQ7VpGDbaGrdp6Y8kApNGVi05LjlOVHApiWvSyGW0hSQMeoqy+DjRVZO0VIIdpQztSe7ncqa2QH0thJyDVjKbWzEUd2Dio9x1LDteSp1KQPel9q7q5CZiuJbdSSB5GiG/LyShxmTB1sKptYasetktSPF+XPcHmuVn7qJ1KXJkKUlXdXauVCZuUb+syDzuWir/bHHLTb5rEZZZLSXFk5zuUcmqmwWUXqY+lbK0JKSSSMZV6Vp6Tp6PMBisxwveo7UAcCirQnRi3MSRKnNJW53CSOB9qo8b4baNryefMeS1yo4scB/7lg6/dDL/Zbkq56dElCid2WkkpV+lecPq7f9Ku/B6hgvsLHy+IpJANfUc6cs7THhBhoDGMbRSp6m/h0s2vm1IVEbKFDghNNgwHRN/pupLngPjJkxnbfY9LBt/wCpEe9Riph3Cj5Z86WN11G5G3ZJ5861brb8FVsscZ5duelePgqCUryn9DWN9fW2RpK+ybVcUlC0KwkkcEVQzsLH7ZDyUv5s2W4bpQoU7VxCs7s4r0g6myzwrPOaEpkH4pxKWljKjgUTs9LrzCtoll5pSFDcEcg4r1kZNloVGGyTWWi6TF03f0raTlWVe1H9qltzHGULcCG1qAUrzAyMms+WC4riOeG4SlSeMGtI/h50K71HuipMolFliKHjLzjxFd9g+3f6j14ilcGDcVb4mQ3Hbvd0FrTRmgWIOkErhIJQUBST5E48qu+mCZEK+xTKUUNh8AhQ4xmhLVnXG09OIDMDchDDaQ2htPoBjAHpXbRPUtjXSm021SFKWoAjzSSfOrnT9QgyjTDRHknnR9UZl474Txav+sWk2ntUyHGztfcVvCVDHBFT+k+j4kG5LYuK2AibHcbbR4alL8TKTkkDaE7Qocnzq469Mx5Nybml5caSW0o8LP5kpGAqgrpJqbwNd25lCkhbqlJDUrK0HgnJ9DxwfWi8wExn3T8H5WVoX9N1UOft7oj6r27p9HeuEOZDWhyO2EhTTziFIVj+E55wfSsl691+NPxYj1nYaWmJGMEIdcCilHKi6Af4lKUc/enr+KmOdUNCZaIr8OEzubnvNuFYTg8qQlXJJ9KzGnp3crmplDDSX4ikYYedVsLq1cDgk8nv9qxzXf0jntiY0F3biBVj0KX4cdhw2Oslx7BPXH3TK/DFqqzv6a1S3NHiS48dyW3FdztOEpCQjyySV5A5OB6U7OnQs2otOtvlnwC0ClXzOFSDjOAogHPPb3pNdNunNv0zd4rcqYhtUdSJUh1QwlZCwNp9B+Uc8ck0zTdYrFtk28TUpbS8sJEZZSnaOAffjHIonQ6fK3gAc16/W0GzHL5g0E2aNoE1Y21O1RIVFY8V1rKCpJzij7Tv4U4eqIqLncdXhLb6ApDNujbkhZHmtShkDJGNoP0oIhajtViLpYYWt1W7JSOSfPJzR10X16t28TrWpRS0pCZTaPT5sKGP+ZP9a1xkLHsDXchOet4OTPp/htJDBV+4/wDVCtn4XBovWsmdfJMO+aciMhcTIKTIdVjCXGjkYQAokZwcp7/MAeP6oXMaTHBShlGNiEgbQB5Adh9qgdaNVSFOQ2GHSGxkq2/wqAHb7k0vbRqrx94I2OjAJzwPQj270fjwxQfKB2qLRdAayESOFkp13aPN1NFYlRlImPRQlZakALWVJ5CgT5j9fQ1HjMxL5KbbkslpSPlUQdpSRjP9qptM6hcieA6leQeAc/1opnPsvPouAdbaK0kOnIAz60a11GvJeua/Gk8Hoc7SPL2VbqjTbtogm4sx13iPFyvwUKIdx59u/wBv0pb3DqtIm4eiwVR4LJCwpDRSjeORuUO/0zT0sVzaWptTbrb7OcDYSQCP6VnfrdqBnSuvbmxEeUhCm0vqaSrCUOKGVAc9vP6moXAA8lWGkD9VkHGlZudVg/zx/dVV5lxupamob5+GkoUVMy0o3lB/iBGRlJA+uQPfK11hpW9aNV40lv4i2lYbTcYu5TBWQSElRA2qIB4OM4VjIBNSHeqy2soajtIkLGBLLaQv7kDP37/2oqjdTVaysqNJzI8eHEdc/fuFolctZaUEAqz+7IKtwKcA9j5EJ+piIAyMFmx19Rf4QfxD8NPdc0TKI9/ylUL+SQN2TnApp9PIiSEKIyVc5rPEOWoTyCrKUqwCOxHrT/6czVLZaGe2KrsWIyTX6LOcLE3Osp92hvDKah6huxtzDigrjB869bRKV8Onz4ob104uU0W0JwPMimoNDW2nDHga00UpdTapXdLsWwo4B86GNS6WRcIDi1oCsjuRzRYdJqMkvKABJ86nvWxpqOUuLJ47VRDcXnelbX8mJzTG1Y01vpr4CU7sbPBPIFUFluXw8gId4GfOtK67s9tCXcNt5IyT71m3WDLdvfUpvAwrIxXxG02Fm4N8J+dN1wgltaljnyp6WnUtvtzKfmQOO5PNYR05r963FCQ4cD1NGTfUyZK2oaUtXl3ohswaFA6DcbWuLz1WgREZDo+UdgeaWeqeuadriWXB7YNIG63i7TQclSUniq1i2ypbmHFk575rh05PS7bjtb2ivV/VqbOKgh1RJPkaX8i/3K5LUMrO6jCLpRvakrTkn1oktmkGsBSWwMeWKhLieypg0DoJRf4Xn3H5lpUfdVcrRVu0k04jaGsmuVGu6W+unK4a9TpbkqHzNkJKvWm7coUYNgsLCVe1ZbuEt6GtLzLhbcQcpUnuKnWHq1em5S2H1eMgJOMd8+XFXTc9kP7+lozpzNO0sdyeKTykpTHXued2D61YC7ssW1xTSwopST3rKeteoGq5RUENOsNk4DmCKsOnXUm5txHIN+dz8+UqHZQ96Ff8S4RuO69zwE1S4IEQc51keQTjbnOuW6bPuDSCHSQyjzCB5/f+2KxvrT8OA65dQpct17wLcwvYfD4Kz3xn05rSuq9YNXOOGo7wCSAnjtihRjVEXRISN4DrxyADyaRI8xuTqImedzRaoIcLxpi+Xnd0PIBZ91h+B232K3rehyn0LbHypSrP96UmpLHqHTUb4Rxh19pobd+OCK2BfeoVzvd0jx46N7DqgFlQ7D1poWrp1YrlZyqZGYW6tOSVJHetCx2x5jSYhtpXORoOKItzm7Seq4XyheU2Za/Eb8NeeR2xWvfw86mt2l+lQC5CQ+tbi1AnnlRwf0wPtV91s/C/Zbi29LtjIjSBk7mx51jbUaNQ6Akv2pbziGwTgjNUup4ErozGD35rOcvTJME7pBuZff8AlMfqbqv9vauecWsrbQcIGeAKZ/4e9VjTupIzy1bGlgJUfQg5BrILV9kiWHHVqUonuqmxojWQSltKlH6g0DixHBDCOS1G4OZEHbIxQX0c61uJbvbUx14qYXHAQpC9yOPTFKPT1zkwrs/dUx0eGlpxAK1EBO5JG7Prg/1of0x1J/xno6PZ3nQ9craCqOMkKkNY/KPVSR5eaR7E14zdTvOQvhHGVRx/IoFPfsfem7xm5LBtNAr9F/DzGZWmiNpB8j7D6IiuN6VqlxuwXVb7ocUopajukEkJJ7p78jvzXLbYLTKjphy0KQFkPJQCoKbB4TyDkeZwDjmqjQVsctEyVeZMxKrk22r4VBOMu9k4HokEqPvirYWyY88m4Oqyp5Gz5eM4I/TzpVl0sZM+8tBoUTQHPFIHM0+KScsZwAPLjn6fRFKWW4koxYZQZTcd1lbZUF43gKBVnvwMj60odZa1dkpTBaDYXFbCVLxjJA5ximOh6RazImnYt9TKk+O6vG0FONxz7cUitSoVIuLuwodUScrb7Gpo8FuGXPaOfx9kRoulM/UHcLoDn38/so8W+PqbdJWr5sk5HFHfSDVpt2r0vLXuzFDSlem9QOT7fLQJFtbzsZ3YkbyCkBXrVpYI406FuuYWpeErGMds9v1q2xDK1zHP/b2U75kMU0LoiOOvwndr6W9cralKVArZcUVnnJSoAg//AK0vIcwxpkdC1BCXQQQR6EY/uauYLjt/s7D8ZSlNhQQ4jOSB5Z/WvLWdhajXGCuKtLjaGSvKFA4XkggjyIKex8iPWraTKjdTmOSfiyRY7v07jzZTDsNxQYaVJVyPy8Zogvzjz+kVIQM/vEKUcflA5pZaWvJQwGlg7Ufx7uSfXtRnGvoTBkhZBYcQW8FWd24YwPXk0U2W6KoM+MsmDgLo2jjRE5612BCwMqWArceTg9qVnXDpw5rCRKv1ucWbl4eXo2d3i4GBs54I8x5/XubDVsK2WePDbcT4qUBKg3wSccnz967Wi7Kmyk7uVY7JyTiiXRslaQ4doDHMuDkHMjG08/ceh9lia4Q5UN9RebUn3PFEdjYduVqO0KX8OsFP/uOcD+/600vxH9PUWKbFvsWM4LdcVFC0tjIaeAye58xk9vI0vdLa0i2CL8M/b0PNbt+4q59M89/L0/3pQmxhE90d8H1T4/O/1PGbNA2z/HqF46u0Wu4w3dYIVbbNCBDbsQKUFOub9uWwEkHOUkjjHJ55q96cXBxZbQ2D7iqHXutmdVMR4UeK2zGZ5JV+dXIOAfIZA4zzgfQxNN65hWkJ2LSDjyIoLCY7GeWvdu9D/m+1hWrOGkZjmvaWh3I9PsVqizzgzGAWrAA71T6n1DFjIXlxO73NJC6dcmbfCUUOjIHFBDWubrrF5xTYUG1Hjmrx2Q0ilSv11u00mdduo0eJIUN+R6+VBGpurjLTawl4J48vOqlzSFxm7lLUQn25zQRrDR/7NaUt9W33UaBcCTaTMnLM7yTwqTVXVQyVr2qU5nyHalbfL29d3iVDCfSp95DLK1AcmoNutjk14EJyCagdaFACj2y2uSXk4BIJpt6O02klsqSOfWumk9EKcUglOfPGKbtg0d4AAKMZ8iO1cL03Vqnf0yyqESEeXmKHX7YYT2EJ4+lOJ23Ibi7NoOKFLza0uDhI49O9Rmwum0UOQIvjNg45otssVAUArkChtlhyM4O4HnRDbpQb2kevOK5C7cEwbVa2/ACgBzXK7WCcl1pIJwMVyiAoLTSmywtHJzmjXpnpGJDZXfrqP3Z/y0K/l75oEl295x9DKEqWtaglKR3JNaZj9Of2nohiK4SghvnHHOKOhx9ziSOv5TdjY4GS0ymm32lo/dLF1F1VC07by0HFqUVpSPICvLXvQuLp9t12M4okJB59c1SaF0Ax016zW6al9RQtS21BRz3H/amH1e1sza9QJjB0PMqQSoDnFVkmlR5e45jAPROOptOPkRsxXnYW39T5rPNytEuz2mS4pR8Rt4tpz54SD/uR9qBbbFl3qT8fMd3IbJ2gmvXqP13gS7mbXHIK0KVlI/mo50pplq56RZkJ7uNBRx6kUn4+kvdlFmL/ALVNpjZXkueqbSN1akambiDG3Od3+1PQxnFxkhp0oGKzLcEr0hei8k+fer5vrbJS0GwrJA+9afpkbsWLZMfmWhvwpHtaWc8J4yo4ZhuiQ6HU4x8xrEf4lrPFfnKdZSkqCiMgU3rp1SuEuLgn8/aknrqS/en1F3kZzz50RmysLNg7SL8TzQ4mI6GTl7ugkObY06khaSlXrUNCZVpfJZWSn0zTCmaeJC1JTjz7UI3aOYy8kYI47UtvasZiPmDyr/TPUSRCfay45GebIUl1CiCkjsQfI047N1wh3t1prUKS/tADcyLtS6MDsUn5VDt6Y8vSs1b05/LnNXVt0y/cUJU2pSM8gA1E1xiNtKatN1/O01wdA/la/jdRtPfBN/ALkvPKGFeKkJx9wabuh9KXTXmmW7tbbjEbixlrbXGWVKcQUjPIwByCDkE9/UGvnkY+oNOOeI0tbqE9wfKvoN+CePNl9AXdRzGUolXa4vFl9OdxYa/dJHPHDgf/APljyq9wZf1Em0p3w/ivKzJgx3DvcKj1TFVGhOxZLqlqwNwQnb68Uu27OhLingtC087U80/9X6Iu92kOLjiO4eSAsEHOe444H3+1Vc7pHFjaZk/CH4m8p2OOuPKAUU9j4af4Rk/U55J4AvpcZlcNWyYuq4kMIDjy4+Xv5n2Skfj21KWhFS+VBCQpbpB3Lx8xAHYZzgZNeI0jIvDan0Ottpbxw4o/NnOMfpRRF0I8p1K3ZYbUgkrbODwO+SeB96vYj7UKEqTam3LkwZAjlnwyW3lNpCvyn82CtOBjkk4zSznStZG7d5DyXOdqbMaI+E+6/wC9odtNsldN9NzHpsyM2qWgfBNJUF+KopyFKGU4Tz3yD8pwCDuqwc0VKliZaXpz8TVsthUq2syI5WzLwTwhwbUZXjKUEgg4BUSeCLRen30XTUV01JGlXdyNISq3rlNBLclaVEtlGePRRwPQckKq9ka6vuio0OLJSzfbZcbr+5gXBsCQ04Fb3nIyyrKQ2FJUcBXKXOO+M3ZJI91ucQPT058+u1kmfq8j5CWG3HkkcA8A8fTzSP0Vf5NwlPw7rF/Zcppakb8KClqSpSFI2q9FJOeMgjHHNEL0CXfLs1BhyXhs+ZS18JbT2KuOPt37VdfiA09G1EXL1bY7c65RLiyialgIbcRlKgsuD8wJOzucbdpB/MTDuLEjSWnrPKabVHcusUuOhCivw9ji28JJ552Z5JwSfambSMmcTHHkduA5v7q20zVXzFp/3OsAHmj9/ZdHdEXuIA5bXzdFo/zG8Kbdx7Dcc/39qutG3qU3JTHkIdaeSvCwsncD9xx27V10hqdaw0liO40MYU86oIx9ATn07mjLUzCJ1o/bkdpL1xiJ3rKMDxkDvnyyBzn0rRYzwrjJyZSPCyGg30fP7+VJb/jT1quw9LtOwYQfVKduIfU422VNtoS2sYUvGASVjAPJ2qx2NZp6cab1v1afmptnwqERGS887I2tjHkO3c1p2NfHL2HlTQiWmRlK2lpygpIwRg9xjihfTtvidMtSXqA6VMRbgwHIxTyNuSQPcg5H296oM+FweJHftKzzMjztOnb4U5a15ogEiihvRybPE6TTk3GHHVqluetC1yW07ggAYRjzB5+tKH/6Ra21jqd9rR2m7ncoi8OD4ZhS0NZ7pKuwwQcZOcVpaT0rY6labVqK2vCJLDxUEpBUh4o4woD8hIPetA/h4vz+nNBHTxcTEebfcekKCgkoBwO/meBS5PkPie0bbB4FeZUOsQOycFjZHF8rSRZsmv7rH+h/wH9U9USCLlaWrQEDeXLnIQlOPQbSo549KZzP4XdSdPYyg9CYnNN93be54vnjgYCj+lbC1feXbRGiQYkwpZ8MOOOj5lLzz3++aAEa2KJi1KWvwmzhKFHkj1PvTRjYgkiD3dlL2NokmTBvHCzHd0NWRlxpbRacb4WHBgg+hFZi6x6q+LkkJUNqSeM19LtU2LTvVO3uQL1FSmQ4ja3NYIS+z6EK88ehyPUV8wPxE9LNS9MtazLReIMlEYPrTEnqZKWZjY5StCuQcpKSUgkpzg81HkQOhb7JazNNnw5Pn6SsjsO3ecAkbk58qb+itDKVsUtv5uPKq/pnojx3m1rbJ9SRWmtIaPaSlCiOw7VVEkhTRYZLN5VHpjSAjoSS39CRRY5bUMt/KNqh6DmitdsSy1tQkAgd8VB+Cwr5vy1EASbUMkZbxSC5jRSnBB+tD81CRkEDA8zTHudsQtHbj6UB3uAtgqUM7R5URt4QhY5vKE5zIOcdxXlb5QQ94a+ATxmpEnOVHP2qikv7HQpJxg0NVFdXYTRse9hrd3B9q5Vfo29IlM+GVDcB2rlEjpQE89LZnTq125/VPjzCnDPKEq9fWmxrXqDGtFqUiGtJVtwAms1zLg6w8pbDim3PVJqFG1W8yvbNdU6nPCjzimRr2McA4LUhFEJmvk5A8lZXSfc7/ekS1KLakL3g48xXe5W9L0e5XqY74xbjqQCo9lEDNQrlrmFCiLW2tJVjioTF5RqbRc+PGcCvGSokD1qv1bIb4BcwWRzSsdRyWZbAxnFfwsQ2xTV36kTysY/4hQQSeMZ5rVNl1yjTlobgpP7tLYSPQ1n6D0evp1wtbLam2G3N5c9Rmm1J0s800htShuSOeao9DZM97siqB9UxaLFHDxKRSiakvBvr6yDkHzoKkLYtsrLqx8pyRV9e327BHUf4/Wkrqe+SrjKdLalBOe486YcqYNcK7Rup/EmPpjS2I2fRMu4apYkltDShxgACvKZBD8feRlXfilfp64LZkoDqlEE9z5U2rc6JDCQCO3nVeZDIbd2sM1XOm1SczSISnQy2ntS41ZCKFKWBwadtxtCnwdqeDyM0utY2ZSUqJQeKheOFUtbtSujoK30juc01dHMFttoEcccGlu0wY1wQo/lzzTS0ytIQnkHzoCXqkdjgF3KZLenIl5ieEoYKhjA5rX34S59qsfT5eh7hLaiuMSVyLep8BKFIcIKmgT/EHCpXJyfE47VkrSspLkhoZwBjvThtT3/CKAO07eKIwZHROLx5Jtx4WuG8cEea0jq4w7DOcbKQ8+DhQSc7Tjt6favHVOl4dvZtI8FqbdHnA84HASEYAJGR5jyA9ye9WnUa3wECTKDSWltIKtzWBjHAH9h2pa6U/ETGsLbkTUNteuTkYqESWyU7iknO1YUR28iM+XHGaf3OcWAhO2NDlZOOyXFaXFv7hdE2OPsEu9b279kxrxIfc8JbkrwVoawFLyVrIGfIbQPuRRd0UiW2/wCj5tuMhAnJeMqIHMjxCUgqTuHYjwCTnBAJPagK8xZuuZ7lwnr+GYcJUUJJO3nnChjJ98edMnppHiMyFx0DxLQlKWbi2oqG6K6hxp1QCcYI3IxjnKh59lrOie6NxFAe/wCfwmfWoXN0lzXmnijx0CK4tW1/0xb4Nps6G5IjtwX1TpjjBLjrafh1JSEtA7j8m5KQO5yeeTVXrPSln1zqViyPKajv2yK/bUQrnLcLMkLYCFlW1YK0oUstqKgSpSSRj8wodXaOY0Xe7dctNMSLo9CWUIgT3UvpRGaKEJw6VEpAwe+B84HYc1cOJdNX2S/XXUbjSHZJdDNrQ6g/vVE7kqdSc/KSQMKxnk/lIOX42bHJK6NrAT6C+a57WStxnOcJC+x+bPlSJusHTebpi1SZHx6RcrtMZ/aElqNlDzhYZZWEI5wlXhFWCVY8RXcUt+pipOmrVpq1sKU23BtTUZLivlDiwVKXx3HzKPvg09tZahGtdM2BcyC21dYjDail88lzG0lKfMEpOM+3es36xlta0uzjJf8AHehr8J4ODHJ4OPYYx9RWhRY2O2USxiiR0nLQo2ukY5zP23fn7ArvovUiX5iS8gOuoIGSkE8+lPGz3CM8lCMeGp1OFADKVccgg+vP60mNF6dRFKo5aLm4gpXnGT/5kU8NNWcSFJOwhz+JRGc0zQWAA5MOoSxOJ9Er5NvY0/e5dvUzgoXhtQ7lJ5Se3PGKoerOl7lrpnTkKwx3ZV4dm+A0lIyoJUkk5I7DITzVz1cu6Rry4CORsjobZUU/lKwnn9CcfY1RP9crl0rjuOWWL8Zep8ZcVlSU7lNJJQVLA8j8oAPuaE1WVsOG+Qi6HQS9rsW7TDORZoH78UnNqWBafwydLYtoVMYuupX0pVIYT/E8ock47JGSKGm+qVp02WbTPU3HNwbWUrSNqUOK7BRPrxyf5ayXqSf1J1HJF6usKQYz7vzTJCt6Un1VycU59L9O43Xu12Vcq/Is2pIDfgOIUNzMgJ3FKkjI3JOO49D7VnEGTlzNfbQ0ito9vr6pQwJjUb8u65s831wmVA62zrZpNuwz0KnvMKWhTkxZUcbjhI8wAOPtUN/VjEmKHmWjGBypwJd3bceuecUDl5hy0Lt6XGRLaUSpwg4KknHf7UOz7hJQNrY3OEYWjzFO2i5jMjFaQeR2PMLR8BuLNFcLdpvlMq2dRlxJKChlTvzcHxOaMuqUeB1Q6Paggy4iJjrMFyZFQ5lRaebSVJUCCCFdwOeckHIJBSWktO3CfKT3Q2Tnnn9BTUvk1vRuhbklTiPi5rCobCFHC17xtUoD/SCT6cD1q3ne3wyXKj16LGcym9rO2htMiMw0Epx28qcdlYTDjpGOSKH9OW0MtpwOB54opawCPSlP9yQZIx0FY+GlxHYH71BfZGcY4qU25tyO9fq0hYPkfSpQAonY+7yVRIi/KR+bPrQ9c7OXUqBRkn1o3aiKdJATkfSv1215STt579qmDVCcO+Eg7/YlRHFYSQkn7UBXVlTLp4IrS2otMJmxlYQM9xxzSY1PptTRcG05B70PIzaqHIgML/ZCFhvi7TKXzlJGME1yqmZHcivEFGPtXKhCGpbOlXdtbivmGT55qslvodbUM+VLE64BUk+JweO9XEDUvxgAz981azTA8BNebmbeGlcvcNbpVtJx7Godhvc/S0gqYWfDP5mz2NEB2PdqjSLUFryOSarvOwqUZknqprvUhvHiJjbXDweMULXfUcuU6pafkBqZKtYQCSkZqucj5bUCO3tUviPFAHhfS6lkOr5yKQLfjJuLivFUSn0ocd074jZ2pz796YM6CDuO0H6V5xbfvTjbnnGMVwXeaD8V0jrcbKWT2m1sJ3YwRV7pia8w8Gl5KfPNFs6ylYxs+9RrdplapHCMHP1r4HlHDbtpWyHQ42Pl5A9Kq77YkS2F/IMH1othadUhkFRGa/X7cjwlJI8vOpjyhXGuFm/VWmTb5BKBlOew8q76fmPt7EFO3HFM3UdgDyyAAqhU6e8J0lA7HyoV7LUbHlqMtHvLW8lRXjNOWyTkoaSFqzxSHsy1QnEAg4yORTJstyceQNpPHeu4G7TSY8HPLDtctm3m8N6q6druESQHXTHaQ8o90r2/Okj1yPp5/XPcW2Rk3FbsghCEnJJ4HvirPpZrFFqlyLbcHy3a7i34a+AUtu5BQs+w+Yf82T2q/wBS9Nro1MWuPGLrIUTwOe/kfU0740gmj57C2X4Yz4WRPjc+r/whO5Xlt6UI0cFMUILyirjclIKsD0ztNVGidT3yx3Jy52+QpuavfvWScKCgQpJGRlJ/pgUSNdOb7KZkSnILjTCEHLqzgAnjj9cVdWPSabQxGT4ZeeLiU5TgJSFKAzzxtT3PnwcAnAI88Qkvd1Rv/o5TZlZmI6J0fDhVEd/W0d6Sk6YuNgejq0y6bjO3pfQ/scaVuwpa/EJS4hOAVkKJ2JHJ4oI0p+z7jdlNvynnGpshRix0JS2zFQlZQghROcEjJyPPjzJuuol8jWTR9wtlnC21vtJadlvHa86FKypGATsR2JSCSf4lHAwIaHsCpFrhIebS5scIDawDyoBY4PB+ZKTng89+KXjomMJWyxN20CAOhz5kJDg0iF0UmTRaCeASSeu+fwO/VdOojLjc9Osrcbja27g5+zXo7ylNqCEIUlopTn5PlSo49TnAOaVOn7U7EvbL6f8AMK1JVngKR35/vT/61yY9i0/piBLPyPzlPvqHOEISUk+/+ak9vLzocZ0SFKalM4daSnKFI5SU/m4I757fp71bR4zIg0AdfyrnAmZiYgsfK6wD6gGu1Z2S6WS0x478lh1EgcpZbRuKjwrGeB5eZ9aPbpqpq36YnTLCyV3P4RxafGRhuOdpVuOe59AMj3qlZ0y0vZ4jSVnlXI7HI5/X/avTWulrrf8AQEu02FCUXSctppLqnNgQ2lYWo5HJ/KE8fzUcW7WEjtLea6EN8RgLj6Xwfb6JIQUtxIcyffn22glCn3ZElYT25UVKJx6kk+1I8dVLbrbUcty1hxMZHyMqUnhbY7K9RknzFEOsPwh3rXuq/gLj1PjhphSR8KHXp4ZdwOEBRQkkAkEg9+CTRH0y/A9qS1Xg2xOp7XJgPMreZebjrQ8SkpwCgnaAd3fecencigyjk5AADaaDz1yl7VsrPyoyx0Ba0ixyB969FH07q9UWI5ClNJlwVbiGl9gojFWGk7uNGaeccdYTKZiueNbXfEAeigjC0jz2kH9any+h0u1Q23jd4yitI2tSwWVOE9gg/MlWQMj5u1LjrDa7xbbNCZTDcjuMJLZLZ/OSeDkcH7VU5WLI1gkaOQodEfPG84+pNIjItpI6I5q/ddp+utMuOvyZr0yMhZ3pUykFRPmc59c9xRloK96Z1n4iLXdkv3FDaiyw8oB90hOQSgeQPc/Ws3a9jraKvFc3KHc9s0X/AIcmk6BsequoFwQ0A3EcgWpK+XJMpwbQhI9BuClEeSTQb4nY7G+E4tPXFcpWx9WnZO8wkgOJ9er4TFm9a7zBmNxbEiEUEYXMDRUpK9ygUgE4BG3zBqysj829yvi7lKdmylclx5W4/Qeg9qArdA/auop05ppLTMp8vltskpSpRycfqfpmmxp2D8OlK1DaR/Wuo5ZixolcXe5/v7praXSW9/ZRNCbSwyE9jUhKjuAGaisK3Hkd6sjtS3wAM+dS7kLIwAr2YUc+VWMSGXlA4quijxHE4BOKKIISkJ8jU7HhegGlKhWtIT2zU39iJWgnFesRQwO9WbW0JycUcw2EK4OHSE7lZNyVAJxxSt1rpYr3KSnB+lPt5tDoIAzQ3qOxJkMKwnPtiuZW2FWZMe9tOCx/qPT37xR29jjkVymTriwfDOq+QfmrlA0l5zKNJSvwHW3lIyRj0op00VoKUmp71pC3uUgjNWEG2IYA2j7VwRTqTbqmlCB1hEMJ4YSD3q6ZQFNk0NMEt7T+tEVskB5GK6BSa6MtNFeUqKVgjFUrtt8N054BowWwNvFV8uDuBOMmvb9V5tQrJtKVpIA7eleMWKlpWAP6USuRQGfX1qscYUhzAFfdrgfKVHVESvjAwa8TD+HUFpHY5+tWyWyEDKea4tguDATzXdoxrl3gzWJKAhY2LHkTxVZftjBJQcA+lfsq3rbBWklJ9qqpbzskBChuPavQ5eub6KkeWHlkEDnzqEq3JwrOOakT21sOcJO36V3hjx04GSr0PlXZPkoKoqJHtiCoEj9Kv7e0qPjbkjyFe0SApSRkAVd22IwlxIWoYqHkFWzI2bNxPK/YCnnlAISTTr6ddcLxo6Ebfc7a3fLeOGvEXsdaGewXg5Hfgj7gACl9bZUKKClOCrv65r8uNxdKCWo6gkeeO9TNyHRcg0pPHkiHyG1oB/rEjV7DVobtbVsZluJbW6XQojKh7AAZxk+nlVm9pF2zuqKiVLPAI8j/AOY/r6msiTdbKhIUlYUhQ/m4ppdLvxYqnsCzamt70pDKQ2xdWQFLKeBh1J5Jxn5wcnjIJyokYOsMMpjlcrTStQy4nkSg7D5og1Vp1yfNQXXBsckJUo9/ygg/T83b2on0zpZSpSFpBbUnw0bcZAAxuHbjjAJ9ql2fU2ldSluR+1IkZLa1bkzVhkq454VjyI57ZzVnfOoumtPQCi2z2ZkxZALrB3BpOQkkY7kc/wDemjxoj+1wWgy6wJY2wxnn8fdJD8SeoEXjWiLcwSqJa2fhioYKVOkkuEH1/Kk580GhnQnUa46NSlktC429X/4ri9pSPPYrBx64xjNXGpI9quUlz4XxSyTu3up7njOM88nJ5FeelNGIvV2gQ2AXH3HUNbyCG0FRwCTzgDPfFcCWF/y7h/ymqHUtLOA3De4ENHNkd9k92OfROpGvbGxaGrvsmFAHLKWxuOTwOVDP1pTdRet95v7b8W3pNltRBSoR1fvljt8y++PYYx703dQ9Mn7ZbhCO14jkqAIST7Ck1qnp3NRLWhEfcpOc7SAB9+1Svj2s3Ar3QINLvxn053lZsAfT19ylTZbg7GkJCFKQEHKVg9iKdekOpL1ytAmFwsvR0mI4sq5wcc/TkfpQBbNDOLadWdq2iCULTzg+YoItl/lWy+3G1RgEMKyEuL/idB4+xGR+lLsmezFe1jz2aV/qjsTMcWgixXP1R/fdZOWyWuMy81MQ/kGO4dzagTzkeh/ripz01gwZEqXbk/AKTuejgBxDY5JV4ahnjzIUABkhORghzGlzCWw/IWp95KAApQzszzgH9eaZOlnD4qGyNu87RxkfXFGsk8YbulSZgxhEA0bm+fusw9dulaojTt3s/iqggBx2I4oqKG1YKXml8eI0dw/1DuQQFFILoOxS5yGIbrri4bay42yVEoSo9yBWsZFqgOzrlpd1IUmI6tUdSQFNbFfOphXfjKinJycfoQrR+hW7bJKAkEtqKdwwc4PkRwfqKqs2JrXNc0LMdT0THxMhs2OKa7mvyCPb2U3SWlhGZRhI5HpRi7a/BaCUjtVza7YhltIxg4xjFWybcHSOB7cUF4YcFE1qDQlxkemPSuzEtalpBHFFDtiyr5xx9KjmyoZXkIqtka5h4UL5WtdVLpAUUp4H3qzYlFKhk1EbYUgYxiv1B2LyeKjbKbFqIyDsophS1JA3dvWrJqQpfHl7UJm8RIjY8Z5KMDuTiqa49Z9N2FBD90YStPlvGavIX8crg5WOwfO4JpxApR5xjt3qS9HS42c4IrMl2/GHpy2rcS0+p4jttHegW6/jl8NTyYzJKT+XJ7CiHzM6VXk5+M75QbWiNdadRMwcAnNcrJFw/GZKk53M5OfWuULvYfJLr52X0nK5HCAcgcV+MqCV5J4966LnolEhJrwIUvG3yNRvomwtl1nHsG1YbEqGOM1Ntii2sHt7VWstrTgnI+lW8JtSiP8AaowslyWbXK8aeyPmxiuxKHAckc+teKGyBn2ryZJ+Iwrt6V6eOShNlC1+uNJAI/2qvcZCVZxVxMmJZaO0AcelD0y4qJwkmuWvB4Q7hXK7qaJ4xz7VKjwjjATzX5BiLcR4zpUAPLtX5JuxjJCE4QfPnvX1rzdtF0uSoCgghWB9aJbH0zaft4kPjxHXBkAdgPKq2JahMjBxx3eo84HIFMuw3JDcJKSggAAfN51VZuWyBu2+VcYuFkZRBApqSuqun8pdwaixAgOvK2p3HA70bTvwlXy1afTcY8/xn9m9SSjCe3YeddtdmZLk+LAbUy6z87ax3yD3pPS/xya9maq/wbbLYHZ6FljCl8HHc48hj/zyqkbqWTMy4BZB566+66zsHwZmxg8kKh1DqKTpi4PW+Yjw5DZwR6+4qCzrh6S4EoTn0ycVf6+0pOuUj9pXcYnLSFLS2OAfahezwG2nQG2OR/NTTjzfqIw49oE4UzXbXFM/pXbJ2qJ5UpITlewbQef1+tabhdKDItwK0fw9yKRfRW6GDcVNrAQQUuJwMcdj/tWw7VfmV2tCyUkFNe5LKYVJJA+B4BWYOonSaNGUSpvKu44paM6FmRZQVGRhAPatM68u8d+WErx3INUjNtjSmUraCfXNL2BEyWdxBTZi5JZGGkcJc2+zOtNth9Iz7Crhy3NstcDy4JovfsiUZJ5FVE5lI+UdqbjFt4QORBvtwCvukPSdnWE166XbKLBBUA6kHBfX3CB7dif+9aGt7kGHCULZGj2m2MHaVMtBIPsP5j/4TQX0lCbl09iWyNtDiZixI57AnO4/8uP0ry6l3eW2lUSMnwYTQ2oaT5j3/wB6YcHGaQK7KM03B/UPbHdE/gf5K89b6sTcnWYVqmOR5K3AgKKUrUsk4A54GfbFCXWGyK01OszL8nxQxEDi05wXHiolS/Xn5R9ABS7k6hkQNT2mc+hxyNFltvrZb7lKFhR79+Ae5x61cdfdRR9TXmy6oh3Jtdmcb+EbebGcOhRVtURyMkgEf6TRmYXRMpvQWljTH4WRBGw0yjZq+a4F+tdJRm7yrLYTbosdxtTjigqVMc3yEpycqKQNvYEjk8HypX3ex3J9Lk1YWlxtxKE55UXTg4B9sj/4r9Kes61LRqBuNcY6G5S2nPC+HKnUKIYdypfyjZnC/wA2M5ISVbCa6XjT0eVcorKw2m1wgqVK3qAy4oqOwgg57LBH8pWcpIRnLMjCM7jvcbHA5XL86PHBDeSeSUptNdQXbJenbbqGQHorCEKdyyStpSkBQTn2zg8UeQ7+NRqeOnLu3+7wFp2lDid2e2Ug+R5FKzXtikm9JbipU7eJa3H3fLe5gnZgjgIG1Izjkuk8jJs4DDbOlLVd4DaozUta23fDONklGCQSPVKkqGMdyB2onSZ8iCcwl1sHryVxAQ+Rpaa3eXY/4Tz0HpNqK/4rqA44V7lkjOT5kmociNblajnMQ8JcSta0oH5Vpz2T/wC3nt5DyxyqWte362lDT0+RHbOAnPAV9Vef3NXEbVchTzEjxg8ps/LjjaPYD70/mNuQyndqwyNJmn3PkcCSOKTVisttAFwhOfU96t9jEdO9xaG0jnKjisV9TPxRX7ROqZloVDizoyVJdjuKUr5Qc5SeBnaoKH286VWqPxTa21KFb7h8MwT8rbCQMffvS9YYS0hZBmak/ElfC5vLTXa+hl41xYoBUlc1orSN2AoAY+ppa6h/EppSyu+GuW0o5P8Alnef0H/Wvnpcdc3m5rWt+e84tfdSlnJqmMmTIXwpa1n0ySahe0ONpfl1KaX2Wy9WfjKgtPuItUdx8dgtwhI/60tr1+Lq/SGSmKGmHD/GkZNIN2zXFpKFuw5DaXPyqW2QFfQ45o+0B+HjWnUNaVW60vIjk8yHk7UD7mvA1o8kD4kspqyVHvnW3Ud83/EXF9QV5BeB/ShGRqa4TFkl1xZP+omtVab/AAFzBsXeLklH8yGxmm3pT8IGjLDtVIYXOWO5d4H6V12ekdHp0snJoL56txLnPPyMuuZ9EmiSydH9XaiKBEtMhYV2JQr/AKV9NLD0k0nbFpTGssVsp7EoBppWCwQojYSzEabA4ASgYolkJIso2XTYoWW59lfL+x/gz1/eEhTkP4YYz84Ncr6yIYQ2MBCfsK5X2wKkMTb7WHoCwhIKjj1qyiueJu9KDkXX5hhXHnk1eQLilY2gjt51zEzyW5ai/wARriUWsKCk5HPFWUN0Y449qoLZJCk4zzVtDdCXDzkVG9tFZPmcOKu0PciuzbiUr/LkiqtcnasEnipKH0PefP8AeuCLHKr2ncKK5dF/u1HIT9qFHi+XypJWQPbiiqY2NmScmqCVN8EYwaGMYbzaJa0dUrGBdXFsltQUnjzBqBNtUifI3sBasdyf+lRWrmvxBjA586NLApyYsAkBOM/Wq3JeY2ktV9g4sUjgHtFK60DY5UkoYXleAAQB6047VopLcc7kBCgcYNUvSFplu6uIWAe2R50y9cars+mIjq3ZCG3Nm7bml8Q+KPGmVlmzvY8Y+O3/AIS51Tp1iCwt8gHYhW4fasTdNY9vj/iX1Nc32krU0gBoqGQCo8n+lahvfWe338uRGnAVOK8Mc9yeKyTZwuN13vDIOFOIQvHsMip8Zsbmu8Pz/wAhLs7JhlxtnFH3Tm6iahamKcwEjOe1LOM7teJIxk0Waity1ZJBJxxQXJbXGXkjHtTRjsbG2mofJlkjlo9IxsF4ctk9l9pfKDyM9x2NaA0b1AMy3+CXOAMDNZetMwOqHtTG0pNVGUCDwrvzRszDPGWt7RsZGbQ8wmLq2U7M3KQoqV3GK8tM3WShOwFXfBr0jykS20hQHIqZBitsZUPXiqDE0uXHl8QHtN2Nh/IA4K3E51WQ4rJNQJYJVnyNSEAqWDjivV6PuQVY4pwawgcomfGDW3SJejWqLbpPVxk3Z1bUZyOppK0glKVkjBUB5Y3DODjd9TTW1HcdM6jQ4mHd4T7p5wl1JNZsdWUrIqy08w3Iu8ND+PDW+hK88DBUAaLglMXIVAQceQTMNFD/AFfjzF3FdqtralJwC64jgKP8ufQf3+lDfTmw3UamtlgdkLVapdwjqkxiAUb9wGRnsSAASMZGAcitL6h023K1E6EMBSd55x3zVPcdEx7NLgzgCz4Upt3eDjaQcg58uQKupw1w3O54WpjXo24Qxy0W5vZ558j9QgfWrDs/SGqkIuabTeLbNlpEpxIWlplZUttWxSkJJxvGScDanPCsHMlv6l3S0x1/tS4NXOdKJXDdKk7UtFWS4vaMAjajPc/IBkjcKff4q+rtn6fWK6mXHZkXW4hLRZj4W0tPktQAOTwkAeqScjivnierkrWN4fiy96JS0IYiuKVt8NCSPkx9BisuzfFmy98QJaK9v/UmwzwRva7JcA11UPP3+31Tqu3VKIu/wp75LjsZ1JbVuwVAEg7gP5gVD23Gja9LhWaVrewRn45iSREmxFJOR8ZuQtvw8fmDjL8hAA7kJ9qSlk6fLcWxMuU2NEihQWtxcxCXQkHnGNxQeOCRjse1MLqF1D05drkJ9kdFyubjjZkTYiilBUxtDaklKyARsB+U4GE9zkme3wkFzeT6D+U1l8EkzGwUOOPqCCCVaavubMTSCmHVhUtSkIQkc4UDk8j0APPv70LaS1G6mWlhaipBIHJ5oamXOfeZLkiTtRlSlBttHyJKjk8e/wDtRhoqzNrcRKlLRHCTkYHzEew9frVw7N2ubK87QKTIx3hwkHk9/wDiR/4mQmd1JQ3FaJcERvxEpGTvJJxge2D5d/uYnTz8MnUDqQ4z+z7G/HhuEf8AFSx4bYHrz3rdPTvpzpBK3bxCtjMu4yHC49NmAOulX1IwMdhgDgU7bEn4dtPYADjHlUwa2YmQHg8r89anjifLlnlNEk8eizF01/8ATTtKAy/qq+Oyl8FUeKNqfpmtPaH/AAn9NdCtIEDTcRbqf/uvIC1Z+p5o2tE4ED1ohjv+J2NS+G0DgJdlEbRTQg+/dJ9MXdptqTZojjbZ3JSWxgY7V1Vp6JbIojxIzbDKRgIbSABRy8gLRk1SXMBtB7ZqNwrtDxu2chAUuGErIwMZ8qjOQU4yB/SrG6uBOSPI14sL8ZOfWo2o05LwLBVfDihL/eieE54JSmokWECvcBU16MUhJHAogA0oJMp8nBKu44Dw74NcqLb3DgDntXK92oAyG18vm9ToykBX1FXVr1MA6kFwUlo8qS258+fTvRBbZyy8hWTwagtaPLqjsgGlomwXtDyAArJ9qJokseKDuxSa0teNjmN2OfKmXAkFaUq7144EhLWS7cERzZKfDPOPau1qWSUnOc1UvO7x7+dSrW9sWE1A4KqYaciCQrcD5DFDlwWlKjx96v3XMtj+9D11SSo4/tUDuVZxuUeE0ZDo2jPrRxZY78ZAV3T5VTaWtJylR5J70xYVrCkAdyR2AqMY+4W5MMLCRuBXjZdSS7DdGJTf+WP8xPqKDeq2sntZX9a2nFFoHgg0wXNPrksqQEDBBHf1FC8TpvJuUtTMRoOFatgIHnnvS7q7DBF8gu0+aPJjwv8AGmHzNFWUtrVY31XqCsEkJfbWo58goV+dPulc7UP4hZ90Wgt21pgI3/zrz2+1NCZ0ovllkI3tLSndjcRyDRHomPcNJznVOx96lHJWRS3h6jJjbgYzZPZHCXta/TZ+S3IDx8vp5qTqbpjEDRPCVAcZpA6zsCYElxoABSSR8pzWk9R3lbjC3XTtQRknNInVobucpbjJyFZJFMeHmTF+6U/KUvZEMc8ZLBylS2tUSV9+1H9huf7tBzQrcrM8klxKCQKnWcLbQnv9DTbE+jYQGm3DkUek1rTdivanOfSjK2vFQBpW2OXhwA/emTaX0FpJJ5qzdRFhalGRtCuVyintxXdEzxm8d8VCcUHh8v8AeusVtSXQnBwTUEk1Cl7kOYIjfa7lrc4Tjiu7jnhDtzXpd7hB0+lpV2lMWiK6jcmZOcDTROcbQo91d+ACcDJ7jOfupP4w9K6Y+JiaeiO6jmbS2Ji1qZYQo8ZA4UcckKB9OKjbJtHKy3PzQ4lrCth6L6t2u1Wt5eoXPBRESlIlKGEEdsKV2SfqRmkd1n/H9o2FbpkK0D9oOb9qFR0EhQ9QpQCe/nkjjjNfPrqB+IPVuuWkRZ92eRbWuGoDKtrSE+SRjuPrSykXF6SskqKufM5qZ2bI5oaFUv1GcgDdyPNaE6jfizu/UF9IuMViVFZSUNsydq09+OAkADtwnHNJ7WC4N6t0e4wYLVucCiiQw16nlJweeQCc9uR27Cgtun7rqGUI9tt8u4PqP+VEZU6v9EgmtD6B/DpH6t6YfRDdehX6Kwp9157AT4m/w0sqQVBWQUOFRA4B7qJ2gL1cUFJLI75nnhIbSWhL3rW4og2e3yJ0hXJDQ4SD5qPZI9yQK2B0O/C1M0/FW5qW6oS2vDhgxkhQbIH8SyO/kQkeQ5pyaH01Y7LEFus0Ru2FoBTkDalLjfcZWATuPBG7JBweTV1qFuRBtjimASSMECosoPZjukj5cBwnbT8WHFcyVstuPmDQFqArRFgtRaTGjRXkj8qVoCiPuaUs6w3e86huHw8dSj4qkIQhPYDgAAewpwaJsz1xSp51Wd3kT509+jXT2z/HPSpqELkqXuCcKOT9hgUmSZkmc1kTuDaYmaoNLfLK0l1iueeUieh2j9R2m23Bu4W2S0nxAUFTZ5pmruTdmwJGQsd0Acj61qWLGi2tABaStk8f5QwfuP8Aeh/VHT/T2rgr9wlmTjO5AxTMyZ+PE2NnY9Ugvz25U75Zwad6JQWO7x5je9hzcE8KHmk+honh3AAd6Fr3otrQdxa8B7LEgKSpJ9RjB/qa7wpqe+/+tXEUrpIw5woqpmAu2chG6LgNpJVxVBe7mkAgHmqyReQ2nbu71S3G6Jc/izjmuJH0uIoi4rk59JQcnvXS3vgcGqGXdfEOM9jUmLNRsyDlVfRHd0jX4zgy0ZW94E4HapcpYSnvQnAu4QeeOeat353ipSQocijgeFUuaQeVaRHseeBXKrYzxSM1yvbUe1fO7VPStyMpa22iMegoBk2iTbHilbZGPPFbC1T4TRfSI7aglJI3Z9velTrS2xfGUkMIAK208DyV3oYotmS9qUFpva4UsJOcZ7+tN/TmoxKjpCTnjzpY36ExDmSPCaSnZs2/83ei7TbSUspIGDgdq8tdiYvPKZbD4U3kDJqTBdw4Se3tVHbnVbO9WEJR3/eoXFSAImS8FJxmovg+PIxnNR0uKSgYPlXpAWfiR9KirlTNKNtPxPDQnAoyul5gaSsvxMhYLyk5waFLEo7KG+r8cPwYrq1r3J7AK4qTNcY8Rzm9rSfhnGZmzhknS/JnWaZJUpEZsAHgVrzpBpUNaQtN1eaDinmklfH5XAAM/c/7Vg7QkFp69MIWCpO4cE+9fTPpayj/AAXGjbQWkthISfTbSVgwvnkc6V110i/jKRmLG2LHbt5590Oa3vFpmWta3EJQopIWFDBBFIXUOt45dEZnbIUkABaAePY8Z/Sr38SN2kWe1z1RSlCm0qUlRHOcmsp9IdVXG7SHHZTodXyrJHnmuMub56pZ/iwbo91p96pfbk2dfzREqKOUlRBH0BNKSBp5990lS3EgnJJAGfpV/rC5Pv2pZKgk4/hGPKh/pRPkXBShIdU6MfxGpsaRkr9pamOLDLcYvDvNELulkPMgBAJ8+KppulvhFFSUYHftTMjtJC+1eV1itKbOUDtTLEUC2Afv80qQFRlgDg+1EdkuEh4oShC1lXAATnNEdi0fbrp4j0hDiylRwnfhNIDrP1r1NZ2ZNhtrse3W+O7tQIzZQvCu+VZzzVo19MtTza4cNuwNs/hPudrOxaMT4mo54YISf+FYWlT5ODjgnA575IpF9RPxrrsSRF0tb2YalpINwkEOPEf6RgoT9sn3rJ2r9ZXiavwXprjjeOxP1oGkzH31fvHVLwnjcc4+lBCTxDY4SjlarlZhO91A+Q6TI1n1d1Bric5NnT333VceO+6VKA9Ao5IHfgeppfSnyoEB/wARRPISOP1rxbJfcQFkkYFbF0f0W0rpDSVsu8eCZtzlRg+ZM4hwtqP8gwEpx5HGfepGsLj2qsuAaTSyvbdDXW5IbfdYVDiqwQ6+Nu4eqR3OfXt70ydB9Lbc5JbU+2Zq/V38v/x/65q61bLdk3B1TisneaNemjCFrayM1LtANKTHILxYTh6YWBzTqGl29bkBSQMGMotj6cU5pK4VwfFyZtbcO+PLS/NuKXFKXKWltDaSQewCEJGPrjGVbg7SrCEsowKN2gEoGAO1T3Xy+SaTtkjLJBbT5Ia1XomPqiXb73DYDGoLW8l9Gz934o/iQSP4VJ3D09vKv296rh2nT79xlsrDbSSHY60jehQ/gI9fvjnIOOaJ5ktdvgyJbQT4zIO3cMjkDOaDevDTbml2pOxKXZCE+JtGAeQf71V5kzsSJzhzQVVpUY/1FmESdjj9woegdeQ9Q5ciw3IDRV83iEcDPsTWq9Ba10ZYLcyo3fY+fzIS+ojP/tAx/esR9Ov3Fvwntnsa1hoPpLpXWFgiuXe1NTFgBQK/I+1Z1jZk2RmbgBdJo1qCKG4o7ABTeuPW3RcFhIfu0YF35QVLCSf1xQPqHqVZWlGXb7qyWz6LwP8ApQv1F6KaU+ELggFJjtHwkhWAjt2GKArToq1rgORVNKLBPCSRx9OKOzdQmEhicBwLsXaWIcZhAdZV11K6hs3CCy27halHe27jGCPOhlrVGGQtKsgjP3pSa4iJYm2iOhbgaDqsDd6EYomgrV8B+Y9/9q7+F9RlyPEbKSb5HsPRXE2IxjAix7VZWSTnNVMvVS1kpSTmqR9Z2ivGMkKdBNPT2lx7UuPjx90ryJPek5yec1e28OAjJIzVLa2khfaiqI2naKPx2ABFThpbVKyjRAtIJ/NUhKFpOMnAPnXnA+ZQB7VZyUBCOBUpHKS8htPK82pwbThRrlUst1STwa5XgKDpf/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0" name="AutoShape 6" descr="data:image/jpeg;base64,/9j/4AAQSkZJRgABAQEAAQABAAD/2wBDAAMCAgMCAgMDAwMEAwMEBQgFBQQEBQoHBwYIDAoMDAsKCwsNDhIQDQ4RDgsLEBYQERMUFRUVDA8XGBYUGBIUFRT/2wBDAQMEBAUEBQkFBQkUDQsNFBQUFBQUFBQUFBQUFBQUFBQUFBQUFBQUFBQUFBQUFBQUFBQUFBQUFBQUFBQUFBQUFBT/wAARCADcAVcDASIAAhEBAxEB/8QAHQAAAgMAAwEBAAAAAAAAAAAABgcEBQgAAgMJAf/EAEEQAAEDAwMCBAQDBgQFAwUAAAECAwQABREGEiEHMRNBUWEUInGBCDKRFSNCUqGxFjNiwSSC0eHwCXKSF0NEovH/xAAcAQACAwEBAQEAAAAAAAAAAAAEBgMFBwIBAAj/xAAyEQABBAEEAAQFAwMFAQAAAAABAAIDEQQFEiExE0FRYQYicYGhFDKxI8HRFUKR8PEW/9oADAMBAAIRAxEAPwBe6U6fuTfDLjZOTk5FMRrpsyWQPBHA8xRTpu37G29jYSAOKK1MKZaztFWAiBHKtMbEbILckFfdB/ALX4aMA+lLu6wHoMghSDjyOK0zfw2vKlJHHfIpaagYYkbtreceeKGkiAPCBzMZkf7EqkAlkkjn09q/GZaEnYfPijGREQcDwRjzGKr5FqjNrC/BBUr0oUsIVO1tmlUNQULClYBqkvVtLf71hRSr1TR9GtyFhSAkjI4qivkX4fckp/SuapHNZSSt/wBAwdQJcC2xGlnkPtjufceYoKtN4vHSu5PQJiVO2585UhJyk/60H1//AIacFwfDcg4BHpUK62ZnUEJUabG8WOvkK7FB/mB8jXoNInwzVtXroi+MOOtyY0gOsunIWk8+4PoR6GtCaQv6wlrKjtUOCfPHesQyYN26ZXQvM5ft7iuT/Cr2Por/AM5FMe7dYmZGitOzLZKU1d7dNfCvmwQ2tCClKx5p3IX7cj1omPJMI6tXemZjcd9PW6IFzBZSVOA1+XKeXWDsPtST6ZdTjqvRltuylNoW+kpWhCwdq0kpUMZJHIyAecEUwbLf25u5ClZ57GrMSgtsJ8GWzwvFjPCrp9vfmycD5io4GaaHT/p18S0nxWtxzyVDvQ7FDKZLThxtCgafnT5+M7HSUkDj9apMqMSvFpaytTleQAeFXvdMGERCrwU5Az27UtNUacRbnFkAADsBWmJk2OiIod+KQPU24th1YQOSaMgiiYOeFaaXumkAKUbtxdZmFoqIGeM163O6vCMQlRPHaoDqFLmFezdz3qbJR4bOVJGCOP0q9hot4WkPxmtiFJM9RrjLSwtxBUCO/lSEvF0ekurK1HPpmn31UlhuI/jABBrK15uhZnuJJwM+tVGaKesf+IC+OYC+FYLQuScJ5+9Wto0546gp1wIFD0S5gJBGTVii9O8AEge1VZKV2jiyjqJb4ENI3L3KHkPOvZMiP4g8NocUFRrktRGVE1dQ5uU9/wBa47XRpF/iIcb3batYMBLDe9Tf7lQ+ag5M9QCcH5asH9UuC2lgkEFONtdUoHmwvMTTp2+mQ0slkrwpI/vTu0brtifG+GccCsjKckVlCbdJaHnQSSnJwD6V5WrXky2y2x4ikFJ45r1vHSgApaV6gJZksunAC/Ims26taCJZIwMGnXBv51TY0r3ZcCeaUWsIqkSnAe+alJtdN4KJOlF38CSlC1YHl6VqPS7/AMVFx34yKxVpW7/ASmyTgg1pbpvrLx1NJLm4EYrtlVyr/EkbQaU4La4EPgDgjg0SNlJRzQzDAfcS8kgA4zRJHbJbBz5VKBSeoWb4wvVJCTxXtDZSqSgmoy0FOcdvrVrpu3uXGcgY+VJ5qePkqR42iymPpiAl1gcDAFUWunzDQ4ASAB2o+s1qMSICBgAZpXdXZ4ixnlk/MBjFMsBoUrXRXiWcNCTl6uanZSkhWeat9JWpy4vpCPPtmgcSDLl8qySafnR3TjclTJWMKPOSO1V+ROWu4T3rWY3AxuO1LY0fcIbAWGVKSfQVytHQbC3HhpQ+2FowMKrlQNzS0Usm/wDoXrMFomtpYbCSAQOau1ykBkkqz96Bbc244lOxWPXmrCU+tlkYVkivmkNFFBafisLQFDvshS1qT3Gc0OuMtuAhYHNSpcp1xS/M+tUr7zviD5uBXIY2RXsugxzN5C7ps7K14CQc+VdpNgaQPlQD6jFdiHUNeIk5zzXZua7tG8ZHrQMkYakzM0TwHW1ch2uOsgKQBj2qBqLR8aUhawMHFWIcUl1KsHFSJMwKaIPfFCmjwqaTG9kidRaV+DeUpAP0NVjMMnCSOBxxTTvjJkBaQkd85NCibaGZOCnIJqJzQFX34Z2oUuOmUXKG4y80HWXBhSFDuKQ+u+mcnTRVKipU7AJ5H8Tf19vQ/wBq16qxKdj5baJBHcJoYu1iUkKCkBWQQQtOQQe4I86+2nyXD+eQs69JNYq05qNmKXVtRZDSkFBV8hcJyFfXjH3rS2m9XFMpCgrvjNZy6p9PP2M6bva21JhqX+9bRn/hl/XvtPOD9j6kn6aa2F4YQy84BcGE/Og8FY/mH+9RkkdK407Kr+g88FayYvy3mEqSee/0p79LrqoQWkqJ3YrJVlvpdjoG75uOK0Z0xuoEJndgHHnRsIbI7lHPxBvTxkSVSGCEk8jFLfUWmV3GSsqSTzRxAmJUhOSCPapMhcZKPE4KsUf+lY+rTBhH9PyEolaGajZK0YzyeKDtcsswIaggBJSOKbWpLwwyhWCM1nbq1qhKGXQFj6ZqyYBEEwx5zifmKz/1Z1IENvJJBIzzWXbrMVKuC1E8E01upl3cuLziUFRyfKlU5bXC6VKB71QZEniPWfa5kfqZvlHAU2LLKEgDsKtI0rnvxVK3FUB6GpLKlNK+YYoEhLlkdohbdzgjg+1XNpbfkEBCCR6+QqrscP4pQWr8nl70yNPWYv7NqPlxwKka21MxhkNBQolrfWyQEbjivNFnktukKSck02LLp8Ia5RwfI1Y/4SaeG4tjI9q6dGrIaVK4WEnv8Lpl8KZwTxnFDmpOnnw/71rIUOa0O1poNHhAz71Ih6ATenXN6BgdqGAN0q6XClidtpZ60JqJdmfMWQSAeOas9bsIkJDzWFBQBBFXPVbpTK084ubEQotD8wT/AA0Awb4p1kx31ZyMc1NRHBQTmuaad2hV/dFlhSfXNMzp/qhUaQyndjkUvbywW157/Spenp6Y8hCu2DXnSmjeWEELc2i7mmdbkKJySkUdwVhbePOkD0o1GmRDba3Y44FOi1T8Yye3rRrHh7QtOwJRJGCiUIG3nzo40FAQl1B4796XJnggHNH2g7s22tG44586PxgC/lFzDc0hOpuGE24n2rM3XZ1eH8HjOPtWlET0P235FA8dqzx1ph/FNvJA+ZX9KvGNU2h3FlByz/Z3MywT/NnNan6NXRgNMIO3IwPmrM1ss7jcrBT596b+iprtqCDgjA4IqmyYnXaZfiSI5UVArYjl0aFtb5A7cVykaxr9xyGEbicY/NXKqzCXG1kP+mzjikoYiH4sIrwULxk7j3qjud/cZVjJIJ86ZfUOL+xF/B/DqD6uAEp/pQo/0nvEyB8U42EJIztzzS9g6h4sZ3v5HCuJcvbkNdE2g7njpB4vO4Hnk+VcbktyFcnBFecjTkiO+pooUFpOCDX7HsDyFAnIxTXiyO27uwn/AAsoOj+ZXbLYcZAzkY9ea80RQsqHOO9SI8bY2AokYqY2hDRHfkd6FypQOlV6h4ZBIVamPhQBGQKjXNpDQJAwcfSrd11IWVDg0O6nmiMxn1FVzHErN8l+08q00r0xuOs4UiYw4EMIJSBjJOO9EvSDoHIv+p5BvDWYcVe1KMcOH39hU78Mmv46ZUi0SlJwolSd3of+9a809Cg2+NvYShKlcqUKvYII3sa/tCMxmTNEnZQVJ6YWO2ww38IyMDHYUgus/SuE9GccisJbcAO1SBgitG65vCG0LKVDj3pOXS9ouj4ir+YrOABVw7GY6PkJzxtDblY+/asG6lju2ubIiSmQtCgULbWPlcT5g0i9V6Ul6Nu8e62lS1w1uEsKA3FB821e/IHuD9q+sUv8NendaIZ/bSkw4ywVFxtI8Ugd9p7Dv3OfoapJ0Pp/0O8Oz6M08mRc1jxHbpOw9IUQMZ3EfLxn5UgDk8cnNHJhhjgXuoJfxPhzKzsvwcccevssy9CekGvep0GJcoul51viYy67cm/hWh/qSXMFafPKQf1p/WzRsjR5bTMvVsU8pWAzGdUvafc7QP71Yr6mz7tZnIrU5TZIPiIT8uM9xQLdmlrjtHn5sYV71N+ngYLBsrVtO+DQx1ZkhPNUE7HYF2tMIPuBDrSgCC2vJX9PWgu/dR1WxxTL5U04OClQx/eotoucxEJqKZTrgKey15S2OM4z2q9htWWZZUQr9bYtwgOhxKZT7gOxR9FDCkHvyKI2gUGOooPO+HjjMPhOt3kPVJbWXVNCgoIe5PvSh1bLf1EwVl1W0+lW/VjpZeNH3x2Y1HkytMvO/wDCzjhaQP5VEflOeBnGfLNV8KOFx0II7VR5OXMHGNwpKLmvbbHiiEnrvpcgrUrk884oRn2RKScAfpT2v1nBQsgd/wCldukv4bdT9ctSuQbOyGbbDcY/adzd2+HBZcc2+IQVJ3kAKUEA5IQrtgkCsJeaHaW8hu0kELOirQsL4GT611XZ1jkjNaD/ABB/h5u34ftZfsia+LraZTYkW29NN+GzOawNxSncrapKjtUjJI+U8hSSVaIgd+RIzUhDmHa5VLhfBCh6et6ypCedvoKb2mIim20fLggd6EdP24eMnHGDjFOHS1sQUN7h5V4JSHUFbaZEC6ypVqQveAU8Yq/aHy5xVtAsjbiAQnBAqa1YS46EAcVMHOT38obwqyLb/ETuKeVcCiizW1MNrtz612aiJaUlOANtWeG0tEZycVJFV2VRy7HSbihnV1mj3mC40pAVkEEVk3qd0imaccVOioPwxP6VsuOwmZI8NIyT3xUrUnT9m92hyO42FBSfMUW+MPHCqdQxYns3N7XzbedU4Ftuj5hwKq2XDHfIz2NM3rJ06laGv7n7siKpR2q20s5Iz8wHPnVa4UaKUKLTRTm6X6o+HdbSV8g9ga0haL2XGULCs5FYf0zfFQJaCDjB71obRmtQ5EbCnPsTXjHbSm7S8kNFFPJF5z3PFXVi1b8DJRlWBmlUzfEqb3BY/Wv39upBzv5HvR7JtptNxka5thatsev0LYSPEyCO2ar9SNo1DlaOVY5FZ6tGsnYS0pLpKfLNMOxa2DgTlzNXOPmteF5i5TISSO1bN6MCJBXtA88dqI7fZUtJAI7VXsalS8PU+tWMa8AtncQFCp3Oa9WI1FuRw4rkuzlh7fvJbUP0NcquumqkJSUFQIz61yoLZ6L7x2N4KbXWWLHuWsUQ7cW1TkuJ3Edmxjufpgk+1Dlv10W2FxJCkqKSUDHnSd1l1Jftt9ul9EwLfmEx2kA5KU5+ZX1J4Htn1pTztfXWFqATmliRFU34zjaycpHfGPWsTBjlk3F22zz6V5JEx8V5YL6H/StJXaC1cLit5CBtJ9KrpdsQ0g8YoV0L1jtOsIGGJDaXxwpGeQav592DqDtWCMeta5hwsx8VrGGwnTFDRCAw2qa4yExSrniqJ/UTaFKBI496h6su4YSo7h9jSunarCXF4XgZ8qpc0kOoIDNnEYpyZMjU6UuAKVVDqu+Nvx8pXnjzNLSXqwheSsEfWoMjUhmITtVwDyKFhu+UiZ8rXnhFelNVS7HqFibEUQptXYHG4eYrdnSvrA1qe1Mth798pvCkk8givn5Y3EOOpUDimHpjVUjS9yamxlqSEkbkA9xVtjZJgdz0idIcWuIPRWzdYS33lIShXyunbk+VTNOdM4jcddwWpT8gJ3DKsZ88UGWnV8XVWnYs1txJK0A9+QfOjXp7qN1b7UdxZUlR24z3zxTY0iUW0rTfFlOHcJqu/dD+u+oa9Hxm0yS2JC4qQ5HSMkLJOEJ9EgHn1rNUu53LUF1ky3lGTIdcK8p7j2FG3WZMx/Wd0feBcw6UpT6JHAoQ0zAmzLm0ENEEq428k1SZZuQknpa5oWFj4GB+p43OFk/mkY6I009f5jTzTCmi6Nr6QPyqHdQHoR/XNE126cybJBcU8hySypzDSm0gnk4/oTRNDmCy3iE58W3GJZ8EMNOICFK2EDJx3OePU8edRNT9RDqGyOXyFqFuHNt7LrabXOJRvKMb1tlIIcAPHbj14pMyNcZCHRgfMPcdCuVnOdr2Ucj+kKZx7/TlCsqxKtVvUF7lvnK9g5xzXjppqe87LPhYaKdpQ4n5c49PXNFvRrqtOatImyno0i1vSCXUvtpWhS1cZ/0gq/tjimbK6g2KRcIDcyPGVGk721QkOBxJWOymwoZHGTweOPrRuDq8OWxrjwTXH1QT/iHIDnRPi3X5g/2pIJuZKtFpk2u8NIftpSpLoWflUhXIG3zI55pMao0WuyOGdb98mzOHKXU/MGs9kqI7fU/Q803dW3u3X/qLcYEl74e3shZjoeVsBSMYHf0P9KWGq3mm5cpuOUJZUCEoaV8vOPfknB5piymxzQeIex0rjUcOCfT3ZUnyua27r8fVBktlLickcd81pj8F7zjOktUtW1vM9Fxjl9IGfEbU2oISr1GUr/U1mJ5woWUE8Htmnt+CbX7WjuqbtkurK2rbqdj4Zl9YIR8Q2SpsZPByC4njzUKqcB+yYOItY4ycB2+r9lozqj0f0lrMt2nU7cC72oOKWiKd6X4pVtytp5HzNqyBkD5VBICsjsnuhn4EtO6V6o3i+XuVH1bpSEG1WWFJQlwyHVlWfiU8JPhAY27Sle8HCdpRWg+pkKJZ7nAYQhLAlrI8RrjIHKhn3HH3ofOov2dIZYtTrNtaac8QrbSCXiAfzfzDBNN7sRk7WydlXp04Z8LJW8uI7oDgetefks//APqC2NuFqLSl0U+kSHG3I/glCUnYnBBTgA4HIweBkYxk5Q+mZP7tKgDtSQkqHYHGa+jVw6n29N0bf/ZzKLh4Ia+LcaQp1TZ52pXjlOecdsg8ZoU1fqa36liGHNtka4wFKG2A8pTbYxzlO0AhWTk9xwOOTmkn097nOlHHso4MHKDtxZQr+Pwsq2aehISCR9DRfH8ENJWkjKu9Turn+G4kdn4a3Itc5rPw6YKENNrClAEuJ2lRwlPHIGSTzu5AGr+G2NoVk/WlTGzhkNdTS0tJBBFGwVPNMYgGyCj6K/u0xEc5Scn1qrcuxUAQo4qnn3UvJPOQfWvKw+NcZiWUjKAeTRomIfQS9LOZJAGJo6EtxkqLq08nt7UyG7Qgs8jIxVLpKImHFaGznFFi5DfgnHGKZYwC1WzYTK3kLOn4jun0O96ZlHwk+MlJUDivnnd7e5a7g7GcBwkkDNfT/qnIafgvMlQJWkisIdVNDuNXF99ocZzVdkNG6wlTUcJ2O7f5FKMxFo+dPb1ot0tqNyApCVqPFU0dCm1eE4MH3q3h2pLqk45HrQzQqhsrozbU0rVqovtgI5yOBV1D+NluApB70M6J06648kJ5T6U9dKaIdWErV2PlU4iLkQ7VpGDbaGrdp6Y8kApNGVi05LjlOVHApiWvSyGW0hSQMeoqy+DjRVZO0VIIdpQztSe7ncqa2QH0thJyDVjKbWzEUd2Dio9x1LDteSp1KQPel9q7q5CZiuJbdSSB5GiG/LyShxmTB1sKptYasetktSPF+XPcHmuVn7qJ1KXJkKUlXdXauVCZuUb+syDzuWir/bHHLTb5rEZZZLSXFk5zuUcmqmwWUXqY+lbK0JKSSSMZV6Vp6Tp6PMBisxwveo7UAcCirQnRi3MSRKnNJW53CSOB9qo8b4baNryefMeS1yo4scB/7lg6/dDL/Zbkq56dElCid2WkkpV+lecPq7f9Ku/B6hgvsLHy+IpJANfUc6cs7THhBhoDGMbRSp6m/h0s2vm1IVEbKFDghNNgwHRN/pupLngPjJkxnbfY9LBt/wCpEe9Riph3Cj5Z86WN11G5G3ZJ5861brb8FVsscZ5duelePgqCUryn9DWN9fW2RpK+ybVcUlC0KwkkcEVQzsLH7ZDyUv5s2W4bpQoU7VxCs7s4r0g6myzwrPOaEpkH4pxKWljKjgUTs9LrzCtoll5pSFDcEcg4r1kZNloVGGyTWWi6TF03f0raTlWVe1H9qltzHGULcCG1qAUrzAyMms+WC4riOeG4SlSeMGtI/h50K71HuipMolFliKHjLzjxFd9g+3f6j14ilcGDcVb4mQ3Hbvd0FrTRmgWIOkErhIJQUBST5E48qu+mCZEK+xTKUUNh8AhQ4xmhLVnXG09OIDMDchDDaQ2htPoBjAHpXbRPUtjXSm021SFKWoAjzSSfOrnT9QgyjTDRHknnR9UZl474Txav+sWk2ntUyHGztfcVvCVDHBFT+k+j4kG5LYuK2AibHcbbR4alL8TKTkkDaE7Qocnzq469Mx5Nybml5caSW0o8LP5kpGAqgrpJqbwNd25lCkhbqlJDUrK0HgnJ9DxwfWi8wExn3T8H5WVoX9N1UOft7oj6r27p9HeuEOZDWhyO2EhTTziFIVj+E55wfSsl691+NPxYj1nYaWmJGMEIdcCilHKi6Af4lKUc/enr+KmOdUNCZaIr8OEzubnvNuFYTg8qQlXJJ9KzGnp3crmplDDSX4ikYYedVsLq1cDgk8nv9qxzXf0jntiY0F3biBVj0KX4cdhw2Oslx7BPXH3TK/DFqqzv6a1S3NHiS48dyW3FdztOEpCQjyySV5A5OB6U7OnQs2otOtvlnwC0ClXzOFSDjOAogHPPb3pNdNunNv0zd4rcqYhtUdSJUh1QwlZCwNp9B+Uc8ck0zTdYrFtk28TUpbS8sJEZZSnaOAffjHIonQ6fK3gAc16/W0GzHL5g0E2aNoE1Y21O1RIVFY8V1rKCpJzij7Tv4U4eqIqLncdXhLb6ApDNujbkhZHmtShkDJGNoP0oIhajtViLpYYWt1W7JSOSfPJzR10X16t28TrWpRS0pCZTaPT5sKGP+ZP9a1xkLHsDXchOet4OTPp/htJDBV+4/wDVCtn4XBovWsmdfJMO+aciMhcTIKTIdVjCXGjkYQAokZwcp7/MAeP6oXMaTHBShlGNiEgbQB5Adh9qgdaNVSFOQ2GHSGxkq2/wqAHb7k0vbRqrx94I2OjAJzwPQj270fjwxQfKB2qLRdAayESOFkp13aPN1NFYlRlImPRQlZakALWVJ5CgT5j9fQ1HjMxL5KbbkslpSPlUQdpSRjP9qptM6hcieA6leQeAc/1opnPsvPouAdbaK0kOnIAz60a11GvJeua/Gk8Hoc7SPL2VbqjTbtogm4sx13iPFyvwUKIdx59u/wBv0pb3DqtIm4eiwVR4LJCwpDRSjeORuUO/0zT0sVzaWptTbrb7OcDYSQCP6VnfrdqBnSuvbmxEeUhCm0vqaSrCUOKGVAc9vP6moXAA8lWGkD9VkHGlZudVg/zx/dVV5lxupamob5+GkoUVMy0o3lB/iBGRlJA+uQPfK11hpW9aNV40lv4i2lYbTcYu5TBWQSElRA2qIB4OM4VjIBNSHeqy2soajtIkLGBLLaQv7kDP37/2oqjdTVaysqNJzI8eHEdc/fuFolctZaUEAqz+7IKtwKcA9j5EJ+piIAyMFmx19Rf4QfxD8NPdc0TKI9/ylUL+SQN2TnApp9PIiSEKIyVc5rPEOWoTyCrKUqwCOxHrT/6czVLZaGe2KrsWIyTX6LOcLE3Osp92hvDKah6huxtzDigrjB869bRKV8Onz4ob104uU0W0JwPMimoNDW2nDHga00UpdTapXdLsWwo4B86GNS6WRcIDi1oCsjuRzRYdJqMkvKABJ86nvWxpqOUuLJ47VRDcXnelbX8mJzTG1Y01vpr4CU7sbPBPIFUFluXw8gId4GfOtK67s9tCXcNt5IyT71m3WDLdvfUpvAwrIxXxG02Fm4N8J+dN1wgltaljnyp6WnUtvtzKfmQOO5PNYR05r963FCQ4cD1NGTfUyZK2oaUtXl3ohswaFA6DcbWuLz1WgREZDo+UdgeaWeqeuadriWXB7YNIG63i7TQclSUniq1i2ypbmHFk575rh05PS7bjtb2ivV/VqbOKgh1RJPkaX8i/3K5LUMrO6jCLpRvakrTkn1oktmkGsBSWwMeWKhLieypg0DoJRf4Xn3H5lpUfdVcrRVu0k04jaGsmuVGu6W+unK4a9TpbkqHzNkJKvWm7coUYNgsLCVe1ZbuEt6GtLzLhbcQcpUnuKnWHq1em5S2H1eMgJOMd8+XFXTc9kP7+lozpzNO0sdyeKTykpTHXued2D61YC7ssW1xTSwopST3rKeteoGq5RUENOsNk4DmCKsOnXUm5txHIN+dz8+UqHZQ96Ff8S4RuO69zwE1S4IEQc51keQTjbnOuW6bPuDSCHSQyjzCB5/f+2KxvrT8OA65dQpct17wLcwvYfD4Kz3xn05rSuq9YNXOOGo7wCSAnjtihRjVEXRISN4DrxyADyaRI8xuTqImedzRaoIcLxpi+Xnd0PIBZ91h+B232K3rehyn0LbHypSrP96UmpLHqHTUb4Rxh19pobd+OCK2BfeoVzvd0jx46N7DqgFlQ7D1poWrp1YrlZyqZGYW6tOSVJHetCx2x5jSYhtpXORoOKItzm7Seq4XyheU2Za/Eb8NeeR2xWvfw86mt2l+lQC5CQ+tbi1AnnlRwf0wPtV91s/C/Zbi29LtjIjSBk7mx51jbUaNQ6Akv2pbziGwTgjNUup4ErozGD35rOcvTJME7pBuZff8AlMfqbqv9vauecWsrbQcIGeAKZ/4e9VjTupIzy1bGlgJUfQg5BrILV9kiWHHVqUonuqmxojWQSltKlH6g0DixHBDCOS1G4OZEHbIxQX0c61uJbvbUx14qYXHAQpC9yOPTFKPT1zkwrs/dUx0eGlpxAK1EBO5JG7Prg/1of0x1J/xno6PZ3nQ9craCqOMkKkNY/KPVSR5eaR7E14zdTvOQvhHGVRx/IoFPfsfem7xm5LBtNAr9F/DzGZWmiNpB8j7D6IiuN6VqlxuwXVb7ocUopajukEkJJ7p78jvzXLbYLTKjphy0KQFkPJQCoKbB4TyDkeZwDjmqjQVsctEyVeZMxKrk22r4VBOMu9k4HokEqPvirYWyY88m4Oqyp5Gz5eM4I/TzpVl0sZM+8tBoUTQHPFIHM0+KScsZwAPLjn6fRFKWW4koxYZQZTcd1lbZUF43gKBVnvwMj60odZa1dkpTBaDYXFbCVLxjJA5ximOh6RazImnYt9TKk+O6vG0FONxz7cUitSoVIuLuwodUScrb7Gpo8FuGXPaOfx9kRoulM/UHcLoDn38/so8W+PqbdJWr5sk5HFHfSDVpt2r0vLXuzFDSlem9QOT7fLQJFtbzsZ3YkbyCkBXrVpYI406FuuYWpeErGMds9v1q2xDK1zHP/b2U75kMU0LoiOOvwndr6W9cralKVArZcUVnnJSoAg//AK0vIcwxpkdC1BCXQQQR6EY/uauYLjt/s7D8ZSlNhQQ4jOSB5Z/WvLWdhajXGCuKtLjaGSvKFA4XkggjyIKex8iPWraTKjdTmOSfiyRY7v07jzZTDsNxQYaVJVyPy8Zogvzjz+kVIQM/vEKUcflA5pZaWvJQwGlg7Ufx7uSfXtRnGvoTBkhZBYcQW8FWd24YwPXk0U2W6KoM+MsmDgLo2jjRE5612BCwMqWArceTg9qVnXDpw5rCRKv1ucWbl4eXo2d3i4GBs54I8x5/XubDVsK2WePDbcT4qUBKg3wSccnz967Wi7Kmyk7uVY7JyTiiXRslaQ4doDHMuDkHMjG08/ceh9lia4Q5UN9RebUn3PFEdjYduVqO0KX8OsFP/uOcD+/600vxH9PUWKbFvsWM4LdcVFC0tjIaeAye58xk9vI0vdLa0i2CL8M/b0PNbt+4q59M89/L0/3pQmxhE90d8H1T4/O/1PGbNA2z/HqF46u0Wu4w3dYIVbbNCBDbsQKUFOub9uWwEkHOUkjjHJ55q96cXBxZbQ2D7iqHXutmdVMR4UeK2zGZ5JV+dXIOAfIZA4zzgfQxNN65hWkJ2LSDjyIoLCY7GeWvdu9D/m+1hWrOGkZjmvaWh3I9PsVqizzgzGAWrAA71T6n1DFjIXlxO73NJC6dcmbfCUUOjIHFBDWubrrF5xTYUG1Hjmrx2Q0ilSv11u00mdduo0eJIUN+R6+VBGpurjLTawl4J48vOqlzSFxm7lLUQn25zQRrDR/7NaUt9W33UaBcCTaTMnLM7yTwqTVXVQyVr2qU5nyHalbfL29d3iVDCfSp95DLK1AcmoNutjk14EJyCagdaFACj2y2uSXk4BIJpt6O02klsqSOfWumk9EKcUglOfPGKbtg0d4AAKMZ8iO1cL03Vqnf0yyqESEeXmKHX7YYT2EJ4+lOJ23Ibi7NoOKFLza0uDhI49O9Rmwum0UOQIvjNg45otssVAUArkChtlhyM4O4HnRDbpQb2kevOK5C7cEwbVa2/ACgBzXK7WCcl1pIJwMVyiAoLTSmywtHJzmjXpnpGJDZXfrqP3Z/y0K/l75oEl295x9DKEqWtaglKR3JNaZj9Of2nohiK4SghvnHHOKOhx9ziSOv5TdjY4GS0ymm32lo/dLF1F1VC07by0HFqUVpSPICvLXvQuLp9t12M4okJB59c1SaF0Ax016zW6al9RQtS21BRz3H/amH1e1sza9QJjB0PMqQSoDnFVkmlR5e45jAPROOptOPkRsxXnYW39T5rPNytEuz2mS4pR8Rt4tpz54SD/uR9qBbbFl3qT8fMd3IbJ2gmvXqP13gS7mbXHIK0KVlI/mo50pplq56RZkJ7uNBRx6kUn4+kvdlFmL/ALVNpjZXkueqbSN1akambiDG3Od3+1PQxnFxkhp0oGKzLcEr0hei8k+fer5vrbJS0GwrJA+9afpkbsWLZMfmWhvwpHtaWc8J4yo4ZhuiQ6HU4x8xrEf4lrPFfnKdZSkqCiMgU3rp1SuEuLgn8/aknrqS/en1F3kZzz50RmysLNg7SL8TzQ4mI6GTl7ugkObY06khaSlXrUNCZVpfJZWSn0zTCmaeJC1JTjz7UI3aOYy8kYI47UtvasZiPmDyr/TPUSRCfay45GebIUl1CiCkjsQfI047N1wh3t1prUKS/tADcyLtS6MDsUn5VDt6Y8vSs1b05/LnNXVt0y/cUJU2pSM8gA1E1xiNtKatN1/O01wdA/la/jdRtPfBN/ALkvPKGFeKkJx9wabuh9KXTXmmW7tbbjEbixlrbXGWVKcQUjPIwByCDkE9/UGvnkY+oNOOeI0tbqE9wfKvoN+CePNl9AXdRzGUolXa4vFl9OdxYa/dJHPHDgf/APljyq9wZf1Em0p3w/ivKzJgx3DvcKj1TFVGhOxZLqlqwNwQnb68Uu27OhLingtC087U80/9X6Iu92kOLjiO4eSAsEHOe444H3+1Vc7pHFjaZk/CH4m8p2OOuPKAUU9j4af4Rk/U55J4AvpcZlcNWyYuq4kMIDjy4+Xv5n2Skfj21KWhFS+VBCQpbpB3Lx8xAHYZzgZNeI0jIvDan0Ottpbxw4o/NnOMfpRRF0I8p1K3ZYbUgkrbODwO+SeB96vYj7UKEqTam3LkwZAjlnwyW3lNpCvyn82CtOBjkk4zSznStZG7d5DyXOdqbMaI+E+6/wC9odtNsldN9NzHpsyM2qWgfBNJUF+KopyFKGU4Tz3yD8pwCDuqwc0VKliZaXpz8TVsthUq2syI5WzLwTwhwbUZXjKUEgg4BUSeCLRen30XTUV01JGlXdyNISq3rlNBLclaVEtlGePRRwPQckKq9ka6vuio0OLJSzfbZcbr+5gXBsCQ04Fb3nIyyrKQ2FJUcBXKXOO+M3ZJI91ucQPT058+u1kmfq8j5CWG3HkkcA8A8fTzSP0Vf5NwlPw7rF/Zcppakb8KClqSpSFI2q9FJOeMgjHHNEL0CXfLs1BhyXhs+ZS18JbT2KuOPt37VdfiA09G1EXL1bY7c65RLiyialgIbcRlKgsuD8wJOzucbdpB/MTDuLEjSWnrPKabVHcusUuOhCivw9ji28JJ552Z5JwSfambSMmcTHHkduA5v7q20zVXzFp/3OsAHmj9/ZdHdEXuIA5bXzdFo/zG8Kbdx7Dcc/39qutG3qU3JTHkIdaeSvCwsncD9xx27V10hqdaw0liO40MYU86oIx9ATn07mjLUzCJ1o/bkdpL1xiJ3rKMDxkDvnyyBzn0rRYzwrjJyZSPCyGg30fP7+VJb/jT1quw9LtOwYQfVKduIfU422VNtoS2sYUvGASVjAPJ2qx2NZp6cab1v1afmptnwqERGS887I2tjHkO3c1p2NfHL2HlTQiWmRlK2lpygpIwRg9xjihfTtvidMtSXqA6VMRbgwHIxTyNuSQPcg5H296oM+FweJHftKzzMjztOnb4U5a15ogEiihvRybPE6TTk3GHHVqluetC1yW07ggAYRjzB5+tKH/6Ra21jqd9rR2m7ncoi8OD4ZhS0NZ7pKuwwQcZOcVpaT0rY6labVqK2vCJLDxUEpBUh4o4woD8hIPetA/h4vz+nNBHTxcTEebfcekKCgkoBwO/meBS5PkPie0bbB4FeZUOsQOycFjZHF8rSRZsmv7rH+h/wH9U9USCLlaWrQEDeXLnIQlOPQbSo549KZzP4XdSdPYyg9CYnNN93be54vnjgYCj+lbC1feXbRGiQYkwpZ8MOOOj5lLzz3++aAEa2KJi1KWvwmzhKFHkj1PvTRjYgkiD3dlL2NokmTBvHCzHd0NWRlxpbRacb4WHBgg+hFZi6x6q+LkkJUNqSeM19LtU2LTvVO3uQL1FSmQ4ja3NYIS+z6EK88ehyPUV8wPxE9LNS9MtazLReIMlEYPrTEnqZKWZjY5StCuQcpKSUgkpzg81HkQOhb7JazNNnw5Pn6SsjsO3ecAkbk58qb+itDKVsUtv5uPKq/pnojx3m1rbJ9SRWmtIaPaSlCiOw7VVEkhTRYZLN5VHpjSAjoSS39CRRY5bUMt/KNqh6DmitdsSy1tQkAgd8VB+Cwr5vy1EASbUMkZbxSC5jRSnBB+tD81CRkEDA8zTHudsQtHbj6UB3uAtgqUM7R5URt4QhY5vKE5zIOcdxXlb5QQ94a+ATxmpEnOVHP2qikv7HQpJxg0NVFdXYTRse9hrd3B9q5Vfo29IlM+GVDcB2rlEjpQE89LZnTq125/VPjzCnDPKEq9fWmxrXqDGtFqUiGtJVtwAms1zLg6w8pbDim3PVJqFG1W8yvbNdU6nPCjzimRr2McA4LUhFEJmvk5A8lZXSfc7/ekS1KLakL3g48xXe5W9L0e5XqY74xbjqQCo9lEDNQrlrmFCiLW2tJVjioTF5RqbRc+PGcCvGSokD1qv1bIb4BcwWRzSsdRyWZbAxnFfwsQ2xTV36kTysY/4hQQSeMZ5rVNl1yjTlobgpP7tLYSPQ1n6D0evp1wtbLam2G3N5c9Rmm1J0s800htShuSOeao9DZM97siqB9UxaLFHDxKRSiakvBvr6yDkHzoKkLYtsrLqx8pyRV9e327BHUf4/Wkrqe+SrjKdLalBOe486YcqYNcK7Rup/EmPpjS2I2fRMu4apYkltDShxgACvKZBD8feRlXfilfp64LZkoDqlEE9z5U2rc6JDCQCO3nVeZDIbd2sM1XOm1SczSISnQy2ntS41ZCKFKWBwadtxtCnwdqeDyM0utY2ZSUqJQeKheOFUtbtSujoK30juc01dHMFttoEcccGlu0wY1wQo/lzzTS0ytIQnkHzoCXqkdjgF3KZLenIl5ieEoYKhjA5rX34S59qsfT5eh7hLaiuMSVyLep8BKFIcIKmgT/EHCpXJyfE47VkrSspLkhoZwBjvThtT3/CKAO07eKIwZHROLx5Jtx4WuG8cEea0jq4w7DOcbKQ8+DhQSc7Tjt6favHVOl4dvZtI8FqbdHnA84HASEYAJGR5jyA9ye9WnUa3wECTKDSWltIKtzWBjHAH9h2pa6U/ETGsLbkTUNteuTkYqESWyU7iknO1YUR28iM+XHGaf3OcWAhO2NDlZOOyXFaXFv7hdE2OPsEu9b279kxrxIfc8JbkrwVoawFLyVrIGfIbQPuRRd0UiW2/wCj5tuMhAnJeMqIHMjxCUgqTuHYjwCTnBAJPagK8xZuuZ7lwnr+GYcJUUJJO3nnChjJ98edMnppHiMyFx0DxLQlKWbi2oqG6K6hxp1QCcYI3IxjnKh59lrOie6NxFAe/wCfwmfWoXN0lzXmnijx0CK4tW1/0xb4Nps6G5IjtwX1TpjjBLjrafh1JSEtA7j8m5KQO5yeeTVXrPSln1zqViyPKajv2yK/bUQrnLcLMkLYCFlW1YK0oUstqKgSpSSRj8wodXaOY0Xe7dctNMSLo9CWUIgT3UvpRGaKEJw6VEpAwe+B84HYc1cOJdNX2S/XXUbjSHZJdDNrQ6g/vVE7kqdSc/KSQMKxnk/lIOX42bHJK6NrAT6C+a57WStxnOcJC+x+bPlSJusHTebpi1SZHx6RcrtMZ/aElqNlDzhYZZWEI5wlXhFWCVY8RXcUt+pipOmrVpq1sKU23BtTUZLivlDiwVKXx3HzKPvg09tZahGtdM2BcyC21dYjDail88lzG0lKfMEpOM+3es36xlta0uzjJf8AHehr8J4ODHJ4OPYYx9RWhRY2O2USxiiR0nLQo2ukY5zP23fn7ArvovUiX5iS8gOuoIGSkE8+lPGz3CM8lCMeGp1OFADKVccgg+vP60mNF6dRFKo5aLm4gpXnGT/5kU8NNWcSFJOwhz+JRGc0zQWAA5MOoSxOJ9Er5NvY0/e5dvUzgoXhtQ7lJ5Se3PGKoerOl7lrpnTkKwx3ZV4dm+A0lIyoJUkk5I7DITzVz1cu6Rry4CORsjobZUU/lKwnn9CcfY1RP9crl0rjuOWWL8Zep8ZcVlSU7lNJJQVLA8j8oAPuaE1WVsOG+Qi6HQS9rsW7TDORZoH78UnNqWBafwydLYtoVMYuupX0pVIYT/E8ock47JGSKGm+qVp02WbTPU3HNwbWUrSNqUOK7BRPrxyf5ayXqSf1J1HJF6usKQYz7vzTJCt6Un1VycU59L9O43Xu12Vcq/Is2pIDfgOIUNzMgJ3FKkjI3JOO49D7VnEGTlzNfbQ0ito9vr6pQwJjUb8u65s831wmVA62zrZpNuwz0KnvMKWhTkxZUcbjhI8wAOPtUN/VjEmKHmWjGBypwJd3bceuecUDl5hy0Lt6XGRLaUSpwg4KknHf7UOz7hJQNrY3OEYWjzFO2i5jMjFaQeR2PMLR8BuLNFcLdpvlMq2dRlxJKChlTvzcHxOaMuqUeB1Q6Paggy4iJjrMFyZFQ5lRaebSVJUCCCFdwOeckHIJBSWktO3CfKT3Q2Tnnn9BTUvk1vRuhbklTiPi5rCobCFHC17xtUoD/SCT6cD1q3ne3wyXKj16LGcym9rO2htMiMw0Epx28qcdlYTDjpGOSKH9OW0MtpwOB54opawCPSlP9yQZIx0FY+GlxHYH71BfZGcY4qU25tyO9fq0hYPkfSpQAonY+7yVRIi/KR+bPrQ9c7OXUqBRkn1o3aiKdJATkfSv1215STt579qmDVCcO+Eg7/YlRHFYSQkn7UBXVlTLp4IrS2otMJmxlYQM9xxzSY1PptTRcG05B70PIzaqHIgML/ZCFhvi7TKXzlJGME1yqmZHcivEFGPtXKhCGpbOlXdtbivmGT55qslvodbUM+VLE64BUk+JweO9XEDUvxgAz981azTA8BNebmbeGlcvcNbpVtJx7Godhvc/S0gqYWfDP5mz2NEB2PdqjSLUFryOSarvOwqUZknqprvUhvHiJjbXDweMULXfUcuU6pafkBqZKtYQCSkZqucj5bUCO3tUviPFAHhfS6lkOr5yKQLfjJuLivFUSn0ocd074jZ2pz796YM6CDuO0H6V5xbfvTjbnnGMVwXeaD8V0jrcbKWT2m1sJ3YwRV7pia8w8Gl5KfPNFs6ylYxs+9RrdplapHCMHP1r4HlHDbtpWyHQ42Pl5A9Kq77YkS2F/IMH1othadUhkFRGa/X7cjwlJI8vOpjyhXGuFm/VWmTb5BKBlOew8q76fmPt7EFO3HFM3UdgDyyAAqhU6e8J0lA7HyoV7LUbHlqMtHvLW8lRXjNOWyTkoaSFqzxSHsy1QnEAg4yORTJstyceQNpPHeu4G7TSY8HPLDtctm3m8N6q6druESQHXTHaQ8o90r2/Okj1yPp5/XPcW2Rk3FbsghCEnJJ4HvirPpZrFFqlyLbcHy3a7i34a+AUtu5BQs+w+Yf82T2q/wBS9Nro1MWuPGLrIUTwOe/kfU0740gmj57C2X4Yz4WRPjc+r/whO5Xlt6UI0cFMUILyirjclIKsD0ztNVGidT3yx3Jy52+QpuavfvWScKCgQpJGRlJ/pgUSNdOb7KZkSnILjTCEHLqzgAnjj9cVdWPSabQxGT4ZeeLiU5TgJSFKAzzxtT3PnwcAnAI88Qkvd1Rv/o5TZlZmI6J0fDhVEd/W0d6Sk6YuNgejq0y6bjO3pfQ/scaVuwpa/EJS4hOAVkKJ2JHJ4oI0p+z7jdlNvynnGpshRix0JS2zFQlZQghROcEjJyPPjzJuuol8jWTR9wtlnC21vtJadlvHa86FKypGATsR2JSCSf4lHAwIaHsCpFrhIebS5scIDawDyoBY4PB+ZKTng89+KXjomMJWyxN20CAOhz5kJDg0iF0UmTRaCeASSeu+fwO/VdOojLjc9Osrcbja27g5+zXo7ylNqCEIUlopTn5PlSo49TnAOaVOn7U7EvbL6f8AMK1JVngKR35/vT/61yY9i0/piBLPyPzlPvqHOEISUk+/+ak9vLzocZ0SFKalM4daSnKFI5SU/m4I757fp71bR4zIg0AdfyrnAmZiYgsfK6wD6gGu1Z2S6WS0x478lh1EgcpZbRuKjwrGeB5eZ9aPbpqpq36YnTLCyV3P4RxafGRhuOdpVuOe59AMj3qlZ0y0vZ4jSVnlXI7HI5/X/avTWulrrf8AQEu02FCUXSctppLqnNgQ2lYWo5HJ/KE8fzUcW7WEjtLea6EN8RgLj6Xwfb6JIQUtxIcyffn22glCn3ZElYT25UVKJx6kk+1I8dVLbrbUcty1hxMZHyMqUnhbY7K9RknzFEOsPwh3rXuq/gLj1PjhphSR8KHXp4ZdwOEBRQkkAkEg9+CTRH0y/A9qS1Xg2xOp7XJgPMreZebjrQ8SkpwCgnaAd3fecencigyjk5AADaaDz1yl7VsrPyoyx0Ba0ixyB969FH07q9UWI5ClNJlwVbiGl9gojFWGk7uNGaeccdYTKZiueNbXfEAeigjC0jz2kH9any+h0u1Q23jd4yitI2tSwWVOE9gg/MlWQMj5u1LjrDa7xbbNCZTDcjuMJLZLZ/OSeDkcH7VU5WLI1gkaOQodEfPG84+pNIjItpI6I5q/ddp+utMuOvyZr0yMhZ3pUykFRPmc59c9xRloK96Z1n4iLXdkv3FDaiyw8oB90hOQSgeQPc/Ws3a9jraKvFc3KHc9s0X/AIcmk6BsequoFwQ0A3EcgWpK+XJMpwbQhI9BuClEeSTQb4nY7G+E4tPXFcpWx9WnZO8wkgOJ9er4TFm9a7zBmNxbEiEUEYXMDRUpK9ygUgE4BG3zBqysj829yvi7lKdmylclx5W4/Qeg9qArdA/auop05ppLTMp8vltskpSpRycfqfpmmxp2D8OlK1DaR/Wuo5ZixolcXe5/v7praXSW9/ZRNCbSwyE9jUhKjuAGaisK3Hkd6sjtS3wAM+dS7kLIwAr2YUc+VWMSGXlA4quijxHE4BOKKIISkJ8jU7HhegGlKhWtIT2zU39iJWgnFesRQwO9WbW0JycUcw2EK4OHSE7lZNyVAJxxSt1rpYr3KSnB+lPt5tDoIAzQ3qOxJkMKwnPtiuZW2FWZMe9tOCx/qPT37xR29jjkVymTriwfDOq+QfmrlA0l5zKNJSvwHW3lIyRj0op00VoKUmp71pC3uUgjNWEG2IYA2j7VwRTqTbqmlCB1hEMJ4YSD3q6ZQFNk0NMEt7T+tEVskB5GK6BSa6MtNFeUqKVgjFUrtt8N054BowWwNvFV8uDuBOMmvb9V5tQrJtKVpIA7eleMWKlpWAP6USuRQGfX1qscYUhzAFfdrgfKVHVESvjAwa8TD+HUFpHY5+tWyWyEDKea4tguDATzXdoxrl3gzWJKAhY2LHkTxVZftjBJQcA+lfsq3rbBWklJ9qqpbzskBChuPavQ5eub6KkeWHlkEDnzqEq3JwrOOakT21sOcJO36V3hjx04GSr0PlXZPkoKoqJHtiCoEj9Kv7e0qPjbkjyFe0SApSRkAVd22IwlxIWoYqHkFWzI2bNxPK/YCnnlAISTTr6ddcLxo6Ebfc7a3fLeOGvEXsdaGewXg5Hfgj7gACl9bZUKKClOCrv65r8uNxdKCWo6gkeeO9TNyHRcg0pPHkiHyG1oB/rEjV7DVobtbVsZluJbW6XQojKh7AAZxk+nlVm9pF2zuqKiVLPAI8j/AOY/r6msiTdbKhIUlYUhQ/m4ppdLvxYqnsCzamt70pDKQ2xdWQFLKeBh1J5Jxn5wcnjIJyokYOsMMpjlcrTStQy4nkSg7D5og1Vp1yfNQXXBsckJUo9/ygg/T83b2on0zpZSpSFpBbUnw0bcZAAxuHbjjAJ9ql2fU2ldSluR+1IkZLa1bkzVhkq454VjyI57ZzVnfOoumtPQCi2z2ZkxZALrB3BpOQkkY7kc/wDemjxoj+1wWgy6wJY2wxnn8fdJD8SeoEXjWiLcwSqJa2fhioYKVOkkuEH1/Kk580GhnQnUa46NSlktC429X/4ri9pSPPYrBx64xjNXGpI9quUlz4XxSyTu3up7njOM88nJ5FeelNGIvV2gQ2AXH3HUNbyCG0FRwCTzgDPfFcCWF/y7h/ymqHUtLOA3De4ENHNkd9k92OfROpGvbGxaGrvsmFAHLKWxuOTwOVDP1pTdRet95v7b8W3pNltRBSoR1fvljt8y++PYYx703dQ9Mn7ZbhCO14jkqAIST7Ck1qnp3NRLWhEfcpOc7SAB9+1Svj2s3Ar3QINLvxn053lZsAfT19ylTZbg7GkJCFKQEHKVg9iKdekOpL1ytAmFwsvR0mI4sq5wcc/TkfpQBbNDOLadWdq2iCULTzg+YoItl/lWy+3G1RgEMKyEuL/idB4+xGR+lLsmezFe1jz2aV/qjsTMcWgixXP1R/fdZOWyWuMy81MQ/kGO4dzagTzkeh/ripz01gwZEqXbk/AKTuejgBxDY5JV4ahnjzIUABkhORghzGlzCWw/IWp95KAApQzszzgH9eaZOlnD4qGyNu87RxkfXFGsk8YbulSZgxhEA0bm+fusw9dulaojTt3s/iqggBx2I4oqKG1YKXml8eI0dw/1DuQQFFILoOxS5yGIbrri4bay42yVEoSo9yBWsZFqgOzrlpd1IUmI6tUdSQFNbFfOphXfjKinJycfoQrR+hW7bJKAkEtqKdwwc4PkRwfqKqs2JrXNc0LMdT0THxMhs2OKa7mvyCPb2U3SWlhGZRhI5HpRi7a/BaCUjtVza7YhltIxg4xjFWybcHSOB7cUF4YcFE1qDQlxkemPSuzEtalpBHFFDtiyr5xx9KjmyoZXkIqtka5h4UL5WtdVLpAUUp4H3qzYlFKhk1EbYUgYxiv1B2LyeKjbKbFqIyDsophS1JA3dvWrJqQpfHl7UJm8RIjY8Z5KMDuTiqa49Z9N2FBD90YStPlvGavIX8crg5WOwfO4JpxApR5xjt3qS9HS42c4IrMl2/GHpy2rcS0+p4jttHegW6/jl8NTyYzJKT+XJ7CiHzM6VXk5+M75QbWiNdadRMwcAnNcrJFw/GZKk53M5OfWuULvYfJLr52X0nK5HCAcgcV+MqCV5J4966LnolEhJrwIUvG3yNRvomwtl1nHsG1YbEqGOM1Ntii2sHt7VWstrTgnI+lW8JtSiP8AaowslyWbXK8aeyPmxiuxKHAckc+teKGyBn2ryZJ+Iwrt6V6eOShNlC1+uNJAI/2qvcZCVZxVxMmJZaO0AcelD0y4qJwkmuWvB4Q7hXK7qaJ4xz7VKjwjjATzX5BiLcR4zpUAPLtX5JuxjJCE4QfPnvX1rzdtF0uSoCgghWB9aJbH0zaft4kPjxHXBkAdgPKq2JahMjBxx3eo84HIFMuw3JDcJKSggAAfN51VZuWyBu2+VcYuFkZRBApqSuqun8pdwaixAgOvK2p3HA70bTvwlXy1afTcY8/xn9m9SSjCe3YeddtdmZLk+LAbUy6z87ax3yD3pPS/xya9maq/wbbLYHZ6FljCl8HHc48hj/zyqkbqWTMy4BZB566+66zsHwZmxg8kKh1DqKTpi4PW+Yjw5DZwR6+4qCzrh6S4EoTn0ycVf6+0pOuUj9pXcYnLSFLS2OAfahezwG2nQG2OR/NTTjzfqIw49oE4UzXbXFM/pXbJ2qJ5UpITlewbQef1+tabhdKDItwK0fw9yKRfRW6GDcVNrAQQUuJwMcdj/tWw7VfmV2tCyUkFNe5LKYVJJA+B4BWYOonSaNGUSpvKu44paM6FmRZQVGRhAPatM68u8d+WErx3INUjNtjSmUraCfXNL2BEyWdxBTZi5JZGGkcJc2+zOtNth9Iz7Crhy3NstcDy4JovfsiUZJ5FVE5lI+UdqbjFt4QORBvtwCvukPSdnWE166XbKLBBUA6kHBfX3CB7dif+9aGt7kGHCULZGj2m2MHaVMtBIPsP5j/4TQX0lCbl09iWyNtDiZixI57AnO4/8uP0ry6l3eW2lUSMnwYTQ2oaT5j3/wB6YcHGaQK7KM03B/UPbHdE/gf5K89b6sTcnWYVqmOR5K3AgKKUrUsk4A54GfbFCXWGyK01OszL8nxQxEDi05wXHiolS/Xn5R9ABS7k6hkQNT2mc+hxyNFltvrZb7lKFhR79+Ae5x61cdfdRR9TXmy6oh3Jtdmcb+EbebGcOhRVtURyMkgEf6TRmYXRMpvQWljTH4WRBGw0yjZq+a4F+tdJRm7yrLYTbosdxtTjigqVMc3yEpycqKQNvYEjk8HypX3ex3J9Lk1YWlxtxKE55UXTg4B9sj/4r9Kes61LRqBuNcY6G5S2nPC+HKnUKIYdypfyjZnC/wA2M5ISVbCa6XjT0eVcorKw2m1wgqVK3qAy4oqOwgg57LBH8pWcpIRnLMjCM7jvcbHA5XL86PHBDeSeSUptNdQXbJenbbqGQHorCEKdyyStpSkBQTn2zg8UeQ7+NRqeOnLu3+7wFp2lDid2e2Ug+R5FKzXtikm9JbipU7eJa3H3fLe5gnZgjgIG1Izjkuk8jJs4DDbOlLVd4DaozUta23fDONklGCQSPVKkqGMdyB2onSZ8iCcwl1sHryVxAQ+Rpaa3eXY/4Tz0HpNqK/4rqA44V7lkjOT5kmociNblajnMQ8JcSta0oH5Vpz2T/wC3nt5DyxyqWte362lDT0+RHbOAnPAV9Vef3NXEbVchTzEjxg8ps/LjjaPYD70/mNuQyndqwyNJmn3PkcCSOKTVisttAFwhOfU96t9jEdO9xaG0jnKjisV9TPxRX7ROqZloVDizoyVJdjuKUr5Qc5SeBnaoKH286VWqPxTa21KFb7h8MwT8rbCQMffvS9YYS0hZBmak/ElfC5vLTXa+hl41xYoBUlc1orSN2AoAY+ppa6h/EppSyu+GuW0o5P8Alnef0H/Wvnpcdc3m5rWt+e84tfdSlnJqmMmTIXwpa1n0ySahe0ONpfl1KaX2Wy9WfjKgtPuItUdx8dgtwhI/60tr1+Lq/SGSmKGmHD/GkZNIN2zXFpKFuw5DaXPyqW2QFfQ45o+0B+HjWnUNaVW60vIjk8yHk7UD7mvA1o8kD4kspqyVHvnW3Ud83/EXF9QV5BeB/ShGRqa4TFkl1xZP+omtVab/AAFzBsXeLklH8yGxmm3pT8IGjLDtVIYXOWO5d4H6V12ekdHp0snJoL56txLnPPyMuuZ9EmiSydH9XaiKBEtMhYV2JQr/AKV9NLD0k0nbFpTGssVsp7EoBppWCwQojYSzEabA4ASgYolkJIso2XTYoWW59lfL+x/gz1/eEhTkP4YYz84Ncr6yIYQ2MBCfsK5X2wKkMTb7WHoCwhIKjj1qyiueJu9KDkXX5hhXHnk1eQLilY2gjt51zEzyW5ai/wARriUWsKCk5HPFWUN0Y449qoLZJCk4zzVtDdCXDzkVG9tFZPmcOKu0PciuzbiUr/LkiqtcnasEnipKH0PefP8AeuCLHKr2ncKK5dF/u1HIT9qFHi+XypJWQPbiiqY2NmScmqCVN8EYwaGMYbzaJa0dUrGBdXFsltQUnjzBqBNtUifI3sBasdyf+lRWrmvxBjA586NLApyYsAkBOM/Wq3JeY2ktV9g4sUjgHtFK60DY5UkoYXleAAQB6047VopLcc7kBCgcYNUvSFplu6uIWAe2R50y9cars+mIjq3ZCG3Nm7bml8Q+KPGmVlmzvY8Y+O3/AIS51Tp1iCwt8gHYhW4fasTdNY9vj/iX1Nc32krU0gBoqGQCo8n+lahvfWe338uRGnAVOK8Mc9yeKyTZwuN13vDIOFOIQvHsMip8Zsbmu8Pz/wAhLs7JhlxtnFH3Tm6iahamKcwEjOe1LOM7teJIxk0Waity1ZJBJxxQXJbXGXkjHtTRjsbG2mofJlkjlo9IxsF4ctk9l9pfKDyM9x2NaA0b1AMy3+CXOAMDNZetMwOqHtTG0pNVGUCDwrvzRszDPGWt7RsZGbQ8wmLq2U7M3KQoqV3GK8tM3WShOwFXfBr0jykS20hQHIqZBitsZUPXiqDE0uXHl8QHtN2Nh/IA4K3E51WQ4rJNQJYJVnyNSEAqWDjivV6PuQVY4pwawgcomfGDW3SJejWqLbpPVxk3Z1bUZyOppK0glKVkjBUB5Y3DODjd9TTW1HcdM6jQ4mHd4T7p5wl1JNZsdWUrIqy08w3Iu8ND+PDW+hK88DBUAaLglMXIVAQceQTMNFD/AFfjzF3FdqtralJwC64jgKP8ufQf3+lDfTmw3UamtlgdkLVapdwjqkxiAUb9wGRnsSAASMZGAcitL6h023K1E6EMBSd55x3zVPcdEx7NLgzgCz4Upt3eDjaQcg58uQKupw1w3O54WpjXo24Qxy0W5vZ558j9QgfWrDs/SGqkIuabTeLbNlpEpxIWlplZUttWxSkJJxvGScDanPCsHMlv6l3S0x1/tS4NXOdKJXDdKk7UtFWS4vaMAjajPc/IBkjcKff4q+rtn6fWK6mXHZkXW4hLRZj4W0tPktQAOTwkAeqScjivnierkrWN4fiy96JS0IYiuKVt8NCSPkx9BisuzfFmy98QJaK9v/UmwzwRva7JcA11UPP3+31Tqu3VKIu/wp75LjsZ1JbVuwVAEg7gP5gVD23Gja9LhWaVrewRn45iSREmxFJOR8ZuQtvw8fmDjL8hAA7kJ9qSlk6fLcWxMuU2NEihQWtxcxCXQkHnGNxQeOCRjse1MLqF1D05drkJ9kdFyubjjZkTYiilBUxtDaklKyARsB+U4GE9zkme3wkFzeT6D+U1l8EkzGwUOOPqCCCVaavubMTSCmHVhUtSkIQkc4UDk8j0APPv70LaS1G6mWlhaipBIHJ5oamXOfeZLkiTtRlSlBttHyJKjk8e/wDtRhoqzNrcRKlLRHCTkYHzEew9frVw7N2ubK87QKTIx3hwkHk9/wDiR/4mQmd1JQ3FaJcERvxEpGTvJJxge2D5d/uYnTz8MnUDqQ4z+z7G/HhuEf8AFSx4bYHrz3rdPTvpzpBK3bxCtjMu4yHC49NmAOulX1IwMdhgDgU7bEn4dtPYADjHlUwa2YmQHg8r89anjifLlnlNEk8eizF01/8ATTtKAy/qq+Oyl8FUeKNqfpmtPaH/AAn9NdCtIEDTcRbqf/uvIC1Z+p5o2tE4ED1ohjv+J2NS+G0DgJdlEbRTQg+/dJ9MXdptqTZojjbZ3JSWxgY7V1Vp6JbIojxIzbDKRgIbSABRy8gLRk1SXMBtB7ZqNwrtDxu2chAUuGErIwMZ8qjOQU4yB/SrG6uBOSPI14sL8ZOfWo2o05LwLBVfDihL/eieE54JSmokWECvcBU16MUhJHAogA0oJMp8nBKu44Dw74NcqLb3DgDntXK92oAyG18vm9ToykBX1FXVr1MA6kFwUlo8qS258+fTvRBbZyy8hWTwagtaPLqjsgGlomwXtDyAArJ9qJokseKDuxSa0teNjmN2OfKmXAkFaUq7144EhLWS7cERzZKfDPOPau1qWSUnOc1UvO7x7+dSrW9sWE1A4KqYaciCQrcD5DFDlwWlKjx96v3XMtj+9D11SSo4/tUDuVZxuUeE0ZDo2jPrRxZY78ZAV3T5VTaWtJylR5J70xYVrCkAdyR2AqMY+4W5MMLCRuBXjZdSS7DdGJTf+WP8xPqKDeq2sntZX9a2nFFoHgg0wXNPrksqQEDBBHf1FC8TpvJuUtTMRoOFatgIHnnvS7q7DBF8gu0+aPJjwv8AGmHzNFWUtrVY31XqCsEkJfbWo58goV+dPulc7UP4hZ90Wgt21pgI3/zrz2+1NCZ0ovllkI3tLSndjcRyDRHomPcNJznVOx96lHJWRS3h6jJjbgYzZPZHCXta/TZ+S3IDx8vp5qTqbpjEDRPCVAcZpA6zsCYElxoABSSR8pzWk9R3lbjC3XTtQRknNInVobucpbjJyFZJFMeHmTF+6U/KUvZEMc8ZLBylS2tUSV9+1H9huf7tBzQrcrM8klxKCQKnWcLbQnv9DTbE+jYQGm3DkUek1rTdivanOfSjK2vFQBpW2OXhwA/emTaX0FpJJ5qzdRFhalGRtCuVyintxXdEzxm8d8VCcUHh8v8AeusVtSXQnBwTUEk1Cl7kOYIjfa7lrc4Tjiu7jnhDtzXpd7hB0+lpV2lMWiK6jcmZOcDTROcbQo91d+ACcDJ7jOfupP4w9K6Y+JiaeiO6jmbS2Ji1qZYQo8ZA4UcckKB9OKjbJtHKy3PzQ4lrCth6L6t2u1Wt5eoXPBRESlIlKGEEdsKV2SfqRmkd1n/H9o2FbpkK0D9oOb9qFR0EhQ9QpQCe/nkjjjNfPrqB+IPVuuWkRZ92eRbWuGoDKtrSE+SRjuPrSykXF6SskqKufM5qZ2bI5oaFUv1GcgDdyPNaE6jfizu/UF9IuMViVFZSUNsydq09+OAkADtwnHNJ7WC4N6t0e4wYLVucCiiQw16nlJweeQCc9uR27Cgtun7rqGUI9tt8u4PqP+VEZU6v9EgmtD6B/DpH6t6YfRDdehX6Kwp9157AT4m/w0sqQVBWQUOFRA4B7qJ2gL1cUFJLI75nnhIbSWhL3rW4og2e3yJ0hXJDQ4SD5qPZI9yQK2B0O/C1M0/FW5qW6oS2vDhgxkhQbIH8SyO/kQkeQ5pyaH01Y7LEFus0Ru2FoBTkDalLjfcZWATuPBG7JBweTV1qFuRBtjimASSMECosoPZjukj5cBwnbT8WHFcyVstuPmDQFqArRFgtRaTGjRXkj8qVoCiPuaUs6w3e86huHw8dSj4qkIQhPYDgAAewpwaJsz1xSp51Wd3kT509+jXT2z/HPSpqELkqXuCcKOT9hgUmSZkmc1kTuDaYmaoNLfLK0l1iueeUieh2j9R2m23Bu4W2S0nxAUFTZ5pmruTdmwJGQsd0Acj61qWLGi2tABaStk8f5QwfuP8Aeh/VHT/T2rgr9wlmTjO5AxTMyZ+PE2NnY9Ugvz25U75Zwad6JQWO7x5je9hzcE8KHmk+honh3AAd6Fr3otrQdxa8B7LEgKSpJ9RjB/qa7wpqe+/+tXEUrpIw5woqpmAu2chG6LgNpJVxVBe7mkAgHmqyReQ2nbu71S3G6Jc/izjmuJH0uIoi4rk59JQcnvXS3vgcGqGXdfEOM9jUmLNRsyDlVfRHd0jX4zgy0ZW94E4HapcpYSnvQnAu4QeeOeat353ipSQocijgeFUuaQeVaRHseeBXKrYzxSM1yvbUe1fO7VPStyMpa22iMegoBk2iTbHilbZGPPFbC1T4TRfSI7aglJI3Z9velTrS2xfGUkMIAK208DyV3oYotmS9qUFpva4UsJOcZ7+tN/TmoxKjpCTnjzpY36ExDmSPCaSnZs2/83ei7TbSUspIGDgdq8tdiYvPKZbD4U3kDJqTBdw4Se3tVHbnVbO9WEJR3/eoXFSAImS8FJxmovg+PIxnNR0uKSgYPlXpAWfiR9KirlTNKNtPxPDQnAoyul5gaSsvxMhYLyk5waFLEo7KG+r8cPwYrq1r3J7AK4qTNcY8Rzm9rSfhnGZmzhknS/JnWaZJUpEZsAHgVrzpBpUNaQtN1eaDinmklfH5XAAM/c/7Vg7QkFp69MIWCpO4cE+9fTPpayj/AAXGjbQWkthISfTbSVgwvnkc6V110i/jKRmLG2LHbt5590Oa3vFpmWta3EJQopIWFDBBFIXUOt45dEZnbIUkABaAePY8Z/Sr38SN2kWe1z1RSlCm0qUlRHOcmsp9IdVXG7SHHZTodXyrJHnmuMub56pZ/iwbo91p96pfbk2dfzREqKOUlRBH0BNKSBp5990lS3EgnJJAGfpV/rC5Pv2pZKgk4/hGPKh/pRPkXBShIdU6MfxGpsaRkr9pamOLDLcYvDvNELulkPMgBAJ8+KppulvhFFSUYHftTMjtJC+1eV1itKbOUDtTLEUC2Afv80qQFRlgDg+1EdkuEh4oShC1lXAATnNEdi0fbrp4j0hDiylRwnfhNIDrP1r1NZ2ZNhtrse3W+O7tQIzZQvCu+VZzzVo19MtTza4cNuwNs/hPudrOxaMT4mo54YISf+FYWlT5ODjgnA575IpF9RPxrrsSRF0tb2YalpINwkEOPEf6RgoT9sn3rJ2r9ZXiavwXprjjeOxP1oGkzH31fvHVLwnjcc4+lBCTxDY4SjlarlZhO91A+Q6TI1n1d1Bric5NnT333VceO+6VKA9Ao5IHfgeppfSnyoEB/wARRPISOP1rxbJfcQFkkYFbF0f0W0rpDSVsu8eCZtzlRg+ZM4hwtqP8gwEpx5HGfepGsLj2qsuAaTSyvbdDXW5IbfdYVDiqwQ6+Nu4eqR3OfXt70ydB9Lbc5JbU+2Zq/V38v/x/65q61bLdk3B1TisneaNemjCFrayM1LtANKTHILxYTh6YWBzTqGl29bkBSQMGMotj6cU5pK4VwfFyZtbcO+PLS/NuKXFKXKWltDaSQewCEJGPrjGVbg7SrCEsowKN2gEoGAO1T3Xy+SaTtkjLJBbT5Ia1XomPqiXb73DYDGoLW8l9Gz934o/iQSP4VJ3D09vKv296rh2nT79xlsrDbSSHY60jehQ/gI9fvjnIOOaJ5ktdvgyJbQT4zIO3cMjkDOaDevDTbml2pOxKXZCE+JtGAeQf71V5kzsSJzhzQVVpUY/1FmESdjj9woegdeQ9Q5ciw3IDRV83iEcDPsTWq9Ba10ZYLcyo3fY+fzIS+ojP/tAx/esR9Ov3Fvwntnsa1hoPpLpXWFgiuXe1NTFgBQK/I+1Z1jZk2RmbgBdJo1qCKG4o7ABTeuPW3RcFhIfu0YF35QVLCSf1xQPqHqVZWlGXb7qyWz6LwP8ApQv1F6KaU+ELggFJjtHwkhWAjt2GKArToq1rgORVNKLBPCSRx9OKOzdQmEhicBwLsXaWIcZhAdZV11K6hs3CCy27halHe27jGCPOhlrVGGQtKsgjP3pSa4iJYm2iOhbgaDqsDd6EYomgrV8B+Y9/9q7+F9RlyPEbKSb5HsPRXE2IxjAix7VZWSTnNVMvVS1kpSTmqR9Z2ivGMkKdBNPT2lx7UuPjx90ryJPek5yec1e28OAjJIzVLa2khfaiqI2naKPx2ABFThpbVKyjRAtIJ/NUhKFpOMnAPnXnA+ZQB7VZyUBCOBUpHKS8htPK82pwbThRrlUst1STwa5XgKDpf/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2" name="AutoShape 8" descr="data:image/jpeg;base64,/9j/4AAQSkZJRgABAQEAAQABAAD/2wBDAAMCAgMCAgMDAwMEAwMEBQgFBQQEBQoHBwYIDAoMDAsKCwsNDhIQDQ4RDgsLEBYQERMUFRUVDA8XGBYUGBIUFRT/2wBDAQMEBAUEBQkFBQkUDQsNFBQUFBQUFBQUFBQUFBQUFBQUFBQUFBQUFBQUFBQUFBQUFBQUFBQUFBQUFBQUFBQUFBT/wAARCADcAVcDASIAAhEBAxEB/8QAHQAAAgMAAwEBAAAAAAAAAAAABgcEBQgAAgMJAf/EAEEQAAEDAwMCBAQDBgQFAwUAAAECAwQABREGEiEHMRNBUWEUInGBCDKRFSNCUqGxFjNiwSSC0eHwCXKSF0NEovH/xAAcAQACAwEBAQEAAAAAAAAAAAAEBgMFBwIBAAj/xAAyEQABBAEEAAQFAwMFAQAAAAABAAIDEQQFEiExE0FRYQYicYGhFDKxI8HRFUKR8PEW/9oADAMBAAIRAxEAPwBe6U6fuTfDLjZOTk5FMRrpsyWQPBHA8xRTpu37G29jYSAOKK1MKZaztFWAiBHKtMbEbILckFfdB/ALX4aMA+lLu6wHoMghSDjyOK0zfw2vKlJHHfIpaagYYkbtreceeKGkiAPCBzMZkf7EqkAlkkjn09q/GZaEnYfPijGREQcDwRjzGKr5FqjNrC/BBUr0oUsIVO1tmlUNQULClYBqkvVtLf71hRSr1TR9GtyFhSAkjI4qivkX4fckp/SuapHNZSSt/wBAwdQJcC2xGlnkPtjufceYoKtN4vHSu5PQJiVO2585UhJyk/60H1//AIacFwfDcg4BHpUK62ZnUEJUabG8WOvkK7FB/mB8jXoNInwzVtXroi+MOOtyY0gOsunIWk8+4PoR6GtCaQv6wlrKjtUOCfPHesQyYN26ZXQvM5ft7iuT/Cr2Por/AM5FMe7dYmZGitOzLZKU1d7dNfCvmwQ2tCClKx5p3IX7cj1omPJMI6tXemZjcd9PW6IFzBZSVOA1+XKeXWDsPtST6ZdTjqvRltuylNoW+kpWhCwdq0kpUMZJHIyAecEUwbLf25u5ClZ57GrMSgtsJ8GWzwvFjPCrp9vfmycD5io4GaaHT/p18S0nxWtxzyVDvQ7FDKZLThxtCgafnT5+M7HSUkDj9apMqMSvFpaytTleQAeFXvdMGERCrwU5Az27UtNUacRbnFkAADsBWmJk2OiIod+KQPU24th1YQOSaMgiiYOeFaaXumkAKUbtxdZmFoqIGeM163O6vCMQlRPHaoDqFLmFezdz3qbJR4bOVJGCOP0q9hot4WkPxmtiFJM9RrjLSwtxBUCO/lSEvF0ekurK1HPpmn31UlhuI/jABBrK15uhZnuJJwM+tVGaKesf+IC+OYC+FYLQuScJ5+9Wto0546gp1wIFD0S5gJBGTVii9O8AEge1VZKV2jiyjqJb4ENI3L3KHkPOvZMiP4g8NocUFRrktRGVE1dQ5uU9/wBa47XRpF/iIcb3batYMBLDe9Tf7lQ+ag5M9QCcH5asH9UuC2lgkEFONtdUoHmwvMTTp2+mQ0slkrwpI/vTu0brtifG+GccCsjKckVlCbdJaHnQSSnJwD6V5WrXky2y2x4ikFJ45r1vHSgApaV6gJZksunAC/Ims26taCJZIwMGnXBv51TY0r3ZcCeaUWsIqkSnAe+alJtdN4KJOlF38CSlC1YHl6VqPS7/AMVFx34yKxVpW7/ASmyTgg1pbpvrLx1NJLm4EYrtlVyr/EkbQaU4La4EPgDgjg0SNlJRzQzDAfcS8kgA4zRJHbJbBz5VKBSeoWb4wvVJCTxXtDZSqSgmoy0FOcdvrVrpu3uXGcgY+VJ5qePkqR42iymPpiAl1gcDAFUWunzDQ4ASAB2o+s1qMSICBgAZpXdXZ4ixnlk/MBjFMsBoUrXRXiWcNCTl6uanZSkhWeat9JWpy4vpCPPtmgcSDLl8qySafnR3TjclTJWMKPOSO1V+ROWu4T3rWY3AxuO1LY0fcIbAWGVKSfQVytHQbC3HhpQ+2FowMKrlQNzS0Usm/wDoXrMFomtpYbCSAQOau1ykBkkqz96Bbc244lOxWPXmrCU+tlkYVkivmkNFFBafisLQFDvshS1qT3Gc0OuMtuAhYHNSpcp1xS/M+tUr7zviD5uBXIY2RXsugxzN5C7ps7K14CQc+VdpNgaQPlQD6jFdiHUNeIk5zzXZua7tG8ZHrQMkYakzM0TwHW1ch2uOsgKQBj2qBqLR8aUhawMHFWIcUl1KsHFSJMwKaIPfFCmjwqaTG9kidRaV+DeUpAP0NVjMMnCSOBxxTTvjJkBaQkd85NCibaGZOCnIJqJzQFX34Z2oUuOmUXKG4y80HWXBhSFDuKQ+u+mcnTRVKipU7AJ5H8Tf19vQ/wBq16qxKdj5baJBHcJoYu1iUkKCkBWQQQtOQQe4I86+2nyXD+eQs69JNYq05qNmKXVtRZDSkFBV8hcJyFfXjH3rS2m9XFMpCgrvjNZy6p9PP2M6bva21JhqX+9bRn/hl/XvtPOD9j6kn6aa2F4YQy84BcGE/Og8FY/mH+9RkkdK407Kr+g88FayYvy3mEqSee/0p79LrqoQWkqJ3YrJVlvpdjoG75uOK0Z0xuoEJndgHHnRsIbI7lHPxBvTxkSVSGCEk8jFLfUWmV3GSsqSTzRxAmJUhOSCPapMhcZKPE4KsUf+lY+rTBhH9PyEolaGajZK0YzyeKDtcsswIaggBJSOKbWpLwwyhWCM1nbq1qhKGXQFj6ZqyYBEEwx5zifmKz/1Z1IENvJJBIzzWXbrMVKuC1E8E01upl3cuLziUFRyfKlU5bXC6VKB71QZEniPWfa5kfqZvlHAU2LLKEgDsKtI0rnvxVK3FUB6GpLKlNK+YYoEhLlkdohbdzgjg+1XNpbfkEBCCR6+QqrscP4pQWr8nl70yNPWYv7NqPlxwKka21MxhkNBQolrfWyQEbjivNFnktukKSck02LLp8Ia5RwfI1Y/4SaeG4tjI9q6dGrIaVK4WEnv8Lpl8KZwTxnFDmpOnnw/71rIUOa0O1poNHhAz71Ih6ATenXN6BgdqGAN0q6XClidtpZ60JqJdmfMWQSAeOas9bsIkJDzWFBQBBFXPVbpTK084ubEQotD8wT/AA0Awb4p1kx31ZyMc1NRHBQTmuaad2hV/dFlhSfXNMzp/qhUaQyndjkUvbywW157/Spenp6Y8hCu2DXnSmjeWEELc2i7mmdbkKJySkUdwVhbePOkD0o1GmRDba3Y44FOi1T8Yye3rRrHh7QtOwJRJGCiUIG3nzo40FAQl1B4796XJnggHNH2g7s22tG44586PxgC/lFzDc0hOpuGE24n2rM3XZ1eH8HjOPtWlET0P235FA8dqzx1ph/FNvJA+ZX9KvGNU2h3FlByz/Z3MywT/NnNan6NXRgNMIO3IwPmrM1ss7jcrBT596b+iprtqCDgjA4IqmyYnXaZfiSI5UVArYjl0aFtb5A7cVykaxr9xyGEbicY/NXKqzCXG1kP+mzjikoYiH4sIrwULxk7j3qjud/cZVjJIJ86ZfUOL+xF/B/DqD6uAEp/pQo/0nvEyB8U42EJIztzzS9g6h4sZ3v5HCuJcvbkNdE2g7njpB4vO4Hnk+VcbktyFcnBFecjTkiO+pooUFpOCDX7HsDyFAnIxTXiyO27uwn/AAsoOj+ZXbLYcZAzkY9ea80RQsqHOO9SI8bY2AokYqY2hDRHfkd6FypQOlV6h4ZBIVamPhQBGQKjXNpDQJAwcfSrd11IWVDg0O6nmiMxn1FVzHErN8l+08q00r0xuOs4UiYw4EMIJSBjJOO9EvSDoHIv+p5BvDWYcVe1KMcOH39hU78Mmv46ZUi0SlJwolSd3of+9a809Cg2+NvYShKlcqUKvYII3sa/tCMxmTNEnZQVJ6YWO2ww38IyMDHYUgus/SuE9GccisJbcAO1SBgitG65vCG0LKVDj3pOXS9ouj4ir+YrOABVw7GY6PkJzxtDblY+/asG6lju2ubIiSmQtCgULbWPlcT5g0i9V6Ul6Nu8e62lS1w1uEsKA3FB821e/IHuD9q+sUv8NendaIZ/bSkw4ywVFxtI8Ugd9p7Dv3OfoapJ0Pp/0O8Oz6M08mRc1jxHbpOw9IUQMZ3EfLxn5UgDk8cnNHJhhjgXuoJfxPhzKzsvwcccevssy9CekGvep0GJcoul51viYy67cm/hWh/qSXMFafPKQf1p/WzRsjR5bTMvVsU8pWAzGdUvafc7QP71Yr6mz7tZnIrU5TZIPiIT8uM9xQLdmlrjtHn5sYV71N+ngYLBsrVtO+DQx1ZkhPNUE7HYF2tMIPuBDrSgCC2vJX9PWgu/dR1WxxTL5U04OClQx/eotoucxEJqKZTrgKey15S2OM4z2q9htWWZZUQr9bYtwgOhxKZT7gOxR9FDCkHvyKI2gUGOooPO+HjjMPhOt3kPVJbWXVNCgoIe5PvSh1bLf1EwVl1W0+lW/VjpZeNH3x2Y1HkytMvO/wDCzjhaQP5VEflOeBnGfLNV8KOFx0II7VR5OXMHGNwpKLmvbbHiiEnrvpcgrUrk884oRn2RKScAfpT2v1nBQsgd/wCldukv4bdT9ctSuQbOyGbbDcY/adzd2+HBZcc2+IQVJ3kAKUEA5IQrtgkCsJeaHaW8hu0kELOirQsL4GT611XZ1jkjNaD/ABB/h5u34ftZfsia+LraZTYkW29NN+GzOawNxSncrapKjtUjJI+U8hSSVaIgd+RIzUhDmHa5VLhfBCh6et6ypCedvoKb2mIim20fLggd6EdP24eMnHGDjFOHS1sQUN7h5V4JSHUFbaZEC6ypVqQveAU8Yq/aHy5xVtAsjbiAQnBAqa1YS46EAcVMHOT38obwqyLb/ETuKeVcCiizW1MNrtz612aiJaUlOANtWeG0tEZycVJFV2VRy7HSbihnV1mj3mC40pAVkEEVk3qd0imaccVOioPwxP6VsuOwmZI8NIyT3xUrUnT9m92hyO42FBSfMUW+MPHCqdQxYns3N7XzbedU4Ftuj5hwKq2XDHfIz2NM3rJ06laGv7n7siKpR2q20s5Iz8wHPnVa4UaKUKLTRTm6X6o+HdbSV8g9ga0haL2XGULCs5FYf0zfFQJaCDjB71obRmtQ5EbCnPsTXjHbSm7S8kNFFPJF5z3PFXVi1b8DJRlWBmlUzfEqb3BY/Wv39upBzv5HvR7JtptNxka5thatsev0LYSPEyCO2ar9SNo1DlaOVY5FZ6tGsnYS0pLpKfLNMOxa2DgTlzNXOPmteF5i5TISSO1bN6MCJBXtA88dqI7fZUtJAI7VXsalS8PU+tWMa8AtncQFCp3Oa9WI1FuRw4rkuzlh7fvJbUP0NcquumqkJSUFQIz61yoLZ6L7x2N4KbXWWLHuWsUQ7cW1TkuJ3Edmxjufpgk+1Dlv10W2FxJCkqKSUDHnSd1l1Jftt9ul9EwLfmEx2kA5KU5+ZX1J4Htn1pTztfXWFqATmliRFU34zjaycpHfGPWsTBjlk3F22zz6V5JEx8V5YL6H/StJXaC1cLit5CBtJ9KrpdsQ0g8YoV0L1jtOsIGGJDaXxwpGeQav592DqDtWCMeta5hwsx8VrGGwnTFDRCAw2qa4yExSrniqJ/UTaFKBI496h6su4YSo7h9jSunarCXF4XgZ8qpc0kOoIDNnEYpyZMjU6UuAKVVDqu+Nvx8pXnjzNLSXqwheSsEfWoMjUhmITtVwDyKFhu+UiZ8rXnhFelNVS7HqFibEUQptXYHG4eYrdnSvrA1qe1Mth798pvCkk8givn5Y3EOOpUDimHpjVUjS9yamxlqSEkbkA9xVtjZJgdz0idIcWuIPRWzdYS33lIShXyunbk+VTNOdM4jcddwWpT8gJ3DKsZ88UGWnV8XVWnYs1txJK0A9+QfOjXp7qN1b7UdxZUlR24z3zxTY0iUW0rTfFlOHcJqu/dD+u+oa9Hxm0yS2JC4qQ5HSMkLJOEJ9EgHn1rNUu53LUF1ky3lGTIdcK8p7j2FG3WZMx/Wd0feBcw6UpT6JHAoQ0zAmzLm0ENEEq428k1SZZuQknpa5oWFj4GB+p43OFk/mkY6I009f5jTzTCmi6Nr6QPyqHdQHoR/XNE126cybJBcU8hySypzDSm0gnk4/oTRNDmCy3iE58W3GJZ8EMNOICFK2EDJx3OePU8edRNT9RDqGyOXyFqFuHNt7LrabXOJRvKMb1tlIIcAPHbj14pMyNcZCHRgfMPcdCuVnOdr2Ucj+kKZx7/TlCsqxKtVvUF7lvnK9g5xzXjppqe87LPhYaKdpQ4n5c49PXNFvRrqtOatImyno0i1vSCXUvtpWhS1cZ/0gq/tjimbK6g2KRcIDcyPGVGk721QkOBxJWOymwoZHGTweOPrRuDq8OWxrjwTXH1QT/iHIDnRPi3X5g/2pIJuZKtFpk2u8NIftpSpLoWflUhXIG3zI55pMao0WuyOGdb98mzOHKXU/MGs9kqI7fU/Q803dW3u3X/qLcYEl74e3shZjoeVsBSMYHf0P9KWGq3mm5cpuOUJZUCEoaV8vOPfknB5piymxzQeIex0rjUcOCfT3ZUnyua27r8fVBktlLickcd81pj8F7zjOktUtW1vM9Fxjl9IGfEbU2oISr1GUr/U1mJ5woWUE8Htmnt+CbX7WjuqbtkurK2rbqdj4Zl9YIR8Q2SpsZPByC4njzUKqcB+yYOItY4ycB2+r9lozqj0f0lrMt2nU7cC72oOKWiKd6X4pVtytp5HzNqyBkD5VBICsjsnuhn4EtO6V6o3i+XuVH1bpSEG1WWFJQlwyHVlWfiU8JPhAY27Sle8HCdpRWg+pkKJZ7nAYQhLAlrI8RrjIHKhn3HH3ofOov2dIZYtTrNtaac8QrbSCXiAfzfzDBNN7sRk7WydlXp04Z8LJW8uI7oDgetefks//APqC2NuFqLSl0U+kSHG3I/glCUnYnBBTgA4HIweBkYxk5Q+mZP7tKgDtSQkqHYHGa+jVw6n29N0bf/ZzKLh4Ia+LcaQp1TZ52pXjlOecdsg8ZoU1fqa36liGHNtka4wFKG2A8pTbYxzlO0AhWTk9xwOOTmkn097nOlHHso4MHKDtxZQr+Pwsq2aehISCR9DRfH8ENJWkjKu9Turn+G4kdn4a3Itc5rPw6YKENNrClAEuJ2lRwlPHIGSTzu5AGr+G2NoVk/WlTGzhkNdTS0tJBBFGwVPNMYgGyCj6K/u0xEc5Scn1qrcuxUAQo4qnn3UvJPOQfWvKw+NcZiWUjKAeTRomIfQS9LOZJAGJo6EtxkqLq08nt7UyG7Qgs8jIxVLpKImHFaGznFFi5DfgnHGKZYwC1WzYTK3kLOn4jun0O96ZlHwk+MlJUDivnnd7e5a7g7GcBwkkDNfT/qnIafgvMlQJWkisIdVNDuNXF99ocZzVdkNG6wlTUcJ2O7f5FKMxFo+dPb1ot0tqNyApCVqPFU0dCm1eE4MH3q3h2pLqk45HrQzQqhsrozbU0rVqovtgI5yOBV1D+NluApB70M6J06648kJ5T6U9dKaIdWErV2PlU4iLkQ7VpGDbaGrdp6Y8kApNGVi05LjlOVHApiWvSyGW0hSQMeoqy+DjRVZO0VIIdpQztSe7ncqa2QH0thJyDVjKbWzEUd2Dio9x1LDteSp1KQPel9q7q5CZiuJbdSSB5GiG/LyShxmTB1sKptYasetktSPF+XPcHmuVn7qJ1KXJkKUlXdXauVCZuUb+syDzuWir/bHHLTb5rEZZZLSXFk5zuUcmqmwWUXqY+lbK0JKSSSMZV6Vp6Tp6PMBisxwveo7UAcCirQnRi3MSRKnNJW53CSOB9qo8b4baNryefMeS1yo4scB/7lg6/dDL/Zbkq56dElCid2WkkpV+lecPq7f9Ku/B6hgvsLHy+IpJANfUc6cs7THhBhoDGMbRSp6m/h0s2vm1IVEbKFDghNNgwHRN/pupLngPjJkxnbfY9LBt/wCpEe9Riph3Cj5Z86WN11G5G3ZJ5861brb8FVsscZ5duelePgqCUryn9DWN9fW2RpK+ybVcUlC0KwkkcEVQzsLH7ZDyUv5s2W4bpQoU7VxCs7s4r0g6myzwrPOaEpkH4pxKWljKjgUTs9LrzCtoll5pSFDcEcg4r1kZNloVGGyTWWi6TF03f0raTlWVe1H9qltzHGULcCG1qAUrzAyMms+WC4riOeG4SlSeMGtI/h50K71HuipMolFliKHjLzjxFd9g+3f6j14ilcGDcVb4mQ3Hbvd0FrTRmgWIOkErhIJQUBST5E48qu+mCZEK+xTKUUNh8AhQ4xmhLVnXG09OIDMDchDDaQ2htPoBjAHpXbRPUtjXSm021SFKWoAjzSSfOrnT9QgyjTDRHknnR9UZl474Txav+sWk2ntUyHGztfcVvCVDHBFT+k+j4kG5LYuK2AibHcbbR4alL8TKTkkDaE7Qocnzq469Mx5Nybml5caSW0o8LP5kpGAqgrpJqbwNd25lCkhbqlJDUrK0HgnJ9DxwfWi8wExn3T8H5WVoX9N1UOft7oj6r27p9HeuEOZDWhyO2EhTTziFIVj+E55wfSsl691+NPxYj1nYaWmJGMEIdcCilHKi6Af4lKUc/enr+KmOdUNCZaIr8OEzubnvNuFYTg8qQlXJJ9KzGnp3crmplDDSX4ikYYedVsLq1cDgk8nv9qxzXf0jntiY0F3biBVj0KX4cdhw2Oslx7BPXH3TK/DFqqzv6a1S3NHiS48dyW3FdztOEpCQjyySV5A5OB6U7OnQs2otOtvlnwC0ClXzOFSDjOAogHPPb3pNdNunNv0zd4rcqYhtUdSJUh1QwlZCwNp9B+Uc8ck0zTdYrFtk28TUpbS8sJEZZSnaOAffjHIonQ6fK3gAc16/W0GzHL5g0E2aNoE1Y21O1RIVFY8V1rKCpJzij7Tv4U4eqIqLncdXhLb6ApDNujbkhZHmtShkDJGNoP0oIhajtViLpYYWt1W7JSOSfPJzR10X16t28TrWpRS0pCZTaPT5sKGP+ZP9a1xkLHsDXchOet4OTPp/htJDBV+4/wDVCtn4XBovWsmdfJMO+aciMhcTIKTIdVjCXGjkYQAokZwcp7/MAeP6oXMaTHBShlGNiEgbQB5Adh9qgdaNVSFOQ2GHSGxkq2/wqAHb7k0vbRqrx94I2OjAJzwPQj270fjwxQfKB2qLRdAayESOFkp13aPN1NFYlRlImPRQlZakALWVJ5CgT5j9fQ1HjMxL5KbbkslpSPlUQdpSRjP9qptM6hcieA6leQeAc/1opnPsvPouAdbaK0kOnIAz60a11GvJeua/Gk8Hoc7SPL2VbqjTbtogm4sx13iPFyvwUKIdx59u/wBv0pb3DqtIm4eiwVR4LJCwpDRSjeORuUO/0zT0sVzaWptTbrb7OcDYSQCP6VnfrdqBnSuvbmxEeUhCm0vqaSrCUOKGVAc9vP6moXAA8lWGkD9VkHGlZudVg/zx/dVV5lxupamob5+GkoUVMy0o3lB/iBGRlJA+uQPfK11hpW9aNV40lv4i2lYbTcYu5TBWQSElRA2qIB4OM4VjIBNSHeqy2soajtIkLGBLLaQv7kDP37/2oqjdTVaysqNJzI8eHEdc/fuFolctZaUEAqz+7IKtwKcA9j5EJ+piIAyMFmx19Rf4QfxD8NPdc0TKI9/ylUL+SQN2TnApp9PIiSEKIyVc5rPEOWoTyCrKUqwCOxHrT/6czVLZaGe2KrsWIyTX6LOcLE3Osp92hvDKah6huxtzDigrjB869bRKV8Onz4ob104uU0W0JwPMimoNDW2nDHga00UpdTapXdLsWwo4B86GNS6WRcIDi1oCsjuRzRYdJqMkvKABJ86nvWxpqOUuLJ47VRDcXnelbX8mJzTG1Y01vpr4CU7sbPBPIFUFluXw8gId4GfOtK67s9tCXcNt5IyT71m3WDLdvfUpvAwrIxXxG02Fm4N8J+dN1wgltaljnyp6WnUtvtzKfmQOO5PNYR05r963FCQ4cD1NGTfUyZK2oaUtXl3ohswaFA6DcbWuLz1WgREZDo+UdgeaWeqeuadriWXB7YNIG63i7TQclSUniq1i2ypbmHFk575rh05PS7bjtb2ivV/VqbOKgh1RJPkaX8i/3K5LUMrO6jCLpRvakrTkn1oktmkGsBSWwMeWKhLieypg0DoJRf4Xn3H5lpUfdVcrRVu0k04jaGsmuVGu6W+unK4a9TpbkqHzNkJKvWm7coUYNgsLCVe1ZbuEt6GtLzLhbcQcpUnuKnWHq1em5S2H1eMgJOMd8+XFXTc9kP7+lozpzNO0sdyeKTykpTHXued2D61YC7ssW1xTSwopST3rKeteoGq5RUENOsNk4DmCKsOnXUm5txHIN+dz8+UqHZQ96Ff8S4RuO69zwE1S4IEQc51keQTjbnOuW6bPuDSCHSQyjzCB5/f+2KxvrT8OA65dQpct17wLcwvYfD4Kz3xn05rSuq9YNXOOGo7wCSAnjtihRjVEXRISN4DrxyADyaRI8xuTqImedzRaoIcLxpi+Xnd0PIBZ91h+B232K3rehyn0LbHypSrP96UmpLHqHTUb4Rxh19pobd+OCK2BfeoVzvd0jx46N7DqgFlQ7D1poWrp1YrlZyqZGYW6tOSVJHetCx2x5jSYhtpXORoOKItzm7Seq4XyheU2Za/Eb8NeeR2xWvfw86mt2l+lQC5CQ+tbi1AnnlRwf0wPtV91s/C/Zbi29LtjIjSBk7mx51jbUaNQ6Akv2pbziGwTgjNUup4ErozGD35rOcvTJME7pBuZff8AlMfqbqv9vauecWsrbQcIGeAKZ/4e9VjTupIzy1bGlgJUfQg5BrILV9kiWHHVqUonuqmxojWQSltKlH6g0DixHBDCOS1G4OZEHbIxQX0c61uJbvbUx14qYXHAQpC9yOPTFKPT1zkwrs/dUx0eGlpxAK1EBO5JG7Prg/1of0x1J/xno6PZ3nQ9craCqOMkKkNY/KPVSR5eaR7E14zdTvOQvhHGVRx/IoFPfsfem7xm5LBtNAr9F/DzGZWmiNpB8j7D6IiuN6VqlxuwXVb7ocUopajukEkJJ7p78jvzXLbYLTKjphy0KQFkPJQCoKbB4TyDkeZwDjmqjQVsctEyVeZMxKrk22r4VBOMu9k4HokEqPvirYWyY88m4Oqyp5Gz5eM4I/TzpVl0sZM+8tBoUTQHPFIHM0+KScsZwAPLjn6fRFKWW4koxYZQZTcd1lbZUF43gKBVnvwMj60odZa1dkpTBaDYXFbCVLxjJA5ximOh6RazImnYt9TKk+O6vG0FONxz7cUitSoVIuLuwodUScrb7Gpo8FuGXPaOfx9kRoulM/UHcLoDn38/so8W+PqbdJWr5sk5HFHfSDVpt2r0vLXuzFDSlem9QOT7fLQJFtbzsZ3YkbyCkBXrVpYI406FuuYWpeErGMds9v1q2xDK1zHP/b2U75kMU0LoiOOvwndr6W9cralKVArZcUVnnJSoAg//AK0vIcwxpkdC1BCXQQQR6EY/uauYLjt/s7D8ZSlNhQQ4jOSB5Z/WvLWdhajXGCuKtLjaGSvKFA4XkggjyIKex8iPWraTKjdTmOSfiyRY7v07jzZTDsNxQYaVJVyPy8Zogvzjz+kVIQM/vEKUcflA5pZaWvJQwGlg7Ufx7uSfXtRnGvoTBkhZBYcQW8FWd24YwPXk0U2W6KoM+MsmDgLo2jjRE5612BCwMqWArceTg9qVnXDpw5rCRKv1ucWbl4eXo2d3i4GBs54I8x5/XubDVsK2WePDbcT4qUBKg3wSccnz967Wi7Kmyk7uVY7JyTiiXRslaQ4doDHMuDkHMjG08/ceh9lia4Q5UN9RebUn3PFEdjYduVqO0KX8OsFP/uOcD+/600vxH9PUWKbFvsWM4LdcVFC0tjIaeAye58xk9vI0vdLa0i2CL8M/b0PNbt+4q59M89/L0/3pQmxhE90d8H1T4/O/1PGbNA2z/HqF46u0Wu4w3dYIVbbNCBDbsQKUFOub9uWwEkHOUkjjHJ55q96cXBxZbQ2D7iqHXutmdVMR4UeK2zGZ5JV+dXIOAfIZA4zzgfQxNN65hWkJ2LSDjyIoLCY7GeWvdu9D/m+1hWrOGkZjmvaWh3I9PsVqizzgzGAWrAA71T6n1DFjIXlxO73NJC6dcmbfCUUOjIHFBDWubrrF5xTYUG1Hjmrx2Q0ilSv11u00mdduo0eJIUN+R6+VBGpurjLTawl4J48vOqlzSFxm7lLUQn25zQRrDR/7NaUt9W33UaBcCTaTMnLM7yTwqTVXVQyVr2qU5nyHalbfL29d3iVDCfSp95DLK1AcmoNutjk14EJyCagdaFACj2y2uSXk4BIJpt6O02klsqSOfWumk9EKcUglOfPGKbtg0d4AAKMZ8iO1cL03Vqnf0yyqESEeXmKHX7YYT2EJ4+lOJ23Ibi7NoOKFLza0uDhI49O9Rmwum0UOQIvjNg45otssVAUArkChtlhyM4O4HnRDbpQb2kevOK5C7cEwbVa2/ACgBzXK7WCcl1pIJwMVyiAoLTSmywtHJzmjXpnpGJDZXfrqP3Z/y0K/l75oEl295x9DKEqWtaglKR3JNaZj9Of2nohiK4SghvnHHOKOhx9ziSOv5TdjY4GS0ymm32lo/dLF1F1VC07by0HFqUVpSPICvLXvQuLp9t12M4okJB59c1SaF0Ax016zW6al9RQtS21BRz3H/amH1e1sza9QJjB0PMqQSoDnFVkmlR5e45jAPROOptOPkRsxXnYW39T5rPNytEuz2mS4pR8Rt4tpz54SD/uR9qBbbFl3qT8fMd3IbJ2gmvXqP13gS7mbXHIK0KVlI/mo50pplq56RZkJ7uNBRx6kUn4+kvdlFmL/ALVNpjZXkueqbSN1akambiDG3Od3+1PQxnFxkhp0oGKzLcEr0hei8k+fer5vrbJS0GwrJA+9afpkbsWLZMfmWhvwpHtaWc8J4yo4ZhuiQ6HU4x8xrEf4lrPFfnKdZSkqCiMgU3rp1SuEuLgn8/aknrqS/en1F3kZzz50RmysLNg7SL8TzQ4mI6GTl7ugkObY06khaSlXrUNCZVpfJZWSn0zTCmaeJC1JTjz7UI3aOYy8kYI47UtvasZiPmDyr/TPUSRCfay45GebIUl1CiCkjsQfI047N1wh3t1prUKS/tADcyLtS6MDsUn5VDt6Y8vSs1b05/LnNXVt0y/cUJU2pSM8gA1E1xiNtKatN1/O01wdA/la/jdRtPfBN/ALkvPKGFeKkJx9wabuh9KXTXmmW7tbbjEbixlrbXGWVKcQUjPIwByCDkE9/UGvnkY+oNOOeI0tbqE9wfKvoN+CePNl9AXdRzGUolXa4vFl9OdxYa/dJHPHDgf/APljyq9wZf1Em0p3w/ivKzJgx3DvcKj1TFVGhOxZLqlqwNwQnb68Uu27OhLingtC087U80/9X6Iu92kOLjiO4eSAsEHOe444H3+1Vc7pHFjaZk/CH4m8p2OOuPKAUU9j4af4Rk/U55J4AvpcZlcNWyYuq4kMIDjy4+Xv5n2Skfj21KWhFS+VBCQpbpB3Lx8xAHYZzgZNeI0jIvDan0Ottpbxw4o/NnOMfpRRF0I8p1K3ZYbUgkrbODwO+SeB96vYj7UKEqTam3LkwZAjlnwyW3lNpCvyn82CtOBjkk4zSznStZG7d5DyXOdqbMaI+E+6/wC9odtNsldN9NzHpsyM2qWgfBNJUF+KopyFKGU4Tz3yD8pwCDuqwc0VKliZaXpz8TVsthUq2syI5WzLwTwhwbUZXjKUEgg4BUSeCLRen30XTUV01JGlXdyNISq3rlNBLclaVEtlGePRRwPQckKq9ka6vuio0OLJSzfbZcbr+5gXBsCQ04Fb3nIyyrKQ2FJUcBXKXOO+M3ZJI91ucQPT058+u1kmfq8j5CWG3HkkcA8A8fTzSP0Vf5NwlPw7rF/Zcppakb8KClqSpSFI2q9FJOeMgjHHNEL0CXfLs1BhyXhs+ZS18JbT2KuOPt37VdfiA09G1EXL1bY7c65RLiyialgIbcRlKgsuD8wJOzucbdpB/MTDuLEjSWnrPKabVHcusUuOhCivw9ji28JJ552Z5JwSfambSMmcTHHkduA5v7q20zVXzFp/3OsAHmj9/ZdHdEXuIA5bXzdFo/zG8Kbdx7Dcc/39qutG3qU3JTHkIdaeSvCwsncD9xx27V10hqdaw0liO40MYU86oIx9ATn07mjLUzCJ1o/bkdpL1xiJ3rKMDxkDvnyyBzn0rRYzwrjJyZSPCyGg30fP7+VJb/jT1quw9LtOwYQfVKduIfU422VNtoS2sYUvGASVjAPJ2qx2NZp6cab1v1afmptnwqERGS887I2tjHkO3c1p2NfHL2HlTQiWmRlK2lpygpIwRg9xjihfTtvidMtSXqA6VMRbgwHIxTyNuSQPcg5H296oM+FweJHftKzzMjztOnb4U5a15ogEiihvRybPE6TTk3GHHVqluetC1yW07ggAYRjzB5+tKH/6Ra21jqd9rR2m7ncoi8OD4ZhS0NZ7pKuwwQcZOcVpaT0rY6labVqK2vCJLDxUEpBUh4o4woD8hIPetA/h4vz+nNBHTxcTEebfcekKCgkoBwO/meBS5PkPie0bbB4FeZUOsQOycFjZHF8rSRZsmv7rH+h/wH9U9USCLlaWrQEDeXLnIQlOPQbSo549KZzP4XdSdPYyg9CYnNN93be54vnjgYCj+lbC1feXbRGiQYkwpZ8MOOOj5lLzz3++aAEa2KJi1KWvwmzhKFHkj1PvTRjYgkiD3dlL2NokmTBvHCzHd0NWRlxpbRacb4WHBgg+hFZi6x6q+LkkJUNqSeM19LtU2LTvVO3uQL1FSmQ4ja3NYIS+z6EK88ehyPUV8wPxE9LNS9MtazLReIMlEYPrTEnqZKWZjY5StCuQcpKSUgkpzg81HkQOhb7JazNNnw5Pn6SsjsO3ecAkbk58qb+itDKVsUtv5uPKq/pnojx3m1rbJ9SRWmtIaPaSlCiOw7VVEkhTRYZLN5VHpjSAjoSS39CRRY5bUMt/KNqh6DmitdsSy1tQkAgd8VB+Cwr5vy1EASbUMkZbxSC5jRSnBB+tD81CRkEDA8zTHudsQtHbj6UB3uAtgqUM7R5URt4QhY5vKE5zIOcdxXlb5QQ94a+ATxmpEnOVHP2qikv7HQpJxg0NVFdXYTRse9hrd3B9q5Vfo29IlM+GVDcB2rlEjpQE89LZnTq125/VPjzCnDPKEq9fWmxrXqDGtFqUiGtJVtwAms1zLg6w8pbDim3PVJqFG1W8yvbNdU6nPCjzimRr2McA4LUhFEJmvk5A8lZXSfc7/ekS1KLakL3g48xXe5W9L0e5XqY74xbjqQCo9lEDNQrlrmFCiLW2tJVjioTF5RqbRc+PGcCvGSokD1qv1bIb4BcwWRzSsdRyWZbAxnFfwsQ2xTV36kTysY/4hQQSeMZ5rVNl1yjTlobgpP7tLYSPQ1n6D0evp1wtbLam2G3N5c9Rmm1J0s800htShuSOeao9DZM97siqB9UxaLFHDxKRSiakvBvr6yDkHzoKkLYtsrLqx8pyRV9e327BHUf4/Wkrqe+SrjKdLalBOe486YcqYNcK7Rup/EmPpjS2I2fRMu4apYkltDShxgACvKZBD8feRlXfilfp64LZkoDqlEE9z5U2rc6JDCQCO3nVeZDIbd2sM1XOm1SczSISnQy2ntS41ZCKFKWBwadtxtCnwdqeDyM0utY2ZSUqJQeKheOFUtbtSujoK30juc01dHMFttoEcccGlu0wY1wQo/lzzTS0ytIQnkHzoCXqkdjgF3KZLenIl5ieEoYKhjA5rX34S59qsfT5eh7hLaiuMSVyLep8BKFIcIKmgT/EHCpXJyfE47VkrSspLkhoZwBjvThtT3/CKAO07eKIwZHROLx5Jtx4WuG8cEea0jq4w7DOcbKQ8+DhQSc7Tjt6favHVOl4dvZtI8FqbdHnA84HASEYAJGR5jyA9ye9WnUa3wECTKDSWltIKtzWBjHAH9h2pa6U/ETGsLbkTUNteuTkYqESWyU7iknO1YUR28iM+XHGaf3OcWAhO2NDlZOOyXFaXFv7hdE2OPsEu9b279kxrxIfc8JbkrwVoawFLyVrIGfIbQPuRRd0UiW2/wCj5tuMhAnJeMqIHMjxCUgqTuHYjwCTnBAJPagK8xZuuZ7lwnr+GYcJUUJJO3nnChjJ98edMnppHiMyFx0DxLQlKWbi2oqG6K6hxp1QCcYI3IxjnKh59lrOie6NxFAe/wCfwmfWoXN0lzXmnijx0CK4tW1/0xb4Nps6G5IjtwX1TpjjBLjrafh1JSEtA7j8m5KQO5yeeTVXrPSln1zqViyPKajv2yK/bUQrnLcLMkLYCFlW1YK0oUstqKgSpSSRj8wodXaOY0Xe7dctNMSLo9CWUIgT3UvpRGaKEJw6VEpAwe+B84HYc1cOJdNX2S/XXUbjSHZJdDNrQ6g/vVE7kqdSc/KSQMKxnk/lIOX42bHJK6NrAT6C+a57WStxnOcJC+x+bPlSJusHTebpi1SZHx6RcrtMZ/aElqNlDzhYZZWEI5wlXhFWCVY8RXcUt+pipOmrVpq1sKU23BtTUZLivlDiwVKXx3HzKPvg09tZahGtdM2BcyC21dYjDail88lzG0lKfMEpOM+3es36xlta0uzjJf8AHehr8J4ODHJ4OPYYx9RWhRY2O2USxiiR0nLQo2ukY5zP23fn7ArvovUiX5iS8gOuoIGSkE8+lPGz3CM8lCMeGp1OFADKVccgg+vP60mNF6dRFKo5aLm4gpXnGT/5kU8NNWcSFJOwhz+JRGc0zQWAA5MOoSxOJ9Er5NvY0/e5dvUzgoXhtQ7lJ5Se3PGKoerOl7lrpnTkKwx3ZV4dm+A0lIyoJUkk5I7DITzVz1cu6Rry4CORsjobZUU/lKwnn9CcfY1RP9crl0rjuOWWL8Zep8ZcVlSU7lNJJQVLA8j8oAPuaE1WVsOG+Qi6HQS9rsW7TDORZoH78UnNqWBafwydLYtoVMYuupX0pVIYT/E8ock47JGSKGm+qVp02WbTPU3HNwbWUrSNqUOK7BRPrxyf5ayXqSf1J1HJF6usKQYz7vzTJCt6Un1VycU59L9O43Xu12Vcq/Is2pIDfgOIUNzMgJ3FKkjI3JOO49D7VnEGTlzNfbQ0ito9vr6pQwJjUb8u65s831wmVA62zrZpNuwz0KnvMKWhTkxZUcbjhI8wAOPtUN/VjEmKHmWjGBypwJd3bceuecUDl5hy0Lt6XGRLaUSpwg4KknHf7UOz7hJQNrY3OEYWjzFO2i5jMjFaQeR2PMLR8BuLNFcLdpvlMq2dRlxJKChlTvzcHxOaMuqUeB1Q6Paggy4iJjrMFyZFQ5lRaebSVJUCCCFdwOeckHIJBSWktO3CfKT3Q2Tnnn9BTUvk1vRuhbklTiPi5rCobCFHC17xtUoD/SCT6cD1q3ne3wyXKj16LGcym9rO2htMiMw0Epx28qcdlYTDjpGOSKH9OW0MtpwOB54opawCPSlP9yQZIx0FY+GlxHYH71BfZGcY4qU25tyO9fq0hYPkfSpQAonY+7yVRIi/KR+bPrQ9c7OXUqBRkn1o3aiKdJATkfSv1215STt579qmDVCcO+Eg7/YlRHFYSQkn7UBXVlTLp4IrS2otMJmxlYQM9xxzSY1PptTRcG05B70PIzaqHIgML/ZCFhvi7TKXzlJGME1yqmZHcivEFGPtXKhCGpbOlXdtbivmGT55qslvodbUM+VLE64BUk+JweO9XEDUvxgAz981azTA8BNebmbeGlcvcNbpVtJx7Godhvc/S0gqYWfDP5mz2NEB2PdqjSLUFryOSarvOwqUZknqprvUhvHiJjbXDweMULXfUcuU6pafkBqZKtYQCSkZqucj5bUCO3tUviPFAHhfS6lkOr5yKQLfjJuLivFUSn0ocd074jZ2pz796YM6CDuO0H6V5xbfvTjbnnGMVwXeaD8V0jrcbKWT2m1sJ3YwRV7pia8w8Gl5KfPNFs6ylYxs+9RrdplapHCMHP1r4HlHDbtpWyHQ42Pl5A9Kq77YkS2F/IMH1othadUhkFRGa/X7cjwlJI8vOpjyhXGuFm/VWmTb5BKBlOew8q76fmPt7EFO3HFM3UdgDyyAAqhU6e8J0lA7HyoV7LUbHlqMtHvLW8lRXjNOWyTkoaSFqzxSHsy1QnEAg4yORTJstyceQNpPHeu4G7TSY8HPLDtctm3m8N6q6druESQHXTHaQ8o90r2/Okj1yPp5/XPcW2Rk3FbsghCEnJJ4HvirPpZrFFqlyLbcHy3a7i34a+AUtu5BQs+w+Yf82T2q/wBS9Nro1MWuPGLrIUTwOe/kfU0740gmj57C2X4Yz4WRPjc+r/whO5Xlt6UI0cFMUILyirjclIKsD0ztNVGidT3yx3Jy52+QpuavfvWScKCgQpJGRlJ/pgUSNdOb7KZkSnILjTCEHLqzgAnjj9cVdWPSabQxGT4ZeeLiU5TgJSFKAzzxtT3PnwcAnAI88Qkvd1Rv/o5TZlZmI6J0fDhVEd/W0d6Sk6YuNgejq0y6bjO3pfQ/scaVuwpa/EJS4hOAVkKJ2JHJ4oI0p+z7jdlNvynnGpshRix0JS2zFQlZQghROcEjJyPPjzJuuol8jWTR9wtlnC21vtJadlvHa86FKypGATsR2JSCSf4lHAwIaHsCpFrhIebS5scIDawDyoBY4PB+ZKTng89+KXjomMJWyxN20CAOhz5kJDg0iF0UmTRaCeASSeu+fwO/VdOojLjc9Osrcbja27g5+zXo7ylNqCEIUlopTn5PlSo49TnAOaVOn7U7EvbL6f8AMK1JVngKR35/vT/61yY9i0/piBLPyPzlPvqHOEISUk+/+ak9vLzocZ0SFKalM4daSnKFI5SU/m4I757fp71bR4zIg0AdfyrnAmZiYgsfK6wD6gGu1Z2S6WS0x478lh1EgcpZbRuKjwrGeB5eZ9aPbpqpq36YnTLCyV3P4RxafGRhuOdpVuOe59AMj3qlZ0y0vZ4jSVnlXI7HI5/X/avTWulrrf8AQEu02FCUXSctppLqnNgQ2lYWo5HJ/KE8fzUcW7WEjtLea6EN8RgLj6Xwfb6JIQUtxIcyffn22glCn3ZElYT25UVKJx6kk+1I8dVLbrbUcty1hxMZHyMqUnhbY7K9RknzFEOsPwh3rXuq/gLj1PjhphSR8KHXp4ZdwOEBRQkkAkEg9+CTRH0y/A9qS1Xg2xOp7XJgPMreZebjrQ8SkpwCgnaAd3fecencigyjk5AADaaDz1yl7VsrPyoyx0Ba0ixyB969FH07q9UWI5ClNJlwVbiGl9gojFWGk7uNGaeccdYTKZiueNbXfEAeigjC0jz2kH9any+h0u1Q23jd4yitI2tSwWVOE9gg/MlWQMj5u1LjrDa7xbbNCZTDcjuMJLZLZ/OSeDkcH7VU5WLI1gkaOQodEfPG84+pNIjItpI6I5q/ddp+utMuOvyZr0yMhZ3pUykFRPmc59c9xRloK96Z1n4iLXdkv3FDaiyw8oB90hOQSgeQPc/Ws3a9jraKvFc3KHc9s0X/AIcmk6BsequoFwQ0A3EcgWpK+XJMpwbQhI9BuClEeSTQb4nY7G+E4tPXFcpWx9WnZO8wkgOJ9er4TFm9a7zBmNxbEiEUEYXMDRUpK9ygUgE4BG3zBqysj829yvi7lKdmylclx5W4/Qeg9qArdA/auop05ppLTMp8vltskpSpRycfqfpmmxp2D8OlK1DaR/Wuo5ZixolcXe5/v7praXSW9/ZRNCbSwyE9jUhKjuAGaisK3Hkd6sjtS3wAM+dS7kLIwAr2YUc+VWMSGXlA4quijxHE4BOKKIISkJ8jU7HhegGlKhWtIT2zU39iJWgnFesRQwO9WbW0JycUcw2EK4OHSE7lZNyVAJxxSt1rpYr3KSnB+lPt5tDoIAzQ3qOxJkMKwnPtiuZW2FWZMe9tOCx/qPT37xR29jjkVymTriwfDOq+QfmrlA0l5zKNJSvwHW3lIyRj0op00VoKUmp71pC3uUgjNWEG2IYA2j7VwRTqTbqmlCB1hEMJ4YSD3q6ZQFNk0NMEt7T+tEVskB5GK6BSa6MtNFeUqKVgjFUrtt8N054BowWwNvFV8uDuBOMmvb9V5tQrJtKVpIA7eleMWKlpWAP6USuRQGfX1qscYUhzAFfdrgfKVHVESvjAwa8TD+HUFpHY5+tWyWyEDKea4tguDATzXdoxrl3gzWJKAhY2LHkTxVZftjBJQcA+lfsq3rbBWklJ9qqpbzskBChuPavQ5eub6KkeWHlkEDnzqEq3JwrOOakT21sOcJO36V3hjx04GSr0PlXZPkoKoqJHtiCoEj9Kv7e0qPjbkjyFe0SApSRkAVd22IwlxIWoYqHkFWzI2bNxPK/YCnnlAISTTr6ddcLxo6Ebfc7a3fLeOGvEXsdaGewXg5Hfgj7gACl9bZUKKClOCrv65r8uNxdKCWo6gkeeO9TNyHRcg0pPHkiHyG1oB/rEjV7DVobtbVsZluJbW6XQojKh7AAZxk+nlVm9pF2zuqKiVLPAI8j/AOY/r6msiTdbKhIUlYUhQ/m4ppdLvxYqnsCzamt70pDKQ2xdWQFLKeBh1J5Jxn5wcnjIJyokYOsMMpjlcrTStQy4nkSg7D5og1Vp1yfNQXXBsckJUo9/ygg/T83b2on0zpZSpSFpBbUnw0bcZAAxuHbjjAJ9ql2fU2ldSluR+1IkZLa1bkzVhkq454VjyI57ZzVnfOoumtPQCi2z2ZkxZALrB3BpOQkkY7kc/wDemjxoj+1wWgy6wJY2wxnn8fdJD8SeoEXjWiLcwSqJa2fhioYKVOkkuEH1/Kk580GhnQnUa46NSlktC429X/4ri9pSPPYrBx64xjNXGpI9quUlz4XxSyTu3up7njOM88nJ5FeelNGIvV2gQ2AXH3HUNbyCG0FRwCTzgDPfFcCWF/y7h/ymqHUtLOA3De4ENHNkd9k92OfROpGvbGxaGrvsmFAHLKWxuOTwOVDP1pTdRet95v7b8W3pNltRBSoR1fvljt8y++PYYx703dQ9Mn7ZbhCO14jkqAIST7Ck1qnp3NRLWhEfcpOc7SAB9+1Svj2s3Ar3QINLvxn053lZsAfT19ylTZbg7GkJCFKQEHKVg9iKdekOpL1ytAmFwsvR0mI4sq5wcc/TkfpQBbNDOLadWdq2iCULTzg+YoItl/lWy+3G1RgEMKyEuL/idB4+xGR+lLsmezFe1jz2aV/qjsTMcWgixXP1R/fdZOWyWuMy81MQ/kGO4dzagTzkeh/ripz01gwZEqXbk/AKTuejgBxDY5JV4ahnjzIUABkhORghzGlzCWw/IWp95KAApQzszzgH9eaZOlnD4qGyNu87RxkfXFGsk8YbulSZgxhEA0bm+fusw9dulaojTt3s/iqggBx2I4oqKG1YKXml8eI0dw/1DuQQFFILoOxS5yGIbrri4bay42yVEoSo9yBWsZFqgOzrlpd1IUmI6tUdSQFNbFfOphXfjKinJycfoQrR+hW7bJKAkEtqKdwwc4PkRwfqKqs2JrXNc0LMdT0THxMhs2OKa7mvyCPb2U3SWlhGZRhI5HpRi7a/BaCUjtVza7YhltIxg4xjFWybcHSOB7cUF4YcFE1qDQlxkemPSuzEtalpBHFFDtiyr5xx9KjmyoZXkIqtka5h4UL5WtdVLpAUUp4H3qzYlFKhk1EbYUgYxiv1B2LyeKjbKbFqIyDsophS1JA3dvWrJqQpfHl7UJm8RIjY8Z5KMDuTiqa49Z9N2FBD90YStPlvGavIX8crg5WOwfO4JpxApR5xjt3qS9HS42c4IrMl2/GHpy2rcS0+p4jttHegW6/jl8NTyYzJKT+XJ7CiHzM6VXk5+M75QbWiNdadRMwcAnNcrJFw/GZKk53M5OfWuULvYfJLr52X0nK5HCAcgcV+MqCV5J4966LnolEhJrwIUvG3yNRvomwtl1nHsG1YbEqGOM1Ntii2sHt7VWstrTgnI+lW8JtSiP8AaowslyWbXK8aeyPmxiuxKHAckc+teKGyBn2ryZJ+Iwrt6V6eOShNlC1+uNJAI/2qvcZCVZxVxMmJZaO0AcelD0y4qJwkmuWvB4Q7hXK7qaJ4xz7VKjwjjATzX5BiLcR4zpUAPLtX5JuxjJCE4QfPnvX1rzdtF0uSoCgghWB9aJbH0zaft4kPjxHXBkAdgPKq2JahMjBxx3eo84HIFMuw3JDcJKSggAAfN51VZuWyBu2+VcYuFkZRBApqSuqun8pdwaixAgOvK2p3HA70bTvwlXy1afTcY8/xn9m9SSjCe3YeddtdmZLk+LAbUy6z87ax3yD3pPS/xya9maq/wbbLYHZ6FljCl8HHc48hj/zyqkbqWTMy4BZB566+66zsHwZmxg8kKh1DqKTpi4PW+Yjw5DZwR6+4qCzrh6S4EoTn0ycVf6+0pOuUj9pXcYnLSFLS2OAfahezwG2nQG2OR/NTTjzfqIw49oE4UzXbXFM/pXbJ2qJ5UpITlewbQef1+tabhdKDItwK0fw9yKRfRW6GDcVNrAQQUuJwMcdj/tWw7VfmV2tCyUkFNe5LKYVJJA+B4BWYOonSaNGUSpvKu44paM6FmRZQVGRhAPatM68u8d+WErx3INUjNtjSmUraCfXNL2BEyWdxBTZi5JZGGkcJc2+zOtNth9Iz7Crhy3NstcDy4JovfsiUZJ5FVE5lI+UdqbjFt4QORBvtwCvukPSdnWE166XbKLBBUA6kHBfX3CB7dif+9aGt7kGHCULZGj2m2MHaVMtBIPsP5j/4TQX0lCbl09iWyNtDiZixI57AnO4/8uP0ry6l3eW2lUSMnwYTQ2oaT5j3/wB6YcHGaQK7KM03B/UPbHdE/gf5K89b6sTcnWYVqmOR5K3AgKKUrUsk4A54GfbFCXWGyK01OszL8nxQxEDi05wXHiolS/Xn5R9ABS7k6hkQNT2mc+hxyNFltvrZb7lKFhR79+Ae5x61cdfdRR9TXmy6oh3Jtdmcb+EbebGcOhRVtURyMkgEf6TRmYXRMpvQWljTH4WRBGw0yjZq+a4F+tdJRm7yrLYTbosdxtTjigqVMc3yEpycqKQNvYEjk8HypX3ex3J9Lk1YWlxtxKE55UXTg4B9sj/4r9Kes61LRqBuNcY6G5S2nPC+HKnUKIYdypfyjZnC/wA2M5ISVbCa6XjT0eVcorKw2m1wgqVK3qAy4oqOwgg57LBH8pWcpIRnLMjCM7jvcbHA5XL86PHBDeSeSUptNdQXbJenbbqGQHorCEKdyyStpSkBQTn2zg8UeQ7+NRqeOnLu3+7wFp2lDid2e2Ug+R5FKzXtikm9JbipU7eJa3H3fLe5gnZgjgIG1Izjkuk8jJs4DDbOlLVd4DaozUta23fDONklGCQSPVKkqGMdyB2onSZ8iCcwl1sHryVxAQ+Rpaa3eXY/4Tz0HpNqK/4rqA44V7lkjOT5kmociNblajnMQ8JcSta0oH5Vpz2T/wC3nt5DyxyqWte362lDT0+RHbOAnPAV9Vef3NXEbVchTzEjxg8ps/LjjaPYD70/mNuQyndqwyNJmn3PkcCSOKTVisttAFwhOfU96t9jEdO9xaG0jnKjisV9TPxRX7ROqZloVDizoyVJdjuKUr5Qc5SeBnaoKH286VWqPxTa21KFb7h8MwT8rbCQMffvS9YYS0hZBmak/ElfC5vLTXa+hl41xYoBUlc1orSN2AoAY+ppa6h/EppSyu+GuW0o5P8Alnef0H/Wvnpcdc3m5rWt+e84tfdSlnJqmMmTIXwpa1n0ySahe0ONpfl1KaX2Wy9WfjKgtPuItUdx8dgtwhI/60tr1+Lq/SGSmKGmHD/GkZNIN2zXFpKFuw5DaXPyqW2QFfQ45o+0B+HjWnUNaVW60vIjk8yHk7UD7mvA1o8kD4kspqyVHvnW3Ud83/EXF9QV5BeB/ShGRqa4TFkl1xZP+omtVab/AAFzBsXeLklH8yGxmm3pT8IGjLDtVIYXOWO5d4H6V12ekdHp0snJoL56txLnPPyMuuZ9EmiSydH9XaiKBEtMhYV2JQr/AKV9NLD0k0nbFpTGssVsp7EoBppWCwQojYSzEabA4ASgYolkJIso2XTYoWW59lfL+x/gz1/eEhTkP4YYz84Ncr6yIYQ2MBCfsK5X2wKkMTb7WHoCwhIKjj1qyiueJu9KDkXX5hhXHnk1eQLilY2gjt51zEzyW5ai/wARriUWsKCk5HPFWUN0Y449qoLZJCk4zzVtDdCXDzkVG9tFZPmcOKu0PciuzbiUr/LkiqtcnasEnipKH0PefP8AeuCLHKr2ncKK5dF/u1HIT9qFHi+XypJWQPbiiqY2NmScmqCVN8EYwaGMYbzaJa0dUrGBdXFsltQUnjzBqBNtUifI3sBasdyf+lRWrmvxBjA586NLApyYsAkBOM/Wq3JeY2ktV9g4sUjgHtFK60DY5UkoYXleAAQB6047VopLcc7kBCgcYNUvSFplu6uIWAe2R50y9cars+mIjq3ZCG3Nm7bml8Q+KPGmVlmzvY8Y+O3/AIS51Tp1iCwt8gHYhW4fasTdNY9vj/iX1Nc32krU0gBoqGQCo8n+lahvfWe338uRGnAVOK8Mc9yeKyTZwuN13vDIOFOIQvHsMip8Zsbmu8Pz/wAhLs7JhlxtnFH3Tm6iahamKcwEjOe1LOM7teJIxk0Waity1ZJBJxxQXJbXGXkjHtTRjsbG2mofJlkjlo9IxsF4ctk9l9pfKDyM9x2NaA0b1AMy3+CXOAMDNZetMwOqHtTG0pNVGUCDwrvzRszDPGWt7RsZGbQ8wmLq2U7M3KQoqV3GK8tM3WShOwFXfBr0jykS20hQHIqZBitsZUPXiqDE0uXHl8QHtN2Nh/IA4K3E51WQ4rJNQJYJVnyNSEAqWDjivV6PuQVY4pwawgcomfGDW3SJejWqLbpPVxk3Z1bUZyOppK0glKVkjBUB5Y3DODjd9TTW1HcdM6jQ4mHd4T7p5wl1JNZsdWUrIqy08w3Iu8ND+PDW+hK88DBUAaLglMXIVAQceQTMNFD/AFfjzF3FdqtralJwC64jgKP8ufQf3+lDfTmw3UamtlgdkLVapdwjqkxiAUb9wGRnsSAASMZGAcitL6h023K1E6EMBSd55x3zVPcdEx7NLgzgCz4Upt3eDjaQcg58uQKupw1w3O54WpjXo24Qxy0W5vZ558j9QgfWrDs/SGqkIuabTeLbNlpEpxIWlplZUttWxSkJJxvGScDanPCsHMlv6l3S0x1/tS4NXOdKJXDdKk7UtFWS4vaMAjajPc/IBkjcKff4q+rtn6fWK6mXHZkXW4hLRZj4W0tPktQAOTwkAeqScjivnierkrWN4fiy96JS0IYiuKVt8NCSPkx9BisuzfFmy98QJaK9v/UmwzwRva7JcA11UPP3+31Tqu3VKIu/wp75LjsZ1JbVuwVAEg7gP5gVD23Gja9LhWaVrewRn45iSREmxFJOR8ZuQtvw8fmDjL8hAA7kJ9qSlk6fLcWxMuU2NEihQWtxcxCXQkHnGNxQeOCRjse1MLqF1D05drkJ9kdFyubjjZkTYiilBUxtDaklKyARsB+U4GE9zkme3wkFzeT6D+U1l8EkzGwUOOPqCCCVaavubMTSCmHVhUtSkIQkc4UDk8j0APPv70LaS1G6mWlhaipBIHJ5oamXOfeZLkiTtRlSlBttHyJKjk8e/wDtRhoqzNrcRKlLRHCTkYHzEew9frVw7N2ubK87QKTIx3hwkHk9/wDiR/4mQmd1JQ3FaJcERvxEpGTvJJxge2D5d/uYnTz8MnUDqQ4z+z7G/HhuEf8AFSx4bYHrz3rdPTvpzpBK3bxCtjMu4yHC49NmAOulX1IwMdhgDgU7bEn4dtPYADjHlUwa2YmQHg8r89anjifLlnlNEk8eizF01/8ATTtKAy/qq+Oyl8FUeKNqfpmtPaH/AAn9NdCtIEDTcRbqf/uvIC1Z+p5o2tE4ED1ohjv+J2NS+G0DgJdlEbRTQg+/dJ9MXdptqTZojjbZ3JSWxgY7V1Vp6JbIojxIzbDKRgIbSABRy8gLRk1SXMBtB7ZqNwrtDxu2chAUuGErIwMZ8qjOQU4yB/SrG6uBOSPI14sL8ZOfWo2o05LwLBVfDihL/eieE54JSmokWECvcBU16MUhJHAogA0oJMp8nBKu44Dw74NcqLb3DgDntXK92oAyG18vm9ToykBX1FXVr1MA6kFwUlo8qS258+fTvRBbZyy8hWTwagtaPLqjsgGlomwXtDyAArJ9qJokseKDuxSa0teNjmN2OfKmXAkFaUq7144EhLWS7cERzZKfDPOPau1qWSUnOc1UvO7x7+dSrW9sWE1A4KqYaciCQrcD5DFDlwWlKjx96v3XMtj+9D11SSo4/tUDuVZxuUeE0ZDo2jPrRxZY78ZAV3T5VTaWtJylR5J70xYVrCkAdyR2AqMY+4W5MMLCRuBXjZdSS7DdGJTf+WP8xPqKDeq2sntZX9a2nFFoHgg0wXNPrksqQEDBBHf1FC8TpvJuUtTMRoOFatgIHnnvS7q7DBF8gu0+aPJjwv8AGmHzNFWUtrVY31XqCsEkJfbWo58goV+dPulc7UP4hZ90Wgt21pgI3/zrz2+1NCZ0ovllkI3tLSndjcRyDRHomPcNJznVOx96lHJWRS3h6jJjbgYzZPZHCXta/TZ+S3IDx8vp5qTqbpjEDRPCVAcZpA6zsCYElxoABSSR8pzWk9R3lbjC3XTtQRknNInVobucpbjJyFZJFMeHmTF+6U/KUvZEMc8ZLBylS2tUSV9+1H9huf7tBzQrcrM8klxKCQKnWcLbQnv9DTbE+jYQGm3DkUek1rTdivanOfSjK2vFQBpW2OXhwA/emTaX0FpJJ5qzdRFhalGRtCuVyintxXdEzxm8d8VCcUHh8v8AeusVtSXQnBwTUEk1Cl7kOYIjfa7lrc4Tjiu7jnhDtzXpd7hB0+lpV2lMWiK6jcmZOcDTROcbQo91d+ACcDJ7jOfupP4w9K6Y+JiaeiO6jmbS2Ji1qZYQo8ZA4UcckKB9OKjbJtHKy3PzQ4lrCth6L6t2u1Wt5eoXPBRESlIlKGEEdsKV2SfqRmkd1n/H9o2FbpkK0D9oOb9qFR0EhQ9QpQCe/nkjjjNfPrqB+IPVuuWkRZ92eRbWuGoDKtrSE+SRjuPrSykXF6SskqKufM5qZ2bI5oaFUv1GcgDdyPNaE6jfizu/UF9IuMViVFZSUNsydq09+OAkADtwnHNJ7WC4N6t0e4wYLVucCiiQw16nlJweeQCc9uR27Cgtun7rqGUI9tt8u4PqP+VEZU6v9EgmtD6B/DpH6t6YfRDdehX6Kwp9157AT4m/w0sqQVBWQUOFRA4B7qJ2gL1cUFJLI75nnhIbSWhL3rW4og2e3yJ0hXJDQ4SD5qPZI9yQK2B0O/C1M0/FW5qW6oS2vDhgxkhQbIH8SyO/kQkeQ5pyaH01Y7LEFus0Ru2FoBTkDalLjfcZWATuPBG7JBweTV1qFuRBtjimASSMECosoPZjukj5cBwnbT8WHFcyVstuPmDQFqArRFgtRaTGjRXkj8qVoCiPuaUs6w3e86huHw8dSj4qkIQhPYDgAAewpwaJsz1xSp51Wd3kT509+jXT2z/HPSpqELkqXuCcKOT9hgUmSZkmc1kTuDaYmaoNLfLK0l1iueeUieh2j9R2m23Bu4W2S0nxAUFTZ5pmruTdmwJGQsd0Acj61qWLGi2tABaStk8f5QwfuP8Aeh/VHT/T2rgr9wlmTjO5AxTMyZ+PE2NnY9Ugvz25U75Zwad6JQWO7x5je9hzcE8KHmk+honh3AAd6Fr3otrQdxa8B7LEgKSpJ9RjB/qa7wpqe+/+tXEUrpIw5woqpmAu2chG6LgNpJVxVBe7mkAgHmqyReQ2nbu71S3G6Jc/izjmuJH0uIoi4rk59JQcnvXS3vgcGqGXdfEOM9jUmLNRsyDlVfRHd0jX4zgy0ZW94E4HapcpYSnvQnAu4QeeOeat353ipSQocijgeFUuaQeVaRHseeBXKrYzxSM1yvbUe1fO7VPStyMpa22iMegoBk2iTbHilbZGPPFbC1T4TRfSI7aglJI3Z9velTrS2xfGUkMIAK208DyV3oYotmS9qUFpva4UsJOcZ7+tN/TmoxKjpCTnjzpY36ExDmSPCaSnZs2/83ei7TbSUspIGDgdq8tdiYvPKZbD4U3kDJqTBdw4Se3tVHbnVbO9WEJR3/eoXFSAImS8FJxmovg+PIxnNR0uKSgYPlXpAWfiR9KirlTNKNtPxPDQnAoyul5gaSsvxMhYLyk5waFLEo7KG+r8cPwYrq1r3J7AK4qTNcY8Rzm9rSfhnGZmzhknS/JnWaZJUpEZsAHgVrzpBpUNaQtN1eaDinmklfH5XAAM/c/7Vg7QkFp69MIWCpO4cE+9fTPpayj/AAXGjbQWkthISfTbSVgwvnkc6V110i/jKRmLG2LHbt5590Oa3vFpmWta3EJQopIWFDBBFIXUOt45dEZnbIUkABaAePY8Z/Sr38SN2kWe1z1RSlCm0qUlRHOcmsp9IdVXG7SHHZTodXyrJHnmuMub56pZ/iwbo91p96pfbk2dfzREqKOUlRBH0BNKSBp5990lS3EgnJJAGfpV/rC5Pv2pZKgk4/hGPKh/pRPkXBShIdU6MfxGpsaRkr9pamOLDLcYvDvNELulkPMgBAJ8+KppulvhFFSUYHftTMjtJC+1eV1itKbOUDtTLEUC2Afv80qQFRlgDg+1EdkuEh4oShC1lXAATnNEdi0fbrp4j0hDiylRwnfhNIDrP1r1NZ2ZNhtrse3W+O7tQIzZQvCu+VZzzVo19MtTza4cNuwNs/hPudrOxaMT4mo54YISf+FYWlT5ODjgnA575IpF9RPxrrsSRF0tb2YalpINwkEOPEf6RgoT9sn3rJ2r9ZXiavwXprjjeOxP1oGkzH31fvHVLwnjcc4+lBCTxDY4SjlarlZhO91A+Q6TI1n1d1Bric5NnT333VceO+6VKA9Ao5IHfgeppfSnyoEB/wARRPISOP1rxbJfcQFkkYFbF0f0W0rpDSVsu8eCZtzlRg+ZM4hwtqP8gwEpx5HGfepGsLj2qsuAaTSyvbdDXW5IbfdYVDiqwQ6+Nu4eqR3OfXt70ydB9Lbc5JbU+2Zq/V38v/x/65q61bLdk3B1TisneaNemjCFrayM1LtANKTHILxYTh6YWBzTqGl29bkBSQMGMotj6cU5pK4VwfFyZtbcO+PLS/NuKXFKXKWltDaSQewCEJGPrjGVbg7SrCEsowKN2gEoGAO1T3Xy+SaTtkjLJBbT5Ia1XomPqiXb73DYDGoLW8l9Gz934o/iQSP4VJ3D09vKv296rh2nT79xlsrDbSSHY60jehQ/gI9fvjnIOOaJ5ktdvgyJbQT4zIO3cMjkDOaDevDTbml2pOxKXZCE+JtGAeQf71V5kzsSJzhzQVVpUY/1FmESdjj9woegdeQ9Q5ciw3IDRV83iEcDPsTWq9Ba10ZYLcyo3fY+fzIS+ojP/tAx/esR9Ov3Fvwntnsa1hoPpLpXWFgiuXe1NTFgBQK/I+1Z1jZk2RmbgBdJo1qCKG4o7ABTeuPW3RcFhIfu0YF35QVLCSf1xQPqHqVZWlGXb7qyWz6LwP8ApQv1F6KaU+ELggFJjtHwkhWAjt2GKArToq1rgORVNKLBPCSRx9OKOzdQmEhicBwLsXaWIcZhAdZV11K6hs3CCy27halHe27jGCPOhlrVGGQtKsgjP3pSa4iJYm2iOhbgaDqsDd6EYomgrV8B+Y9/9q7+F9RlyPEbKSb5HsPRXE2IxjAix7VZWSTnNVMvVS1kpSTmqR9Z2ivGMkKdBNPT2lx7UuPjx90ryJPek5yec1e28OAjJIzVLa2khfaiqI2naKPx2ABFThpbVKyjRAtIJ/NUhKFpOMnAPnXnA+ZQB7VZyUBCOBUpHKS8htPK82pwbThRrlUst1STwa5XgKDpf/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4" name="AutoShape 10" descr="http://img0.imgtn.bdimg.com/it/u=2509904457,2727118567&amp;fm=26&amp;gp=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2" descr="https://timgsa.baidu.com/timg?image&amp;quality=80&amp;size=b9999_10000&amp;sec=1568954421564&amp;di=8aba6bb1e26780aab58462424ccff402&amp;imgtype=0&amp;src=http%3A%2F%2Fmmbiz.qpic.cn%2Fmmbiz_jpg%2Fohj0eic8SdXkR7PdSV6ZmYNXYYpXm10FSI1xrUmobRISPm1eXfvOkvBzFenPAcUmVD72m67D0Q1uicPcIYanxrFA%2F0%3Fwx_fmt%3D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63" y="1643050"/>
            <a:ext cx="4869960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-354330"/>
            <a:ext cx="12877800" cy="721233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石榴树</a:t>
            </a:r>
          </a:p>
        </p:txBody>
      </p:sp>
      <p:sp>
        <p:nvSpPr>
          <p:cNvPr id="11" name="矩形 10"/>
          <p:cNvSpPr/>
          <p:nvPr/>
        </p:nvSpPr>
        <p:spPr>
          <a:xfrm>
            <a:off x="6496053" y="629267"/>
            <a:ext cx="4952992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    </a:t>
            </a:r>
            <a:endParaRPr lang="zh-CN" altLang="en-US" sz="1600" b="1" dirty="0"/>
          </a:p>
        </p:txBody>
      </p:sp>
      <p:sp>
        <p:nvSpPr>
          <p:cNvPr id="3" name="TextBox 9"/>
          <p:cNvSpPr txBox="1"/>
          <p:nvPr/>
        </p:nvSpPr>
        <p:spPr>
          <a:xfrm>
            <a:off x="5953926" y="292348"/>
            <a:ext cx="572140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石榴（拉丁名：Punica granatum L.）落叶乔木或灌木；单叶，通常对生或簇生，无托叶。花顶生或近顶生，单生或几朵簇生或组成聚伞花序，近钟形，裂片5-9，花瓣5-9，多皱褶，覆瓦状排列；胚珠多数。浆果球形，顶端有宿存花萼裂片，果皮厚；种子多数，浆果近球形，果熟期9-10月。外种皮肉质半透明，多汁；内种皮革质。</a:t>
            </a:r>
          </a:p>
          <a:p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性味甘、酸涩、温，具有杀虫、收敛、涩肠、止痢等功效。石榴果实营养丰富，维生素C含量比苹果、梨要高出一二倍。</a:t>
            </a:r>
          </a:p>
          <a:p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    中国栽培石榴的历史，可上溯至汉代，据陆巩记载是张骞从西域引入。中国南北都有栽培，以安徽、江苏、河南等地种植面积较大，并培育出一些较优质的品种。其中安徽怀远县是中国石榴之乡，“怀远石榴”为国家地理标志保护产品。</a:t>
            </a:r>
          </a:p>
          <a:p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    中国传统文化视石榴为吉祥物，视它为多子多福的象征</a:t>
            </a: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             </a:t>
            </a:r>
          </a:p>
        </p:txBody>
      </p:sp>
      <p:pic>
        <p:nvPicPr>
          <p:cNvPr id="9" name="图片 8" descr="t012ce5ed49847b8f3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5122" y="927875"/>
            <a:ext cx="3500755" cy="34099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17780"/>
            <a:ext cx="12192000" cy="684022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539654" y="213996"/>
            <a:ext cx="526965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</a:t>
            </a:r>
            <a:endParaRPr lang="zh-CN" altLang="en-US" sz="16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5907194" y="307340"/>
            <a:ext cx="54889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山茶 （山茶目山茶科植物） 编辑 讨论7</a:t>
            </a:r>
          </a:p>
          <a:p>
            <a:r>
              <a:rPr lang="zh-CN" altLang="en-US" dirty="0"/>
              <a:t>山茶（学名：Camellia japonica L. ）：灌木或小乔木，高9米，嫩枝无毛。叶革质，椭圆形，先端略尖，基部阔楔形，上面深绿色，干后发亮，无毛，下面浅绿色。花顶生，红色，无柄；苞片及萼片约10片，花瓣6-7片，外侧2片近圆形。蒴果圆球形，直径2.5-3厘米，2-3室，每室有种子1-2个，3爿裂开，果爿厚木质。花期1-4月。</a:t>
            </a:r>
          </a:p>
          <a:p>
            <a:pPr algn="l"/>
            <a:r>
              <a:rPr lang="zh-CN" altLang="en-US" dirty="0"/>
              <a:t>山茶原产中国。喜温暖、湿润和半阴环境。怕高温，忌烈日。中国四川、台湾、山东、江西等地有野生种。各地广泛栽培，茶花花色品种繁多，花大多数为红色或淡红色，亦有白色，多为重瓣。在红色山茶组里，它是少数几个子房秃净的代表之一供观赏，花有止血功效，种子榨油，供工业用。</a:t>
            </a:r>
          </a:p>
        </p:txBody>
      </p:sp>
      <p:pic>
        <p:nvPicPr>
          <p:cNvPr id="3" name="图片 2" descr="MTQ2Nzg5MzgyNTQ2NzE0MDg5ODYyNjE=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46368">
            <a:off x="923486" y="802947"/>
            <a:ext cx="3313220" cy="2477124"/>
          </a:xfrm>
          <a:prstGeom prst="rect">
            <a:avLst/>
          </a:prstGeom>
        </p:spPr>
      </p:pic>
      <p:pic>
        <p:nvPicPr>
          <p:cNvPr id="9" name="图片 8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60107">
            <a:off x="795633" y="4049376"/>
            <a:ext cx="3357109" cy="23922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81946" y="3369766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山茶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36547" y="1240791"/>
            <a:ext cx="543814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ln/>
                <a:solidFill>
                  <a:schemeClr val="tx1"/>
                </a:solidFill>
              </a:rPr>
              <a:t>    柚子</a:t>
            </a:r>
            <a:r>
              <a:rPr lang="zh-CN" altLang="en-US" b="1" dirty="0">
                <a:ln/>
                <a:solidFill>
                  <a:schemeClr val="tx1"/>
                </a:solidFill>
              </a:rPr>
              <a:t>树，拉丁学名： Citrus maxima，又名“文旦”“栾”“抛”。芸香科。常绿乔木。叶大而厚；叶翼大，呈心脏形。花大，常簇生成总状花序。果实大，圆形、扁圆形或阔倒卵形；成熟时呈淡黄色或橙色。果皮厚，有大油腺，不易剥离。果肉白色或红色。果味甜酸适口，秋末成熟，耐贮藏。种子单胚。用嫁接、压条等繁殖。中国广西、福建、浙江、广东、四川、重庆和湖南等地均有栽培。有“文旦柚”“沙田柚”等品种。果实供生食或加工，果皮可制蜜饯。花、叶、果皮均可提取芳香油。</a:t>
            </a:r>
          </a:p>
        </p:txBody>
      </p:sp>
      <p:sp>
        <p:nvSpPr>
          <p:cNvPr id="5" name="矩形 4"/>
          <p:cNvSpPr/>
          <p:nvPr/>
        </p:nvSpPr>
        <p:spPr>
          <a:xfrm>
            <a:off x="853440" y="5344796"/>
            <a:ext cx="489204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zh-CN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柚子树</a:t>
            </a:r>
          </a:p>
        </p:txBody>
      </p:sp>
      <p:pic>
        <p:nvPicPr>
          <p:cNvPr id="7" name="图片 6" descr="Cache_-128df13dfb21f9bb.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97724">
            <a:off x="877100" y="578752"/>
            <a:ext cx="4892040" cy="428498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5521" y="4429125"/>
            <a:ext cx="22038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荷花木兰</a:t>
            </a:r>
          </a:p>
        </p:txBody>
      </p:sp>
      <p:sp>
        <p:nvSpPr>
          <p:cNvPr id="11" name="矩形 10"/>
          <p:cNvSpPr/>
          <p:nvPr/>
        </p:nvSpPr>
        <p:spPr>
          <a:xfrm>
            <a:off x="6572253" y="754997"/>
            <a:ext cx="4952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</a:t>
            </a:r>
            <a:r>
              <a:rPr lang="zh-CN" altLang="en-US" sz="1600" b="1" dirty="0" smtClean="0"/>
              <a:t>荷花木兰</a:t>
            </a:r>
            <a:r>
              <a:rPr lang="zh-CN" altLang="en-US" sz="1600" dirty="0" smtClean="0"/>
              <a:t>，原产美洲，北美洲以及中国大陆的长江流域及其以南地区。北方，如北京、兰州等地有引种。供观赏，花含芳香油。 开花很大，形似荷花，故又称“荷花玉兰”。叶革质，背被锈色绒毛，表面有光泽，边缘微反卷，可入药，也可做道路绿化。荷花玉兰树姿雄伟壮丽，叶阔荫浓，花似荷花芳香馥郁，为美化树种，耐烟抗风，对二氧化硫等有毒气体有较强抗性，可用于净化空气，保护环境。广玉兰生长喜光，而幼时稍耐阴。喜温湿气候，有一定抗寒能力。适生于干燥、肥沃、湿润与排水良好微酸性或中性土壤，在碱性土种植易发生黄化，忌积水、排水不良。对烟尘及二氧化碳气体有较强抗性，病虫害少。根系深广，抗风力强。特别是播种苗树干挺拔，树势雄伟，适应性强。        </a:t>
            </a:r>
            <a:r>
              <a:rPr lang="zh-CN" altLang="en-US" sz="1600" dirty="0" smtClean="0">
                <a:sym typeface="+mn-ea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600000">
            <a:off x="1279314" y="961390"/>
            <a:ext cx="4817533" cy="326136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-94827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43373" y="754997"/>
            <a:ext cx="4952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 </a:t>
            </a:r>
            <a:r>
              <a:rPr sz="1600" b="1" dirty="0"/>
              <a:t> </a:t>
            </a:r>
          </a:p>
          <a:p>
            <a:endParaRPr sz="1600" b="1" dirty="0"/>
          </a:p>
          <a:p>
            <a:r>
              <a:rPr sz="1600" b="1" dirty="0"/>
              <a:t>     玉兰（Magnolia denudata Desr.），为木兰目、木兰科、木兰属落叶乔木，别名白玉兰、望春、玉兰花。 原产于中国中部各省，现北京及黄河流域以南均有栽培。木兰科玉兰亚属，落叶乔木。花白色到淡紫红色，大型、芳香，花冠杯状，花先开放，叶子后长，花期10天左右。中国著名的花木，南方早春重要的观花树木。上海市市花。玉兰花外形极像莲花，盛开时，花瓣展向四方，使庭院青白片片，白光耀眼，具有很高的观赏价值；为美化庭院之理想花型。通常用播种、嫁接法繁殖。喜温暖、向阳、湿润而排水良好的地方，要求土壤肥沃、不积水。有较强的耐寒能力，在－20℃的条件下可安全越冬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4567" y="3786692"/>
            <a:ext cx="4119129" cy="2277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1032735" y="769621"/>
            <a:ext cx="4133215" cy="27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483575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34" y="-3175"/>
            <a:ext cx="12200467" cy="686435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344" y="4429132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栎 树</a:t>
            </a:r>
          </a:p>
        </p:txBody>
      </p:sp>
      <p:sp>
        <p:nvSpPr>
          <p:cNvPr id="11" name="矩形 10"/>
          <p:cNvSpPr/>
          <p:nvPr/>
        </p:nvSpPr>
        <p:spPr>
          <a:xfrm>
            <a:off x="6572253" y="714356"/>
            <a:ext cx="4952992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  </a:t>
            </a:r>
            <a:endParaRPr lang="zh-CN" altLang="en-US" sz="1600" b="1" dirty="0"/>
          </a:p>
        </p:txBody>
      </p:sp>
      <p:pic>
        <p:nvPicPr>
          <p:cNvPr id="2" name="图片 1" descr="6EB3407D7BE831A577F44A39087BA26C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060000">
            <a:off x="1388534" y="1054101"/>
            <a:ext cx="3969173" cy="31616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72673" y="890270"/>
            <a:ext cx="4363720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Quercus L. 栎属，约300种，广布于亚、非、欧、美4洲。中国有51种，14变种，1变型；壳斗科，为重要林木之一，产木材、炭、染料、栓皮和饲养柞蚕等。落叶或常绿乔木或灌木；叶具短柄。有锯齿或分裂，稀全缘；花单性同株或异株；雄花排成纤弱的葇荑花序；花被4－7裂；雄蕊4－6，稀更多；雌花少数而不明显，单生或数朵排成穗状花序，包藏于覆瓦状鳞片的腋内；花被6裂；子房3－5室，每室有胚珠2颗；果为具一种子的坚果，多少为木质、鳞片状的总苞（即壳斗）所包围；鳞片刺状或连结成若干个同心的环带。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4737" y="5118742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/>
              <a:t>银杏树</a:t>
            </a:r>
          </a:p>
        </p:txBody>
      </p:sp>
      <p:sp>
        <p:nvSpPr>
          <p:cNvPr id="11" name="矩形 10"/>
          <p:cNvSpPr/>
          <p:nvPr/>
        </p:nvSpPr>
        <p:spPr>
          <a:xfrm>
            <a:off x="6572253" y="714356"/>
            <a:ext cx="4952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        </a:t>
            </a:r>
            <a:r>
              <a:rPr lang="zh-CN" altLang="en-US" b="1" dirty="0" smtClean="0"/>
              <a:t> 银杏（学名：Ginkgo biloba L.）为银杏科、银杏属落叶乔木。银杏出现在几亿年前，是第四纪冰川运动后遗留下来的裸子植物中最古老的孑遗植物，现存活在世的银杏稀少而分散，上百岁的老树已不多见，和它同纲的所有其他植物皆已灭绝，所以银杏又有活化石的美称。变种及品种有:黄叶银杏、塔状银杏、裂银杏、垂枝银杏、斑叶银杏等26种。</a:t>
            </a:r>
          </a:p>
          <a:p>
            <a:r>
              <a:rPr lang="zh-CN" altLang="en-US" b="1" dirty="0" smtClean="0"/>
              <a:t>         </a:t>
            </a:r>
            <a:r>
              <a:rPr lang="zh-CN" altLang="en-US" b="1" dirty="0"/>
              <a:t>银杏树的果实俗称白果，因此银杏又名白果树。银杏树生长较慢，寿命极长，自然条件下从栽种到结银杏果要二十多年，四十年后才能大量结果，因此又有人把它称作"公孙树"，有"公种而孙得食"的含义，是树中的老寿星，具有观赏，经济，药用价值。</a:t>
            </a:r>
          </a:p>
        </p:txBody>
      </p:sp>
      <p:pic>
        <p:nvPicPr>
          <p:cNvPr id="5" name="图片 4" descr="银杏树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880" y="909955"/>
            <a:ext cx="3771053" cy="377317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74614" y="4429125"/>
            <a:ext cx="26068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/>
              <a:t>红叶女贞</a:t>
            </a:r>
          </a:p>
        </p:txBody>
      </p:sp>
      <p:sp>
        <p:nvSpPr>
          <p:cNvPr id="11" name="矩形 10"/>
          <p:cNvSpPr/>
          <p:nvPr/>
        </p:nvSpPr>
        <p:spPr>
          <a:xfrm>
            <a:off x="6606967" y="336531"/>
            <a:ext cx="4952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        </a:t>
            </a:r>
            <a:r>
              <a:rPr b="1" smtClean="0"/>
              <a:t>红叶女贞，是蔷薇科，石楠属杂交种，为常绿小乔木或灌木，乔木高可达5米、灌木高可达2米。树冠为圆球形，叶片革质，长圆形至倒卵状、披针形，叶端渐尖，叶基楔形，叶缘有带腺的锯齿，花多而密，复伞房花序，花白色，梨果黄红色，5-7月开化，9-10月。</a:t>
            </a:r>
          </a:p>
          <a:p>
            <a:r>
              <a:rPr b="1" smtClean="0"/>
              <a:t>         红叶女贞耐寒性好，耐水湿，喜温暖湿润气候，喜光耐荫。为深根性树种，须根发达，生长快，萌芽力强，耐修剪，但不耐瘠薄。对大气污染的抗性较强，对二氧化硫、氯气、氟化氢及铅蒸气均有较强抗性，也能忍受较高的粉尘、烟尘污染。对土壤要求不严，以砂质壤土或粘质壤土栽培为宜，在红、黄壤土中也能生长。对气候要求不严，能耐-12℃的低温，但适宜在湿润、背风、向阳的地方栽种，尤以深厚、肥沃、腐殖质含量高的土壤中 生长良好。</a:t>
            </a:r>
          </a:p>
        </p:txBody>
      </p:sp>
      <p:pic>
        <p:nvPicPr>
          <p:cNvPr id="2" name="图片 1" descr="女贞"/>
          <p:cNvPicPr>
            <a:picLocks noChangeAspect="1"/>
          </p:cNvPicPr>
          <p:nvPr/>
        </p:nvPicPr>
        <p:blipFill>
          <a:blip r:embed="rId4" cstate="print"/>
          <a:srcRect l="14" t="8273"/>
          <a:stretch>
            <a:fillRect/>
          </a:stretch>
        </p:blipFill>
        <p:spPr>
          <a:xfrm>
            <a:off x="1269154" y="932180"/>
            <a:ext cx="3618653" cy="331978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00000">
            <a:off x="824116" y="956375"/>
            <a:ext cx="1740428" cy="5111029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849324" y="4116228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21623" y="2333767"/>
            <a:ext cx="5991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第一节</a:t>
            </a:r>
            <a:endParaRPr lang="en-US" altLang="zh-CN" sz="40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花卉植物的含义与范围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216375" y="4118503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624369" y="4107129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046010" y="4109404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0399413" y="4098031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441330" y="4127601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3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6267" y="4820285"/>
            <a:ext cx="1219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叶根友毛笔行书2.0版" panose="02010601030101010101" charset="-122"/>
                <a:ea typeface="叶根友毛笔行书2.0版" panose="02010601030101010101" charset="-122"/>
              </a:rPr>
              <a:t>木槿</a:t>
            </a:r>
            <a:r>
              <a:rPr lang="zh-CN" altLang="en-US" sz="2800" b="1" dirty="0" smtClean="0"/>
              <a:t>  </a:t>
            </a:r>
            <a:endParaRPr lang="zh-CN" altLang="en-US" sz="28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4061" y="1424305"/>
            <a:ext cx="5202767" cy="3100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92011" y="404665"/>
            <a:ext cx="57327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itchFamily="49" charset="-122"/>
                <a:ea typeface="仿宋" pitchFamily="49" charset="-122"/>
                <a:cs typeface="黑体" panose="02010609060101010101" charset="-122"/>
              </a:rPr>
              <a:t>木槿花、朝开暮落花, 为锦葵科木槿属落叶灌木, 树皮灰褐色, 分枝多、角度小, 树姿较直立。叶卵形不裂或中部以上3裂, 茎部楔形, 3出脉明显, 叶缘有不规则粗大锯齿或缺短。花单生于叶腋, 花冠钟状;有白色、淡紫色、淡红色和紫红色。作蔬菜种植以纯白色、淡粉红色的重瓣种为佳;园艺品种多重瓣。花期6~9月, 朝开暮萎。蒴果矩圆形, 深灰褐色, 9~11月成熟。</a:t>
            </a:r>
          </a:p>
          <a:p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itchFamily="49" charset="-122"/>
                <a:ea typeface="仿宋" pitchFamily="49" charset="-122"/>
                <a:cs typeface="黑体" panose="02010609060101010101" charset="-122"/>
              </a:rPr>
              <a:t>落叶灌木，高3-4米，小枝密被黄色星状绒毛。叶菱形至三角状卵形，长3-10厘米，宽2-4厘米，具深浅不同的3裂或不裂，先端钝，基部楔形，边缘具不整齐齿缺，下面沿叶脉微被毛或近无毛；叶柄长5-25毫米，上面被星状柔毛；托叶线形，长约6毫米，疏被柔毛。花单生于枝端叶腋间，花梗长4-14毫米，被星状短绒毛；小苞片6-8，线形，长6-15毫米，宽1-2毫米，密被星状疏绒毛；花萼钟形，长14-20毫米，密被星状短绒毛，裂片5，三角形；花钟形，淡紫色，直径5-6厘米，花瓣倒卵形，长3.5-4.5厘米，外面疏被纤毛和星状长柔毛；雄蕊柱长约3厘米；花柱枝无毛。蒴果卵圆形，直径约12毫米，密被黄色星状绒毛；种子肾形，背部被黄白色长柔毛。花期7-10月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3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074" y="748665"/>
            <a:ext cx="5170593" cy="336804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9114" y="1200151"/>
            <a:ext cx="3768513" cy="235521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709334" y="3302635"/>
            <a:ext cx="6773333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1050" b="0">
                <a:latin typeface="Calibri" panose="020F0502020204030204" charset="0"/>
                <a:ea typeface="宋体" panose="02010600030101010101" pitchFamily="2" charset="-122"/>
              </a:rPr>
              <a:t>栾树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169160" y="4293870"/>
            <a:ext cx="6773333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5400" b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栾树</a:t>
            </a:r>
            <a:endParaRPr lang="zh-CN" altLang="en-US" sz="5400" b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18667" y="956628"/>
            <a:ext cx="6773333" cy="286232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266700"/>
            <a:r>
              <a:rPr lang="zh-CN" sz="2000" b="0" dirty="0">
                <a:ea typeface="宋体" panose="02010600030101010101" pitchFamily="2" charset="-122"/>
              </a:rPr>
              <a:t>栾树（学名：</a:t>
            </a:r>
            <a:r>
              <a:rPr lang="en-US" sz="2000" b="0" i="1" dirty="0" err="1">
                <a:latin typeface="Arial" panose="020B0604020202020204" pitchFamily="34" charset="0"/>
                <a:ea typeface="宋体" panose="02010600030101010101" pitchFamily="2" charset="-122"/>
              </a:rPr>
              <a:t>Koelreuteria</a:t>
            </a:r>
            <a:r>
              <a:rPr lang="en-US" sz="2000" b="0" i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000" b="0" i="1" dirty="0" err="1">
                <a:latin typeface="Arial" panose="020B0604020202020204" pitchFamily="34" charset="0"/>
                <a:ea typeface="宋体" panose="02010600030101010101" pitchFamily="2" charset="-122"/>
              </a:rPr>
              <a:t>paniculata</a:t>
            </a:r>
            <a:r>
              <a:rPr lang="zh-CN" sz="2000" b="0" dirty="0">
                <a:ea typeface="宋体" panose="02010600030101010101" pitchFamily="2" charset="-122"/>
              </a:rPr>
              <a:t>），别名：木栾、</a:t>
            </a:r>
            <a:r>
              <a:rPr lang="zh-CN" sz="2000" b="0" u="sng" dirty="0">
                <a:ea typeface="宋体" panose="02010600030101010101" pitchFamily="2" charset="-122"/>
                <a:hlinkClick r:id="rId7"/>
              </a:rPr>
              <a:t>栾华</a:t>
            </a:r>
            <a:r>
              <a:rPr lang="zh-CN" sz="2000" b="0" dirty="0">
                <a:ea typeface="宋体" panose="02010600030101010101" pitchFamily="2" charset="-122"/>
              </a:rPr>
              <a:t>等，是无患子科、栾树属植物。为落叶乔木或灌木；树皮厚，灰褐色至灰黑色，老时纵裂；皮孔小，灰至暗揭色；小枝具疣点，与叶轴、叶柄均被皱曲的短柔毛或无毛。</a:t>
            </a:r>
            <a:r>
              <a:rPr lang="en-US" sz="2000" b="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sz="2000" b="0" dirty="0">
              <a:ea typeface="宋体" panose="02010600030101010101" pitchFamily="2" charset="-122"/>
            </a:endParaRPr>
          </a:p>
          <a:p>
            <a:r>
              <a:rPr lang="zh-CN" sz="2000" b="0" dirty="0">
                <a:ea typeface="宋体" panose="02010600030101010101" pitchFamily="2" charset="-122"/>
              </a:rPr>
              <a:t>栾树生长于石灰石风化产生的钙基土壤中，耐寒，在中国只分布在黄河流域和长江流域下游，在海河流域以北很少见，也不能生长在硅基酸性的红土地区。栾树春季发芽较晚，秋季落叶早，因此每年的生长期较短，生长缓慢，木材只能用于制造一些小器具，种子可以榨制工业用油。</a:t>
            </a:r>
            <a:endParaRPr lang="zh-CN" altLang="en-US" sz="2000" dirty="0"/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金枝槐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667504" y="1000108"/>
            <a:ext cx="4952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/>
              <a:t>金枝槐，拉丁文名：</a:t>
            </a:r>
            <a:r>
              <a:rPr lang="en-US" altLang="zh-CN" sz="2000" dirty="0" err="1" smtClean="0"/>
              <a:t>Sophora</a:t>
            </a:r>
            <a:r>
              <a:rPr lang="en-US" altLang="zh-CN" sz="2000" dirty="0" smtClean="0"/>
              <a:t> japonica cv. Golden Stem</a:t>
            </a:r>
            <a:r>
              <a:rPr lang="zh-CN" altLang="en-US" sz="2000" dirty="0" smtClean="0"/>
              <a:t>，别名金枝国槐等，豆科槐属落叶乔木，生长在山东，河北，保定大汉绿洲园林，山西，河南，陕西等地，属于国槐的变种之一，树茎、枝为金黄色，特别是在冬季，这种金黄色更浓、更加艳丽，独具风格，颇富园林木本花卉之风采，具有很高的观赏价值。是园林绿化中常用树种之一。</a:t>
            </a:r>
            <a:endParaRPr lang="zh-CN" altLang="en-US" sz="2000" b="1" dirty="0"/>
          </a:p>
        </p:txBody>
      </p:sp>
      <p:pic>
        <p:nvPicPr>
          <p:cNvPr id="7" name="图片 6" descr="微信图片_20190919204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963" y="928670"/>
            <a:ext cx="4857784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75520" y="4941168"/>
            <a:ext cx="249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   无患子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572253" y="714356"/>
            <a:ext cx="49529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无患子</a:t>
            </a:r>
            <a:r>
              <a:rPr lang="zh-CN" altLang="en-US" sz="1600" i="1" dirty="0" smtClean="0"/>
              <a:t>（学名：</a:t>
            </a:r>
            <a:r>
              <a:rPr lang="en-US" altLang="zh-CN" sz="1600" i="1" dirty="0" err="1" smtClean="0"/>
              <a:t>Sapindus</a:t>
            </a:r>
            <a:r>
              <a:rPr lang="en-US" altLang="zh-CN" sz="1600" i="1" dirty="0" smtClean="0"/>
              <a:t> </a:t>
            </a:r>
            <a:r>
              <a:rPr lang="en-US" altLang="zh-CN" sz="1600" i="1" dirty="0" err="1" smtClean="0"/>
              <a:t>mukorossi</a:t>
            </a:r>
            <a:r>
              <a:rPr lang="en-US" altLang="zh-CN" sz="1600" i="1" dirty="0" smtClean="0"/>
              <a:t> </a:t>
            </a:r>
            <a:r>
              <a:rPr lang="en-US" altLang="zh-CN" sz="1600" i="1" dirty="0" err="1" smtClean="0"/>
              <a:t>Gaertn</a:t>
            </a:r>
            <a:r>
              <a:rPr lang="en-US" altLang="zh-CN" sz="1600" i="1" dirty="0" smtClean="0"/>
              <a:t>.</a:t>
            </a:r>
            <a:r>
              <a:rPr lang="zh-CN" altLang="en-US" sz="1600" i="1" dirty="0" smtClean="0"/>
              <a:t>）</a:t>
            </a:r>
            <a:r>
              <a:rPr lang="zh-CN" altLang="en-US" sz="1600" dirty="0" smtClean="0"/>
              <a:t>，别名：木患子（本草纲目），油患子（四川）苦患树（海南），黄目树、目浪树（台湾），油罗树、洗手果，其他地方名：搓目子、假龙眼、鬼见愁等等。无患子落叶</a:t>
            </a:r>
            <a:r>
              <a:rPr lang="zh-CN" altLang="en-US" sz="1600" dirty="0" smtClean="0">
                <a:hlinkClick r:id="rId4"/>
              </a:rPr>
              <a:t>乔木</a:t>
            </a:r>
            <a:r>
              <a:rPr lang="zh-CN" altLang="en-US" sz="1600" dirty="0" smtClean="0"/>
              <a:t>，枝开展，叶互生；无托叶；有柄；圆锥花序，顶生及侧生；花杂性，花冠淡绿色，有短爪；花盘杯状；花丝有细毛，药背部着生，两性花雄蕊小，花丝有软毛。核果球形，熟时黄色或棕黄色。种子球形，黑色，花期</a:t>
            </a:r>
            <a:r>
              <a:rPr lang="en-US" altLang="zh-CN" sz="1600" dirty="0" smtClean="0"/>
              <a:t>6</a:t>
            </a:r>
            <a:r>
              <a:rPr lang="zh-CN" altLang="en-US" sz="1600" dirty="0" smtClean="0"/>
              <a:t>～</a:t>
            </a:r>
            <a:r>
              <a:rPr lang="en-US" altLang="zh-CN" sz="1600" dirty="0" smtClean="0"/>
              <a:t>7</a:t>
            </a:r>
            <a:r>
              <a:rPr lang="zh-CN" altLang="en-US" sz="1600" dirty="0" smtClean="0"/>
              <a:t>月。果期</a:t>
            </a:r>
            <a:r>
              <a:rPr lang="en-US" altLang="zh-CN" sz="1600" dirty="0" smtClean="0"/>
              <a:t>9</a:t>
            </a:r>
            <a:r>
              <a:rPr lang="zh-CN" altLang="en-US" sz="1600" dirty="0" smtClean="0"/>
              <a:t>～</a:t>
            </a:r>
            <a:r>
              <a:rPr lang="en-US" altLang="zh-CN" sz="1600" dirty="0" smtClean="0"/>
              <a:t>10</a:t>
            </a:r>
            <a:r>
              <a:rPr lang="zh-CN" altLang="en-US" sz="1600" dirty="0" smtClean="0"/>
              <a:t>月。</a:t>
            </a:r>
          </a:p>
          <a:p>
            <a:r>
              <a:rPr lang="zh-CN" altLang="en-US" sz="1600" dirty="0" smtClean="0"/>
              <a:t>       原产中国长江流域以南各地以及中南半岛各地、印度和日本。果皮含有皂素，可代肥皂，木材可做箱板和木梳等。根、 嫩枝叶、种子：苦、微辛，寒。有小毒。清热祛痰，消积杀虫。用于白喉，咽喉肿痛，乳蛾，咳嗽，顿咳，食滞虫积；外用于阴道滴虫。 种仁：辛，平。消积辟恶。用于疳积，蛔虫病，腹中气胀，口臭。</a:t>
            </a:r>
          </a:p>
          <a:p>
            <a:endParaRPr lang="en-US" altLang="zh-CN" sz="1600" dirty="0" smtClean="0"/>
          </a:p>
          <a:p>
            <a:r>
              <a:rPr lang="zh-CN" altLang="en-US" sz="1600" dirty="0" smtClean="0"/>
              <a:t>        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endParaRPr lang="zh-CN" altLang="en-US" sz="1600" b="1" dirty="0"/>
          </a:p>
        </p:txBody>
      </p:sp>
      <p:pic>
        <p:nvPicPr>
          <p:cNvPr id="9" name="图片 8" descr="无患子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75200">
            <a:off x="911424" y="908720"/>
            <a:ext cx="5088565" cy="39052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95472" y="4572008"/>
            <a:ext cx="249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   桃树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572253" y="714356"/>
            <a:ext cx="4952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</a:t>
            </a:r>
            <a:endParaRPr lang="en-US" altLang="zh-CN" sz="1600" dirty="0" smtClean="0"/>
          </a:p>
          <a:p>
            <a:r>
              <a:rPr lang="zh-CN" altLang="en-US" sz="1600" dirty="0" smtClean="0"/>
              <a:t>        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endParaRPr lang="zh-CN" altLang="en-US" sz="1600" b="1" dirty="0"/>
          </a:p>
        </p:txBody>
      </p:sp>
      <p:pic>
        <p:nvPicPr>
          <p:cNvPr id="7" name="图片 6" descr="桃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43011">
            <a:off x="705771" y="1179170"/>
            <a:ext cx="5293951" cy="28622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3757" y="428604"/>
            <a:ext cx="46672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1600" b="1" dirty="0" smtClean="0">
                <a:latin typeface="+mn-ea"/>
              </a:rPr>
              <a:t>桃（学名：</a:t>
            </a:r>
            <a:r>
              <a:rPr lang="en-US" altLang="zh-CN" sz="1600" b="1" i="1" dirty="0" err="1" smtClean="0">
                <a:latin typeface="+mn-ea"/>
              </a:rPr>
              <a:t>Amygdalus</a:t>
            </a:r>
            <a:r>
              <a:rPr lang="en-US" altLang="zh-CN" sz="1600" b="1" i="1" dirty="0" smtClean="0">
                <a:latin typeface="+mn-ea"/>
              </a:rPr>
              <a:t> </a:t>
            </a:r>
            <a:r>
              <a:rPr lang="en-US" altLang="zh-CN" sz="1600" b="1" i="1" dirty="0" err="1" smtClean="0">
                <a:latin typeface="+mn-ea"/>
              </a:rPr>
              <a:t>persica</a:t>
            </a:r>
            <a:r>
              <a:rPr lang="zh-CN" altLang="en-US" sz="1600" b="1" dirty="0" smtClean="0">
                <a:latin typeface="+mn-ea"/>
              </a:rPr>
              <a:t> </a:t>
            </a:r>
            <a:r>
              <a:rPr lang="en-US" altLang="zh-CN" sz="1600" b="1" dirty="0" smtClean="0">
                <a:latin typeface="+mn-ea"/>
              </a:rPr>
              <a:t>L.</a:t>
            </a:r>
            <a:r>
              <a:rPr lang="zh-CN" altLang="en-US" sz="1600" b="1" dirty="0" smtClean="0">
                <a:latin typeface="+mn-ea"/>
              </a:rPr>
              <a:t>）：</a:t>
            </a:r>
            <a:r>
              <a:rPr lang="zh-CN" altLang="en-US" sz="1600" b="1" dirty="0" smtClean="0">
                <a:latin typeface="+mn-ea"/>
                <a:hlinkClick r:id="rId5"/>
              </a:rPr>
              <a:t>蔷薇科</a:t>
            </a:r>
            <a:r>
              <a:rPr lang="zh-CN" altLang="en-US" sz="1600" b="1" dirty="0" smtClean="0">
                <a:latin typeface="+mn-ea"/>
              </a:rPr>
              <a:t>、桃属植物。落叶</a:t>
            </a:r>
            <a:r>
              <a:rPr lang="zh-CN" altLang="en-US" sz="1600" b="1" dirty="0" smtClean="0">
                <a:latin typeface="+mn-ea"/>
                <a:hlinkClick r:id="rId6"/>
              </a:rPr>
              <a:t>小乔木</a:t>
            </a:r>
            <a:r>
              <a:rPr lang="zh-CN" altLang="en-US" sz="1600" b="1" dirty="0" smtClean="0">
                <a:latin typeface="+mn-ea"/>
              </a:rPr>
              <a:t>；叶为窄椭圆形至披针形，长</a:t>
            </a:r>
            <a:r>
              <a:rPr lang="en-US" altLang="zh-CN" sz="1600" b="1" dirty="0" smtClean="0">
                <a:latin typeface="+mn-ea"/>
              </a:rPr>
              <a:t>15</a:t>
            </a:r>
            <a:r>
              <a:rPr lang="zh-CN" altLang="en-US" sz="1600" b="1" dirty="0" smtClean="0">
                <a:latin typeface="+mn-ea"/>
              </a:rPr>
              <a:t>厘米，宽</a:t>
            </a:r>
            <a:r>
              <a:rPr lang="en-US" altLang="zh-CN" sz="1600" b="1" dirty="0" smtClean="0">
                <a:latin typeface="+mn-ea"/>
              </a:rPr>
              <a:t>4</a:t>
            </a:r>
            <a:r>
              <a:rPr lang="zh-CN" altLang="en-US" sz="1600" b="1" dirty="0" smtClean="0">
                <a:latin typeface="+mn-ea"/>
              </a:rPr>
              <a:t>厘米，先端成长而细的尖端，边缘有细齿，暗绿色有光泽，叶基具有</a:t>
            </a:r>
            <a:r>
              <a:rPr lang="zh-CN" altLang="en-US" sz="1600" b="1" dirty="0" smtClean="0">
                <a:latin typeface="+mn-ea"/>
                <a:hlinkClick r:id="rId7"/>
              </a:rPr>
              <a:t>蜜腺</a:t>
            </a:r>
            <a:r>
              <a:rPr lang="zh-CN" altLang="en-US" sz="1600" b="1" dirty="0" smtClean="0">
                <a:latin typeface="+mn-ea"/>
              </a:rPr>
              <a:t>；树皮暗灰色，随年龄增长出现裂缝；花单生，从淡至深粉红或红色，有时为白色，有短柄，直径</a:t>
            </a:r>
            <a:r>
              <a:rPr lang="en-US" altLang="zh-CN" sz="1600" b="1" dirty="0" smtClean="0">
                <a:latin typeface="+mn-ea"/>
              </a:rPr>
              <a:t>4</a:t>
            </a:r>
            <a:r>
              <a:rPr lang="zh-CN" altLang="en-US" sz="1600" b="1" dirty="0" smtClean="0">
                <a:latin typeface="+mn-ea"/>
              </a:rPr>
              <a:t>厘米，早春开花；近球形</a:t>
            </a:r>
            <a:r>
              <a:rPr lang="zh-CN" altLang="en-US" sz="1600" b="1" dirty="0" smtClean="0">
                <a:latin typeface="+mn-ea"/>
                <a:hlinkClick r:id="rId8"/>
              </a:rPr>
              <a:t>核果</a:t>
            </a:r>
            <a:r>
              <a:rPr lang="zh-CN" altLang="en-US" sz="1600" b="1" dirty="0" smtClean="0">
                <a:latin typeface="+mn-ea"/>
              </a:rPr>
              <a:t>，表面有毛茸，肉质可食，为橙黄色泛红色，直径</a:t>
            </a:r>
            <a:r>
              <a:rPr lang="en-US" altLang="zh-CN" sz="1600" b="1" dirty="0" smtClean="0">
                <a:latin typeface="+mn-ea"/>
              </a:rPr>
              <a:t>7.5</a:t>
            </a:r>
            <a:r>
              <a:rPr lang="zh-CN" altLang="en-US" sz="1600" b="1" dirty="0" smtClean="0">
                <a:latin typeface="+mn-ea"/>
              </a:rPr>
              <a:t>厘米，有带深麻点和沟纹的核，内含白色种子。</a:t>
            </a:r>
          </a:p>
          <a:p>
            <a:pPr indent="457200"/>
            <a:r>
              <a:rPr lang="zh-CN" altLang="en-US" sz="1600" b="1" dirty="0" smtClean="0">
                <a:latin typeface="+mn-ea"/>
              </a:rPr>
              <a:t>是一种果实作为水果的落叶小乔木，花可以观赏，果实多汁，可以生食或制</a:t>
            </a:r>
            <a:r>
              <a:rPr lang="zh-CN" altLang="en-US" sz="1600" b="1" dirty="0" smtClean="0">
                <a:latin typeface="+mn-ea"/>
                <a:hlinkClick r:id="rId9"/>
              </a:rPr>
              <a:t>桃脯</a:t>
            </a:r>
            <a:r>
              <a:rPr lang="zh-CN" altLang="en-US" sz="1600" b="1" dirty="0" smtClean="0">
                <a:latin typeface="+mn-ea"/>
              </a:rPr>
              <a:t>、</a:t>
            </a:r>
            <a:r>
              <a:rPr lang="zh-CN" altLang="en-US" sz="1600" b="1" dirty="0" smtClean="0">
                <a:latin typeface="+mn-ea"/>
                <a:hlinkClick r:id="rId10"/>
              </a:rPr>
              <a:t>罐头</a:t>
            </a:r>
            <a:r>
              <a:rPr lang="zh-CN" altLang="en-US" sz="1600" b="1" dirty="0" smtClean="0">
                <a:latin typeface="+mn-ea"/>
              </a:rPr>
              <a:t>等，</a:t>
            </a:r>
            <a:r>
              <a:rPr lang="zh-CN" altLang="en-US" sz="1600" b="1" dirty="0" smtClean="0">
                <a:latin typeface="+mn-ea"/>
                <a:hlinkClick r:id="rId11"/>
              </a:rPr>
              <a:t>核仁</a:t>
            </a:r>
            <a:r>
              <a:rPr lang="zh-CN" altLang="en-US" sz="1600" b="1" dirty="0" smtClean="0">
                <a:latin typeface="+mn-ea"/>
              </a:rPr>
              <a:t>也可以食用。果肉有白色和黄色的，桃有多种品种，一般果皮有毛，“</a:t>
            </a:r>
            <a:r>
              <a:rPr lang="zh-CN" altLang="en-US" sz="1600" b="1" dirty="0" smtClean="0">
                <a:latin typeface="+mn-ea"/>
                <a:hlinkClick r:id="rId12"/>
              </a:rPr>
              <a:t>油桃</a:t>
            </a:r>
            <a:r>
              <a:rPr lang="zh-CN" altLang="en-US" sz="1600" b="1" dirty="0" smtClean="0">
                <a:latin typeface="+mn-ea"/>
              </a:rPr>
              <a:t>”的果皮光滑；“</a:t>
            </a:r>
            <a:r>
              <a:rPr lang="zh-CN" altLang="en-US" sz="1600" b="1" dirty="0" smtClean="0">
                <a:latin typeface="+mn-ea"/>
                <a:hlinkClick r:id="rId13"/>
              </a:rPr>
              <a:t>蟠桃</a:t>
            </a:r>
            <a:r>
              <a:rPr lang="zh-CN" altLang="en-US" sz="1600" b="1" dirty="0" smtClean="0">
                <a:latin typeface="+mn-ea"/>
              </a:rPr>
              <a:t>”果实是扁盘状；“碧桃”是观赏花用桃树，有多种形式的花瓣。</a:t>
            </a:r>
          </a:p>
          <a:p>
            <a:pPr indent="457200"/>
            <a:r>
              <a:rPr lang="zh-CN" altLang="en-US" sz="1600" b="1" dirty="0" smtClean="0">
                <a:latin typeface="+mn-ea"/>
              </a:rPr>
              <a:t>原产中国，各省区广泛栽培。世界各地均有栽植。</a:t>
            </a:r>
            <a:endParaRPr lang="zh-CN" altLang="en-US" sz="1600" b="1" dirty="0">
              <a:latin typeface="+mn-ea"/>
            </a:endParaRP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95472" y="5000636"/>
            <a:ext cx="249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   幌伞枫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572253" y="714356"/>
            <a:ext cx="4952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</a:t>
            </a:r>
            <a:endParaRPr lang="en-US" altLang="zh-CN" sz="1600" dirty="0" smtClean="0"/>
          </a:p>
          <a:p>
            <a:r>
              <a:rPr lang="zh-CN" altLang="en-US" sz="1600" dirty="0" smtClean="0"/>
              <a:t>        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endParaRPr lang="zh-CN" alt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43757" y="428604"/>
            <a:ext cx="46672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1600" b="1" dirty="0" smtClean="0">
                <a:latin typeface="+mn-ea"/>
              </a:rPr>
              <a:t>幌伞枫（学名：</a:t>
            </a:r>
            <a:r>
              <a:rPr lang="en-US" altLang="zh-CN" sz="1600" b="1" i="1" dirty="0" err="1" smtClean="0">
                <a:latin typeface="+mn-ea"/>
              </a:rPr>
              <a:t>Heteropanax</a:t>
            </a:r>
            <a:r>
              <a:rPr lang="en-US" altLang="zh-CN" sz="1600" b="1" i="1" dirty="0" smtClean="0">
                <a:latin typeface="+mn-ea"/>
              </a:rPr>
              <a:t> </a:t>
            </a:r>
            <a:r>
              <a:rPr lang="en-US" altLang="zh-CN" sz="1600" b="1" i="1" dirty="0" err="1" smtClean="0">
                <a:latin typeface="+mn-ea"/>
              </a:rPr>
              <a:t>fragrans</a:t>
            </a:r>
            <a:r>
              <a:rPr lang="zh-CN" altLang="en-US" sz="1600" b="1" dirty="0" smtClean="0">
                <a:latin typeface="+mn-ea"/>
              </a:rPr>
              <a:t> </a:t>
            </a:r>
            <a:r>
              <a:rPr lang="en-US" altLang="zh-CN" sz="1600" b="1" dirty="0" smtClean="0">
                <a:latin typeface="+mn-ea"/>
              </a:rPr>
              <a:t>(</a:t>
            </a:r>
            <a:r>
              <a:rPr lang="en-US" altLang="zh-CN" sz="1600" b="1" dirty="0" err="1" smtClean="0">
                <a:latin typeface="+mn-ea"/>
              </a:rPr>
              <a:t>Roxb</a:t>
            </a:r>
            <a:r>
              <a:rPr lang="en-US" altLang="zh-CN" sz="1600" b="1" dirty="0" smtClean="0">
                <a:latin typeface="+mn-ea"/>
              </a:rPr>
              <a:t>.) Seem</a:t>
            </a:r>
            <a:r>
              <a:rPr lang="zh-CN" altLang="en-US" sz="1600" b="1" dirty="0" smtClean="0">
                <a:latin typeface="+mn-ea"/>
              </a:rPr>
              <a:t>）又称富贵树、大富贵、广伞枫、大蛇药、五加通、凉伞木，为</a:t>
            </a:r>
            <a:r>
              <a:rPr lang="zh-CN" altLang="en-US" sz="1600" b="1" dirty="0" smtClean="0">
                <a:latin typeface="+mn-ea"/>
                <a:hlinkClick r:id="rId4"/>
              </a:rPr>
              <a:t>伞形目</a:t>
            </a:r>
            <a:r>
              <a:rPr lang="zh-CN" altLang="en-US" sz="1600" b="1" dirty="0" smtClean="0">
                <a:latin typeface="+mn-ea"/>
              </a:rPr>
              <a:t>、</a:t>
            </a:r>
            <a:r>
              <a:rPr lang="zh-CN" altLang="en-US" sz="1600" b="1" dirty="0" smtClean="0">
                <a:latin typeface="+mn-ea"/>
                <a:hlinkClick r:id="rId5"/>
              </a:rPr>
              <a:t>五加科</a:t>
            </a:r>
            <a:r>
              <a:rPr lang="zh-CN" altLang="en-US" sz="1600" b="1" dirty="0" smtClean="0">
                <a:latin typeface="+mn-ea"/>
              </a:rPr>
              <a:t>、幌伞枫属常绿乔木，高达</a:t>
            </a:r>
            <a:r>
              <a:rPr lang="en-US" altLang="zh-CN" sz="1600" b="1" dirty="0" smtClean="0">
                <a:latin typeface="+mn-ea"/>
              </a:rPr>
              <a:t>30</a:t>
            </a:r>
            <a:r>
              <a:rPr lang="zh-CN" altLang="en-US" sz="1600" b="1" dirty="0" smtClean="0">
                <a:latin typeface="+mn-ea"/>
              </a:rPr>
              <a:t>米。三回羽状复叶互生，小叶对生，纸质，椭圆形，无毛，全缘。多数小伞形花序排成大圆锥花序；花瓣</a:t>
            </a:r>
            <a:r>
              <a:rPr lang="en-US" altLang="zh-CN" sz="1600" b="1" dirty="0" smtClean="0">
                <a:latin typeface="+mn-ea"/>
              </a:rPr>
              <a:t>5</a:t>
            </a:r>
            <a:r>
              <a:rPr lang="zh-CN" altLang="en-US" sz="1600" b="1" dirty="0" smtClean="0">
                <a:latin typeface="+mn-ea"/>
              </a:rPr>
              <a:t>，镊合状排列；萼近全缘；雄蕊</a:t>
            </a:r>
            <a:r>
              <a:rPr lang="en-US" altLang="zh-CN" sz="1600" b="1" dirty="0" smtClean="0">
                <a:latin typeface="+mn-ea"/>
              </a:rPr>
              <a:t>5</a:t>
            </a:r>
            <a:r>
              <a:rPr lang="zh-CN" altLang="en-US" sz="1600" b="1" dirty="0" smtClean="0">
                <a:latin typeface="+mn-ea"/>
              </a:rPr>
              <a:t>；子房下位，花柱离生，</a:t>
            </a:r>
            <a:r>
              <a:rPr lang="en-US" altLang="zh-CN" sz="1600" b="1" dirty="0" smtClean="0">
                <a:latin typeface="+mn-ea"/>
              </a:rPr>
              <a:t>2</a:t>
            </a:r>
            <a:r>
              <a:rPr lang="zh-CN" altLang="en-US" sz="1600" b="1" dirty="0" smtClean="0">
                <a:latin typeface="+mn-ea"/>
              </a:rPr>
              <a:t>室，每室有胚珠</a:t>
            </a:r>
            <a:r>
              <a:rPr lang="en-US" altLang="zh-CN" sz="1600" b="1" dirty="0" smtClean="0">
                <a:latin typeface="+mn-ea"/>
              </a:rPr>
              <a:t>1</a:t>
            </a:r>
            <a:r>
              <a:rPr lang="zh-CN" altLang="en-US" sz="1600" b="1" dirty="0" smtClean="0">
                <a:latin typeface="+mn-ea"/>
              </a:rPr>
              <a:t>颗，果球形、卵形或扁球形。以根、树皮入药。全年可采，晒干。</a:t>
            </a:r>
            <a:endParaRPr lang="en-US" altLang="zh-CN" sz="1600" b="1" dirty="0" smtClean="0">
              <a:latin typeface="+mn-ea"/>
            </a:endParaRPr>
          </a:p>
          <a:p>
            <a:pPr indent="457200"/>
            <a:r>
              <a:rPr lang="zh-CN" altLang="en-US" sz="1600" b="1" dirty="0" smtClean="0">
                <a:latin typeface="+mn-ea"/>
              </a:rPr>
              <a:t>中药幌伞枫又名大蛇药、五加通、凉伞木。以根、树皮入药。性味苦、凉，清热解毒，活血消肿，止痛。用于感冒，中暑头痛；外用治痈疖肿毒，淋巴结炎，骨折，烧烫伤，扭挫伤，蛇咬伤。</a:t>
            </a:r>
          </a:p>
          <a:p>
            <a:pPr indent="457200"/>
            <a:r>
              <a:rPr lang="zh-CN" altLang="en-US" sz="1600" b="1" dirty="0" smtClean="0">
                <a:latin typeface="+mn-ea"/>
              </a:rPr>
              <a:t>产于印度，孟加拉和印度尼西亚。分布于中国云南，广西，海南，广东等地。为热带树种。为美丽的庭园观赏树，广州常见栽培。</a:t>
            </a:r>
            <a:endParaRPr lang="zh-CN" altLang="en-US" sz="1600" b="1" dirty="0">
              <a:latin typeface="+mn-ea"/>
            </a:endParaRPr>
          </a:p>
        </p:txBody>
      </p:sp>
      <p:pic>
        <p:nvPicPr>
          <p:cNvPr id="14" name="图片 13" descr="tim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30827">
            <a:off x="1106745" y="837154"/>
            <a:ext cx="4172920" cy="401516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90723" y="4643446"/>
            <a:ext cx="249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  山桃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572253" y="714356"/>
            <a:ext cx="4952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     </a:t>
            </a:r>
            <a:endParaRPr lang="en-US" altLang="zh-CN" sz="1600" dirty="0" smtClean="0"/>
          </a:p>
          <a:p>
            <a:r>
              <a:rPr lang="zh-CN" altLang="en-US" sz="1600" dirty="0" smtClean="0"/>
              <a:t>        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endParaRPr lang="zh-CN" alt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43757" y="857232"/>
            <a:ext cx="46672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1600" b="1" dirty="0" smtClean="0">
                <a:latin typeface="+mn-ea"/>
              </a:rPr>
              <a:t>山桃树是伯乐树的又名，亦称</a:t>
            </a:r>
            <a:r>
              <a:rPr lang="zh-CN" altLang="en-US" sz="1600" b="1" dirty="0" smtClean="0">
                <a:latin typeface="+mn-ea"/>
                <a:hlinkClick r:id="rId4"/>
              </a:rPr>
              <a:t>钟萼木</a:t>
            </a:r>
            <a:r>
              <a:rPr lang="zh-CN" altLang="en-US" sz="1600" b="1" dirty="0" smtClean="0">
                <a:latin typeface="+mn-ea"/>
              </a:rPr>
              <a:t>，分布于</a:t>
            </a:r>
            <a:r>
              <a:rPr lang="zh-CN" altLang="en-US" sz="1600" b="1" dirty="0" smtClean="0">
                <a:latin typeface="+mn-ea"/>
                <a:hlinkClick r:id="rId5"/>
              </a:rPr>
              <a:t>亚热带</a:t>
            </a:r>
            <a:r>
              <a:rPr lang="zh-CN" altLang="en-US" sz="1600" b="1" dirty="0" smtClean="0">
                <a:latin typeface="+mn-ea"/>
              </a:rPr>
              <a:t>温暖湿润的季风气候区，常生于海拔</a:t>
            </a:r>
            <a:r>
              <a:rPr lang="en-US" altLang="zh-CN" sz="1600" b="1" dirty="0" smtClean="0">
                <a:latin typeface="+mn-ea"/>
              </a:rPr>
              <a:t>500-2000</a:t>
            </a:r>
            <a:r>
              <a:rPr lang="zh-CN" altLang="en-US" sz="1600" b="1" dirty="0" smtClean="0">
                <a:latin typeface="+mn-ea"/>
              </a:rPr>
              <a:t>米的沟谷、溪旁坡地。乔木，高</a:t>
            </a:r>
            <a:r>
              <a:rPr lang="en-US" altLang="zh-CN" sz="1600" b="1" dirty="0" smtClean="0">
                <a:latin typeface="+mn-ea"/>
              </a:rPr>
              <a:t>20—25</a:t>
            </a:r>
            <a:r>
              <a:rPr lang="zh-CN" altLang="en-US" sz="1600" b="1" dirty="0" smtClean="0">
                <a:latin typeface="+mn-ea"/>
              </a:rPr>
              <a:t>米，小枝粗壮，无毛，有大而</a:t>
            </a:r>
            <a:r>
              <a:rPr lang="zh-CN" altLang="en-US" sz="1600" b="1" dirty="0" smtClean="0">
                <a:latin typeface="+mn-ea"/>
                <a:hlinkClick r:id="rId6"/>
              </a:rPr>
              <a:t>椭圆</a:t>
            </a:r>
            <a:r>
              <a:rPr lang="zh-CN" altLang="en-US" sz="1600" b="1" dirty="0" smtClean="0">
                <a:latin typeface="+mn-ea"/>
              </a:rPr>
              <a:t>形叶痕，疏生圆形皮孔。奇数羽状复叶，总状花序长</a:t>
            </a:r>
            <a:r>
              <a:rPr lang="en-US" altLang="zh-CN" sz="1600" b="1" dirty="0" smtClean="0">
                <a:latin typeface="+mn-ea"/>
              </a:rPr>
              <a:t>20</a:t>
            </a:r>
            <a:r>
              <a:rPr lang="zh-CN" altLang="en-US" sz="1600" b="1" dirty="0" smtClean="0">
                <a:latin typeface="+mn-ea"/>
              </a:rPr>
              <a:t>～</a:t>
            </a:r>
            <a:r>
              <a:rPr lang="en-US" altLang="zh-CN" sz="1600" b="1" dirty="0" smtClean="0">
                <a:latin typeface="+mn-ea"/>
              </a:rPr>
              <a:t>30</a:t>
            </a:r>
            <a:r>
              <a:rPr lang="zh-CN" altLang="en-US" sz="1600" b="1" dirty="0" smtClean="0">
                <a:latin typeface="+mn-ea"/>
              </a:rPr>
              <a:t>厘米，蒴果鲜红色，椭圆球形，种子近球形。着生于花萼筒上部；雄蕊</a:t>
            </a:r>
            <a:r>
              <a:rPr lang="en-US" altLang="zh-CN" sz="1600" b="1" dirty="0" smtClean="0">
                <a:latin typeface="+mn-ea"/>
              </a:rPr>
              <a:t>5-9</a:t>
            </a:r>
            <a:r>
              <a:rPr lang="zh-CN" altLang="en-US" sz="1600" b="1" dirty="0" smtClean="0">
                <a:latin typeface="+mn-ea"/>
              </a:rPr>
              <a:t>；子房</a:t>
            </a:r>
            <a:r>
              <a:rPr lang="en-US" altLang="zh-CN" sz="1600" b="1" dirty="0" smtClean="0">
                <a:latin typeface="+mn-ea"/>
              </a:rPr>
              <a:t>3</a:t>
            </a:r>
            <a:r>
              <a:rPr lang="zh-CN" altLang="en-US" sz="1600" b="1" dirty="0" smtClean="0">
                <a:latin typeface="+mn-ea"/>
              </a:rPr>
              <a:t>室，每室</a:t>
            </a:r>
            <a:r>
              <a:rPr lang="en-US" altLang="zh-CN" sz="1600" b="1" dirty="0" smtClean="0">
                <a:latin typeface="+mn-ea"/>
              </a:rPr>
              <a:t>2</a:t>
            </a:r>
            <a:r>
              <a:rPr lang="zh-CN" altLang="en-US" sz="1600" b="1" dirty="0" smtClean="0">
                <a:latin typeface="+mn-ea"/>
              </a:rPr>
              <a:t>胚珠。蒴果椭圆球形或近球形，长</a:t>
            </a:r>
            <a:r>
              <a:rPr lang="en-US" altLang="zh-CN" sz="1600" b="1" dirty="0" smtClean="0">
                <a:latin typeface="+mn-ea"/>
              </a:rPr>
              <a:t>2-4cm</a:t>
            </a:r>
            <a:r>
              <a:rPr lang="zh-CN" altLang="en-US" sz="1600" b="1" dirty="0" smtClean="0">
                <a:latin typeface="+mn-ea"/>
              </a:rPr>
              <a:t>，木质，厚约</a:t>
            </a:r>
            <a:r>
              <a:rPr lang="en-US" altLang="zh-CN" sz="1600" b="1" dirty="0" smtClean="0">
                <a:latin typeface="+mn-ea"/>
              </a:rPr>
              <a:t>2.5mm</a:t>
            </a:r>
            <a:r>
              <a:rPr lang="zh-CN" altLang="en-US" sz="1600" b="1" dirty="0" smtClean="0">
                <a:latin typeface="+mn-ea"/>
              </a:rPr>
              <a:t>。种子近球形。花期</a:t>
            </a:r>
            <a:r>
              <a:rPr lang="en-US" altLang="zh-CN" sz="1600" b="1" dirty="0" smtClean="0">
                <a:latin typeface="+mn-ea"/>
              </a:rPr>
              <a:t>3-9</a:t>
            </a:r>
            <a:r>
              <a:rPr lang="zh-CN" altLang="en-US" sz="1600" b="1" dirty="0" smtClean="0">
                <a:latin typeface="+mn-ea"/>
              </a:rPr>
              <a:t>月，果期</a:t>
            </a:r>
            <a:r>
              <a:rPr lang="en-US" altLang="zh-CN" sz="1600" b="1" dirty="0" smtClean="0">
                <a:latin typeface="+mn-ea"/>
              </a:rPr>
              <a:t>5</a:t>
            </a:r>
            <a:r>
              <a:rPr lang="zh-CN" altLang="en-US" sz="1600" b="1" dirty="0" smtClean="0">
                <a:latin typeface="+mn-ea"/>
              </a:rPr>
              <a:t>月至翌年</a:t>
            </a:r>
            <a:r>
              <a:rPr lang="en-US" altLang="zh-CN" sz="1600" b="1" dirty="0" smtClean="0">
                <a:latin typeface="+mn-ea"/>
              </a:rPr>
              <a:t>4</a:t>
            </a:r>
            <a:r>
              <a:rPr lang="zh-CN" altLang="en-US" sz="1600" b="1" dirty="0" smtClean="0">
                <a:latin typeface="+mn-ea"/>
              </a:rPr>
              <a:t>月。它在研究被子植物的</a:t>
            </a:r>
            <a:r>
              <a:rPr lang="zh-CN" altLang="en-US" sz="1600" b="1" dirty="0" smtClean="0">
                <a:latin typeface="+mn-ea"/>
                <a:hlinkClick r:id="rId7"/>
              </a:rPr>
              <a:t>系统发育</a:t>
            </a:r>
            <a:r>
              <a:rPr lang="zh-CN" altLang="en-US" sz="1600" b="1" dirty="0" smtClean="0">
                <a:latin typeface="+mn-ea"/>
              </a:rPr>
              <a:t>和古地理、古气候等方面都有重要科学价值，并被国家列为</a:t>
            </a:r>
            <a:r>
              <a:rPr lang="en-US" altLang="zh-CN" sz="1600" b="1" dirty="0" smtClean="0">
                <a:latin typeface="+mn-ea"/>
              </a:rPr>
              <a:t>—</a:t>
            </a:r>
            <a:r>
              <a:rPr lang="zh-CN" altLang="en-US" sz="1600" b="1" dirty="0" smtClean="0">
                <a:latin typeface="+mn-ea"/>
              </a:rPr>
              <a:t>级保护植物。</a:t>
            </a:r>
            <a:endParaRPr lang="en-US" altLang="zh-CN" sz="1600" b="1" dirty="0" smtClean="0">
              <a:latin typeface="+mn-ea"/>
            </a:endParaRPr>
          </a:p>
          <a:p>
            <a:pPr indent="457200"/>
            <a:r>
              <a:rPr lang="zh-CN" altLang="en-US" sz="1600" b="1" dirty="0" smtClean="0">
                <a:latin typeface="+mn-ea"/>
              </a:rPr>
              <a:t>分布于西南及浙江、江西、福建、湖北、湖南、广东、广西等地。</a:t>
            </a:r>
          </a:p>
          <a:p>
            <a:r>
              <a:rPr lang="zh-CN" altLang="en-US" sz="1600" dirty="0" smtClean="0"/>
              <a:t/>
            </a:r>
            <a:br>
              <a:rPr lang="zh-CN" altLang="en-US" sz="1600" dirty="0" smtClean="0"/>
            </a:br>
            <a:endParaRPr lang="zh-CN" altLang="en-US" sz="1600" b="1" dirty="0"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55008">
            <a:off x="1008275" y="1076660"/>
            <a:ext cx="48006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3141519_013637529000_2.jpg"/>
          <p:cNvPicPr>
            <a:picLocks noChangeAspect="1"/>
          </p:cNvPicPr>
          <p:nvPr/>
        </p:nvPicPr>
        <p:blipFill>
          <a:blip r:embed="rId2" cstate="print"/>
          <a:srcRect l="15232" b="159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214291"/>
            <a:ext cx="4191029" cy="541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224" y="4429132"/>
            <a:ext cx="2000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/>
              <a:t>冬青树</a:t>
            </a:r>
          </a:p>
        </p:txBody>
      </p:sp>
      <p:sp>
        <p:nvSpPr>
          <p:cNvPr id="11" name="矩形 10"/>
          <p:cNvSpPr/>
          <p:nvPr/>
        </p:nvSpPr>
        <p:spPr>
          <a:xfrm>
            <a:off x="6572253" y="714357"/>
            <a:ext cx="4952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/>
              <a:t>      冬青(Ilex chinensis Sims):常绿乔木，是一类开花植物，同时也是冬青科之下的只有一属，树皮灰色或淡灰色，有纵沟，小枝淡绿色，无毛。叶薄革质，狭长椭圆形或披针形，顶端渐尖，基部楔形，边缘有浅圆锯齿，干后呈红褐色，有光泽。花瓣紫红色或淡紫色，向外反卷。果实椭圆形或近球形，成熟时深红色。</a:t>
            </a:r>
          </a:p>
          <a:p>
            <a:endParaRPr lang="zh-CN" altLang="en-US" sz="1600" b="1" dirty="0" smtClean="0"/>
          </a:p>
          <a:p>
            <a:r>
              <a:rPr lang="zh-CN" altLang="en-US" sz="1600" b="1" dirty="0" smtClean="0"/>
              <a:t>冬青高度大约是2到25米，分为乔木和灌木。广泛分部于亚洲、欧洲、非洲北部、北美洲与南美洲。在中国主要分布于长江流域以南各省区。 种子及树皮可供药用，为强壮剂;叶有清热解毒作用，可治气管炎和烧烫伤;树皮可提取栲胶;木材坚硬，可作细工材料。 树皮含鞣质，原儿茶酸、挥发油等。该树为国家重点保护植物。     </a:t>
            </a:r>
            <a:endParaRPr sz="1600" b="1" smtClean="0"/>
          </a:p>
        </p:txBody>
      </p:sp>
      <p:pic>
        <p:nvPicPr>
          <p:cNvPr id="3" name="图片 2" descr="58ae6fae4843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0" y="889001"/>
            <a:ext cx="5095240" cy="254825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10"/>
          <a:stretch>
            <a:fillRect/>
          </a:stretch>
        </p:blipFill>
        <p:spPr>
          <a:xfrm>
            <a:off x="1392866" y="1990638"/>
            <a:ext cx="3353306" cy="49397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15772" y="1259175"/>
            <a:ext cx="1415772" cy="41960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8000" dirty="0" smtClean="0">
                <a:latin typeface="华康娃娃体W5(P)" panose="040B0500000000000000" pitchFamily="82" charset="-122"/>
                <a:ea typeface="华康娃娃体W5(P)" panose="040B0500000000000000" pitchFamily="82" charset="-122"/>
              </a:rPr>
              <a:t>谢谢观赏</a:t>
            </a:r>
            <a:endParaRPr lang="zh-CN" altLang="en-US" sz="8000" dirty="0">
              <a:latin typeface="华康娃娃体W5(P)" panose="040B0500000000000000" pitchFamily="82" charset="-122"/>
              <a:ea typeface="华康娃娃体W5(P)" panose="040B0500000000000000" pitchFamily="8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77736" y="1408450"/>
            <a:ext cx="861774" cy="354371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zh-CN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康娃娃体W5(P)" panose="040B0500000000000000" pitchFamily="82" charset="-122"/>
                <a:ea typeface="华康娃娃体W5(P)" panose="040B0500000000000000" pitchFamily="82" charset="-122"/>
              </a:rPr>
              <a:t>Thank  you</a:t>
            </a:r>
            <a:endParaRPr lang="zh-CN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华康娃娃体W5(P)" panose="040B0500000000000000" pitchFamily="82" charset="-122"/>
              <a:ea typeface="华康娃娃体W5(P)" panose="040B0500000000000000" pitchFamily="8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空心弧 19"/>
          <p:cNvSpPr/>
          <p:nvPr/>
        </p:nvSpPr>
        <p:spPr>
          <a:xfrm rot="19749439">
            <a:off x="687348" y="2351521"/>
            <a:ext cx="2514600" cy="2514600"/>
          </a:xfrm>
          <a:prstGeom prst="blockArc">
            <a:avLst>
              <a:gd name="adj1" fmla="val 7543326"/>
              <a:gd name="adj2" fmla="val 759818"/>
              <a:gd name="adj3" fmla="val 3026"/>
            </a:avLst>
          </a:prstGeom>
          <a:solidFill>
            <a:srgbClr val="709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8565"/>
            <a:endParaRPr lang="zh-CN" altLang="en-US" sz="2400">
              <a:solidFill>
                <a:srgbClr val="BE4384"/>
              </a:solidFill>
              <a:latin typeface="Book Antiqua" panose="02040602050305030304"/>
              <a:ea typeface="宋体" panose="02010600030101010101" pitchFamily="2" charset="-122"/>
              <a:sym typeface="+mn-lt"/>
            </a:endParaRPr>
          </a:p>
        </p:txBody>
      </p:sp>
      <p:sp>
        <p:nvSpPr>
          <p:cNvPr id="21" name="空心弧 20"/>
          <p:cNvSpPr/>
          <p:nvPr/>
        </p:nvSpPr>
        <p:spPr>
          <a:xfrm rot="12277010">
            <a:off x="223798" y="1887971"/>
            <a:ext cx="3443287" cy="3441700"/>
          </a:xfrm>
          <a:prstGeom prst="blockArc">
            <a:avLst>
              <a:gd name="adj1" fmla="val 11400191"/>
              <a:gd name="adj2" fmla="val 4688176"/>
              <a:gd name="adj3" fmla="val 2076"/>
            </a:avLst>
          </a:prstGeom>
          <a:solidFill>
            <a:srgbClr val="C0E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空心弧 21"/>
          <p:cNvSpPr/>
          <p:nvPr/>
        </p:nvSpPr>
        <p:spPr>
          <a:xfrm rot="8783074">
            <a:off x="1049298" y="2713471"/>
            <a:ext cx="1790700" cy="1790700"/>
          </a:xfrm>
          <a:prstGeom prst="blockArc">
            <a:avLst>
              <a:gd name="adj1" fmla="val 8222063"/>
              <a:gd name="adj2" fmla="val 21374899"/>
              <a:gd name="adj3" fmla="val 3688"/>
            </a:avLst>
          </a:prstGeom>
          <a:solidFill>
            <a:srgbClr val="C0E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873644" y="3405692"/>
            <a:ext cx="2301875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306723" y="1852130"/>
            <a:ext cx="1841500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320371" y="5163626"/>
            <a:ext cx="1841500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rot="5400000">
            <a:off x="2611943" y="2090502"/>
            <a:ext cx="870630" cy="401819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6200000" flipV="1">
            <a:off x="3062664" y="4877815"/>
            <a:ext cx="439129" cy="150243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04" r="79160" b="25329"/>
          <a:stretch>
            <a:fillRect/>
          </a:stretch>
        </p:blipFill>
        <p:spPr>
          <a:xfrm>
            <a:off x="1632461" y="2903845"/>
            <a:ext cx="857786" cy="12959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21124" y="887105"/>
            <a:ext cx="1473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66FF"/>
                </a:solidFill>
              </a:rPr>
              <a:t>狭义</a:t>
            </a:r>
            <a:endParaRPr lang="zh-CN" altLang="en-US" sz="4800" b="1" dirty="0">
              <a:solidFill>
                <a:srgbClr val="0066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64341" y="2472521"/>
            <a:ext cx="1473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66FF"/>
                </a:solidFill>
              </a:rPr>
              <a:t>广义</a:t>
            </a:r>
            <a:endParaRPr lang="zh-CN" altLang="en-US" sz="4800" b="1" dirty="0">
              <a:solidFill>
                <a:srgbClr val="00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07559" y="4208060"/>
            <a:ext cx="1473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66FF"/>
                </a:solidFill>
              </a:rPr>
              <a:t>范围</a:t>
            </a:r>
            <a:endParaRPr lang="zh-CN" altLang="en-US" sz="4800" b="1" dirty="0">
              <a:solidFill>
                <a:srgbClr val="00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72752" y="504966"/>
            <a:ext cx="5418162" cy="1200329"/>
          </a:xfrm>
          <a:prstGeom prst="rect">
            <a:avLst/>
          </a:prstGeom>
          <a:noFill/>
          <a:ln>
            <a:solidFill>
              <a:srgbClr val="C0E29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  狭义的花卉，仅指草本的观花植物和观叶植物。花是植物的繁殖器官，卉是草的总称。</a:t>
            </a:r>
            <a:endParaRPr lang="zh-CN" alt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5488674" y="3619943"/>
            <a:ext cx="5418162" cy="3046988"/>
          </a:xfrm>
          <a:prstGeom prst="rect">
            <a:avLst/>
          </a:prstGeom>
          <a:noFill/>
          <a:ln>
            <a:solidFill>
              <a:srgbClr val="C0E29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  花卉有观花、观叶、观芽、观茎、观果和观根的，也有欣赏其姿态或其香的。从低等植物到高等植物，从水生到陆生、气生；有的矮小、有的高大直立，有草本也有木本，有灌木、乔木和藤本，应有尽有，种类繁多，都包括在花卉植物范围之中。</a:t>
            </a:r>
            <a:br>
              <a:rPr lang="zh-CN" altLang="en-US" sz="2400" dirty="0" smtClean="0"/>
            </a:br>
            <a:endParaRPr lang="zh-CN" alt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5477301" y="2079008"/>
            <a:ext cx="5418162" cy="1200329"/>
          </a:xfrm>
          <a:prstGeom prst="rect">
            <a:avLst/>
          </a:prstGeom>
          <a:noFill/>
          <a:ln>
            <a:solidFill>
              <a:srgbClr val="C0E29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  广义的花卉，指凡是具有一一定观赏价值，并经过一定技艺进行栽培和养护的植物。</a:t>
            </a:r>
            <a:endParaRPr lang="zh-CN" altLang="en-US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159"/>
          <p:cNvSpPr/>
          <p:nvPr/>
        </p:nvSpPr>
        <p:spPr>
          <a:xfrm rot="3435603">
            <a:off x="7958825" y="205030"/>
            <a:ext cx="1047477" cy="1025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161" y="606"/>
                  <a:pt x="1961" y="7806"/>
                  <a:pt x="0" y="21600"/>
                </a:cubicBezTo>
              </a:path>
            </a:pathLst>
          </a:custGeom>
          <a:ln>
            <a:solidFill>
              <a:srgbClr val="A1DFCF"/>
            </a:solidFill>
            <a:prstDash val="dash"/>
            <a:headEnd type="triangl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lvl="0"/>
            <a:endParaRPr/>
          </a:p>
        </p:txBody>
      </p:sp>
      <p:sp>
        <p:nvSpPr>
          <p:cNvPr id="3" name="Shape 4159"/>
          <p:cNvSpPr/>
          <p:nvPr/>
        </p:nvSpPr>
        <p:spPr>
          <a:xfrm rot="18164397" flipH="1">
            <a:off x="3095946" y="205030"/>
            <a:ext cx="1047477" cy="1025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161" y="606"/>
                  <a:pt x="1961" y="7806"/>
                  <a:pt x="0" y="21600"/>
                </a:cubicBezTo>
              </a:path>
            </a:pathLst>
          </a:custGeom>
          <a:ln>
            <a:solidFill>
              <a:srgbClr val="A1DFCF"/>
            </a:solidFill>
            <a:prstDash val="dash"/>
            <a:headEnd type="triangl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lvl="0"/>
            <a:endParaRPr/>
          </a:p>
        </p:txBody>
      </p:sp>
      <p:grpSp>
        <p:nvGrpSpPr>
          <p:cNvPr id="4" name="Group 28"/>
          <p:cNvGrpSpPr/>
          <p:nvPr/>
        </p:nvGrpSpPr>
        <p:grpSpPr>
          <a:xfrm>
            <a:off x="4217437" y="296677"/>
            <a:ext cx="1868076" cy="1868076"/>
            <a:chOff x="1119258" y="2257147"/>
            <a:chExt cx="1868076" cy="1868076"/>
          </a:xfrm>
          <a:solidFill>
            <a:srgbClr val="7AC8A4"/>
          </a:solidFill>
        </p:grpSpPr>
        <p:sp>
          <p:nvSpPr>
            <p:cNvPr id="7" name="Freeform 6"/>
            <p:cNvSpPr/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67"/>
          <p:cNvGrpSpPr/>
          <p:nvPr/>
        </p:nvGrpSpPr>
        <p:grpSpPr>
          <a:xfrm>
            <a:off x="5065210" y="1301276"/>
            <a:ext cx="2002200" cy="2002200"/>
            <a:chOff x="1119258" y="2257147"/>
            <a:chExt cx="1868076" cy="1868076"/>
          </a:xfrm>
          <a:solidFill>
            <a:srgbClr val="E96588"/>
          </a:solidFill>
        </p:grpSpPr>
        <p:sp>
          <p:nvSpPr>
            <p:cNvPr id="22" name="Freeform 6"/>
            <p:cNvSpPr/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25" name="Freeform 9"/>
            <p:cNvSpPr/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26" name="Freeform 10"/>
            <p:cNvSpPr/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27" name="Freeform 11"/>
            <p:cNvSpPr/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28" name="Freeform 12"/>
            <p:cNvSpPr/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29" name="Freeform 13"/>
            <p:cNvSpPr/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30" name="Freeform 14"/>
            <p:cNvSpPr/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31" name="Freeform 15"/>
            <p:cNvSpPr/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32" name="Freeform 16"/>
            <p:cNvSpPr/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33" name="Freeform 17"/>
            <p:cNvSpPr/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Group 54"/>
          <p:cNvGrpSpPr/>
          <p:nvPr/>
        </p:nvGrpSpPr>
        <p:grpSpPr>
          <a:xfrm>
            <a:off x="6025594" y="296677"/>
            <a:ext cx="1868076" cy="1868076"/>
            <a:chOff x="1119258" y="2257147"/>
            <a:chExt cx="1868076" cy="1868076"/>
          </a:xfrm>
          <a:solidFill>
            <a:srgbClr val="7AC8A4"/>
          </a:solidFill>
        </p:grpSpPr>
        <p:sp>
          <p:nvSpPr>
            <p:cNvPr id="41" name="Freeform 6"/>
            <p:cNvSpPr/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2" name="Freeform 7"/>
            <p:cNvSpPr/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3" name="Freeform 8"/>
            <p:cNvSpPr/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4" name="Freeform 9"/>
            <p:cNvSpPr/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6" name="Freeform 11"/>
            <p:cNvSpPr/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7" name="Freeform 12"/>
            <p:cNvSpPr/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8" name="Freeform 13"/>
            <p:cNvSpPr/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49" name="Freeform 14"/>
            <p:cNvSpPr/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50" name="Freeform 15"/>
            <p:cNvSpPr/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51" name="Freeform 16"/>
            <p:cNvSpPr/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  <p:sp>
          <p:nvSpPr>
            <p:cNvPr id="52" name="Freeform 17"/>
            <p:cNvSpPr/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rgbClr val="709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8565"/>
              <a:endParaRPr lang="id-ID" sz="2400" dirty="0">
                <a:solidFill>
                  <a:srgbClr val="BE4384"/>
                </a:solidFill>
                <a:latin typeface="Book Antiqua" panose="02040602050305030304"/>
                <a:ea typeface="宋体" panose="02010600030101010101" pitchFamily="2" charset="-122"/>
              </a:endParaRPr>
            </a:p>
          </p:txBody>
        </p:sp>
      </p:grpSp>
      <p:pic>
        <p:nvPicPr>
          <p:cNvPr id="54" name="图片 53" descr="图片包含 植物, 鲜花, 花瓶, 树叶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8132" y="1949007"/>
            <a:ext cx="731334" cy="101563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04" r="79160" b="25329"/>
          <a:stretch>
            <a:fillRect/>
          </a:stretch>
        </p:blipFill>
        <p:spPr>
          <a:xfrm rot="375535">
            <a:off x="4777232" y="722889"/>
            <a:ext cx="592758" cy="89555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34032">
            <a:off x="6830610" y="742863"/>
            <a:ext cx="404882" cy="89300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900751" y="1065897"/>
            <a:ext cx="2634019" cy="769441"/>
          </a:xfrm>
          <a:prstGeom prst="rect">
            <a:avLst/>
          </a:prstGeom>
          <a:noFill/>
          <a:ln>
            <a:solidFill>
              <a:srgbClr val="C0E29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 净化空气</a:t>
            </a:r>
            <a:endParaRPr lang="zh-CN" altLang="en-US" sz="4400" dirty="0"/>
          </a:p>
        </p:txBody>
      </p:sp>
      <p:sp>
        <p:nvSpPr>
          <p:cNvPr id="60" name="TextBox 59"/>
          <p:cNvSpPr txBox="1"/>
          <p:nvPr/>
        </p:nvSpPr>
        <p:spPr>
          <a:xfrm>
            <a:off x="8409294" y="999933"/>
            <a:ext cx="2634019" cy="769441"/>
          </a:xfrm>
          <a:prstGeom prst="rect">
            <a:avLst/>
          </a:prstGeom>
          <a:noFill/>
          <a:ln>
            <a:solidFill>
              <a:srgbClr val="C0E29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 净化污水</a:t>
            </a:r>
            <a:endParaRPr lang="zh-CN" altLang="en-US" sz="4400" dirty="0"/>
          </a:p>
        </p:txBody>
      </p:sp>
      <p:sp>
        <p:nvSpPr>
          <p:cNvPr id="65" name="Shape 4159"/>
          <p:cNvSpPr/>
          <p:nvPr/>
        </p:nvSpPr>
        <p:spPr>
          <a:xfrm rot="9295112">
            <a:off x="5957233" y="3354268"/>
            <a:ext cx="199718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161" y="606"/>
                  <a:pt x="1961" y="7806"/>
                  <a:pt x="0" y="21600"/>
                </a:cubicBezTo>
              </a:path>
            </a:pathLst>
          </a:custGeom>
          <a:ln>
            <a:solidFill>
              <a:srgbClr val="A1DFCF"/>
            </a:solidFill>
            <a:prstDash val="dash"/>
            <a:headEnd type="triangl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lvl="0"/>
            <a:endParaRPr/>
          </a:p>
        </p:txBody>
      </p:sp>
      <p:sp>
        <p:nvSpPr>
          <p:cNvPr id="66" name="TextBox 65"/>
          <p:cNvSpPr txBox="1"/>
          <p:nvPr/>
        </p:nvSpPr>
        <p:spPr>
          <a:xfrm>
            <a:off x="4888173" y="3797724"/>
            <a:ext cx="2634019" cy="769441"/>
          </a:xfrm>
          <a:prstGeom prst="rect">
            <a:avLst/>
          </a:prstGeom>
          <a:noFill/>
          <a:ln>
            <a:solidFill>
              <a:srgbClr val="C0E29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 保护视力</a:t>
            </a:r>
            <a:endParaRPr lang="zh-CN" altLang="en-US" sz="4400" dirty="0"/>
          </a:p>
        </p:txBody>
      </p:sp>
      <p:pic>
        <p:nvPicPr>
          <p:cNvPr id="67" name="图片 66" descr="37d12f2eb9389b5033d72b808f35e5dde7116e3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066" y="2033516"/>
            <a:ext cx="3794077" cy="2845558"/>
          </a:xfrm>
          <a:prstGeom prst="rect">
            <a:avLst/>
          </a:prstGeom>
        </p:spPr>
      </p:pic>
      <p:pic>
        <p:nvPicPr>
          <p:cNvPr id="68" name="图片 67" descr="15ca3480d4664dbfbaa4e3f4bf8ee6e8_t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80728" y="4698437"/>
            <a:ext cx="3521326" cy="2159563"/>
          </a:xfrm>
          <a:prstGeom prst="rect">
            <a:avLst/>
          </a:prstGeom>
        </p:spPr>
      </p:pic>
      <p:pic>
        <p:nvPicPr>
          <p:cNvPr id="69" name="图片 68" descr="d6ca7bcb0a46f21f8bce6478f6246b600c33ae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2571" y="1951340"/>
            <a:ext cx="3818151" cy="280954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00000">
            <a:off x="824116" y="956375"/>
            <a:ext cx="1740428" cy="5111029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849324" y="4116228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21623" y="2333767"/>
            <a:ext cx="5991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第二节</a:t>
            </a:r>
            <a:endParaRPr lang="en-US" altLang="zh-CN" sz="40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中国花卉植物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216375" y="4118503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624369" y="4107129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046010" y="4109404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0399413" y="4098031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441330" y="4127601"/>
            <a:ext cx="720736" cy="0"/>
          </a:xfrm>
          <a:prstGeom prst="line">
            <a:avLst/>
          </a:prstGeom>
          <a:ln>
            <a:solidFill>
              <a:srgbClr val="A1DFCF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778034f78f0f736afccde7b0f55b319ebc413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62835" cy="3009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5420" y="2229134"/>
            <a:ext cx="6969458" cy="1754326"/>
          </a:xfrm>
          <a:prstGeom prst="rect">
            <a:avLst/>
          </a:prstGeom>
          <a:noFill/>
          <a:ln>
            <a:solidFill>
              <a:srgbClr val="C0E29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    中国花卉万紫千红，国外称颂“中国是园林的母亲”的确是名不虚传。</a:t>
            </a:r>
            <a:endParaRPr lang="zh-CN" altLang="en-US" sz="36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图片 5" descr="u=3815949533,2323477632&amp;fm=26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21004" y="4134236"/>
            <a:ext cx="3370996" cy="272376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7035</Words>
  <Application>Microsoft Office PowerPoint</Application>
  <PresentationFormat>自定义</PresentationFormat>
  <Paragraphs>241</Paragraphs>
  <Slides>58</Slides>
  <Notes>25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5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绣球  虎耳草科  </vt:lpstr>
      <vt:lpstr>杜鹃  杜鹃花科  </vt:lpstr>
      <vt:lpstr>幻灯片 25</vt:lpstr>
      <vt:lpstr>樱花  蔷薇科  </vt:lpstr>
      <vt:lpstr>紫薇  千屈菜科  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cp:lastModifiedBy>Administrator</cp:lastModifiedBy>
  <cp:revision>57</cp:revision>
  <dcterms:created xsi:type="dcterms:W3CDTF">2018-07-11T18:36:00Z</dcterms:created>
  <dcterms:modified xsi:type="dcterms:W3CDTF">2019-10-29T08:50:09Z</dcterms:modified>
  <cp:category>www.99ppt.com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