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8" r:id="rId4"/>
    <p:sldId id="257" r:id="rId5"/>
    <p:sldId id="261" r:id="rId6"/>
    <p:sldId id="259" r:id="rId7"/>
    <p:sldId id="264" r:id="rId8"/>
    <p:sldId id="260" r:id="rId9"/>
    <p:sldId id="270" r:id="rId10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834" y="-102"/>
      </p:cViewPr>
      <p:guideLst>
        <p:guide orient="horz" pos="2234"/>
        <p:guide pos="38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01855-8DED-4EB6-B978-0B384142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1B058-8267-4423-A2D6-36F2875D11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1EFFD-30AB-4CC4-8983-0DDB973C83E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31A92-8D25-4EBE-937C-23ED53D7D3A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09EF-5A72-430F-806A-BF931261989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287FA-E5C9-45DE-918D-0C483E80202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3F65B-7C14-4386-AF02-4C0F43771CF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D4FD0-41A3-4608-8532-9EE9B8EC6E6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688F0-8295-4E14-B8E0-475BFFA3AE2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A396-E6B3-4283-A376-F27A333661D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864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864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BAD7-F9BF-48F4-AC08-B32EE2CAADB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B98ED-6270-4E75-A2B3-7B8C67E59E4E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F2B12-4347-4685-A5AA-B8D0E312949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28A1D-9867-48AB-B158-E0419E80747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7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7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50" y="1535113"/>
            <a:ext cx="53909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50" y="2174875"/>
            <a:ext cx="53909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C4444-DDDC-4619-B2DF-FE8AA864487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6B9F-C940-41B0-A84F-2267931FD3D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0328C-B4C5-4807-A534-EC0E81B79F7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19C42-182A-4DF7-BCEF-4329F59F8A2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21B7A-0F5B-4B68-9876-CD8EBDD906F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C506A-666E-421C-BBB5-1D5AB26EE73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65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05" y="273051"/>
            <a:ext cx="68169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65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44154-01DE-4774-8591-9A7B8C1F8E2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F2E7F-ED44-4E70-B260-ADAAD50F112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81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81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81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6FF86-ED87-452F-A870-5C5176F8A53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A7196-385B-4443-BA1D-677A7173CDB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419" y="365126"/>
            <a:ext cx="105183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  <a:endParaRPr 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419" y="1825625"/>
            <a:ext cx="1051833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  <a:endParaRPr lang="zh-CN" smtClean="0">
              <a:sym typeface="Calibri" panose="020F0502020204030204" pitchFamily="34" charset="0"/>
            </a:endParaRP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  <a:endParaRPr lang="zh-CN" smtClean="0">
              <a:sym typeface="Calibri" panose="020F0502020204030204" pitchFamily="34" charset="0"/>
            </a:endParaRP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  <a:endParaRPr lang="zh-CN" smtClean="0">
              <a:sym typeface="Calibri" panose="020F0502020204030204" pitchFamily="34" charset="0"/>
            </a:endParaRP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  <a:endParaRPr lang="zh-CN" smtClean="0">
              <a:sym typeface="Calibri" panose="020F0502020204030204" pitchFamily="34" charset="0"/>
            </a:endParaRP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  <a:endParaRPr 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418" y="6356351"/>
            <a:ext cx="274391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C6F7EE0-9BB1-4AB8-A97E-54F0D38C4A4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9652" y="6356351"/>
            <a:ext cx="411587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2843" y="6356351"/>
            <a:ext cx="274391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A4CDBF-319E-427F-896E-7EB3E433592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5AF878"/>
            </a:gs>
            <a:gs pos="54999">
              <a:srgbClr val="89CAD2"/>
            </a:gs>
            <a:gs pos="100000">
              <a:srgbClr val="F3C5F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花1"/>
          <p:cNvGrpSpPr/>
          <p:nvPr/>
        </p:nvGrpSpPr>
        <p:grpSpPr bwMode="auto">
          <a:xfrm>
            <a:off x="1859447" y="3546476"/>
            <a:ext cx="8528682" cy="4848225"/>
            <a:chOff x="0" y="0"/>
            <a:chExt cx="8526317" cy="4848472"/>
          </a:xfrm>
        </p:grpSpPr>
        <p:sp>
          <p:nvSpPr>
            <p:cNvPr id="2088" name="任意多边形 6"/>
            <p:cNvSpPr>
              <a:spLocks noChangeArrowheads="1"/>
            </p:cNvSpPr>
            <p:nvPr/>
          </p:nvSpPr>
          <p:spPr bwMode="auto">
            <a:xfrm>
              <a:off x="3229072" y="0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9" name="任意多边形 8"/>
            <p:cNvSpPr>
              <a:spLocks noChangeArrowheads="1"/>
            </p:cNvSpPr>
            <p:nvPr/>
          </p:nvSpPr>
          <p:spPr bwMode="auto">
            <a:xfrm rot="-1737047">
              <a:off x="2179060" y="257122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0" name="任意多边形 9"/>
            <p:cNvSpPr>
              <a:spLocks noChangeArrowheads="1"/>
            </p:cNvSpPr>
            <p:nvPr/>
          </p:nvSpPr>
          <p:spPr bwMode="auto">
            <a:xfrm rot="1791145">
              <a:off x="4222810" y="219293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1" name="任意多边形 10"/>
            <p:cNvSpPr>
              <a:spLocks noChangeArrowheads="1"/>
            </p:cNvSpPr>
            <p:nvPr/>
          </p:nvSpPr>
          <p:spPr bwMode="auto">
            <a:xfrm rot="3361456">
              <a:off x="5057369" y="94846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2" name="任意多边形 11"/>
            <p:cNvSpPr>
              <a:spLocks noChangeArrowheads="1"/>
            </p:cNvSpPr>
            <p:nvPr/>
          </p:nvSpPr>
          <p:spPr bwMode="auto">
            <a:xfrm rot="-3570273">
              <a:off x="1487840" y="94877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3" name="任意多边形 12"/>
            <p:cNvSpPr>
              <a:spLocks noChangeArrowheads="1"/>
            </p:cNvSpPr>
            <p:nvPr/>
          </p:nvSpPr>
          <p:spPr bwMode="auto">
            <a:xfrm rot="4636883">
              <a:off x="5334531" y="165668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4" name="任意多边形 13"/>
            <p:cNvSpPr>
              <a:spLocks noChangeArrowheads="1"/>
            </p:cNvSpPr>
            <p:nvPr/>
          </p:nvSpPr>
          <p:spPr bwMode="auto">
            <a:xfrm rot="-4621425">
              <a:off x="1176172" y="1648119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1" name="花2"/>
          <p:cNvGrpSpPr/>
          <p:nvPr/>
        </p:nvGrpSpPr>
        <p:grpSpPr bwMode="auto">
          <a:xfrm>
            <a:off x="-389039" y="1492251"/>
            <a:ext cx="12998660" cy="7478713"/>
            <a:chOff x="0" y="0"/>
            <a:chExt cx="12996258" cy="7478907"/>
          </a:xfrm>
        </p:grpSpPr>
        <p:sp>
          <p:nvSpPr>
            <p:cNvPr id="2080" name="任意多边形 15"/>
            <p:cNvSpPr>
              <a:spLocks noChangeArrowheads="1"/>
            </p:cNvSpPr>
            <p:nvPr/>
          </p:nvSpPr>
          <p:spPr bwMode="auto">
            <a:xfrm rot="-861973">
              <a:off x="4521405" y="24568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A1DBB3"/>
                </a:gs>
                <a:gs pos="76999">
                  <a:srgbClr val="9FB7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1" name="任意多边形 16"/>
            <p:cNvSpPr>
              <a:spLocks noChangeArrowheads="1"/>
            </p:cNvSpPr>
            <p:nvPr/>
          </p:nvSpPr>
          <p:spPr bwMode="auto">
            <a:xfrm rot="852536">
              <a:off x="6126547" y="0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A1DBB3"/>
                </a:gs>
                <a:gs pos="76999">
                  <a:srgbClr val="9FB7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2" name="任意多边形 17"/>
            <p:cNvSpPr>
              <a:spLocks noChangeArrowheads="1"/>
            </p:cNvSpPr>
            <p:nvPr/>
          </p:nvSpPr>
          <p:spPr bwMode="auto">
            <a:xfrm rot="2517796">
              <a:off x="7568389" y="70660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5D19D"/>
                </a:gs>
                <a:gs pos="53000">
                  <a:srgbClr val="86A4D4"/>
                </a:gs>
                <a:gs pos="100000">
                  <a:srgbClr val="8E7D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3" name="任意多边形 18"/>
            <p:cNvSpPr>
              <a:spLocks noChangeArrowheads="1"/>
            </p:cNvSpPr>
            <p:nvPr/>
          </p:nvSpPr>
          <p:spPr bwMode="auto">
            <a:xfrm rot="-2545862">
              <a:off x="3137550" y="74914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5D19D"/>
                </a:gs>
                <a:gs pos="53000">
                  <a:srgbClr val="86A4D4"/>
                </a:gs>
                <a:gs pos="100000">
                  <a:srgbClr val="8E7D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4" name="任意多边形 19"/>
            <p:cNvSpPr>
              <a:spLocks noChangeArrowheads="1"/>
            </p:cNvSpPr>
            <p:nvPr/>
          </p:nvSpPr>
          <p:spPr bwMode="auto">
            <a:xfrm rot="-4040629">
              <a:off x="2237801" y="2128186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09ECE"/>
                </a:gs>
                <a:gs pos="100000">
                  <a:srgbClr val="8E7E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5" name="任意多边形 20"/>
            <p:cNvSpPr>
              <a:spLocks noChangeArrowheads="1"/>
            </p:cNvSpPr>
            <p:nvPr/>
          </p:nvSpPr>
          <p:spPr bwMode="auto">
            <a:xfrm rot="4135283">
              <a:off x="8404699" y="2088676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09ECE"/>
                </a:gs>
                <a:gs pos="100000">
                  <a:srgbClr val="8E7E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6" name="任意多边形 21"/>
            <p:cNvSpPr>
              <a:spLocks noChangeArrowheads="1"/>
            </p:cNvSpPr>
            <p:nvPr/>
          </p:nvSpPr>
          <p:spPr bwMode="auto">
            <a:xfrm rot="5400000">
              <a:off x="8578213" y="3060860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9EB3DC"/>
                </a:gs>
                <a:gs pos="7100">
                  <a:srgbClr val="9EB3DC"/>
                </a:gs>
                <a:gs pos="100000">
                  <a:srgbClr val="8E7B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7" name="任意多边形 22"/>
            <p:cNvSpPr>
              <a:spLocks noChangeArrowheads="1"/>
            </p:cNvSpPr>
            <p:nvPr/>
          </p:nvSpPr>
          <p:spPr bwMode="auto">
            <a:xfrm rot="-5227570">
              <a:off x="2098401" y="295721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9DB0DB"/>
                </a:gs>
                <a:gs pos="10599">
                  <a:srgbClr val="9DB0DB"/>
                </a:gs>
                <a:gs pos="100000">
                  <a:srgbClr val="8D75C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2" name="花3"/>
          <p:cNvGrpSpPr/>
          <p:nvPr/>
        </p:nvGrpSpPr>
        <p:grpSpPr bwMode="auto">
          <a:xfrm>
            <a:off x="-3145657" y="-1412874"/>
            <a:ext cx="18627813" cy="10634663"/>
            <a:chOff x="0" y="0"/>
            <a:chExt cx="18624069" cy="10634847"/>
          </a:xfrm>
        </p:grpSpPr>
        <p:sp>
          <p:nvSpPr>
            <p:cNvPr id="2073" name="任意多边形 25"/>
            <p:cNvSpPr>
              <a:spLocks noChangeArrowheads="1"/>
            </p:cNvSpPr>
            <p:nvPr/>
          </p:nvSpPr>
          <p:spPr bwMode="auto">
            <a:xfrm rot="1690499">
              <a:off x="9672003" y="592094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0BB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4" name="任意多边形 26"/>
            <p:cNvSpPr>
              <a:spLocks noChangeArrowheads="1"/>
            </p:cNvSpPr>
            <p:nvPr/>
          </p:nvSpPr>
          <p:spPr bwMode="auto">
            <a:xfrm>
              <a:off x="7484067" y="0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2CAB3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5" name="任意多边形 27"/>
            <p:cNvSpPr>
              <a:spLocks noChangeArrowheads="1"/>
            </p:cNvSpPr>
            <p:nvPr/>
          </p:nvSpPr>
          <p:spPr bwMode="auto">
            <a:xfrm rot="-1707563">
              <a:off x="5277014" y="595259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0BB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6" name="任意多边形 28"/>
            <p:cNvSpPr>
              <a:spLocks noChangeArrowheads="1"/>
            </p:cNvSpPr>
            <p:nvPr/>
          </p:nvSpPr>
          <p:spPr bwMode="auto">
            <a:xfrm rot="3302765">
              <a:off x="11318194" y="2083217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229D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7" name="任意多边形 29"/>
            <p:cNvSpPr>
              <a:spLocks noChangeArrowheads="1"/>
            </p:cNvSpPr>
            <p:nvPr/>
          </p:nvSpPr>
          <p:spPr bwMode="auto">
            <a:xfrm rot="-3463740">
              <a:off x="3817346" y="2154199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229D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8" name="任意多边形 30"/>
            <p:cNvSpPr>
              <a:spLocks noChangeArrowheads="1"/>
            </p:cNvSpPr>
            <p:nvPr/>
          </p:nvSpPr>
          <p:spPr bwMode="auto">
            <a:xfrm rot="-4982836">
              <a:off x="2864283" y="4161941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6A4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9" name="任意多边形 31"/>
            <p:cNvSpPr>
              <a:spLocks noChangeArrowheads="1"/>
            </p:cNvSpPr>
            <p:nvPr/>
          </p:nvSpPr>
          <p:spPr bwMode="auto">
            <a:xfrm rot="5131814">
              <a:off x="12208442" y="4219220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6A4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3" name="花4"/>
          <p:cNvGrpSpPr/>
          <p:nvPr/>
        </p:nvGrpSpPr>
        <p:grpSpPr bwMode="auto">
          <a:xfrm>
            <a:off x="-4786116" y="-3703638"/>
            <a:ext cx="22842135" cy="13374688"/>
            <a:chOff x="0" y="0"/>
            <a:chExt cx="22838079" cy="13375101"/>
          </a:xfrm>
        </p:grpSpPr>
        <p:sp>
          <p:nvSpPr>
            <p:cNvPr id="2067" name="任意多边形 33"/>
            <p:cNvSpPr>
              <a:spLocks noChangeArrowheads="1"/>
            </p:cNvSpPr>
            <p:nvPr/>
          </p:nvSpPr>
          <p:spPr bwMode="auto">
            <a:xfrm rot="-951352">
              <a:off x="7989869" y="8900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5AF878"/>
                </a:gs>
                <a:gs pos="31000">
                  <a:srgbClr val="5AF878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8" name="任意多边形 34"/>
            <p:cNvSpPr>
              <a:spLocks noChangeArrowheads="1"/>
            </p:cNvSpPr>
            <p:nvPr/>
          </p:nvSpPr>
          <p:spPr bwMode="auto">
            <a:xfrm rot="1075034">
              <a:off x="11397066" y="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5AF878"/>
                </a:gs>
                <a:gs pos="31000">
                  <a:srgbClr val="5AF878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9" name="任意多边形 44"/>
            <p:cNvSpPr>
              <a:spLocks noChangeArrowheads="1"/>
            </p:cNvSpPr>
            <p:nvPr/>
          </p:nvSpPr>
          <p:spPr bwMode="auto">
            <a:xfrm rot="2492382">
              <a:off x="13605991" y="1467639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0" name="任意多边形 45"/>
            <p:cNvSpPr>
              <a:spLocks noChangeArrowheads="1"/>
            </p:cNvSpPr>
            <p:nvPr/>
          </p:nvSpPr>
          <p:spPr bwMode="auto">
            <a:xfrm rot="-2651627">
              <a:off x="5559233" y="1467641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1" name="任意多边形 47"/>
            <p:cNvSpPr>
              <a:spLocks noChangeArrowheads="1"/>
            </p:cNvSpPr>
            <p:nvPr/>
          </p:nvSpPr>
          <p:spPr bwMode="auto">
            <a:xfrm rot="4080311">
              <a:off x="15091029" y="360301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A80D0"/>
                </a:gs>
                <a:gs pos="31000">
                  <a:srgbClr val="0A80D0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2" name="任意多边形 48"/>
            <p:cNvSpPr>
              <a:spLocks noChangeArrowheads="1"/>
            </p:cNvSpPr>
            <p:nvPr/>
          </p:nvSpPr>
          <p:spPr bwMode="auto">
            <a:xfrm rot="-4337950">
              <a:off x="4160410" y="4017565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A80D0"/>
                </a:gs>
                <a:gs pos="31000">
                  <a:srgbClr val="0A80D0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054" name="文本框 3"/>
          <p:cNvSpPr>
            <a:spLocks noChangeArrowheads="1"/>
          </p:cNvSpPr>
          <p:nvPr/>
        </p:nvSpPr>
        <p:spPr bwMode="auto">
          <a:xfrm>
            <a:off x="1165226" y="2870202"/>
            <a:ext cx="1102994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小</a:t>
            </a:r>
            <a:r>
              <a:rPr lang="zh-CN" altLang="zh-CN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班民间童谣的选择原则与教学策略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2055" name="组合 4"/>
          <p:cNvGrpSpPr/>
          <p:nvPr/>
        </p:nvGrpSpPr>
        <p:grpSpPr bwMode="auto">
          <a:xfrm>
            <a:off x="2994805" y="4630738"/>
            <a:ext cx="6172220" cy="3725862"/>
            <a:chOff x="0" y="0"/>
            <a:chExt cx="6171429" cy="3725279"/>
          </a:xfrm>
        </p:grpSpPr>
        <p:sp>
          <p:nvSpPr>
            <p:cNvPr id="2058" name="任意多边形 51"/>
            <p:cNvSpPr>
              <a:spLocks noChangeArrowheads="1"/>
            </p:cNvSpPr>
            <p:nvPr/>
          </p:nvSpPr>
          <p:spPr bwMode="auto">
            <a:xfrm>
              <a:off x="2811727" y="0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9" name="任意多边形 58"/>
            <p:cNvSpPr>
              <a:spLocks noChangeArrowheads="1"/>
            </p:cNvSpPr>
            <p:nvPr/>
          </p:nvSpPr>
          <p:spPr bwMode="auto">
            <a:xfrm rot="1072922">
              <a:off x="3326377" y="99091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0" name="任意多边形 59"/>
            <p:cNvSpPr>
              <a:spLocks noChangeArrowheads="1"/>
            </p:cNvSpPr>
            <p:nvPr/>
          </p:nvSpPr>
          <p:spPr bwMode="auto">
            <a:xfrm rot="-1120856">
              <a:off x="2299552" y="120468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1" name="任意多边形 60"/>
            <p:cNvSpPr>
              <a:spLocks noChangeArrowheads="1"/>
            </p:cNvSpPr>
            <p:nvPr/>
          </p:nvSpPr>
          <p:spPr bwMode="auto">
            <a:xfrm rot="1888215">
              <a:off x="3688746" y="361657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2" name="任意多边形 61"/>
            <p:cNvSpPr>
              <a:spLocks noChangeArrowheads="1"/>
            </p:cNvSpPr>
            <p:nvPr/>
          </p:nvSpPr>
          <p:spPr bwMode="auto">
            <a:xfrm rot="-2097898">
              <a:off x="1905508" y="367332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3" name="任意多边形 62"/>
            <p:cNvSpPr>
              <a:spLocks noChangeArrowheads="1"/>
            </p:cNvSpPr>
            <p:nvPr/>
          </p:nvSpPr>
          <p:spPr bwMode="auto">
            <a:xfrm rot="2750473">
              <a:off x="3928352" y="629884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4" name="任意多边形 63"/>
            <p:cNvSpPr>
              <a:spLocks noChangeArrowheads="1"/>
            </p:cNvSpPr>
            <p:nvPr/>
          </p:nvSpPr>
          <p:spPr bwMode="auto">
            <a:xfrm rot="3552968">
              <a:off x="4194790" y="871489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5" name="任意多边形 64"/>
            <p:cNvSpPr>
              <a:spLocks noChangeArrowheads="1"/>
            </p:cNvSpPr>
            <p:nvPr/>
          </p:nvSpPr>
          <p:spPr bwMode="auto">
            <a:xfrm rot="-2984903">
              <a:off x="1577950" y="661526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6" name="任意多边形 65"/>
            <p:cNvSpPr>
              <a:spLocks noChangeArrowheads="1"/>
            </p:cNvSpPr>
            <p:nvPr/>
          </p:nvSpPr>
          <p:spPr bwMode="auto">
            <a:xfrm rot="-3649673">
              <a:off x="1381310" y="953545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1"/>
          <p:cNvSpPr>
            <a:spLocks noChangeArrowheads="1"/>
          </p:cNvSpPr>
          <p:nvPr/>
        </p:nvSpPr>
        <p:spPr bwMode="auto">
          <a:xfrm rot="3230023">
            <a:off x="10400899" y="2071523"/>
            <a:ext cx="506413" cy="1271918"/>
          </a:xfrm>
          <a:custGeom>
            <a:avLst/>
            <a:gdLst>
              <a:gd name="T0" fmla="*/ 63617 w 2015614"/>
              <a:gd name="T1" fmla="*/ 0 h 4367958"/>
              <a:gd name="T2" fmla="*/ 74062 w 2015614"/>
              <a:gd name="T3" fmla="*/ 12745 h 4367958"/>
              <a:gd name="T4" fmla="*/ 127234 w 2015614"/>
              <a:gd name="T5" fmla="*/ 185090 h 4367958"/>
              <a:gd name="T6" fmla="*/ 74062 w 2015614"/>
              <a:gd name="T7" fmla="*/ 357436 h 4367958"/>
              <a:gd name="T8" fmla="*/ 63617 w 2015614"/>
              <a:gd name="T9" fmla="*/ 370181 h 4367958"/>
              <a:gd name="T10" fmla="*/ 53172 w 2015614"/>
              <a:gd name="T11" fmla="*/ 357436 h 4367958"/>
              <a:gd name="T12" fmla="*/ 0 w 2015614"/>
              <a:gd name="T13" fmla="*/ 185090 h 4367958"/>
              <a:gd name="T14" fmla="*/ 53172 w 2015614"/>
              <a:gd name="T15" fmla="*/ 12745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" name="文本框 2"/>
          <p:cNvSpPr>
            <a:spLocks noChangeArrowheads="1"/>
          </p:cNvSpPr>
          <p:nvPr/>
        </p:nvSpPr>
        <p:spPr bwMode="auto">
          <a:xfrm>
            <a:off x="5170723" y="1572925"/>
            <a:ext cx="649480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4800" dirty="0" smtClean="0"/>
              <a:t>我们一起共同剖析视频中童谣活动《圆圆歌》的教材分析，探讨此课例的童谣有何价值点。</a:t>
            </a:r>
            <a:endParaRPr lang="zh-CN" altLang="en-US" sz="48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4100" name="组合 3"/>
          <p:cNvGrpSpPr/>
          <p:nvPr/>
        </p:nvGrpSpPr>
        <p:grpSpPr bwMode="auto">
          <a:xfrm rot="5400000">
            <a:off x="-3670551" y="91991"/>
            <a:ext cx="11514138" cy="6745456"/>
            <a:chOff x="0" y="0"/>
            <a:chExt cx="22838079" cy="13375101"/>
          </a:xfrm>
        </p:grpSpPr>
        <p:grpSp>
          <p:nvGrpSpPr>
            <p:cNvPr id="4103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4138" name="任意多边形 39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9" name="任意多边形 40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0" name="任意多边形 41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1" name="任意多边形 42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2" name="任意多边形 43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3" name="任意多边形 44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4" name="任意多边形 45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4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4130" name="任意多边形 31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1" name="任意多边形 32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2" name="任意多边形 33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3" name="任意多边形 34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4" name="任意多边形 35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5" name="任意多边形 36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6" name="任意多边形 37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7" name="任意多边形 38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5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4123" name="任意多边形 24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4" name="任意多边形 25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5" name="任意多边形 26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6" name="任意多边形 27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7" name="任意多边形 28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8" name="任意多边形 29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9" name="任意多边形 30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6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4117" name="任意多边形 18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8" name="任意多边形 19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9" name="任意多边形 20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0" name="任意多边形 21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1" name="任意多边形 22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2" name="任意多边形 23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7" name="组合 8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4108" name="任意多边形 9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 10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 11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 12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 13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 14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 15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 16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6" name="任意多边形 17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01" name="任意多边形 46"/>
          <p:cNvSpPr>
            <a:spLocks noChangeArrowheads="1"/>
          </p:cNvSpPr>
          <p:nvPr/>
        </p:nvSpPr>
        <p:spPr bwMode="auto">
          <a:xfrm rot="3325521">
            <a:off x="5817567" y="-1769681"/>
            <a:ext cx="1890713" cy="3166299"/>
          </a:xfrm>
          <a:custGeom>
            <a:avLst/>
            <a:gdLst>
              <a:gd name="T0" fmla="*/ 886776 w 2015614"/>
              <a:gd name="T1" fmla="*/ 0 h 4367958"/>
              <a:gd name="T2" fmla="*/ 1032369 w 2015614"/>
              <a:gd name="T3" fmla="*/ 78982 h 4367958"/>
              <a:gd name="T4" fmla="*/ 1773552 w 2015614"/>
              <a:gd name="T5" fmla="*/ 1147016 h 4367958"/>
              <a:gd name="T6" fmla="*/ 1032369 w 2015614"/>
              <a:gd name="T7" fmla="*/ 2215049 h 4367958"/>
              <a:gd name="T8" fmla="*/ 886776 w 2015614"/>
              <a:gd name="T9" fmla="*/ 2294031 h 4367958"/>
              <a:gd name="T10" fmla="*/ 741182 w 2015614"/>
              <a:gd name="T11" fmla="*/ 2215049 h 4367958"/>
              <a:gd name="T12" fmla="*/ 0 w 2015614"/>
              <a:gd name="T13" fmla="*/ 1147015 h 4367958"/>
              <a:gd name="T14" fmla="*/ 741182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" name="任意多边形 47"/>
          <p:cNvSpPr>
            <a:spLocks noChangeArrowheads="1"/>
          </p:cNvSpPr>
          <p:nvPr/>
        </p:nvSpPr>
        <p:spPr bwMode="auto">
          <a:xfrm rot="6930194">
            <a:off x="9030620" y="5333589"/>
            <a:ext cx="1200150" cy="3166299"/>
          </a:xfrm>
          <a:custGeom>
            <a:avLst/>
            <a:gdLst>
              <a:gd name="T0" fmla="*/ 357301 w 2015614"/>
              <a:gd name="T1" fmla="*/ 0 h 4367958"/>
              <a:gd name="T2" fmla="*/ 415963 w 2015614"/>
              <a:gd name="T3" fmla="*/ 78982 h 4367958"/>
              <a:gd name="T4" fmla="*/ 714601 w 2015614"/>
              <a:gd name="T5" fmla="*/ 1147016 h 4367958"/>
              <a:gd name="T6" fmla="*/ 415963 w 2015614"/>
              <a:gd name="T7" fmla="*/ 2215049 h 4367958"/>
              <a:gd name="T8" fmla="*/ 357301 w 2015614"/>
              <a:gd name="T9" fmla="*/ 2294031 h 4367958"/>
              <a:gd name="T10" fmla="*/ 298638 w 2015614"/>
              <a:gd name="T11" fmla="*/ 2215049 h 4367958"/>
              <a:gd name="T12" fmla="*/ 0 w 2015614"/>
              <a:gd name="T13" fmla="*/ 1147015 h 4367958"/>
              <a:gd name="T14" fmla="*/ 298638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3FAD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3"/>
          <p:cNvGrpSpPr/>
          <p:nvPr/>
        </p:nvGrpSpPr>
        <p:grpSpPr bwMode="auto">
          <a:xfrm rot="-7619912">
            <a:off x="4642177" y="-703347"/>
            <a:ext cx="11515725" cy="6743869"/>
            <a:chOff x="0" y="0"/>
            <a:chExt cx="22838079" cy="13375101"/>
          </a:xfrm>
        </p:grpSpPr>
        <p:grpSp>
          <p:nvGrpSpPr>
            <p:cNvPr id="3099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3134" name="任意多边形 2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5" name="任意多边形 3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6" name="任意多边形 4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5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6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7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8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0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3126" name="任意多边形 10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7" name="任意多边形 11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8" name="任意多边形 12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9" name="任意多边形 13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0" name="任意多边形 14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1" name="任意多边形 15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2" name="任意多边形 16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3" name="任意多边形 17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1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3119" name="任意多边形 19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0" name="任意多边形 20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1" name="任意多边形 21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2" name="任意多边形 22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3" name="任意多边形 23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4" name="任意多边形 24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5" name="任意多边形 25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2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3113" name="任意多边形 27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4" name="任意多边形 28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5" name="任意多边形 29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6" name="任意多边形 30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7" name="任意多边形 31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8" name="任意多边形 32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3" name="组合 33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3104" name="任意多边形 34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5" name="任意多边形 35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6" name="任意多边形 36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7" name="任意多边形 37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8" name="任意多边形 38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9" name="任意多边形 39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0" name="任意多边形 40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1" name="任意多边形 41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2" name="任意多边形 42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75" name="文本框 44"/>
          <p:cNvSpPr>
            <a:spLocks noChangeArrowheads="1"/>
          </p:cNvSpPr>
          <p:nvPr/>
        </p:nvSpPr>
        <p:spPr bwMode="auto">
          <a:xfrm>
            <a:off x="671688" y="490539"/>
            <a:ext cx="56799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6600" dirty="0" smtClean="0"/>
              <a:t>讨论一下：</a:t>
            </a:r>
            <a:endParaRPr lang="zh-CN" altLang="en-US" sz="66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76" name="任意多边形 45"/>
          <p:cNvSpPr>
            <a:spLocks noChangeArrowheads="1"/>
          </p:cNvSpPr>
          <p:nvPr/>
        </p:nvSpPr>
        <p:spPr bwMode="auto">
          <a:xfrm rot="-3146483">
            <a:off x="898006" y="2461298"/>
            <a:ext cx="366712" cy="920990"/>
          </a:xfrm>
          <a:custGeom>
            <a:avLst/>
            <a:gdLst>
              <a:gd name="T0" fmla="*/ 33359 w 2015614"/>
              <a:gd name="T1" fmla="*/ 0 h 4367958"/>
              <a:gd name="T2" fmla="*/ 38836 w 2015614"/>
              <a:gd name="T3" fmla="*/ 6682 h 4367958"/>
              <a:gd name="T4" fmla="*/ 66718 w 2015614"/>
              <a:gd name="T5" fmla="*/ 97045 h 4367958"/>
              <a:gd name="T6" fmla="*/ 38836 w 2015614"/>
              <a:gd name="T7" fmla="*/ 187408 h 4367958"/>
              <a:gd name="T8" fmla="*/ 33359 w 2015614"/>
              <a:gd name="T9" fmla="*/ 194091 h 4367958"/>
              <a:gd name="T10" fmla="*/ 27882 w 2015614"/>
              <a:gd name="T11" fmla="*/ 187408 h 4367958"/>
              <a:gd name="T12" fmla="*/ 0 w 2015614"/>
              <a:gd name="T13" fmla="*/ 97045 h 4367958"/>
              <a:gd name="T14" fmla="*/ 27882 w 2015614"/>
              <a:gd name="T15" fmla="*/ 66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组合 48"/>
          <p:cNvGrpSpPr/>
          <p:nvPr/>
        </p:nvGrpSpPr>
        <p:grpSpPr bwMode="auto">
          <a:xfrm>
            <a:off x="670096" y="4624387"/>
            <a:ext cx="890819" cy="592138"/>
            <a:chOff x="0" y="0"/>
            <a:chExt cx="945409" cy="629359"/>
          </a:xfrm>
        </p:grpSpPr>
        <p:sp>
          <p:nvSpPr>
            <p:cNvPr id="3097" name="任意多边形 46"/>
            <p:cNvSpPr>
              <a:spLocks noChangeArrowheads="1"/>
            </p:cNvSpPr>
            <p:nvPr/>
          </p:nvSpPr>
          <p:spPr bwMode="auto">
            <a:xfrm rot="-3146483">
              <a:off x="284357" y="-284358"/>
              <a:ext cx="376696" cy="945409"/>
            </a:xfrm>
            <a:custGeom>
              <a:avLst/>
              <a:gdLst>
                <a:gd name="T0" fmla="*/ 35200 w 2015614"/>
                <a:gd name="T1" fmla="*/ 0 h 4367958"/>
                <a:gd name="T2" fmla="*/ 40980 w 2015614"/>
                <a:gd name="T3" fmla="*/ 7045 h 4367958"/>
                <a:gd name="T4" fmla="*/ 70400 w 2015614"/>
                <a:gd name="T5" fmla="*/ 102313 h 4367958"/>
                <a:gd name="T6" fmla="*/ 40980 w 2015614"/>
                <a:gd name="T7" fmla="*/ 197581 h 4367958"/>
                <a:gd name="T8" fmla="*/ 35200 w 2015614"/>
                <a:gd name="T9" fmla="*/ 204626 h 4367958"/>
                <a:gd name="T10" fmla="*/ 29421 w 2015614"/>
                <a:gd name="T11" fmla="*/ 197581 h 4367958"/>
                <a:gd name="T12" fmla="*/ 0 w 2015614"/>
                <a:gd name="T13" fmla="*/ 102313 h 4367958"/>
                <a:gd name="T14" fmla="*/ 29421 w 2015614"/>
                <a:gd name="T15" fmla="*/ 704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8" name="任意多边形 47"/>
            <p:cNvSpPr>
              <a:spLocks noChangeArrowheads="1"/>
            </p:cNvSpPr>
            <p:nvPr/>
          </p:nvSpPr>
          <p:spPr bwMode="auto">
            <a:xfrm rot="-5400000">
              <a:off x="291714" y="77705"/>
              <a:ext cx="314355" cy="788949"/>
            </a:xfrm>
            <a:custGeom>
              <a:avLst/>
              <a:gdLst>
                <a:gd name="T0" fmla="*/ 24513 w 2015614"/>
                <a:gd name="T1" fmla="*/ 0 h 4367958"/>
                <a:gd name="T2" fmla="*/ 28538 w 2015614"/>
                <a:gd name="T3" fmla="*/ 4906 h 4367958"/>
                <a:gd name="T4" fmla="*/ 49027 w 2015614"/>
                <a:gd name="T5" fmla="*/ 71251 h 4367958"/>
                <a:gd name="T6" fmla="*/ 28538 w 2015614"/>
                <a:gd name="T7" fmla="*/ 137595 h 4367958"/>
                <a:gd name="T8" fmla="*/ 24513 w 2015614"/>
                <a:gd name="T9" fmla="*/ 142501 h 4367958"/>
                <a:gd name="T10" fmla="*/ 20489 w 2015614"/>
                <a:gd name="T11" fmla="*/ 137595 h 4367958"/>
                <a:gd name="T12" fmla="*/ 0 w 2015614"/>
                <a:gd name="T13" fmla="*/ 71251 h 4367958"/>
                <a:gd name="T14" fmla="*/ 20489 w 2015614"/>
                <a:gd name="T15" fmla="*/ 4906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0" name="文本框 61"/>
          <p:cNvSpPr>
            <a:spLocks noChangeArrowheads="1"/>
          </p:cNvSpPr>
          <p:nvPr/>
        </p:nvSpPr>
        <p:spPr bwMode="auto">
          <a:xfrm>
            <a:off x="1681603" y="2754312"/>
            <a:ext cx="54259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dirty="0" smtClean="0"/>
              <a:t>小班民间童谣的选择原则，请老师们举例说明。</a:t>
            </a:r>
            <a:endParaRPr lang="zh-CN" altLang="en-US" sz="2400" b="1" dirty="0">
              <a:solidFill>
                <a:srgbClr val="595959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81" name="文本框 65"/>
          <p:cNvSpPr>
            <a:spLocks noChangeArrowheads="1"/>
          </p:cNvSpPr>
          <p:nvPr/>
        </p:nvSpPr>
        <p:spPr bwMode="auto">
          <a:xfrm>
            <a:off x="1753041" y="4479925"/>
            <a:ext cx="542590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dirty="0" smtClean="0"/>
              <a:t>结合课例我们来看一看视频中运用到的教学策略，在童谣教学中可以用到哪些教学策略。</a:t>
            </a:r>
            <a:endParaRPr lang="zh-CN" altLang="en-US" sz="2400" b="1" dirty="0">
              <a:solidFill>
                <a:srgbClr val="595959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84" name="任意多边形 68"/>
          <p:cNvSpPr>
            <a:spLocks noChangeArrowheads="1"/>
          </p:cNvSpPr>
          <p:nvPr/>
        </p:nvSpPr>
        <p:spPr bwMode="auto">
          <a:xfrm rot="-8260250">
            <a:off x="6022956" y="5754688"/>
            <a:ext cx="1327496" cy="2024062"/>
          </a:xfrm>
          <a:custGeom>
            <a:avLst/>
            <a:gdLst>
              <a:gd name="T0" fmla="*/ 436921 w 2015614"/>
              <a:gd name="T1" fmla="*/ 0 h 4367958"/>
              <a:gd name="T2" fmla="*/ 508656 w 2015614"/>
              <a:gd name="T3" fmla="*/ 32292 h 4367958"/>
              <a:gd name="T4" fmla="*/ 873841 w 2015614"/>
              <a:gd name="T5" fmla="*/ 468964 h 4367958"/>
              <a:gd name="T6" fmla="*/ 508656 w 2015614"/>
              <a:gd name="T7" fmla="*/ 905635 h 4367958"/>
              <a:gd name="T8" fmla="*/ 436921 w 2015614"/>
              <a:gd name="T9" fmla="*/ 937927 h 4367958"/>
              <a:gd name="T10" fmla="*/ 365186 w 2015614"/>
              <a:gd name="T11" fmla="*/ 905635 h 4367958"/>
              <a:gd name="T12" fmla="*/ 0 w 2015614"/>
              <a:gd name="T13" fmla="*/ 468964 h 4367958"/>
              <a:gd name="T14" fmla="*/ 365186 w 2015614"/>
              <a:gd name="T15" fmla="*/ 3229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E3FBE8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5" name="任意多边形 69"/>
          <p:cNvSpPr>
            <a:spLocks noChangeArrowheads="1"/>
          </p:cNvSpPr>
          <p:nvPr/>
        </p:nvSpPr>
        <p:spPr bwMode="auto">
          <a:xfrm rot="-9254031">
            <a:off x="10226163" y="5832475"/>
            <a:ext cx="417622" cy="1398588"/>
          </a:xfrm>
          <a:custGeom>
            <a:avLst/>
            <a:gdLst>
              <a:gd name="T0" fmla="*/ 43242 w 2015614"/>
              <a:gd name="T1" fmla="*/ 0 h 4367958"/>
              <a:gd name="T2" fmla="*/ 50341 w 2015614"/>
              <a:gd name="T3" fmla="*/ 15418 h 4367958"/>
              <a:gd name="T4" fmla="*/ 86483 w 2015614"/>
              <a:gd name="T5" fmla="*/ 223909 h 4367958"/>
              <a:gd name="T6" fmla="*/ 50341 w 2015614"/>
              <a:gd name="T7" fmla="*/ 432400 h 4367958"/>
              <a:gd name="T8" fmla="*/ 43242 w 2015614"/>
              <a:gd name="T9" fmla="*/ 447818 h 4367958"/>
              <a:gd name="T10" fmla="*/ 36142 w 2015614"/>
              <a:gd name="T11" fmla="*/ 432400 h 4367958"/>
              <a:gd name="T12" fmla="*/ 0 w 2015614"/>
              <a:gd name="T13" fmla="*/ 223909 h 4367958"/>
              <a:gd name="T14" fmla="*/ 36142 w 2015614"/>
              <a:gd name="T15" fmla="*/ 15418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7F5E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6" name="任意多边形 70"/>
          <p:cNvSpPr>
            <a:spLocks noChangeArrowheads="1"/>
          </p:cNvSpPr>
          <p:nvPr/>
        </p:nvSpPr>
        <p:spPr bwMode="auto">
          <a:xfrm rot="-4525829">
            <a:off x="6049301" y="-1458441"/>
            <a:ext cx="1109663" cy="2477145"/>
          </a:xfrm>
          <a:custGeom>
            <a:avLst/>
            <a:gdLst>
              <a:gd name="T0" fmla="*/ 305454 w 2015614"/>
              <a:gd name="T1" fmla="*/ 0 h 4367958"/>
              <a:gd name="T2" fmla="*/ 355604 w 2015614"/>
              <a:gd name="T3" fmla="*/ 48342 h 4367958"/>
              <a:gd name="T4" fmla="*/ 610907 w 2015614"/>
              <a:gd name="T5" fmla="*/ 702050 h 4367958"/>
              <a:gd name="T6" fmla="*/ 355604 w 2015614"/>
              <a:gd name="T7" fmla="*/ 1355758 h 4367958"/>
              <a:gd name="T8" fmla="*/ 305454 w 2015614"/>
              <a:gd name="T9" fmla="*/ 1404101 h 4367958"/>
              <a:gd name="T10" fmla="*/ 255303 w 2015614"/>
              <a:gd name="T11" fmla="*/ 1355758 h 4367958"/>
              <a:gd name="T12" fmla="*/ 0 w 2015614"/>
              <a:gd name="T13" fmla="*/ 702050 h 4367958"/>
              <a:gd name="T14" fmla="*/ 255303 w 2015614"/>
              <a:gd name="T15" fmla="*/ 4834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 rot="-5400000">
            <a:off x="4284896" y="93579"/>
            <a:ext cx="11515725" cy="6743868"/>
            <a:chOff x="0" y="0"/>
            <a:chExt cx="22838079" cy="13375101"/>
          </a:xfrm>
        </p:grpSpPr>
        <p:grpSp>
          <p:nvGrpSpPr>
            <p:cNvPr id="7178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7213" name="任意多边形 37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4" name="任意多边形 38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5" name="任意多边形 39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6" name="任意多边形 40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7" name="任意多边形 41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8" name="任意多边形 42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9" name="任意多边形 43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79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7205" name="任意多边形 29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6" name="任意多边形 30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7" name="任意多边形 31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8" name="任意多边形 32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9" name="任意多边形 33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0" name="任意多边形 34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1" name="任意多边形 35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2" name="任意多边形 36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0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7198" name="任意多边形 22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9" name="任意多边形 23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0" name="任意多边形 24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1" name="任意多边形 25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2" name="任意多边形 26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3" name="任意多边形 27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4" name="任意多边形 28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1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7192" name="任意多边形 16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3" name="任意多边形 17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4" name="任意多边形 18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5" name="任意多边形 19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任意多边形 20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7" name="任意多边形 21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2" name="组合 6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7183" name="任意多边形 7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4" name="任意多边形 8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5" name="任意多边形 9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6" name="任意多边形 10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7" name="任意多边形 11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8" name="任意多边形 12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9" name="任意多边形 13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0" name="任意多边形 14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1" name="任意多边形 15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71" name="文本框 44"/>
          <p:cNvSpPr>
            <a:spLocks noChangeArrowheads="1"/>
          </p:cNvSpPr>
          <p:nvPr/>
        </p:nvSpPr>
        <p:spPr bwMode="auto">
          <a:xfrm>
            <a:off x="1066800" y="2547504"/>
            <a:ext cx="661322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7200" dirty="0" smtClean="0"/>
              <a:t>知识加油站，总结梳理理论知识</a:t>
            </a:r>
            <a:endParaRPr lang="zh-CN" altLang="en-US" sz="7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7172" name="组合 45"/>
          <p:cNvGrpSpPr/>
          <p:nvPr/>
        </p:nvGrpSpPr>
        <p:grpSpPr bwMode="auto">
          <a:xfrm>
            <a:off x="172527" y="2113685"/>
            <a:ext cx="1360842" cy="906463"/>
            <a:chOff x="0" y="0"/>
            <a:chExt cx="945409" cy="629359"/>
          </a:xfrm>
        </p:grpSpPr>
        <p:sp>
          <p:nvSpPr>
            <p:cNvPr id="7176" name="任意多边形 46"/>
            <p:cNvSpPr>
              <a:spLocks noChangeArrowheads="1"/>
            </p:cNvSpPr>
            <p:nvPr/>
          </p:nvSpPr>
          <p:spPr bwMode="auto">
            <a:xfrm rot="-3146483">
              <a:off x="284357" y="-284358"/>
              <a:ext cx="376696" cy="945409"/>
            </a:xfrm>
            <a:custGeom>
              <a:avLst/>
              <a:gdLst>
                <a:gd name="T0" fmla="*/ 35200 w 2015614"/>
                <a:gd name="T1" fmla="*/ 0 h 4367958"/>
                <a:gd name="T2" fmla="*/ 40980 w 2015614"/>
                <a:gd name="T3" fmla="*/ 7045 h 4367958"/>
                <a:gd name="T4" fmla="*/ 70400 w 2015614"/>
                <a:gd name="T5" fmla="*/ 102313 h 4367958"/>
                <a:gd name="T6" fmla="*/ 40980 w 2015614"/>
                <a:gd name="T7" fmla="*/ 197581 h 4367958"/>
                <a:gd name="T8" fmla="*/ 35200 w 2015614"/>
                <a:gd name="T9" fmla="*/ 204626 h 4367958"/>
                <a:gd name="T10" fmla="*/ 29421 w 2015614"/>
                <a:gd name="T11" fmla="*/ 197581 h 4367958"/>
                <a:gd name="T12" fmla="*/ 0 w 2015614"/>
                <a:gd name="T13" fmla="*/ 102313 h 4367958"/>
                <a:gd name="T14" fmla="*/ 29421 w 2015614"/>
                <a:gd name="T15" fmla="*/ 704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7" name="任意多边形 47"/>
            <p:cNvSpPr>
              <a:spLocks noChangeArrowheads="1"/>
            </p:cNvSpPr>
            <p:nvPr/>
          </p:nvSpPr>
          <p:spPr bwMode="auto">
            <a:xfrm rot="-5400000">
              <a:off x="291714" y="77705"/>
              <a:ext cx="314355" cy="788949"/>
            </a:xfrm>
            <a:custGeom>
              <a:avLst/>
              <a:gdLst>
                <a:gd name="T0" fmla="*/ 24513 w 2015614"/>
                <a:gd name="T1" fmla="*/ 0 h 4367958"/>
                <a:gd name="T2" fmla="*/ 28538 w 2015614"/>
                <a:gd name="T3" fmla="*/ 4906 h 4367958"/>
                <a:gd name="T4" fmla="*/ 49027 w 2015614"/>
                <a:gd name="T5" fmla="*/ 71251 h 4367958"/>
                <a:gd name="T6" fmla="*/ 28538 w 2015614"/>
                <a:gd name="T7" fmla="*/ 137595 h 4367958"/>
                <a:gd name="T8" fmla="*/ 24513 w 2015614"/>
                <a:gd name="T9" fmla="*/ 142501 h 4367958"/>
                <a:gd name="T10" fmla="*/ 20489 w 2015614"/>
                <a:gd name="T11" fmla="*/ 137595 h 4367958"/>
                <a:gd name="T12" fmla="*/ 0 w 2015614"/>
                <a:gd name="T13" fmla="*/ 71251 h 4367958"/>
                <a:gd name="T14" fmla="*/ 20489 w 2015614"/>
                <a:gd name="T15" fmla="*/ 4906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任意多边形 48"/>
          <p:cNvSpPr>
            <a:spLocks noChangeArrowheads="1"/>
          </p:cNvSpPr>
          <p:nvPr/>
        </p:nvSpPr>
        <p:spPr bwMode="auto">
          <a:xfrm rot="-2907618">
            <a:off x="5542016" y="-1497348"/>
            <a:ext cx="1511300" cy="2575596"/>
          </a:xfrm>
          <a:custGeom>
            <a:avLst/>
            <a:gdLst>
              <a:gd name="T0" fmla="*/ 566584 w 2015614"/>
              <a:gd name="T1" fmla="*/ 0 h 4367958"/>
              <a:gd name="T2" fmla="*/ 659607 w 2015614"/>
              <a:gd name="T3" fmla="*/ 52261 h 4367958"/>
              <a:gd name="T4" fmla="*/ 1133167 w 2015614"/>
              <a:gd name="T5" fmla="*/ 758963 h 4367958"/>
              <a:gd name="T6" fmla="*/ 659607 w 2015614"/>
              <a:gd name="T7" fmla="*/ 1465666 h 4367958"/>
              <a:gd name="T8" fmla="*/ 566584 w 2015614"/>
              <a:gd name="T9" fmla="*/ 1517926 h 4367958"/>
              <a:gd name="T10" fmla="*/ 473560 w 2015614"/>
              <a:gd name="T11" fmla="*/ 1465665 h 4367958"/>
              <a:gd name="T12" fmla="*/ 0 w 2015614"/>
              <a:gd name="T13" fmla="*/ 758963 h 4367958"/>
              <a:gd name="T14" fmla="*/ 473560 w 2015614"/>
              <a:gd name="T15" fmla="*/ 5226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任意多边形 49"/>
          <p:cNvSpPr>
            <a:spLocks noChangeArrowheads="1"/>
          </p:cNvSpPr>
          <p:nvPr/>
        </p:nvSpPr>
        <p:spPr bwMode="auto">
          <a:xfrm rot="-7373628">
            <a:off x="2701176" y="5465429"/>
            <a:ext cx="1030287" cy="2574007"/>
          </a:xfrm>
          <a:custGeom>
            <a:avLst/>
            <a:gdLst>
              <a:gd name="T0" fmla="*/ 263317 w 2015614"/>
              <a:gd name="T1" fmla="*/ 0 h 4367958"/>
              <a:gd name="T2" fmla="*/ 306549 w 2015614"/>
              <a:gd name="T3" fmla="*/ 52197 h 4367958"/>
              <a:gd name="T4" fmla="*/ 526634 w 2015614"/>
              <a:gd name="T5" fmla="*/ 758028 h 4367958"/>
              <a:gd name="T6" fmla="*/ 306549 w 2015614"/>
              <a:gd name="T7" fmla="*/ 1463858 h 4367958"/>
              <a:gd name="T8" fmla="*/ 263317 w 2015614"/>
              <a:gd name="T9" fmla="*/ 1516055 h 4367958"/>
              <a:gd name="T10" fmla="*/ 220085 w 2015614"/>
              <a:gd name="T11" fmla="*/ 1463858 h 4367958"/>
              <a:gd name="T12" fmla="*/ 0 w 2015614"/>
              <a:gd name="T13" fmla="*/ 758027 h 4367958"/>
              <a:gd name="T14" fmla="*/ 220085 w 2015614"/>
              <a:gd name="T15" fmla="*/ 5219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6F4E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任意多边形 17"/>
          <p:cNvSpPr>
            <a:spLocks noChangeArrowheads="1"/>
          </p:cNvSpPr>
          <p:nvPr/>
        </p:nvSpPr>
        <p:spPr bwMode="auto">
          <a:xfrm rot="-1539119">
            <a:off x="2343760" y="6213475"/>
            <a:ext cx="622462" cy="1563688"/>
          </a:xfrm>
          <a:custGeom>
            <a:avLst/>
            <a:gdLst>
              <a:gd name="T0" fmla="*/ 96064 w 2015614"/>
              <a:gd name="T1" fmla="*/ 0 h 4367958"/>
              <a:gd name="T2" fmla="*/ 111837 w 2015614"/>
              <a:gd name="T3" fmla="*/ 19273 h 4367958"/>
              <a:gd name="T4" fmla="*/ 192129 w 2015614"/>
              <a:gd name="T5" fmla="*/ 279893 h 4367958"/>
              <a:gd name="T6" fmla="*/ 111837 w 2015614"/>
              <a:gd name="T7" fmla="*/ 540513 h 4367958"/>
              <a:gd name="T8" fmla="*/ 96064 w 2015614"/>
              <a:gd name="T9" fmla="*/ 559786 h 4367958"/>
              <a:gd name="T10" fmla="*/ 80292 w 2015614"/>
              <a:gd name="T11" fmla="*/ 540512 h 4367958"/>
              <a:gd name="T12" fmla="*/ 0 w 2015614"/>
              <a:gd name="T13" fmla="*/ 279893 h 4367958"/>
              <a:gd name="T14" fmla="*/ 80292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3" name="任意多边形 15"/>
          <p:cNvSpPr>
            <a:spLocks noChangeArrowheads="1"/>
          </p:cNvSpPr>
          <p:nvPr/>
        </p:nvSpPr>
        <p:spPr bwMode="auto">
          <a:xfrm rot="-4486450">
            <a:off x="10100115" y="5021580"/>
            <a:ext cx="1463675" cy="3672843"/>
          </a:xfrm>
          <a:custGeom>
            <a:avLst/>
            <a:gdLst>
              <a:gd name="T0" fmla="*/ 531438 w 2015614"/>
              <a:gd name="T1" fmla="*/ 0 h 4367958"/>
              <a:gd name="T2" fmla="*/ 618690 w 2015614"/>
              <a:gd name="T3" fmla="*/ 106274 h 4367958"/>
              <a:gd name="T4" fmla="*/ 1062874 w 2015614"/>
              <a:gd name="T5" fmla="*/ 1543371 h 4367958"/>
              <a:gd name="T6" fmla="*/ 618690 w 2015614"/>
              <a:gd name="T7" fmla="*/ 2980467 h 4367958"/>
              <a:gd name="T8" fmla="*/ 531438 w 2015614"/>
              <a:gd name="T9" fmla="*/ 3086741 h 4367958"/>
              <a:gd name="T10" fmla="*/ 444184 w 2015614"/>
              <a:gd name="T11" fmla="*/ 2980466 h 4367958"/>
              <a:gd name="T12" fmla="*/ 0 w 2015614"/>
              <a:gd name="T13" fmla="*/ 1543370 h 4367958"/>
              <a:gd name="T14" fmla="*/ 444184 w 2015614"/>
              <a:gd name="T15" fmla="*/ 106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文本框 1"/>
          <p:cNvSpPr>
            <a:spLocks noChangeArrowheads="1"/>
          </p:cNvSpPr>
          <p:nvPr/>
        </p:nvSpPr>
        <p:spPr bwMode="auto">
          <a:xfrm>
            <a:off x="863825" y="244475"/>
            <a:ext cx="506862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小班民间童谣的选择原则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5" name="任意多边形 2"/>
          <p:cNvSpPr>
            <a:spLocks noChangeArrowheads="1"/>
          </p:cNvSpPr>
          <p:nvPr/>
        </p:nvSpPr>
        <p:spPr bwMode="auto">
          <a:xfrm rot="-3146483">
            <a:off x="450998" y="212651"/>
            <a:ext cx="228600" cy="574825"/>
          </a:xfrm>
          <a:custGeom>
            <a:avLst/>
            <a:gdLst>
              <a:gd name="T0" fmla="*/ 12963 w 2015614"/>
              <a:gd name="T1" fmla="*/ 0 h 4367958"/>
              <a:gd name="T2" fmla="*/ 15092 w 2015614"/>
              <a:gd name="T3" fmla="*/ 2603 h 4367958"/>
              <a:gd name="T4" fmla="*/ 25927 w 2015614"/>
              <a:gd name="T5" fmla="*/ 37804 h 4367958"/>
              <a:gd name="T6" fmla="*/ 15092 w 2015614"/>
              <a:gd name="T7" fmla="*/ 73005 h 4367958"/>
              <a:gd name="T8" fmla="*/ 12963 w 2015614"/>
              <a:gd name="T9" fmla="*/ 75608 h 4367958"/>
              <a:gd name="T10" fmla="*/ 10835 w 2015614"/>
              <a:gd name="T11" fmla="*/ 73005 h 4367958"/>
              <a:gd name="T12" fmla="*/ 0 w 2015614"/>
              <a:gd name="T13" fmla="*/ 37804 h 4367958"/>
              <a:gd name="T14" fmla="*/ 10835 w 2015614"/>
              <a:gd name="T15" fmla="*/ 260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1" name="矩形 6"/>
          <p:cNvSpPr>
            <a:spLocks noChangeArrowheads="1"/>
          </p:cNvSpPr>
          <p:nvPr/>
        </p:nvSpPr>
        <p:spPr bwMode="auto">
          <a:xfrm>
            <a:off x="1302089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D7F5EF"/>
              </a:gs>
              <a:gs pos="100000">
                <a:srgbClr val="97E5D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96D4CA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9" name="矩形 7"/>
          <p:cNvSpPr>
            <a:spLocks noChangeArrowheads="1"/>
          </p:cNvSpPr>
          <p:nvPr/>
        </p:nvSpPr>
        <p:spPr bwMode="auto">
          <a:xfrm>
            <a:off x="4697048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ACEADE"/>
              </a:gs>
              <a:gs pos="100000">
                <a:srgbClr val="B9DAE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7" name="矩形 8"/>
          <p:cNvSpPr>
            <a:spLocks noChangeArrowheads="1"/>
          </p:cNvSpPr>
          <p:nvPr/>
        </p:nvSpPr>
        <p:spPr bwMode="auto">
          <a:xfrm>
            <a:off x="8092007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97D5CB"/>
              </a:gs>
              <a:gs pos="100000">
                <a:srgbClr val="53B9A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文本框 9"/>
          <p:cNvSpPr>
            <a:spLocks noChangeArrowheads="1"/>
          </p:cNvSpPr>
          <p:nvPr/>
        </p:nvSpPr>
        <p:spPr bwMode="auto">
          <a:xfrm>
            <a:off x="1661553" y="1718541"/>
            <a:ext cx="2032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健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康性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0" name="文本框 10"/>
          <p:cNvSpPr>
            <a:spLocks noChangeArrowheads="1"/>
          </p:cNvSpPr>
          <p:nvPr/>
        </p:nvSpPr>
        <p:spPr bwMode="auto">
          <a:xfrm>
            <a:off x="1330036" y="2386735"/>
            <a:ext cx="277090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民间童谣，内容包罗万象，良莠不齐，如有的民间童谣虽节奏明快，朗朗上口，但语言粗俗，对幼儿的成长会产生负面影响。有的民间童谣有宣扬宗教迷信的色彩，不利于幼儿形成良好的道德品质。因此，要对民间童谣进行甄别，取精华去糟粕，有意识地选择有益于幼儿健康成长的童谣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1" name="文本框 11"/>
          <p:cNvSpPr>
            <a:spLocks noChangeArrowheads="1"/>
          </p:cNvSpPr>
          <p:nvPr/>
        </p:nvSpPr>
        <p:spPr bwMode="auto">
          <a:xfrm>
            <a:off x="5010741" y="1704686"/>
            <a:ext cx="2248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生活性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2" name="文本框 12"/>
          <p:cNvSpPr>
            <a:spLocks noChangeArrowheads="1"/>
          </p:cNvSpPr>
          <p:nvPr/>
        </p:nvSpPr>
        <p:spPr bwMode="auto">
          <a:xfrm>
            <a:off x="4599710" y="2175164"/>
            <a:ext cx="293716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经验来自生活，幼儿的学习与生活紧密相连，体现幼儿生活经历的民间童谣容易被幼儿接受，更容易激发幼儿的发展潜能。如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排排坐吃果果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这首童谣，表现幼儿在吃水果的过程中，互相谦让的好品德。吃水果是每个幼儿已有的经验，在学这首童谣时，好像是幼儿平时在幼儿园集体吃水果的情景再现，因此，幼儿学习时会兴趣倍增。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3" name="文本框 13"/>
          <p:cNvSpPr>
            <a:spLocks noChangeArrowheads="1"/>
          </p:cNvSpPr>
          <p:nvPr/>
        </p:nvSpPr>
        <p:spPr bwMode="auto">
          <a:xfrm>
            <a:off x="8326344" y="1718541"/>
            <a:ext cx="2248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趣味性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4" name="文本框 14"/>
          <p:cNvSpPr>
            <a:spLocks noChangeArrowheads="1"/>
          </p:cNvSpPr>
          <p:nvPr/>
        </p:nvSpPr>
        <p:spPr bwMode="auto">
          <a:xfrm>
            <a:off x="8255880" y="2333685"/>
            <a:ext cx="2758484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。“兴趣是最好的老师。”根据幼儿的身心特点和内心需求，选择生动有趣的民间童谣。如绍兴民间童谣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囡囡勿出惊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，生动地表现了宝宝受惊时妈妈对宝宝的安慰和爱抚；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琅琅琅马来哉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则再现了幼儿与家长亲子游戏时的温馨情景；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告状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采用对话的形式淋漓尽致地表达了诙谐幽默。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5" name="任意多边形 16"/>
          <p:cNvSpPr>
            <a:spLocks noChangeArrowheads="1"/>
          </p:cNvSpPr>
          <p:nvPr/>
        </p:nvSpPr>
        <p:spPr bwMode="auto">
          <a:xfrm rot="-1086403">
            <a:off x="11410746" y="4997450"/>
            <a:ext cx="1149649" cy="2884488"/>
          </a:xfrm>
          <a:custGeom>
            <a:avLst/>
            <a:gdLst>
              <a:gd name="T0" fmla="*/ 327693 w 2015614"/>
              <a:gd name="T1" fmla="*/ 0 h 4367958"/>
              <a:gd name="T2" fmla="*/ 381495 w 2015614"/>
              <a:gd name="T3" fmla="*/ 65582 h 4367958"/>
              <a:gd name="T4" fmla="*/ 655386 w 2015614"/>
              <a:gd name="T5" fmla="*/ 952421 h 4367958"/>
              <a:gd name="T6" fmla="*/ 381495 w 2015614"/>
              <a:gd name="T7" fmla="*/ 1839260 h 4367958"/>
              <a:gd name="T8" fmla="*/ 327694 w 2015614"/>
              <a:gd name="T9" fmla="*/ 1904842 h 4367958"/>
              <a:gd name="T10" fmla="*/ 273891 w 2015614"/>
              <a:gd name="T11" fmla="*/ 1839260 h 4367958"/>
              <a:gd name="T12" fmla="*/ 0 w 2015614"/>
              <a:gd name="T13" fmla="*/ 952420 h 4367958"/>
              <a:gd name="T14" fmla="*/ 273891 w 2015614"/>
              <a:gd name="T15" fmla="*/ 655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6" name="任意多边形 18"/>
          <p:cNvSpPr>
            <a:spLocks noChangeArrowheads="1"/>
          </p:cNvSpPr>
          <p:nvPr/>
        </p:nvSpPr>
        <p:spPr bwMode="auto">
          <a:xfrm rot="-8299235">
            <a:off x="7999908" y="-855663"/>
            <a:ext cx="1111539" cy="1563688"/>
          </a:xfrm>
          <a:custGeom>
            <a:avLst/>
            <a:gdLst>
              <a:gd name="T0" fmla="*/ 306328 w 2015614"/>
              <a:gd name="T1" fmla="*/ 0 h 4367958"/>
              <a:gd name="T2" fmla="*/ 356621 w 2015614"/>
              <a:gd name="T3" fmla="*/ 19273 h 4367958"/>
              <a:gd name="T4" fmla="*/ 612655 w 2015614"/>
              <a:gd name="T5" fmla="*/ 279893 h 4367958"/>
              <a:gd name="T6" fmla="*/ 356621 w 2015614"/>
              <a:gd name="T7" fmla="*/ 540513 h 4367958"/>
              <a:gd name="T8" fmla="*/ 306328 w 2015614"/>
              <a:gd name="T9" fmla="*/ 559786 h 4367958"/>
              <a:gd name="T10" fmla="*/ 256034 w 2015614"/>
              <a:gd name="T11" fmla="*/ 540512 h 4367958"/>
              <a:gd name="T12" fmla="*/ 0 w 2015614"/>
              <a:gd name="T13" fmla="*/ 279893 h 4367958"/>
              <a:gd name="T14" fmla="*/ 256034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4"/>
          <p:cNvGrpSpPr/>
          <p:nvPr/>
        </p:nvGrpSpPr>
        <p:grpSpPr bwMode="auto">
          <a:xfrm rot="5400000">
            <a:off x="-3670551" y="91991"/>
            <a:ext cx="11514138" cy="6745456"/>
            <a:chOff x="0" y="0"/>
            <a:chExt cx="22838079" cy="13375101"/>
          </a:xfrm>
        </p:grpSpPr>
        <p:grpSp>
          <p:nvGrpSpPr>
            <p:cNvPr id="10252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10287" name="任意多边形 80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8" name="任意多边形 81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9" name="任意多边形 82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0" name="任意多边形 83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1" name="任意多边形 84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2" name="任意多边形 85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3" name="任意多边形 86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3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10279" name="任意多边形 72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0" name="任意多边形 73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1" name="任意多边形 74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2" name="任意多边形 75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3" name="任意多边形 76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4" name="任意多边形 77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5" name="任意多边形 78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6" name="任意多边形 79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4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10272" name="任意多边形 65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3" name="任意多边形 66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4" name="任意多边形 67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5" name="任意多边形 68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6" name="任意多边形 69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7" name="任意多边形 70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8" name="任意多边形 71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5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10266" name="任意多边形 59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7" name="任意多边形 60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8" name="任意多边形 61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9" name="任意多边形 62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0" name="任意多边形 63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1" name="任意多边形 64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6" name="组合 49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10257" name="任意多边形 50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8" name="任意多边形 51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9" name="任意多边形 52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0" name="任意多边形 53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1" name="任意多边形 54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2" name="任意多边形 55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3" name="任意多边形 56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4" name="任意多边形 57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5" name="任意多边形 58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3" name="文本框 87"/>
          <p:cNvSpPr>
            <a:spLocks noChangeArrowheads="1"/>
          </p:cNvSpPr>
          <p:nvPr/>
        </p:nvSpPr>
        <p:spPr bwMode="auto">
          <a:xfrm>
            <a:off x="3608613" y="1700791"/>
            <a:ext cx="690107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dirty="0" smtClean="0"/>
              <a:t>民间童谣坚持多元教学策略</a:t>
            </a:r>
            <a:br>
              <a:rPr lang="zh-CN" altLang="en-US" sz="7200" dirty="0" smtClean="0"/>
            </a:br>
            <a:endParaRPr lang="zh-CN" altLang="en-US" sz="7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10244" name="组合 88"/>
          <p:cNvGrpSpPr/>
          <p:nvPr/>
        </p:nvGrpSpPr>
        <p:grpSpPr bwMode="auto">
          <a:xfrm flipH="1">
            <a:off x="10091190" y="2292350"/>
            <a:ext cx="1541863" cy="1201738"/>
            <a:chOff x="0" y="0"/>
            <a:chExt cx="945409" cy="740056"/>
          </a:xfrm>
        </p:grpSpPr>
        <p:grpSp>
          <p:nvGrpSpPr>
            <p:cNvPr id="10248" name="组合 89"/>
            <p:cNvGrpSpPr/>
            <p:nvPr/>
          </p:nvGrpSpPr>
          <p:grpSpPr bwMode="auto">
            <a:xfrm>
              <a:off x="0" y="0"/>
              <a:ext cx="945409" cy="629359"/>
              <a:chOff x="0" y="0"/>
              <a:chExt cx="945409" cy="629359"/>
            </a:xfrm>
          </p:grpSpPr>
          <p:sp>
            <p:nvSpPr>
              <p:cNvPr id="10250" name="任意多边形 91"/>
              <p:cNvSpPr>
                <a:spLocks noChangeArrowheads="1"/>
              </p:cNvSpPr>
              <p:nvPr/>
            </p:nvSpPr>
            <p:spPr bwMode="auto">
              <a:xfrm rot="-3146483">
                <a:off x="284357" y="-284358"/>
                <a:ext cx="376696" cy="945409"/>
              </a:xfrm>
              <a:custGeom>
                <a:avLst/>
                <a:gdLst>
                  <a:gd name="T0" fmla="*/ 35200 w 2015614"/>
                  <a:gd name="T1" fmla="*/ 0 h 4367958"/>
                  <a:gd name="T2" fmla="*/ 40980 w 2015614"/>
                  <a:gd name="T3" fmla="*/ 7045 h 4367958"/>
                  <a:gd name="T4" fmla="*/ 70400 w 2015614"/>
                  <a:gd name="T5" fmla="*/ 102313 h 4367958"/>
                  <a:gd name="T6" fmla="*/ 40980 w 2015614"/>
                  <a:gd name="T7" fmla="*/ 197581 h 4367958"/>
                  <a:gd name="T8" fmla="*/ 35200 w 2015614"/>
                  <a:gd name="T9" fmla="*/ 204626 h 4367958"/>
                  <a:gd name="T10" fmla="*/ 29421 w 2015614"/>
                  <a:gd name="T11" fmla="*/ 197581 h 4367958"/>
                  <a:gd name="T12" fmla="*/ 0 w 2015614"/>
                  <a:gd name="T13" fmla="*/ 102313 h 4367958"/>
                  <a:gd name="T14" fmla="*/ 29421 w 2015614"/>
                  <a:gd name="T15" fmla="*/ 704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1" name="任意多边形 92"/>
              <p:cNvSpPr>
                <a:spLocks noChangeArrowheads="1"/>
              </p:cNvSpPr>
              <p:nvPr/>
            </p:nvSpPr>
            <p:spPr bwMode="auto">
              <a:xfrm rot="-5400000">
                <a:off x="291714" y="77705"/>
                <a:ext cx="314355" cy="788949"/>
              </a:xfrm>
              <a:custGeom>
                <a:avLst/>
                <a:gdLst>
                  <a:gd name="T0" fmla="*/ 24513 w 2015614"/>
                  <a:gd name="T1" fmla="*/ 0 h 4367958"/>
                  <a:gd name="T2" fmla="*/ 28538 w 2015614"/>
                  <a:gd name="T3" fmla="*/ 4906 h 4367958"/>
                  <a:gd name="T4" fmla="*/ 49027 w 2015614"/>
                  <a:gd name="T5" fmla="*/ 71251 h 4367958"/>
                  <a:gd name="T6" fmla="*/ 28538 w 2015614"/>
                  <a:gd name="T7" fmla="*/ 137595 h 4367958"/>
                  <a:gd name="T8" fmla="*/ 24513 w 2015614"/>
                  <a:gd name="T9" fmla="*/ 142501 h 4367958"/>
                  <a:gd name="T10" fmla="*/ 20489 w 2015614"/>
                  <a:gd name="T11" fmla="*/ 137595 h 4367958"/>
                  <a:gd name="T12" fmla="*/ 0 w 2015614"/>
                  <a:gd name="T13" fmla="*/ 71251 h 4367958"/>
                  <a:gd name="T14" fmla="*/ 20489 w 2015614"/>
                  <a:gd name="T15" fmla="*/ 4906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0249" name="任意多边形 90"/>
            <p:cNvSpPr>
              <a:spLocks noChangeArrowheads="1"/>
            </p:cNvSpPr>
            <p:nvPr/>
          </p:nvSpPr>
          <p:spPr bwMode="auto">
            <a:xfrm rot="-7236193">
              <a:off x="479955" y="339066"/>
              <a:ext cx="228500" cy="573475"/>
            </a:xfrm>
            <a:custGeom>
              <a:avLst/>
              <a:gdLst>
                <a:gd name="T0" fmla="*/ 12952 w 2015614"/>
                <a:gd name="T1" fmla="*/ 0 h 4367958"/>
                <a:gd name="T2" fmla="*/ 15078 w 2015614"/>
                <a:gd name="T3" fmla="*/ 2592 h 4367958"/>
                <a:gd name="T4" fmla="*/ 25904 w 2015614"/>
                <a:gd name="T5" fmla="*/ 37646 h 4367958"/>
                <a:gd name="T6" fmla="*/ 15078 w 2015614"/>
                <a:gd name="T7" fmla="*/ 72700 h 4367958"/>
                <a:gd name="T8" fmla="*/ 12952 w 2015614"/>
                <a:gd name="T9" fmla="*/ 75292 h 4367958"/>
                <a:gd name="T10" fmla="*/ 10825 w 2015614"/>
                <a:gd name="T11" fmla="*/ 72700 h 4367958"/>
                <a:gd name="T12" fmla="*/ 0 w 2015614"/>
                <a:gd name="T13" fmla="*/ 37646 h 4367958"/>
                <a:gd name="T14" fmla="*/ 10825 w 2015614"/>
                <a:gd name="T15" fmla="*/ 2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45" name="任意多边形 97"/>
          <p:cNvSpPr>
            <a:spLocks noChangeArrowheads="1"/>
          </p:cNvSpPr>
          <p:nvPr/>
        </p:nvSpPr>
        <p:spPr bwMode="auto">
          <a:xfrm rot="3325521">
            <a:off x="5817567" y="-1769681"/>
            <a:ext cx="1890713" cy="3166299"/>
          </a:xfrm>
          <a:custGeom>
            <a:avLst/>
            <a:gdLst>
              <a:gd name="T0" fmla="*/ 886776 w 2015614"/>
              <a:gd name="T1" fmla="*/ 0 h 4367958"/>
              <a:gd name="T2" fmla="*/ 1032369 w 2015614"/>
              <a:gd name="T3" fmla="*/ 78982 h 4367958"/>
              <a:gd name="T4" fmla="*/ 1773552 w 2015614"/>
              <a:gd name="T5" fmla="*/ 1147016 h 4367958"/>
              <a:gd name="T6" fmla="*/ 1032369 w 2015614"/>
              <a:gd name="T7" fmla="*/ 2215049 h 4367958"/>
              <a:gd name="T8" fmla="*/ 886776 w 2015614"/>
              <a:gd name="T9" fmla="*/ 2294031 h 4367958"/>
              <a:gd name="T10" fmla="*/ 741182 w 2015614"/>
              <a:gd name="T11" fmla="*/ 2215049 h 4367958"/>
              <a:gd name="T12" fmla="*/ 0 w 2015614"/>
              <a:gd name="T13" fmla="*/ 1147015 h 4367958"/>
              <a:gd name="T14" fmla="*/ 741182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98"/>
          <p:cNvSpPr>
            <a:spLocks noChangeArrowheads="1"/>
          </p:cNvSpPr>
          <p:nvPr/>
        </p:nvSpPr>
        <p:spPr bwMode="auto">
          <a:xfrm rot="6930194">
            <a:off x="9030620" y="5333589"/>
            <a:ext cx="1200150" cy="3166299"/>
          </a:xfrm>
          <a:custGeom>
            <a:avLst/>
            <a:gdLst>
              <a:gd name="T0" fmla="*/ 357301 w 2015614"/>
              <a:gd name="T1" fmla="*/ 0 h 4367958"/>
              <a:gd name="T2" fmla="*/ 415963 w 2015614"/>
              <a:gd name="T3" fmla="*/ 78982 h 4367958"/>
              <a:gd name="T4" fmla="*/ 714601 w 2015614"/>
              <a:gd name="T5" fmla="*/ 1147016 h 4367958"/>
              <a:gd name="T6" fmla="*/ 415963 w 2015614"/>
              <a:gd name="T7" fmla="*/ 2215049 h 4367958"/>
              <a:gd name="T8" fmla="*/ 357301 w 2015614"/>
              <a:gd name="T9" fmla="*/ 2294031 h 4367958"/>
              <a:gd name="T10" fmla="*/ 298638 w 2015614"/>
              <a:gd name="T11" fmla="*/ 2215049 h 4367958"/>
              <a:gd name="T12" fmla="*/ 0 w 2015614"/>
              <a:gd name="T13" fmla="*/ 1147015 h 4367958"/>
              <a:gd name="T14" fmla="*/ 298638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3FAD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任意多边形 27"/>
          <p:cNvSpPr>
            <a:spLocks noChangeArrowheads="1"/>
          </p:cNvSpPr>
          <p:nvPr/>
        </p:nvSpPr>
        <p:spPr bwMode="auto">
          <a:xfrm rot="-4486450">
            <a:off x="10100115" y="5021580"/>
            <a:ext cx="1463675" cy="3672843"/>
          </a:xfrm>
          <a:custGeom>
            <a:avLst/>
            <a:gdLst>
              <a:gd name="T0" fmla="*/ 531438 w 2015614"/>
              <a:gd name="T1" fmla="*/ 0 h 4367958"/>
              <a:gd name="T2" fmla="*/ 618690 w 2015614"/>
              <a:gd name="T3" fmla="*/ 106274 h 4367958"/>
              <a:gd name="T4" fmla="*/ 1062874 w 2015614"/>
              <a:gd name="T5" fmla="*/ 1543371 h 4367958"/>
              <a:gd name="T6" fmla="*/ 618690 w 2015614"/>
              <a:gd name="T7" fmla="*/ 2980467 h 4367958"/>
              <a:gd name="T8" fmla="*/ 531438 w 2015614"/>
              <a:gd name="T9" fmla="*/ 3086741 h 4367958"/>
              <a:gd name="T10" fmla="*/ 444184 w 2015614"/>
              <a:gd name="T11" fmla="*/ 2980466 h 4367958"/>
              <a:gd name="T12" fmla="*/ 0 w 2015614"/>
              <a:gd name="T13" fmla="*/ 1543370 h 4367958"/>
              <a:gd name="T14" fmla="*/ 444184 w 2015614"/>
              <a:gd name="T15" fmla="*/ 106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任意多边形 28"/>
          <p:cNvSpPr>
            <a:spLocks noChangeArrowheads="1"/>
          </p:cNvSpPr>
          <p:nvPr/>
        </p:nvSpPr>
        <p:spPr bwMode="auto">
          <a:xfrm rot="-1086403">
            <a:off x="11410746" y="4997450"/>
            <a:ext cx="1149649" cy="2884488"/>
          </a:xfrm>
          <a:custGeom>
            <a:avLst/>
            <a:gdLst>
              <a:gd name="T0" fmla="*/ 327693 w 2015614"/>
              <a:gd name="T1" fmla="*/ 0 h 4367958"/>
              <a:gd name="T2" fmla="*/ 381495 w 2015614"/>
              <a:gd name="T3" fmla="*/ 65582 h 4367958"/>
              <a:gd name="T4" fmla="*/ 655386 w 2015614"/>
              <a:gd name="T5" fmla="*/ 952421 h 4367958"/>
              <a:gd name="T6" fmla="*/ 381495 w 2015614"/>
              <a:gd name="T7" fmla="*/ 1839260 h 4367958"/>
              <a:gd name="T8" fmla="*/ 327694 w 2015614"/>
              <a:gd name="T9" fmla="*/ 1904842 h 4367958"/>
              <a:gd name="T10" fmla="*/ 273891 w 2015614"/>
              <a:gd name="T11" fmla="*/ 1839260 h 4367958"/>
              <a:gd name="T12" fmla="*/ 0 w 2015614"/>
              <a:gd name="T13" fmla="*/ 952420 h 4367958"/>
              <a:gd name="T14" fmla="*/ 273891 w 2015614"/>
              <a:gd name="T15" fmla="*/ 655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" name="任意多边形 29"/>
          <p:cNvSpPr>
            <a:spLocks noChangeArrowheads="1"/>
          </p:cNvSpPr>
          <p:nvPr/>
        </p:nvSpPr>
        <p:spPr bwMode="auto">
          <a:xfrm rot="-8299235">
            <a:off x="7999908" y="-855663"/>
            <a:ext cx="1111539" cy="1563688"/>
          </a:xfrm>
          <a:custGeom>
            <a:avLst/>
            <a:gdLst>
              <a:gd name="T0" fmla="*/ 306328 w 2015614"/>
              <a:gd name="T1" fmla="*/ 0 h 4367958"/>
              <a:gd name="T2" fmla="*/ 356621 w 2015614"/>
              <a:gd name="T3" fmla="*/ 19273 h 4367958"/>
              <a:gd name="T4" fmla="*/ 612655 w 2015614"/>
              <a:gd name="T5" fmla="*/ 279893 h 4367958"/>
              <a:gd name="T6" fmla="*/ 356621 w 2015614"/>
              <a:gd name="T7" fmla="*/ 540513 h 4367958"/>
              <a:gd name="T8" fmla="*/ 306328 w 2015614"/>
              <a:gd name="T9" fmla="*/ 559786 h 4367958"/>
              <a:gd name="T10" fmla="*/ 256034 w 2015614"/>
              <a:gd name="T11" fmla="*/ 540512 h 4367958"/>
              <a:gd name="T12" fmla="*/ 0 w 2015614"/>
              <a:gd name="T13" fmla="*/ 279893 h 4367958"/>
              <a:gd name="T14" fmla="*/ 256034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0" name="任意多边形 3"/>
          <p:cNvSpPr>
            <a:spLocks noChangeArrowheads="1"/>
          </p:cNvSpPr>
          <p:nvPr/>
        </p:nvSpPr>
        <p:spPr bwMode="auto">
          <a:xfrm rot="-3146483">
            <a:off x="450998" y="212651"/>
            <a:ext cx="228600" cy="574825"/>
          </a:xfrm>
          <a:custGeom>
            <a:avLst/>
            <a:gdLst>
              <a:gd name="T0" fmla="*/ 12963 w 2015614"/>
              <a:gd name="T1" fmla="*/ 0 h 4367958"/>
              <a:gd name="T2" fmla="*/ 15092 w 2015614"/>
              <a:gd name="T3" fmla="*/ 2603 h 4367958"/>
              <a:gd name="T4" fmla="*/ 25927 w 2015614"/>
              <a:gd name="T5" fmla="*/ 37804 h 4367958"/>
              <a:gd name="T6" fmla="*/ 15092 w 2015614"/>
              <a:gd name="T7" fmla="*/ 73005 h 4367958"/>
              <a:gd name="T8" fmla="*/ 12963 w 2015614"/>
              <a:gd name="T9" fmla="*/ 75608 h 4367958"/>
              <a:gd name="T10" fmla="*/ 10835 w 2015614"/>
              <a:gd name="T11" fmla="*/ 73005 h 4367958"/>
              <a:gd name="T12" fmla="*/ 0 w 2015614"/>
              <a:gd name="T13" fmla="*/ 37804 h 4367958"/>
              <a:gd name="T14" fmla="*/ 10835 w 2015614"/>
              <a:gd name="T15" fmla="*/ 260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椭圆 10"/>
          <p:cNvSpPr>
            <a:spLocks noChangeArrowheads="1"/>
          </p:cNvSpPr>
          <p:nvPr/>
        </p:nvSpPr>
        <p:spPr bwMode="auto">
          <a:xfrm>
            <a:off x="609759" y="1043276"/>
            <a:ext cx="841594" cy="842962"/>
          </a:xfrm>
          <a:prstGeom prst="ellipse">
            <a:avLst/>
          </a:prstGeom>
          <a:solidFill>
            <a:srgbClr val="D7F5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文本框 15"/>
          <p:cNvSpPr>
            <a:spLocks noChangeArrowheads="1"/>
          </p:cNvSpPr>
          <p:nvPr/>
        </p:nvSpPr>
        <p:spPr bwMode="auto">
          <a:xfrm>
            <a:off x="668949" y="1213427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01</a:t>
            </a:r>
            <a:endParaRPr lang="zh-CN" altLang="en-US" sz="3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56" name="椭圆 16"/>
          <p:cNvSpPr>
            <a:spLocks noChangeArrowheads="1"/>
          </p:cNvSpPr>
          <p:nvPr/>
        </p:nvSpPr>
        <p:spPr bwMode="auto">
          <a:xfrm>
            <a:off x="582050" y="2100407"/>
            <a:ext cx="841594" cy="842963"/>
          </a:xfrm>
          <a:prstGeom prst="ellipse">
            <a:avLst/>
          </a:prstGeom>
          <a:solidFill>
            <a:srgbClr val="AEEA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7" name="文本框 17"/>
          <p:cNvSpPr>
            <a:spLocks noChangeArrowheads="1"/>
          </p:cNvSpPr>
          <p:nvPr/>
        </p:nvSpPr>
        <p:spPr bwMode="auto">
          <a:xfrm>
            <a:off x="641240" y="2201288"/>
            <a:ext cx="768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02</a:t>
            </a:r>
            <a:endParaRPr lang="zh-CN" altLang="en-US" sz="3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58" name="椭圆 18"/>
          <p:cNvSpPr>
            <a:spLocks noChangeArrowheads="1"/>
          </p:cNvSpPr>
          <p:nvPr/>
        </p:nvSpPr>
        <p:spPr bwMode="auto">
          <a:xfrm>
            <a:off x="595905" y="3143684"/>
            <a:ext cx="841594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9" name="文本框 19"/>
          <p:cNvSpPr>
            <a:spLocks noChangeArrowheads="1"/>
          </p:cNvSpPr>
          <p:nvPr/>
        </p:nvSpPr>
        <p:spPr bwMode="auto">
          <a:xfrm>
            <a:off x="599677" y="5461288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0" name="椭圆 20"/>
          <p:cNvSpPr>
            <a:spLocks noChangeArrowheads="1"/>
          </p:cNvSpPr>
          <p:nvPr/>
        </p:nvSpPr>
        <p:spPr bwMode="auto">
          <a:xfrm>
            <a:off x="623613" y="4117688"/>
            <a:ext cx="841594" cy="842963"/>
          </a:xfrm>
          <a:prstGeom prst="ellipse">
            <a:avLst/>
          </a:prstGeom>
          <a:solidFill>
            <a:srgbClr val="64C0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1" name="文本框 21"/>
          <p:cNvSpPr>
            <a:spLocks noChangeArrowheads="1"/>
          </p:cNvSpPr>
          <p:nvPr/>
        </p:nvSpPr>
        <p:spPr bwMode="auto">
          <a:xfrm>
            <a:off x="655094" y="4232421"/>
            <a:ext cx="768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2" name="文本框 22"/>
          <p:cNvSpPr>
            <a:spLocks noChangeArrowheads="1"/>
          </p:cNvSpPr>
          <p:nvPr/>
        </p:nvSpPr>
        <p:spPr bwMode="auto">
          <a:xfrm>
            <a:off x="1611295" y="1192213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民间童谣与生活活动相结合。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3" name="文本框 23"/>
          <p:cNvSpPr>
            <a:spLocks noChangeArrowheads="1"/>
          </p:cNvSpPr>
          <p:nvPr/>
        </p:nvSpPr>
        <p:spPr bwMode="auto">
          <a:xfrm>
            <a:off x="1552106" y="2258581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民间童谣与体育游戏相结</a:t>
            </a:r>
            <a:r>
              <a:rPr lang="zh-CN" altLang="en-US" sz="2400" dirty="0" smtClean="0"/>
              <a:t>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4" name="文本框 24"/>
          <p:cNvSpPr>
            <a:spLocks noChangeArrowheads="1"/>
          </p:cNvSpPr>
          <p:nvPr/>
        </p:nvSpPr>
        <p:spPr bwMode="auto">
          <a:xfrm>
            <a:off x="1594107" y="3329422"/>
            <a:ext cx="4117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民间童谣与艺术教学相结合。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5" name="文本框 25"/>
          <p:cNvSpPr>
            <a:spLocks noChangeArrowheads="1"/>
          </p:cNvSpPr>
          <p:nvPr/>
        </p:nvSpPr>
        <p:spPr bwMode="auto">
          <a:xfrm>
            <a:off x="1607524" y="4215968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民间童谣与区域活动相结合。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696657" y="3244561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3" name="椭圆 18"/>
          <p:cNvSpPr>
            <a:spLocks noChangeArrowheads="1"/>
          </p:cNvSpPr>
          <p:nvPr/>
        </p:nvSpPr>
        <p:spPr bwMode="auto">
          <a:xfrm>
            <a:off x="526632" y="5083320"/>
            <a:ext cx="1038932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05</a:t>
            </a:r>
            <a:endParaRPr lang="zh-CN" altLang="zh-CN" sz="3600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椭圆 20"/>
          <p:cNvSpPr>
            <a:spLocks noChangeArrowheads="1"/>
          </p:cNvSpPr>
          <p:nvPr/>
        </p:nvSpPr>
        <p:spPr bwMode="auto">
          <a:xfrm>
            <a:off x="595904" y="6015037"/>
            <a:ext cx="841594" cy="842963"/>
          </a:xfrm>
          <a:prstGeom prst="ellipse">
            <a:avLst/>
          </a:prstGeom>
          <a:solidFill>
            <a:srgbClr val="64C0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椭圆 18"/>
          <p:cNvSpPr>
            <a:spLocks noChangeArrowheads="1"/>
          </p:cNvSpPr>
          <p:nvPr/>
        </p:nvSpPr>
        <p:spPr bwMode="auto">
          <a:xfrm>
            <a:off x="498923" y="6015038"/>
            <a:ext cx="1038932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06</a:t>
            </a:r>
            <a:endParaRPr lang="zh-CN" altLang="zh-CN" sz="3600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>
            <a:spLocks noChangeArrowheads="1"/>
          </p:cNvSpPr>
          <p:nvPr/>
        </p:nvSpPr>
        <p:spPr bwMode="auto">
          <a:xfrm>
            <a:off x="1690651" y="5061095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民间童谣与本土语言相结</a:t>
            </a:r>
            <a:r>
              <a:rPr lang="zh-CN" altLang="en-US" sz="2400" dirty="0" smtClean="0"/>
              <a:t>合</a:t>
            </a:r>
            <a:r>
              <a:rPr lang="zh-CN" altLang="en-US" sz="2400" dirty="0" smtClean="0"/>
              <a:t>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7" name="文本框 25"/>
          <p:cNvSpPr>
            <a:spLocks noChangeArrowheads="1"/>
          </p:cNvSpPr>
          <p:nvPr/>
        </p:nvSpPr>
        <p:spPr bwMode="auto">
          <a:xfrm>
            <a:off x="1718360" y="6086332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民间童谣与家庭教育相结合。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3"/>
          <p:cNvGrpSpPr/>
          <p:nvPr/>
        </p:nvGrpSpPr>
        <p:grpSpPr bwMode="auto">
          <a:xfrm rot="10800000">
            <a:off x="-5324274" y="-2360613"/>
            <a:ext cx="22843723" cy="13374688"/>
            <a:chOff x="0" y="0"/>
            <a:chExt cx="22838079" cy="13375101"/>
          </a:xfrm>
        </p:grpSpPr>
        <p:grpSp>
          <p:nvGrpSpPr>
            <p:cNvPr id="16389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16424" name="任意多边形 2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5" name="任意多边形 3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6" name="任意多边形 4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7" name="任意多边形 5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8" name="任意多边形 6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9" name="任意多边形 7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30" name="任意多边形 8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0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16416" name="任意多边形 10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7" name="任意多边形 11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8" name="任意多边形 12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9" name="任意多边形 13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0" name="任意多边形 14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1" name="任意多边形 15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2" name="任意多边形 16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3" name="任意多边形 17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1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16409" name="任意多边形 19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0" name="任意多边形 20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1" name="任意多边形 21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2" name="任意多边形 22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3" name="任意多边形 23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4" name="任意多边形 24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任意多边形 25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2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16403" name="任意多边形 27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4" name="任意多边形 28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5" name="任意多边形 29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6" name="任意多边形 30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7" name="任意多边形 31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8" name="任意多边形 32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3" name="组合 33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16394" name="任意多边形 34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5" name="任意多边形 35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6" name="任意多边形 36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7" name="任意多边形 37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8" name="任意多边形 38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9" name="任意多边形 39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0" name="任意多边形 40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1" name="任意多边形 41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2" name="任意多边形 42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387" name="文本框 44"/>
          <p:cNvSpPr>
            <a:spLocks noChangeArrowheads="1"/>
          </p:cNvSpPr>
          <p:nvPr/>
        </p:nvSpPr>
        <p:spPr bwMode="auto">
          <a:xfrm>
            <a:off x="3152008" y="2617789"/>
            <a:ext cx="598325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600" b="1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THANKS</a:t>
            </a:r>
            <a:endParaRPr lang="zh-CN" altLang="en-US" sz="9600" b="1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673</Words>
  <Application>WPS 演示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方正兰亭细黑_GBK</vt:lpstr>
      <vt:lpstr>黑体</vt:lpstr>
      <vt:lpstr>方正兰亭超细黑简体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****.taobao.com</cp:keywords>
  <dc:description>****.taobao.com</dc:description>
  <dc:subject>PPTS</dc:subject>
  <cp:category>****.taobao.com</cp:category>
  <cp:lastModifiedBy>86181</cp:lastModifiedBy>
  <cp:revision>78</cp:revision>
  <dcterms:created xsi:type="dcterms:W3CDTF">2015-03-01T01:28:00Z</dcterms:created>
  <dcterms:modified xsi:type="dcterms:W3CDTF">2019-10-31T06:16:34Z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