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256" r:id="rId2"/>
    <p:sldId id="281" r:id="rId3"/>
    <p:sldId id="261" r:id="rId4"/>
    <p:sldId id="315" r:id="rId5"/>
    <p:sldId id="303" r:id="rId6"/>
    <p:sldId id="316" r:id="rId7"/>
    <p:sldId id="257" r:id="rId8"/>
    <p:sldId id="265" r:id="rId9"/>
    <p:sldId id="262" r:id="rId10"/>
    <p:sldId id="263" r:id="rId11"/>
    <p:sldId id="307" r:id="rId12"/>
    <p:sldId id="260" r:id="rId13"/>
    <p:sldId id="270" r:id="rId14"/>
    <p:sldId id="280" r:id="rId15"/>
    <p:sldId id="309" r:id="rId16"/>
    <p:sldId id="269" r:id="rId17"/>
    <p:sldId id="282" r:id="rId18"/>
    <p:sldId id="312" r:id="rId19"/>
    <p:sldId id="266" r:id="rId20"/>
    <p:sldId id="271" r:id="rId21"/>
    <p:sldId id="314"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8CBD84"/>
    <a:srgbClr val="C5E3B3"/>
    <a:srgbClr val="EEBD2B"/>
    <a:srgbClr val="ABA444"/>
    <a:srgbClr val="ECD00E"/>
    <a:srgbClr val="78754E"/>
    <a:srgbClr val="EFEDD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317" autoAdjust="0"/>
  </p:normalViewPr>
  <p:slideViewPr>
    <p:cSldViewPr snapToGrid="0">
      <p:cViewPr>
        <p:scale>
          <a:sx n="50" d="100"/>
          <a:sy n="50" d="100"/>
        </p:scale>
        <p:origin x="-1494" y="-840"/>
      </p:cViewPr>
      <p:guideLst>
        <p:guide orient="horz" pos="2124"/>
        <p:guide pos="3922"/>
      </p:guideLst>
    </p:cSldViewPr>
  </p:slideViewPr>
  <p:notesTextViewPr>
    <p:cViewPr>
      <p:scale>
        <a:sx n="1" d="1"/>
        <a:sy n="1" d="1"/>
      </p:scale>
      <p:origin x="0" y="0"/>
    </p:cViewPr>
  </p:notesTextViewPr>
  <p:sorterViewPr>
    <p:cViewPr>
      <p:scale>
        <a:sx n="139" d="100"/>
        <a:sy n="139"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4F6243-2CAE-4ADB-9FF8-C9AF26169408}" type="datetimeFigureOut">
              <a:rPr lang="zh-CN" altLang="en-US" smtClean="0"/>
              <a:pPr/>
              <a:t>2019/9/25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E80F5B-D8D8-4C5B-864E-66C94380955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5B81E2-E153-4D2A-931F-B8F706E30864}" type="datetimeFigureOut">
              <a:rPr lang="zh-CN" altLang="en-US" smtClean="0"/>
              <a:pPr/>
              <a:t>2019/9/25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1A1E2-7C5C-4B0F-85D2-05C387C889F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951A1E2-7C5C-4B0F-85D2-05C387C889F0}" type="slidenum">
              <a:rPr lang="zh-CN" altLang="en-US" smtClean="0"/>
              <a:pPr/>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2019/9/25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2019/9/25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
        <p:nvSpPr>
          <p:cNvPr id="11" name="矩形 10"/>
          <p:cNvSpPr/>
          <p:nvPr userDrawn="1"/>
        </p:nvSpPr>
        <p:spPr>
          <a:xfrm>
            <a:off x="8744328" y="6469225"/>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模板下载：</a:t>
            </a:r>
            <a:r>
              <a:rPr kumimoji="0" lang="en-US" altLang="zh-CN" sz="100" b="0" i="0" u="none" strike="noStrike" kern="0" cap="none" spc="0" normalizeH="0" baseline="0" noProof="0" dirty="0" smtClean="0">
                <a:ln>
                  <a:noFill/>
                </a:ln>
                <a:solidFill>
                  <a:prstClr val="white"/>
                </a:solidFill>
                <a:effectLst/>
                <a:uLnTx/>
                <a:uFillTx/>
              </a:rPr>
              <a:t>www.1ppt.com/moban/     </a:t>
            </a:r>
            <a:r>
              <a:rPr kumimoji="0" lang="zh-CN" altLang="en-US" sz="100" b="0" i="0" u="none" strike="noStrike" kern="0" cap="none" spc="0" normalizeH="0" baseline="0" noProof="0" dirty="0" smtClean="0">
                <a:ln>
                  <a:noFill/>
                </a:ln>
                <a:solidFill>
                  <a:prstClr val="white"/>
                </a:solidFill>
                <a:effectLst/>
                <a:uLnTx/>
                <a:uFillTx/>
              </a:rPr>
              <a:t>行业</a:t>
            </a: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模板：</a:t>
            </a:r>
            <a:r>
              <a:rPr kumimoji="0" lang="en-US" altLang="zh-CN" sz="100" b="0" i="0" u="none" strike="noStrike" kern="0" cap="none" spc="0" normalizeH="0" baseline="0" noProof="0" dirty="0" smtClean="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white"/>
                </a:solidFill>
                <a:effectLst/>
                <a:uLnTx/>
                <a:uFillTx/>
              </a:rPr>
              <a:t>节日</a:t>
            </a: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模板：</a:t>
            </a:r>
            <a:r>
              <a:rPr kumimoji="0" lang="en-US" altLang="zh-CN" sz="100" b="0" i="0" u="none" strike="noStrike" kern="0" cap="none" spc="0" normalizeH="0" baseline="0" noProof="0" dirty="0" smtClean="0">
                <a:ln>
                  <a:noFill/>
                </a:ln>
                <a:solidFill>
                  <a:prstClr val="white"/>
                </a:solidFill>
                <a:effectLst/>
                <a:uLnTx/>
                <a:uFillTx/>
              </a:rPr>
              <a:t>www.1ppt.com/jieri/           PPT</a:t>
            </a:r>
            <a:r>
              <a:rPr kumimoji="0" lang="zh-CN" altLang="en-US" sz="100" b="0" i="0" u="none" strike="noStrike" kern="0" cap="none" spc="0" normalizeH="0" baseline="0" noProof="0" dirty="0" smtClean="0">
                <a:ln>
                  <a:noFill/>
                </a:ln>
                <a:solidFill>
                  <a:prstClr val="white"/>
                </a:solidFill>
                <a:effectLst/>
                <a:uLnTx/>
                <a:uFillTx/>
              </a:rPr>
              <a:t>素材下载：</a:t>
            </a:r>
            <a:r>
              <a:rPr kumimoji="0" lang="en-US" altLang="zh-CN" sz="100" b="0" i="0" u="none" strike="noStrike" kern="0" cap="none" spc="0" normalizeH="0" baseline="0" noProof="0" dirty="0" smtClean="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背景图片：</a:t>
            </a:r>
            <a:r>
              <a:rPr kumimoji="0" lang="en-US" altLang="zh-CN" sz="100" b="0" i="0" u="none" strike="noStrike" kern="0" cap="none" spc="0" normalizeH="0" baseline="0" noProof="0" dirty="0" smtClean="0">
                <a:ln>
                  <a:noFill/>
                </a:ln>
                <a:solidFill>
                  <a:prstClr val="white"/>
                </a:solidFill>
                <a:effectLst/>
                <a:uLnTx/>
                <a:uFillTx/>
              </a:rPr>
              <a:t>www.1ppt.com/beijing/      PPT</a:t>
            </a:r>
            <a:r>
              <a:rPr kumimoji="0" lang="zh-CN" altLang="en-US" sz="100" b="0" i="0" u="none" strike="noStrike" kern="0" cap="none" spc="0" normalizeH="0" baseline="0" noProof="0" dirty="0" smtClean="0">
                <a:ln>
                  <a:noFill/>
                </a:ln>
                <a:solidFill>
                  <a:prstClr val="white"/>
                </a:solidFill>
                <a:effectLst/>
                <a:uLnTx/>
                <a:uFillTx/>
              </a:rPr>
              <a:t>图表下载：</a:t>
            </a:r>
            <a:r>
              <a:rPr kumimoji="0" lang="en-US" altLang="zh-CN" sz="100" b="0" i="0" u="none" strike="noStrike" kern="0" cap="none" spc="0" normalizeH="0" baseline="0" noProof="0" dirty="0" smtClean="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white"/>
                </a:solidFill>
                <a:effectLst/>
                <a:uLnTx/>
                <a:uFillTx/>
              </a:rPr>
              <a:t>优秀</a:t>
            </a:r>
            <a:r>
              <a:rPr kumimoji="0" lang="en-US" altLang="zh-CN" sz="100" b="0" i="0" u="none" strike="noStrike" kern="0" cap="none" spc="0" normalizeH="0" baseline="0" noProof="0" dirty="0" smtClean="0">
                <a:ln>
                  <a:noFill/>
                </a:ln>
                <a:solidFill>
                  <a:prstClr val="white"/>
                </a:solidFill>
                <a:effectLst/>
                <a:uLnTx/>
                <a:uFillTx/>
              </a:rPr>
              <a:t>PPT</a:t>
            </a:r>
            <a:r>
              <a:rPr kumimoji="0" lang="zh-CN" altLang="en-US" sz="100" b="0" i="0" u="none" strike="noStrike" kern="0" cap="none" spc="0" normalizeH="0" baseline="0" noProof="0" dirty="0" smtClean="0">
                <a:ln>
                  <a:noFill/>
                </a:ln>
                <a:solidFill>
                  <a:prstClr val="white"/>
                </a:solidFill>
                <a:effectLst/>
                <a:uLnTx/>
                <a:uFillTx/>
              </a:rPr>
              <a:t>下载：</a:t>
            </a:r>
            <a:r>
              <a:rPr kumimoji="0" lang="en-US" altLang="zh-CN" sz="100" b="0" i="0" u="none" strike="noStrike" kern="0" cap="none" spc="0" normalizeH="0" baseline="0" noProof="0" dirty="0" smtClean="0">
                <a:ln>
                  <a:noFill/>
                </a:ln>
                <a:solidFill>
                  <a:prstClr val="white"/>
                </a:solidFill>
                <a:effectLst/>
                <a:uLnTx/>
                <a:uFillTx/>
              </a:rPr>
              <a:t>www.1ppt.com/xiazai/        PPT</a:t>
            </a:r>
            <a:r>
              <a:rPr kumimoji="0" lang="zh-CN" altLang="en-US" sz="100" b="0" i="0" u="none" strike="noStrike" kern="0" cap="none" spc="0" normalizeH="0" baseline="0" noProof="0" dirty="0" smtClean="0">
                <a:ln>
                  <a:noFill/>
                </a:ln>
                <a:solidFill>
                  <a:prstClr val="white"/>
                </a:solidFill>
                <a:effectLst/>
                <a:uLnTx/>
                <a:uFillTx/>
              </a:rPr>
              <a:t>教程： </a:t>
            </a:r>
            <a:r>
              <a:rPr kumimoji="0" lang="en-US" altLang="zh-CN" sz="100" b="0" i="0" u="none" strike="noStrike" kern="0" cap="none" spc="0" normalizeH="0" baseline="0" noProof="0" dirty="0" smtClean="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white"/>
                </a:solidFill>
                <a:effectLst/>
                <a:uLnTx/>
                <a:uFillTx/>
              </a:rPr>
              <a:t>Word</a:t>
            </a:r>
            <a:r>
              <a:rPr kumimoji="0" lang="zh-CN" altLang="en-US" sz="100" b="0" i="0" u="none" strike="noStrike" kern="0" cap="none" spc="0" normalizeH="0" baseline="0" noProof="0" dirty="0" smtClean="0">
                <a:ln>
                  <a:noFill/>
                </a:ln>
                <a:solidFill>
                  <a:prstClr val="white"/>
                </a:solidFill>
                <a:effectLst/>
                <a:uLnTx/>
                <a:uFillTx/>
              </a:rPr>
              <a:t>教程： </a:t>
            </a:r>
            <a:r>
              <a:rPr kumimoji="0" lang="en-US" altLang="zh-CN" sz="100" b="0" i="0" u="none" strike="noStrike" kern="0" cap="none" spc="0" normalizeH="0" baseline="0" noProof="0" dirty="0" smtClean="0">
                <a:ln>
                  <a:noFill/>
                </a:ln>
                <a:solidFill>
                  <a:prstClr val="white"/>
                </a:solidFill>
                <a:effectLst/>
                <a:uLnTx/>
                <a:uFillTx/>
              </a:rPr>
              <a:t>www.1ppt.com/word/              Excel</a:t>
            </a:r>
            <a:r>
              <a:rPr kumimoji="0" lang="zh-CN" altLang="en-US" sz="100" b="0" i="0" u="none" strike="noStrike" kern="0" cap="none" spc="0" normalizeH="0" baseline="0" noProof="0" dirty="0" smtClean="0">
                <a:ln>
                  <a:noFill/>
                </a:ln>
                <a:solidFill>
                  <a:prstClr val="white"/>
                </a:solidFill>
                <a:effectLst/>
                <a:uLnTx/>
                <a:uFillTx/>
              </a:rPr>
              <a:t>教程：</a:t>
            </a:r>
            <a:r>
              <a:rPr kumimoji="0" lang="en-US" altLang="zh-CN" sz="100" b="0" i="0" u="none" strike="noStrike" kern="0" cap="none" spc="0" normalizeH="0" baseline="0" noProof="0" dirty="0" smtClean="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white"/>
                </a:solidFill>
                <a:effectLst/>
                <a:uLnTx/>
                <a:uFillTx/>
              </a:rPr>
              <a:t>资料下载：</a:t>
            </a:r>
            <a:r>
              <a:rPr kumimoji="0" lang="en-US" altLang="zh-CN" sz="100" b="0" i="0" u="none" strike="noStrike" kern="0" cap="none" spc="0" normalizeH="0" baseline="0" noProof="0" dirty="0" smtClean="0">
                <a:ln>
                  <a:noFill/>
                </a:ln>
                <a:solidFill>
                  <a:prstClr val="white"/>
                </a:solidFill>
                <a:effectLst/>
                <a:uLnTx/>
                <a:uFillTx/>
              </a:rPr>
              <a:t>www.1ppt.com/ziliao/                PPT</a:t>
            </a:r>
            <a:r>
              <a:rPr kumimoji="0" lang="zh-CN" altLang="en-US" sz="100" b="0" i="0" u="none" strike="noStrike" kern="0" cap="none" spc="0" normalizeH="0" baseline="0" noProof="0" dirty="0" smtClean="0">
                <a:ln>
                  <a:noFill/>
                </a:ln>
                <a:solidFill>
                  <a:prstClr val="white"/>
                </a:solidFill>
                <a:effectLst/>
                <a:uLnTx/>
                <a:uFillTx/>
              </a:rPr>
              <a:t>课件下载：</a:t>
            </a:r>
            <a:r>
              <a:rPr kumimoji="0" lang="en-US" altLang="zh-CN" sz="100" b="0" i="0" u="none" strike="noStrike" kern="0" cap="none" spc="0" normalizeH="0" baseline="0" noProof="0" dirty="0" smtClean="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white"/>
                </a:solidFill>
                <a:effectLst/>
                <a:uLnTx/>
                <a:uFillTx/>
              </a:rPr>
              <a:t>范文下载：</a:t>
            </a:r>
            <a:r>
              <a:rPr kumimoji="0" lang="en-US" altLang="zh-CN" sz="100" b="0" i="0" u="none" strike="noStrike" kern="0" cap="none" spc="0" normalizeH="0" baseline="0" noProof="0" dirty="0" smtClean="0">
                <a:ln>
                  <a:noFill/>
                </a:ln>
                <a:solidFill>
                  <a:prstClr val="white"/>
                </a:solidFill>
                <a:effectLst/>
                <a:uLnTx/>
                <a:uFillTx/>
              </a:rPr>
              <a:t>www.1ppt.com/fanwen/             </a:t>
            </a:r>
            <a:r>
              <a:rPr kumimoji="0" lang="zh-CN" altLang="en-US" sz="100" b="0" i="0" u="none" strike="noStrike" kern="0" cap="none" spc="0" normalizeH="0" baseline="0" noProof="0" dirty="0" smtClean="0">
                <a:ln>
                  <a:noFill/>
                </a:ln>
                <a:solidFill>
                  <a:prstClr val="white"/>
                </a:solidFill>
                <a:effectLst/>
                <a:uLnTx/>
                <a:uFillTx/>
              </a:rPr>
              <a:t>试卷下载：</a:t>
            </a:r>
            <a:r>
              <a:rPr kumimoji="0" lang="en-US" altLang="zh-CN" sz="100" b="0" i="0" u="none" strike="noStrike" kern="0" cap="none" spc="0" normalizeH="0" baseline="0" noProof="0" dirty="0" smtClean="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white"/>
                </a:solidFill>
                <a:effectLst/>
                <a:uLnTx/>
                <a:uFillTx/>
              </a:rPr>
              <a:t>教案下载：</a:t>
            </a:r>
            <a:r>
              <a:rPr kumimoji="0" lang="en-US" altLang="zh-CN" sz="100" b="0" i="0" u="none" strike="noStrike" kern="0" cap="none" spc="0" normalizeH="0" baseline="0" noProof="0" dirty="0" smtClean="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smtClean="0">
                <a:ln>
                  <a:noFill/>
                </a:ln>
                <a:solidFill>
                  <a:prstClr val="white"/>
                </a:solidFill>
                <a:effectLst/>
                <a:uLnTx/>
                <a:uFillTx/>
              </a:rPr>
              <a:t>字体下载：</a:t>
            </a:r>
            <a:r>
              <a:rPr kumimoji="0" lang="en-US" altLang="zh-CN" sz="100" b="0" i="0" u="none" strike="noStrike" kern="0" cap="none" spc="0" normalizeH="0" baseline="0" noProof="0" dirty="0" smtClean="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white"/>
                </a:solidFill>
                <a:effectLst/>
                <a:uLnTx/>
                <a:uFillTx/>
              </a:rPr>
              <a:t> </a:t>
            </a:r>
            <a:endParaRPr kumimoji="0" lang="zh-CN" altLang="en-US" sz="100" b="0" i="0" u="none" strike="noStrike" kern="0" cap="none" spc="0" normalizeH="0" baseline="0" noProof="0" dirty="0" smtClean="0">
              <a:ln>
                <a:noFill/>
              </a:ln>
              <a:solidFill>
                <a:prstClr val="white"/>
              </a:solidFill>
              <a:effectLst/>
              <a:uLnTx/>
              <a:uFillTx/>
            </a:endParaRPr>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2019/9/25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2019/9/25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2019/9/25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2019/9/25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4.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6.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7.jpeg"/><Relationship Id="rId4" Type="http://schemas.openxmlformats.org/officeDocument/2006/relationships/image" Target="../media/image12.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122160" y="-5715"/>
            <a:ext cx="3628390"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7882255" y="1135380"/>
            <a:ext cx="1762760" cy="2390140"/>
            <a:chOff x="7882255" y="1135380"/>
            <a:chExt cx="1762760" cy="2390140"/>
          </a:xfrm>
        </p:grpSpPr>
        <p:sp>
          <p:nvSpPr>
            <p:cNvPr id="18" name="文本框 17"/>
            <p:cNvSpPr txBox="1"/>
            <p:nvPr/>
          </p:nvSpPr>
          <p:spPr>
            <a:xfrm>
              <a:off x="8578850" y="1135380"/>
              <a:ext cx="1066165" cy="1322070"/>
            </a:xfrm>
            <a:prstGeom prst="rect">
              <a:avLst/>
            </a:prstGeom>
            <a:noFill/>
          </p:spPr>
          <p:txBody>
            <a:bodyPr wrap="square" rtlCol="0">
              <a:spAutoFit/>
            </a:bodyPr>
            <a:lstStyle/>
            <a:p>
              <a:r>
                <a:rPr lang="zh-CN" altLang="en-US" sz="8000" dirty="0">
                  <a:solidFill>
                    <a:schemeClr val="tx1">
                      <a:lumMod val="75000"/>
                      <a:lumOff val="25000"/>
                    </a:schemeClr>
                  </a:solidFill>
                  <a:latin typeface="方正清刻本悦宋简体" panose="02000000000000000000" charset="-122"/>
                  <a:ea typeface="方正清刻本悦宋简体" panose="02000000000000000000" charset="-122"/>
                </a:rPr>
                <a:t>遗</a:t>
              </a:r>
            </a:p>
          </p:txBody>
        </p:sp>
        <p:sp>
          <p:nvSpPr>
            <p:cNvPr id="20" name="文本框 19"/>
            <p:cNvSpPr txBox="1"/>
            <p:nvPr/>
          </p:nvSpPr>
          <p:spPr>
            <a:xfrm>
              <a:off x="7882255" y="2203450"/>
              <a:ext cx="1066165" cy="1322070"/>
            </a:xfrm>
            <a:prstGeom prst="rect">
              <a:avLst/>
            </a:prstGeom>
            <a:noFill/>
          </p:spPr>
          <p:txBody>
            <a:bodyPr wrap="square" rtlCol="0">
              <a:spAutoFit/>
            </a:bodyPr>
            <a:lstStyle/>
            <a:p>
              <a:r>
                <a:rPr lang="zh-CN" altLang="en-US" sz="8000" dirty="0">
                  <a:solidFill>
                    <a:schemeClr val="tx1">
                      <a:lumMod val="75000"/>
                      <a:lumOff val="25000"/>
                    </a:schemeClr>
                  </a:solidFill>
                  <a:latin typeface="方正清刻本悦宋简体" panose="02000000000000000000" charset="-122"/>
                  <a:ea typeface="方正清刻本悦宋简体" panose="02000000000000000000" charset="-122"/>
                </a:rPr>
                <a:t>传</a:t>
              </a:r>
            </a:p>
          </p:txBody>
        </p:sp>
      </p:grpSp>
      <p:sp>
        <p:nvSpPr>
          <p:cNvPr id="21" name="文本框 20"/>
          <p:cNvSpPr txBox="1"/>
          <p:nvPr/>
        </p:nvSpPr>
        <p:spPr>
          <a:xfrm>
            <a:off x="9018530" y="2319847"/>
            <a:ext cx="859790" cy="2885440"/>
          </a:xfrm>
          <a:prstGeom prst="rect">
            <a:avLst/>
          </a:prstGeom>
          <a:noFill/>
        </p:spPr>
        <p:txBody>
          <a:bodyPr vert="eaVert" wrap="none" rtlCol="0">
            <a:spAutoFit/>
          </a:bodyPr>
          <a:lstStyle/>
          <a:p>
            <a:r>
              <a:rPr lang="zh-CN" altLang="en-US" sz="4400" dirty="0">
                <a:solidFill>
                  <a:schemeClr val="tx1">
                    <a:lumMod val="75000"/>
                    <a:lumOff val="25000"/>
                  </a:schemeClr>
                </a:solidFill>
                <a:latin typeface="方正清刻本悦宋简体" panose="02000000000000000000" charset="-122"/>
                <a:ea typeface="方正清刻本悦宋简体" panose="02000000000000000000" charset="-122"/>
              </a:rPr>
              <a:t>规律的应用</a:t>
            </a:r>
          </a:p>
        </p:txBody>
      </p:sp>
      <p:pic>
        <p:nvPicPr>
          <p:cNvPr id="8" name="图片 7"/>
          <p:cNvPicPr>
            <a:picLocks noChangeAspect="1"/>
          </p:cNvPicPr>
          <p:nvPr/>
        </p:nvPicPr>
        <p:blipFill>
          <a:blip r:embed="rId2" cstate="screen"/>
          <a:stretch>
            <a:fillRect/>
          </a:stretch>
        </p:blipFill>
        <p:spPr>
          <a:xfrm>
            <a:off x="9521028" y="4084124"/>
            <a:ext cx="2459044" cy="2962031"/>
          </a:xfrm>
          <a:prstGeom prst="rect">
            <a:avLst/>
          </a:prstGeom>
        </p:spPr>
      </p:pic>
      <p:pic>
        <p:nvPicPr>
          <p:cNvPr id="11" name="图片 10"/>
          <p:cNvPicPr>
            <a:picLocks noChangeAspect="1"/>
          </p:cNvPicPr>
          <p:nvPr/>
        </p:nvPicPr>
        <p:blipFill>
          <a:blip r:embed="rId3" cstate="print"/>
          <a:stretch>
            <a:fillRect/>
          </a:stretch>
        </p:blipFill>
        <p:spPr>
          <a:xfrm>
            <a:off x="2947886" y="4506595"/>
            <a:ext cx="4406634" cy="2438189"/>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25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childTnLst>
                          </p:cTn>
                        </p:par>
                        <p:par>
                          <p:cTn id="15" fill="hold">
                            <p:stCondLst>
                              <p:cond delay="1250"/>
                            </p:stCondLst>
                            <p:childTnLst>
                              <p:par>
                                <p:cTn id="16" presetID="2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175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76705" y="454025"/>
            <a:ext cx="2659702" cy="830997"/>
          </a:xfrm>
          <a:prstGeom prst="rect">
            <a:avLst/>
          </a:prstGeom>
          <a:noFill/>
        </p:spPr>
        <p:txBody>
          <a:bodyPr wrap="none" rtlCol="0" anchor="t">
            <a:spAutoFit/>
          </a:bodyPr>
          <a:lstStyle/>
          <a:p>
            <a:r>
              <a:rPr lang="zh-CN" altLang="en-US" sz="4800" b="1" dirty="0">
                <a:solidFill>
                  <a:srgbClr val="002060"/>
                </a:solidFill>
                <a:effectLst>
                  <a:outerShdw blurRad="38100" dist="38100" dir="2700000" algn="tl">
                    <a:srgbClr val="000000">
                      <a:alpha val="43137"/>
                    </a:srgbClr>
                  </a:outerShdw>
                </a:effectLst>
                <a:ea typeface="宋体" pitchFamily="2" charset="-122"/>
                <a:sym typeface="+mn-ea"/>
              </a:rPr>
              <a:t>巴氏小体</a:t>
            </a:r>
          </a:p>
        </p:txBody>
      </p:sp>
      <p:sp>
        <p:nvSpPr>
          <p:cNvPr id="9219" name="内容占位符 2"/>
          <p:cNvSpPr>
            <a:spLocks noGrp="1"/>
          </p:cNvSpPr>
          <p:nvPr>
            <p:ph idx="1"/>
          </p:nvPr>
        </p:nvSpPr>
        <p:spPr>
          <a:xfrm>
            <a:off x="590551" y="4446271"/>
            <a:ext cx="11601449" cy="2411730"/>
          </a:xfrm>
        </p:spPr>
        <p:txBody>
          <a:bodyPr vert="horz" wrap="square" lIns="91440" tIns="45720" rIns="91440" bIns="45720" anchor="t">
            <a:noAutofit/>
          </a:bodyPr>
          <a:lstStyle/>
          <a:p>
            <a:pPr fontAlgn="auto">
              <a:lnSpc>
                <a:spcPct val="150000"/>
              </a:lnSpc>
            </a:pPr>
            <a:r>
              <a:rPr lang="zh-CN" altLang="en-US" sz="2400" dirty="0">
                <a:latin typeface="+mj-ea"/>
                <a:ea typeface="宋体-简" panose="02010800040101010101" charset="-122"/>
              </a:rPr>
              <a:t>正常雌性哺乳动物体细胞中的两个</a:t>
            </a:r>
            <a:r>
              <a:rPr lang="en-US" altLang="zh-CN" sz="2400" dirty="0">
                <a:latin typeface="+mj-ea"/>
                <a:ea typeface="宋体-简" panose="02010800040101010101" charset="-122"/>
              </a:rPr>
              <a:t>X</a:t>
            </a:r>
            <a:r>
              <a:rPr lang="zh-CN" altLang="en-US" sz="2400" dirty="0">
                <a:latin typeface="+mj-ea"/>
                <a:ea typeface="宋体-简" panose="02010800040101010101" charset="-122"/>
              </a:rPr>
              <a:t>染色体之一在遗传性状表达上</a:t>
            </a:r>
            <a:r>
              <a:rPr lang="zh-CN" altLang="en-US" sz="2400" dirty="0" smtClean="0">
                <a:latin typeface="+mj-ea"/>
                <a:ea typeface="宋体-简" panose="02010800040101010101" charset="-122"/>
              </a:rPr>
              <a:t>是随机失</a:t>
            </a:r>
            <a:r>
              <a:rPr lang="zh-CN" altLang="en-US" sz="2400" dirty="0">
                <a:latin typeface="+mj-ea"/>
                <a:ea typeface="宋体-简" panose="02010800040101010101" charset="-122"/>
              </a:rPr>
              <a:t>活的</a:t>
            </a:r>
          </a:p>
          <a:p>
            <a:pPr fontAlgn="auto">
              <a:lnSpc>
                <a:spcPct val="150000"/>
              </a:lnSpc>
            </a:pPr>
            <a:endParaRPr lang="zh-CN" altLang="en-US" sz="300" dirty="0">
              <a:latin typeface="+mj-ea"/>
              <a:ea typeface="宋体-简" panose="02010800040101010101" charset="-122"/>
            </a:endParaRPr>
          </a:p>
          <a:p>
            <a:pPr fontAlgn="auto">
              <a:lnSpc>
                <a:spcPct val="150000"/>
              </a:lnSpc>
            </a:pPr>
            <a:r>
              <a:rPr lang="zh-CN" altLang="en-US" sz="2400" dirty="0">
                <a:latin typeface="+mj-ea"/>
                <a:ea typeface="宋体-简" panose="02010800040101010101" charset="-122"/>
              </a:rPr>
              <a:t>失活现象发生在胚胎发育的早期，一旦出现则从这一细胞分裂增殖而成的体细胞后代中失活的都是同一来源的染色体</a:t>
            </a:r>
          </a:p>
          <a:p>
            <a:pPr fontAlgn="auto">
              <a:lnSpc>
                <a:spcPct val="150000"/>
              </a:lnSpc>
            </a:pPr>
            <a:endParaRPr lang="zh-CN" altLang="en-US" sz="2400" dirty="0">
              <a:latin typeface="+mj-ea"/>
              <a:ea typeface="宋体-简" panose="02010800040101010101" charset="-122"/>
            </a:endParaRPr>
          </a:p>
        </p:txBody>
      </p:sp>
      <p:pic>
        <p:nvPicPr>
          <p:cNvPr id="12291" name="Picture 3"/>
          <p:cNvPicPr>
            <a:picLocks noChangeAspect="1" noChangeArrowheads="1"/>
          </p:cNvPicPr>
          <p:nvPr/>
        </p:nvPicPr>
        <p:blipFill>
          <a:blip r:embed="rId2" cstate="print"/>
          <a:srcRect/>
          <a:stretch>
            <a:fillRect/>
          </a:stretch>
        </p:blipFill>
        <p:spPr bwMode="auto">
          <a:xfrm>
            <a:off x="962025" y="1290638"/>
            <a:ext cx="10496550" cy="3133725"/>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blinds(horizontal)">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19">
                                            <p:txEl>
                                              <p:pRg st="2" end="2"/>
                                            </p:txEl>
                                          </p:spTgt>
                                        </p:tgtEl>
                                        <p:attrNameLst>
                                          <p:attrName>style.visibility</p:attrName>
                                        </p:attrNameLst>
                                      </p:cBhvr>
                                      <p:to>
                                        <p:strVal val="visible"/>
                                      </p:to>
                                    </p:set>
                                    <p:animEffect transition="in" filter="blinds(horizontal)">
                                      <p:cBhvr>
                                        <p:cTn id="12" dur="5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rotWithShape="1">
          <a:blip r:embed="rId2" cstate="screen"/>
          <a:srcRect l="34199" t="41404"/>
          <a:stretch>
            <a:fillRect/>
          </a:stretch>
        </p:blipFill>
        <p:spPr>
          <a:xfrm rot="10800000">
            <a:off x="11076774" y="5885010"/>
            <a:ext cx="1115225" cy="972990"/>
          </a:xfrm>
          <a:prstGeom prst="rect">
            <a:avLst/>
          </a:prstGeom>
        </p:spPr>
      </p:pic>
      <p:sp>
        <p:nvSpPr>
          <p:cNvPr id="2" name="文本框 1"/>
          <p:cNvSpPr txBox="1"/>
          <p:nvPr/>
        </p:nvSpPr>
        <p:spPr>
          <a:xfrm>
            <a:off x="992505" y="696595"/>
            <a:ext cx="3445174" cy="830997"/>
          </a:xfrm>
          <a:prstGeom prst="rect">
            <a:avLst/>
          </a:prstGeom>
          <a:noFill/>
        </p:spPr>
        <p:txBody>
          <a:bodyPr wrap="none" rtlCol="0">
            <a:spAutoFit/>
          </a:bodyPr>
          <a:lstStyle/>
          <a:p>
            <a:r>
              <a:rPr lang="zh-CN" altLang="en-US" sz="4800" dirty="0">
                <a:latin typeface="华文黑体" panose="02010600040101010101" charset="-122"/>
                <a:ea typeface="华文黑体" panose="02010600040101010101" charset="-122"/>
              </a:rPr>
              <a:t>线索</a:t>
            </a:r>
            <a:r>
              <a:rPr lang="zh-CN" altLang="en-US" sz="4800" dirty="0" smtClean="0">
                <a:latin typeface="华文黑体" panose="02010600040101010101" charset="-122"/>
                <a:ea typeface="华文黑体" panose="02010600040101010101" charset="-122"/>
              </a:rPr>
              <a:t>二 毛色</a:t>
            </a:r>
            <a:endParaRPr lang="zh-CN" altLang="en-US" sz="4800" dirty="0">
              <a:latin typeface="华文黑体" panose="02010600040101010101" charset="-122"/>
              <a:ea typeface="华文黑体" panose="02010600040101010101" charset="-122"/>
            </a:endParaRPr>
          </a:p>
        </p:txBody>
      </p:sp>
      <p:sp>
        <p:nvSpPr>
          <p:cNvPr id="3" name="文本框 2"/>
          <p:cNvSpPr txBox="1"/>
          <p:nvPr/>
        </p:nvSpPr>
        <p:spPr>
          <a:xfrm>
            <a:off x="1082675" y="1526540"/>
            <a:ext cx="10456545" cy="1960880"/>
          </a:xfrm>
          <a:prstGeom prst="rect">
            <a:avLst/>
          </a:prstGeom>
          <a:noFill/>
        </p:spPr>
        <p:txBody>
          <a:bodyPr wrap="square" rtlCol="0" anchor="t">
            <a:spAutoFit/>
          </a:bodyPr>
          <a:lstStyle/>
          <a:p>
            <a:pPr fontAlgn="auto">
              <a:lnSpc>
                <a:spcPct val="150000"/>
              </a:lnSpc>
            </a:pPr>
            <a:r>
              <a:rPr lang="en-US" altLang="zh-CN" sz="2700" dirty="0" smtClean="0">
                <a:latin typeface="+mj-ea"/>
                <a:ea typeface="宋体-简" panose="02010800040101010101" charset="-122"/>
                <a:sym typeface="+mn-ea"/>
              </a:rPr>
              <a:t>【</a:t>
            </a:r>
            <a:r>
              <a:rPr lang="zh-CN" altLang="en-US" sz="2700" dirty="0" smtClean="0">
                <a:latin typeface="+mj-ea"/>
                <a:ea typeface="宋体-简" panose="02010800040101010101" charset="-122"/>
                <a:sym typeface="+mn-ea"/>
              </a:rPr>
              <a:t>练习</a:t>
            </a:r>
            <a:r>
              <a:rPr lang="en-US" altLang="zh-CN" sz="2700" dirty="0" smtClean="0">
                <a:latin typeface="+mj-ea"/>
                <a:ea typeface="宋体-简" panose="02010800040101010101" charset="-122"/>
                <a:sym typeface="+mn-ea"/>
              </a:rPr>
              <a:t>】</a:t>
            </a:r>
            <a:r>
              <a:rPr lang="zh-CN" altLang="en-US" sz="2700" dirty="0" smtClean="0">
                <a:latin typeface="+mj-ea"/>
                <a:ea typeface="宋体-简" panose="02010800040101010101" charset="-122"/>
                <a:sym typeface="+mn-ea"/>
              </a:rPr>
              <a:t>家</a:t>
            </a:r>
            <a:r>
              <a:rPr lang="zh-CN" altLang="en-US" sz="2700" dirty="0">
                <a:latin typeface="+mj-ea"/>
                <a:ea typeface="宋体-简" panose="02010800040101010101" charset="-122"/>
                <a:sym typeface="+mn-ea"/>
              </a:rPr>
              <a:t>猫体色由</a:t>
            </a:r>
            <a:r>
              <a:rPr lang="en-US" altLang="zh-CN" sz="2700" dirty="0">
                <a:solidFill>
                  <a:srgbClr val="FF0000"/>
                </a:solidFill>
                <a:latin typeface="+mj-ea"/>
                <a:ea typeface="宋体-简" panose="02010800040101010101" charset="-122"/>
                <a:sym typeface="+mn-ea"/>
              </a:rPr>
              <a:t>X</a:t>
            </a:r>
            <a:r>
              <a:rPr lang="zh-CN" altLang="en-US" sz="2700" dirty="0">
                <a:latin typeface="+mj-ea"/>
                <a:ea typeface="宋体-简" panose="02010800040101010101" charset="-122"/>
                <a:sym typeface="+mn-ea"/>
              </a:rPr>
              <a:t>染色体上一对等位基因</a:t>
            </a:r>
            <a:r>
              <a:rPr lang="en-US" altLang="zh-CN" sz="2700" dirty="0">
                <a:solidFill>
                  <a:srgbClr val="FF0000"/>
                </a:solidFill>
                <a:latin typeface="+mj-ea"/>
                <a:ea typeface="宋体-简" panose="02010800040101010101" charset="-122"/>
                <a:sym typeface="+mn-ea"/>
              </a:rPr>
              <a:t>B</a:t>
            </a:r>
            <a:r>
              <a:rPr lang="zh-CN" altLang="en-US" sz="2700" dirty="0">
                <a:solidFill>
                  <a:srgbClr val="FF0000"/>
                </a:solidFill>
                <a:latin typeface="+mj-ea"/>
                <a:ea typeface="宋体-简" panose="02010800040101010101" charset="-122"/>
                <a:sym typeface="+mn-ea"/>
              </a:rPr>
              <a:t>、</a:t>
            </a:r>
            <a:r>
              <a:rPr lang="en-US" altLang="zh-CN" sz="2700" dirty="0">
                <a:solidFill>
                  <a:srgbClr val="FF0000"/>
                </a:solidFill>
                <a:latin typeface="+mj-ea"/>
                <a:ea typeface="宋体-简" panose="02010800040101010101" charset="-122"/>
                <a:sym typeface="+mn-ea"/>
              </a:rPr>
              <a:t>b</a:t>
            </a:r>
            <a:r>
              <a:rPr lang="zh-CN" altLang="en-US" sz="2700" dirty="0">
                <a:latin typeface="+mj-ea"/>
                <a:ea typeface="宋体-简" panose="02010800040101010101" charset="-122"/>
                <a:sym typeface="+mn-ea"/>
              </a:rPr>
              <a:t>控制，只含基因</a:t>
            </a:r>
            <a:r>
              <a:rPr lang="en-US" altLang="zh-CN" sz="2700" dirty="0">
                <a:solidFill>
                  <a:schemeClr val="accent6">
                    <a:lumMod val="75000"/>
                  </a:schemeClr>
                </a:solidFill>
                <a:latin typeface="+mj-ea"/>
                <a:ea typeface="宋体-简" panose="02010800040101010101" charset="-122"/>
                <a:sym typeface="+mn-ea"/>
              </a:rPr>
              <a:t>B</a:t>
            </a:r>
            <a:r>
              <a:rPr lang="zh-CN" altLang="en-US" sz="2700" dirty="0">
                <a:latin typeface="+mj-ea"/>
                <a:ea typeface="宋体-简" panose="02010800040101010101" charset="-122"/>
                <a:sym typeface="+mn-ea"/>
              </a:rPr>
              <a:t>的个体为黑猫，只含基因</a:t>
            </a:r>
            <a:r>
              <a:rPr lang="en-US" altLang="zh-CN" sz="2700" dirty="0">
                <a:solidFill>
                  <a:srgbClr val="FF0000"/>
                </a:solidFill>
                <a:latin typeface="+mj-ea"/>
                <a:ea typeface="宋体-简" panose="02010800040101010101" charset="-122"/>
                <a:sym typeface="+mn-ea"/>
              </a:rPr>
              <a:t>b</a:t>
            </a:r>
            <a:r>
              <a:rPr lang="zh-CN" altLang="en-US" sz="2700" dirty="0">
                <a:latin typeface="+mj-ea"/>
                <a:ea typeface="宋体-简" panose="02010800040101010101" charset="-122"/>
                <a:sym typeface="+mn-ea"/>
              </a:rPr>
              <a:t>的个体为黄猫，其他个体为玳瑁猫。下列说法正确的是：</a:t>
            </a:r>
          </a:p>
        </p:txBody>
      </p:sp>
      <p:sp>
        <p:nvSpPr>
          <p:cNvPr id="4" name="文本框 3"/>
          <p:cNvSpPr txBox="1"/>
          <p:nvPr/>
        </p:nvSpPr>
        <p:spPr>
          <a:xfrm>
            <a:off x="1929765" y="3495675"/>
            <a:ext cx="9568815" cy="2676525"/>
          </a:xfrm>
          <a:prstGeom prst="rect">
            <a:avLst/>
          </a:prstGeom>
          <a:noFill/>
        </p:spPr>
        <p:txBody>
          <a:bodyPr wrap="square" rtlCol="0" anchor="t">
            <a:spAutoFit/>
          </a:bodyPr>
          <a:lstStyle/>
          <a:p>
            <a:pPr fontAlgn="auto">
              <a:lnSpc>
                <a:spcPct val="150000"/>
              </a:lnSpc>
            </a:pPr>
            <a:r>
              <a:rPr lang="en-US" altLang="zh-CN" sz="2800" dirty="0">
                <a:latin typeface="+mn-ea"/>
                <a:ea typeface="宋体" pitchFamily="2" charset="-122"/>
                <a:sym typeface="+mn-ea"/>
              </a:rPr>
              <a:t>A</a:t>
            </a:r>
            <a:r>
              <a:rPr lang="zh-CN" altLang="en-US" sz="2800" dirty="0">
                <a:latin typeface="+mn-ea"/>
                <a:ea typeface="宋体" pitchFamily="2" charset="-122"/>
                <a:sym typeface="+mn-ea"/>
              </a:rPr>
              <a:t>．雌猫和雄猫的体色分别各有</a:t>
            </a:r>
            <a:r>
              <a:rPr lang="en-US" altLang="zh-CN" sz="2800" dirty="0">
                <a:latin typeface="+mn-ea"/>
                <a:ea typeface="宋体" pitchFamily="2" charset="-122"/>
                <a:sym typeface="+mn-ea"/>
              </a:rPr>
              <a:t>3</a:t>
            </a:r>
            <a:r>
              <a:rPr lang="zh-CN" altLang="en-US" sz="2800" dirty="0">
                <a:latin typeface="+mn-ea"/>
                <a:ea typeface="宋体" pitchFamily="2" charset="-122"/>
                <a:sym typeface="+mn-ea"/>
              </a:rPr>
              <a:t>种 </a:t>
            </a:r>
            <a:endParaRPr lang="en-US" altLang="zh-CN" sz="2800" dirty="0">
              <a:latin typeface="+mn-ea"/>
              <a:ea typeface="宋体" pitchFamily="2" charset="-122"/>
            </a:endParaRPr>
          </a:p>
          <a:p>
            <a:pPr fontAlgn="auto">
              <a:lnSpc>
                <a:spcPct val="150000"/>
              </a:lnSpc>
            </a:pPr>
            <a:r>
              <a:rPr lang="en-US" altLang="zh-CN" sz="2800" dirty="0">
                <a:latin typeface="+mn-ea"/>
                <a:ea typeface="宋体" pitchFamily="2" charset="-122"/>
                <a:sym typeface="+mn-ea"/>
              </a:rPr>
              <a:t>B</a:t>
            </a:r>
            <a:r>
              <a:rPr lang="zh-CN" altLang="en-US" sz="2800" dirty="0">
                <a:latin typeface="+mn-ea"/>
                <a:ea typeface="宋体" pitchFamily="2" charset="-122"/>
                <a:sym typeface="+mn-ea"/>
              </a:rPr>
              <a:t>．玳瑁猫与黄猫杂交后代中玳瑁猫占</a:t>
            </a:r>
            <a:r>
              <a:rPr lang="en-US" altLang="zh-CN" sz="2800" dirty="0">
                <a:latin typeface="+mn-ea"/>
                <a:ea typeface="宋体" pitchFamily="2" charset="-122"/>
                <a:sym typeface="+mn-ea"/>
              </a:rPr>
              <a:t>50% </a:t>
            </a:r>
            <a:endParaRPr lang="en-US" altLang="zh-CN" sz="2800" dirty="0">
              <a:latin typeface="+mn-ea"/>
              <a:ea typeface="宋体" pitchFamily="2" charset="-122"/>
            </a:endParaRPr>
          </a:p>
          <a:p>
            <a:pPr fontAlgn="auto">
              <a:lnSpc>
                <a:spcPct val="150000"/>
              </a:lnSpc>
            </a:pPr>
            <a:r>
              <a:rPr lang="en-US" altLang="zh-CN" sz="2800" dirty="0">
                <a:latin typeface="+mn-ea"/>
                <a:ea typeface="宋体" pitchFamily="2" charset="-122"/>
                <a:sym typeface="+mn-ea"/>
              </a:rPr>
              <a:t>C</a:t>
            </a:r>
            <a:r>
              <a:rPr lang="zh-CN" altLang="en-US" sz="2800" dirty="0">
                <a:latin typeface="+mn-ea"/>
                <a:ea typeface="宋体" pitchFamily="2" charset="-122"/>
                <a:sym typeface="+mn-ea"/>
              </a:rPr>
              <a:t>．只有用黑猫和黄猫杂交，才能最大比例的获得玳瑁猫 </a:t>
            </a:r>
            <a:endParaRPr lang="en-US" altLang="zh-CN" sz="2800" dirty="0">
              <a:latin typeface="+mn-ea"/>
              <a:ea typeface="宋体" pitchFamily="2" charset="-122"/>
            </a:endParaRPr>
          </a:p>
          <a:p>
            <a:pPr fontAlgn="auto">
              <a:lnSpc>
                <a:spcPct val="150000"/>
              </a:lnSpc>
            </a:pPr>
            <a:r>
              <a:rPr lang="en-US" altLang="zh-CN" sz="2800" dirty="0">
                <a:latin typeface="+mn-ea"/>
                <a:ea typeface="宋体" pitchFamily="2" charset="-122"/>
                <a:sym typeface="+mn-ea"/>
              </a:rPr>
              <a:t>D</a:t>
            </a:r>
            <a:r>
              <a:rPr lang="zh-CN" altLang="en-US" sz="2800" dirty="0">
                <a:latin typeface="+mn-ea"/>
                <a:ea typeface="宋体" pitchFamily="2" charset="-122"/>
                <a:sym typeface="+mn-ea"/>
              </a:rPr>
              <a:t>．为持续高效地繁育玳瑁猫，应逐代淘汰其他体色的猫</a:t>
            </a:r>
          </a:p>
        </p:txBody>
      </p:sp>
      <p:sp>
        <p:nvSpPr>
          <p:cNvPr id="5" name="文本框 4"/>
          <p:cNvSpPr txBox="1"/>
          <p:nvPr/>
        </p:nvSpPr>
        <p:spPr>
          <a:xfrm>
            <a:off x="9335770" y="3008630"/>
            <a:ext cx="428322" cy="646331"/>
          </a:xfrm>
          <a:prstGeom prst="rect">
            <a:avLst/>
          </a:prstGeom>
          <a:noFill/>
        </p:spPr>
        <p:txBody>
          <a:bodyPr wrap="none" rtlCol="0">
            <a:spAutoFit/>
          </a:bodyPr>
          <a:lstStyle/>
          <a:p>
            <a:r>
              <a:rPr lang="en-US" altLang="zh-CN" sz="3600" b="1">
                <a:solidFill>
                  <a:srgbClr val="FF0000"/>
                </a:solidFill>
              </a:rPr>
              <a:t>C</a:t>
            </a:r>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s://ss0.bdstatic.com/94oJfD_bAAcT8t7mm9GUKT-xh_/timg?image&amp;quality=100&amp;size=b4000_4000&amp;sec=1569156028&amp;di=cce96931c7e766e7eabec61cd9fae386&amp;src=http://n.sinaimg.cn/sinacn04/551/w564h787/20180613/c5b6-hcwpcmp8301728.jpg"/>
          <p:cNvPicPr>
            <a:picLocks noChangeAspect="1"/>
          </p:cNvPicPr>
          <p:nvPr/>
        </p:nvPicPr>
        <p:blipFill>
          <a:blip r:embed="rId2" cstate="print"/>
          <a:stretch>
            <a:fillRect/>
          </a:stretch>
        </p:blipFill>
        <p:spPr>
          <a:xfrm>
            <a:off x="8039735" y="626110"/>
            <a:ext cx="1804688" cy="2520000"/>
          </a:xfrm>
          <a:prstGeom prst="rect">
            <a:avLst/>
          </a:prstGeom>
          <a:noFill/>
          <a:ln w="57150">
            <a:solidFill>
              <a:schemeClr val="accent6">
                <a:lumMod val="60000"/>
                <a:lumOff val="40000"/>
              </a:schemeClr>
            </a:solidFill>
          </a:ln>
        </p:spPr>
      </p:pic>
      <p:sp>
        <p:nvSpPr>
          <p:cNvPr id="8" name="矩形 7"/>
          <p:cNvSpPr/>
          <p:nvPr/>
        </p:nvSpPr>
        <p:spPr>
          <a:xfrm>
            <a:off x="1327785" y="-8255"/>
            <a:ext cx="1560195"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46" name="Picture 2"/>
          <p:cNvPicPr>
            <a:picLocks noChangeAspect="1"/>
          </p:cNvPicPr>
          <p:nvPr/>
        </p:nvPicPr>
        <p:blipFill>
          <a:blip r:embed="rId3" cstate="print"/>
          <a:stretch>
            <a:fillRect/>
          </a:stretch>
        </p:blipFill>
        <p:spPr>
          <a:xfrm>
            <a:off x="5366385" y="645160"/>
            <a:ext cx="1890000" cy="2520000"/>
          </a:xfrm>
          <a:prstGeom prst="rect">
            <a:avLst/>
          </a:prstGeom>
          <a:noFill/>
          <a:ln w="57150">
            <a:solidFill>
              <a:schemeClr val="accent6">
                <a:lumMod val="60000"/>
                <a:lumOff val="40000"/>
              </a:schemeClr>
            </a:solidFill>
          </a:ln>
        </p:spPr>
      </p:pic>
      <p:pic>
        <p:nvPicPr>
          <p:cNvPr id="3076" name="Picture 3" descr="C:\Users\Administrator\Desktop\猫咪遗传\猫咪遗传mmexport1569126460973.jpg"/>
          <p:cNvPicPr>
            <a:picLocks noChangeAspect="1"/>
          </p:cNvPicPr>
          <p:nvPr/>
        </p:nvPicPr>
        <p:blipFill>
          <a:blip r:embed="rId4" cstate="print"/>
          <a:srcRect t="19511" r="12195" b="17073"/>
          <a:stretch>
            <a:fillRect/>
          </a:stretch>
        </p:blipFill>
        <p:spPr>
          <a:xfrm>
            <a:off x="3253934" y="4236084"/>
            <a:ext cx="2723322" cy="2621916"/>
          </a:xfrm>
          <a:prstGeom prst="rect">
            <a:avLst/>
          </a:prstGeom>
          <a:noFill/>
          <a:ln w="57150">
            <a:solidFill>
              <a:schemeClr val="accent6">
                <a:lumMod val="60000"/>
                <a:lumOff val="40000"/>
              </a:schemeClr>
            </a:solidFill>
          </a:ln>
        </p:spPr>
      </p:pic>
      <p:pic>
        <p:nvPicPr>
          <p:cNvPr id="3077" name="Picture 4" descr="C:\Users\Administrator\Desktop\猫咪遗传\猫咪遗传mmexport1569126463794.jpg"/>
          <p:cNvPicPr>
            <a:picLocks noChangeAspect="1"/>
          </p:cNvPicPr>
          <p:nvPr/>
        </p:nvPicPr>
        <p:blipFill>
          <a:blip r:embed="rId5" cstate="print"/>
          <a:srcRect l="13235" t="26471" r="25000" b="8823"/>
          <a:stretch>
            <a:fillRect/>
          </a:stretch>
        </p:blipFill>
        <p:spPr>
          <a:xfrm>
            <a:off x="6128272" y="4236084"/>
            <a:ext cx="3130028" cy="2460078"/>
          </a:xfrm>
          <a:prstGeom prst="rect">
            <a:avLst/>
          </a:prstGeom>
          <a:noFill/>
          <a:ln w="57150">
            <a:solidFill>
              <a:schemeClr val="accent6">
                <a:lumMod val="60000"/>
                <a:lumOff val="40000"/>
              </a:schemeClr>
            </a:solidFill>
          </a:ln>
        </p:spPr>
      </p:pic>
      <p:pic>
        <p:nvPicPr>
          <p:cNvPr id="3078" name="Picture 5" descr="C:\Users\Administrator\Desktop\猫咪遗传\猫咪遗传mmexport1569126466647.jpg"/>
          <p:cNvPicPr>
            <a:picLocks noChangeAspect="1"/>
          </p:cNvPicPr>
          <p:nvPr/>
        </p:nvPicPr>
        <p:blipFill>
          <a:blip r:embed="rId6" cstate="print"/>
          <a:srcRect l="19909" t="17857" r="9396" b="14285"/>
          <a:stretch>
            <a:fillRect/>
          </a:stretch>
        </p:blipFill>
        <p:spPr>
          <a:xfrm>
            <a:off x="9299575" y="4236084"/>
            <a:ext cx="2978094" cy="2145665"/>
          </a:xfrm>
          <a:prstGeom prst="rect">
            <a:avLst/>
          </a:prstGeom>
          <a:noFill/>
          <a:ln w="57150">
            <a:solidFill>
              <a:schemeClr val="accent6">
                <a:lumMod val="60000"/>
                <a:lumOff val="40000"/>
              </a:schemeClr>
            </a:solidFill>
          </a:ln>
        </p:spPr>
      </p:pic>
      <p:pic>
        <p:nvPicPr>
          <p:cNvPr id="6149" name="Picture 2" descr="/Users/elaine/Desktop/1.jpg1"/>
          <p:cNvPicPr>
            <a:picLocks noChangeAspect="1"/>
          </p:cNvPicPr>
          <p:nvPr/>
        </p:nvPicPr>
        <p:blipFill>
          <a:blip r:embed="rId7" cstate="print"/>
          <a:srcRect/>
          <a:stretch>
            <a:fillRect/>
          </a:stretch>
        </p:blipFill>
        <p:spPr>
          <a:xfrm>
            <a:off x="7984490" y="578485"/>
            <a:ext cx="1911350" cy="2616200"/>
          </a:xfrm>
          <a:prstGeom prst="rect">
            <a:avLst/>
          </a:prstGeom>
          <a:noFill/>
          <a:ln w="57150">
            <a:noFill/>
          </a:ln>
        </p:spPr>
      </p:pic>
      <p:sp>
        <p:nvSpPr>
          <p:cNvPr id="16" name="文本框 15"/>
          <p:cNvSpPr txBox="1"/>
          <p:nvPr/>
        </p:nvSpPr>
        <p:spPr>
          <a:xfrm>
            <a:off x="7398385" y="1444625"/>
            <a:ext cx="601980" cy="922020"/>
          </a:xfrm>
          <a:prstGeom prst="rect">
            <a:avLst/>
          </a:prstGeom>
          <a:noFill/>
        </p:spPr>
        <p:txBody>
          <a:bodyPr wrap="none" rtlCol="0">
            <a:spAutoFit/>
          </a:bodyPr>
          <a:lstStyle/>
          <a:p>
            <a:r>
              <a:rPr lang="en-US" altLang="zh-CN" sz="5400"/>
              <a:t>X</a:t>
            </a:r>
          </a:p>
        </p:txBody>
      </p:sp>
      <p:cxnSp>
        <p:nvCxnSpPr>
          <p:cNvPr id="25" name="肘形连接符 24"/>
          <p:cNvCxnSpPr>
            <a:stCxn id="16" idx="2"/>
            <a:endCxn id="3077" idx="0"/>
          </p:cNvCxnSpPr>
          <p:nvPr/>
        </p:nvCxnSpPr>
        <p:spPr>
          <a:xfrm rot="5400000">
            <a:off x="6761612" y="3298320"/>
            <a:ext cx="1869439" cy="6089"/>
          </a:xfrm>
          <a:prstGeom prst="bentConnector3">
            <a:avLst>
              <a:gd name="adj1" fmla="val 50000"/>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肘形连接符 25"/>
          <p:cNvCxnSpPr>
            <a:stCxn id="16" idx="2"/>
            <a:endCxn id="3078" idx="0"/>
          </p:cNvCxnSpPr>
          <p:nvPr/>
        </p:nvCxnSpPr>
        <p:spPr>
          <a:xfrm rot="16200000" flipH="1">
            <a:off x="8309279" y="1756740"/>
            <a:ext cx="1869439" cy="3089247"/>
          </a:xfrm>
          <a:prstGeom prst="bentConnector3">
            <a:avLst>
              <a:gd name="adj1" fmla="val 50000"/>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nvCxnSpPr>
        <p:spPr>
          <a:xfrm rot="5400000">
            <a:off x="5488940" y="2028190"/>
            <a:ext cx="1869440" cy="2548890"/>
          </a:xfrm>
          <a:prstGeom prst="bentConnector3">
            <a:avLst>
              <a:gd name="adj1" fmla="val 65828"/>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459605" y="1613535"/>
            <a:ext cx="589280" cy="583565"/>
          </a:xfrm>
          <a:prstGeom prst="rect">
            <a:avLst/>
          </a:prstGeom>
          <a:noFill/>
        </p:spPr>
        <p:txBody>
          <a:bodyPr wrap="none" rtlCol="0">
            <a:spAutoFit/>
          </a:bodyPr>
          <a:lstStyle/>
          <a:p>
            <a:r>
              <a:rPr lang="zh-CN" altLang="en-US" sz="3200" dirty="0"/>
              <a:t>黑</a:t>
            </a:r>
          </a:p>
        </p:txBody>
      </p:sp>
      <p:sp>
        <p:nvSpPr>
          <p:cNvPr id="29" name="文本框 28"/>
          <p:cNvSpPr txBox="1"/>
          <p:nvPr/>
        </p:nvSpPr>
        <p:spPr>
          <a:xfrm>
            <a:off x="11021060" y="1518285"/>
            <a:ext cx="589280" cy="583565"/>
          </a:xfrm>
          <a:prstGeom prst="rect">
            <a:avLst/>
          </a:prstGeom>
          <a:noFill/>
        </p:spPr>
        <p:txBody>
          <a:bodyPr wrap="none" rtlCol="0">
            <a:spAutoFit/>
          </a:bodyPr>
          <a:lstStyle/>
          <a:p>
            <a:r>
              <a:rPr lang="zh-CN" altLang="en-US" sz="3200" dirty="0"/>
              <a:t>黄</a:t>
            </a:r>
          </a:p>
        </p:txBody>
      </p:sp>
      <p:sp>
        <p:nvSpPr>
          <p:cNvPr id="30" name="文本框 29"/>
          <p:cNvSpPr txBox="1"/>
          <p:nvPr/>
        </p:nvSpPr>
        <p:spPr>
          <a:xfrm>
            <a:off x="4146550" y="2197100"/>
            <a:ext cx="783590" cy="768350"/>
          </a:xfrm>
          <a:prstGeom prst="rect">
            <a:avLst/>
          </a:prstGeom>
          <a:noFill/>
        </p:spPr>
        <p:txBody>
          <a:bodyPr wrap="none" rtlCol="0">
            <a:spAutoFit/>
          </a:bodyPr>
          <a:lstStyle/>
          <a:p>
            <a:r>
              <a:rPr lang="en-US" altLang="zh-CN" sz="4400">
                <a:solidFill>
                  <a:schemeClr val="bg1"/>
                </a:solidFill>
              </a:rPr>
              <a:t>aa</a:t>
            </a:r>
          </a:p>
        </p:txBody>
      </p:sp>
      <p:sp>
        <p:nvSpPr>
          <p:cNvPr id="31" name="文本框 30"/>
          <p:cNvSpPr txBox="1"/>
          <p:nvPr/>
        </p:nvSpPr>
        <p:spPr>
          <a:xfrm>
            <a:off x="10207625" y="2197100"/>
            <a:ext cx="845185" cy="768350"/>
          </a:xfrm>
          <a:prstGeom prst="rect">
            <a:avLst/>
          </a:prstGeom>
          <a:noFill/>
        </p:spPr>
        <p:txBody>
          <a:bodyPr wrap="none" rtlCol="0">
            <a:spAutoFit/>
          </a:bodyPr>
          <a:lstStyle/>
          <a:p>
            <a:r>
              <a:rPr lang="en-US" altLang="zh-CN" sz="4400">
                <a:solidFill>
                  <a:schemeClr val="bg1"/>
                </a:solidFill>
              </a:rPr>
              <a:t>Aa</a:t>
            </a:r>
          </a:p>
        </p:txBody>
      </p:sp>
      <p:sp>
        <p:nvSpPr>
          <p:cNvPr id="32" name="文本框 31"/>
          <p:cNvSpPr txBox="1"/>
          <p:nvPr/>
        </p:nvSpPr>
        <p:spPr>
          <a:xfrm>
            <a:off x="3140075" y="3527425"/>
            <a:ext cx="995680" cy="583565"/>
          </a:xfrm>
          <a:prstGeom prst="rect">
            <a:avLst/>
          </a:prstGeom>
          <a:noFill/>
        </p:spPr>
        <p:txBody>
          <a:bodyPr wrap="none" rtlCol="0">
            <a:spAutoFit/>
          </a:bodyPr>
          <a:lstStyle/>
          <a:p>
            <a:r>
              <a:rPr lang="zh-CN" altLang="en-US" sz="3200" dirty="0"/>
              <a:t>黄黑</a:t>
            </a:r>
          </a:p>
        </p:txBody>
      </p:sp>
      <p:sp>
        <p:nvSpPr>
          <p:cNvPr id="33" name="文本框 32"/>
          <p:cNvSpPr txBox="1"/>
          <p:nvPr/>
        </p:nvSpPr>
        <p:spPr>
          <a:xfrm>
            <a:off x="6880860" y="3622675"/>
            <a:ext cx="589280" cy="583565"/>
          </a:xfrm>
          <a:prstGeom prst="rect">
            <a:avLst/>
          </a:prstGeom>
          <a:noFill/>
        </p:spPr>
        <p:txBody>
          <a:bodyPr wrap="none" rtlCol="0">
            <a:spAutoFit/>
          </a:bodyPr>
          <a:lstStyle/>
          <a:p>
            <a:r>
              <a:rPr lang="zh-CN" altLang="en-US" sz="3200" dirty="0"/>
              <a:t>黑</a:t>
            </a:r>
          </a:p>
        </p:txBody>
      </p:sp>
      <p:sp>
        <p:nvSpPr>
          <p:cNvPr id="34" name="文本框 33"/>
          <p:cNvSpPr txBox="1"/>
          <p:nvPr/>
        </p:nvSpPr>
        <p:spPr>
          <a:xfrm>
            <a:off x="9505315" y="3698875"/>
            <a:ext cx="995680" cy="583565"/>
          </a:xfrm>
          <a:prstGeom prst="rect">
            <a:avLst/>
          </a:prstGeom>
          <a:noFill/>
        </p:spPr>
        <p:txBody>
          <a:bodyPr wrap="none" rtlCol="0">
            <a:spAutoFit/>
          </a:bodyPr>
          <a:lstStyle/>
          <a:p>
            <a:r>
              <a:rPr lang="zh-CN" altLang="en-US" sz="3200" dirty="0"/>
              <a:t>黄黑</a:t>
            </a:r>
          </a:p>
        </p:txBody>
      </p:sp>
      <p:sp>
        <p:nvSpPr>
          <p:cNvPr id="42" name="TextBox 41"/>
          <p:cNvSpPr txBox="1"/>
          <p:nvPr/>
        </p:nvSpPr>
        <p:spPr>
          <a:xfrm>
            <a:off x="4046855" y="2197100"/>
            <a:ext cx="982663" cy="523875"/>
          </a:xfrm>
          <a:prstGeom prst="rect">
            <a:avLst/>
          </a:prstGeom>
          <a:noFill/>
          <a:ln w="9525">
            <a:noFill/>
          </a:ln>
        </p:spPr>
        <p:txBody>
          <a:bodyPr wrap="none">
            <a:spAutoFit/>
          </a:bodyPr>
          <a:lstStyle/>
          <a:p>
            <a:pPr eaLnBrk="0" hangingPunct="0"/>
            <a:r>
              <a:rPr lang="en-US" altLang="zh-CN" sz="2800" dirty="0">
                <a:latin typeface="Arial" panose="020B0604020202090204" pitchFamily="34" charset="0"/>
              </a:rPr>
              <a:t>X</a:t>
            </a:r>
            <a:r>
              <a:rPr lang="en-US" altLang="zh-CN" sz="2800" baseline="30000" dirty="0">
                <a:latin typeface="Arial" panose="020B0604020202090204" pitchFamily="34" charset="0"/>
              </a:rPr>
              <a:t>B</a:t>
            </a:r>
            <a:r>
              <a:rPr lang="en-US" altLang="zh-CN" sz="2800" dirty="0">
                <a:latin typeface="Arial" panose="020B0604020202090204" pitchFamily="34" charset="0"/>
              </a:rPr>
              <a:t>X</a:t>
            </a:r>
            <a:r>
              <a:rPr lang="en-US" altLang="zh-CN" sz="2800" baseline="30000" dirty="0">
                <a:latin typeface="Arial" panose="020B0604020202090204" pitchFamily="34" charset="0"/>
              </a:rPr>
              <a:t>B</a:t>
            </a:r>
            <a:endParaRPr lang="zh-CN" altLang="en-US" sz="2800" baseline="30000" dirty="0">
              <a:latin typeface="Arial" panose="020B0604020202090204" pitchFamily="34" charset="0"/>
            </a:endParaRPr>
          </a:p>
        </p:txBody>
      </p:sp>
      <p:sp>
        <p:nvSpPr>
          <p:cNvPr id="5" name="TextBox 43"/>
          <p:cNvSpPr txBox="1"/>
          <p:nvPr/>
        </p:nvSpPr>
        <p:spPr>
          <a:xfrm>
            <a:off x="10962005" y="2178050"/>
            <a:ext cx="795338" cy="523875"/>
          </a:xfrm>
          <a:prstGeom prst="rect">
            <a:avLst/>
          </a:prstGeom>
          <a:noFill/>
          <a:ln w="9525">
            <a:noFill/>
          </a:ln>
        </p:spPr>
        <p:txBody>
          <a:bodyPr wrap="none">
            <a:spAutoFit/>
          </a:bodyPr>
          <a:lstStyle/>
          <a:p>
            <a:pPr eaLnBrk="0" hangingPunct="0"/>
            <a:r>
              <a:rPr lang="en-US" altLang="zh-CN" sz="2800" dirty="0">
                <a:latin typeface="Arial" panose="020B0604020202090204" pitchFamily="34" charset="0"/>
              </a:rPr>
              <a:t>X</a:t>
            </a:r>
            <a:r>
              <a:rPr lang="en-US" altLang="zh-CN" sz="2800" baseline="30000" dirty="0">
                <a:latin typeface="Arial" panose="020B0604020202090204" pitchFamily="34" charset="0"/>
              </a:rPr>
              <a:t>b</a:t>
            </a:r>
            <a:r>
              <a:rPr lang="en-US" altLang="zh-CN" sz="2800" dirty="0">
                <a:latin typeface="Arial" panose="020B0604020202090204" pitchFamily="34" charset="0"/>
              </a:rPr>
              <a:t>Y</a:t>
            </a:r>
            <a:endParaRPr lang="zh-CN" altLang="en-US" sz="2800" baseline="30000" dirty="0">
              <a:latin typeface="Arial" panose="020B0604020202090204" pitchFamily="34" charset="0"/>
            </a:endParaRPr>
          </a:p>
        </p:txBody>
      </p:sp>
      <p:sp>
        <p:nvSpPr>
          <p:cNvPr id="39" name="TextBox 38"/>
          <p:cNvSpPr txBox="1"/>
          <p:nvPr/>
        </p:nvSpPr>
        <p:spPr>
          <a:xfrm>
            <a:off x="3949065" y="3549015"/>
            <a:ext cx="955675" cy="523875"/>
          </a:xfrm>
          <a:prstGeom prst="rect">
            <a:avLst/>
          </a:prstGeom>
          <a:noFill/>
          <a:ln w="9525">
            <a:noFill/>
          </a:ln>
        </p:spPr>
        <p:txBody>
          <a:bodyPr wrap="none">
            <a:spAutoFit/>
          </a:bodyPr>
          <a:lstStyle/>
          <a:p>
            <a:pPr eaLnBrk="0" hangingPunct="0"/>
            <a:r>
              <a:rPr lang="en-US" altLang="zh-CN" sz="2800" dirty="0">
                <a:latin typeface="Arial" panose="020B0604020202090204" pitchFamily="34" charset="0"/>
              </a:rPr>
              <a:t>X</a:t>
            </a:r>
            <a:r>
              <a:rPr lang="en-US" altLang="zh-CN" sz="2800" baseline="30000" dirty="0">
                <a:latin typeface="Arial" panose="020B0604020202090204" pitchFamily="34" charset="0"/>
              </a:rPr>
              <a:t>B</a:t>
            </a:r>
            <a:r>
              <a:rPr lang="en-US" altLang="zh-CN" sz="2800" dirty="0">
                <a:latin typeface="Arial" panose="020B0604020202090204" pitchFamily="34" charset="0"/>
              </a:rPr>
              <a:t>X</a:t>
            </a:r>
            <a:r>
              <a:rPr lang="en-US" altLang="zh-CN" sz="2800" baseline="30000" dirty="0">
                <a:latin typeface="Arial" panose="020B0604020202090204" pitchFamily="34" charset="0"/>
              </a:rPr>
              <a:t>b</a:t>
            </a:r>
            <a:endParaRPr lang="zh-CN" altLang="en-US" sz="2800" baseline="30000" dirty="0">
              <a:latin typeface="Arial" panose="020B0604020202090204" pitchFamily="34" charset="0"/>
            </a:endParaRPr>
          </a:p>
        </p:txBody>
      </p:sp>
      <p:sp>
        <p:nvSpPr>
          <p:cNvPr id="41" name="TextBox 40"/>
          <p:cNvSpPr txBox="1"/>
          <p:nvPr/>
        </p:nvSpPr>
        <p:spPr>
          <a:xfrm>
            <a:off x="7698105" y="3644265"/>
            <a:ext cx="822325" cy="523875"/>
          </a:xfrm>
          <a:prstGeom prst="rect">
            <a:avLst/>
          </a:prstGeom>
          <a:noFill/>
          <a:ln w="9525">
            <a:noFill/>
          </a:ln>
        </p:spPr>
        <p:txBody>
          <a:bodyPr wrap="none">
            <a:spAutoFit/>
          </a:bodyPr>
          <a:lstStyle/>
          <a:p>
            <a:pPr eaLnBrk="0" hangingPunct="0"/>
            <a:r>
              <a:rPr lang="en-US" altLang="zh-CN" sz="2800" dirty="0">
                <a:latin typeface="Arial" panose="020B0604020202090204" pitchFamily="34" charset="0"/>
              </a:rPr>
              <a:t>X</a:t>
            </a:r>
            <a:r>
              <a:rPr lang="en-US" altLang="zh-CN" sz="2800" baseline="30000" dirty="0">
                <a:latin typeface="Arial" panose="020B0604020202090204" pitchFamily="34" charset="0"/>
              </a:rPr>
              <a:t>B</a:t>
            </a:r>
            <a:r>
              <a:rPr lang="en-US" altLang="zh-CN" sz="2800" dirty="0">
                <a:latin typeface="Arial" panose="020B0604020202090204" pitchFamily="34" charset="0"/>
              </a:rPr>
              <a:t>Y</a:t>
            </a:r>
            <a:endParaRPr lang="zh-CN" altLang="en-US" sz="2800" baseline="30000" dirty="0">
              <a:latin typeface="Arial" panose="020B0604020202090204" pitchFamily="34" charset="0"/>
            </a:endParaRPr>
          </a:p>
        </p:txBody>
      </p:sp>
      <p:sp>
        <p:nvSpPr>
          <p:cNvPr id="40" name="TextBox 39"/>
          <p:cNvSpPr txBox="1"/>
          <p:nvPr/>
        </p:nvSpPr>
        <p:spPr>
          <a:xfrm>
            <a:off x="10554335" y="3720465"/>
            <a:ext cx="955675" cy="523875"/>
          </a:xfrm>
          <a:prstGeom prst="rect">
            <a:avLst/>
          </a:prstGeom>
          <a:noFill/>
          <a:ln w="9525">
            <a:noFill/>
          </a:ln>
        </p:spPr>
        <p:txBody>
          <a:bodyPr wrap="none">
            <a:spAutoFit/>
          </a:bodyPr>
          <a:lstStyle/>
          <a:p>
            <a:pPr eaLnBrk="0" hangingPunct="0"/>
            <a:r>
              <a:rPr lang="en-US" altLang="zh-CN" sz="2800" dirty="0">
                <a:latin typeface="Arial" panose="020B0604020202090204" pitchFamily="34" charset="0"/>
              </a:rPr>
              <a:t>X</a:t>
            </a:r>
            <a:r>
              <a:rPr lang="en-US" altLang="zh-CN" sz="2800" baseline="30000" dirty="0">
                <a:latin typeface="Arial" panose="020B0604020202090204" pitchFamily="34" charset="0"/>
              </a:rPr>
              <a:t>B</a:t>
            </a:r>
            <a:r>
              <a:rPr lang="en-US" altLang="zh-CN" sz="2800" dirty="0">
                <a:latin typeface="Arial" panose="020B0604020202090204" pitchFamily="34" charset="0"/>
              </a:rPr>
              <a:t>X</a:t>
            </a:r>
            <a:r>
              <a:rPr lang="en-US" altLang="zh-CN" sz="2800" baseline="30000" dirty="0">
                <a:latin typeface="Arial" panose="020B0604020202090204" pitchFamily="34" charset="0"/>
              </a:rPr>
              <a:t>b</a:t>
            </a:r>
            <a:endParaRPr lang="zh-CN" altLang="en-US" sz="2800" baseline="30000" dirty="0">
              <a:latin typeface="Arial" panose="020B0604020202090204" pitchFamily="34" charset="0"/>
            </a:endParaRPr>
          </a:p>
        </p:txBody>
      </p:sp>
      <p:sp>
        <p:nvSpPr>
          <p:cNvPr id="6" name="文本框 5"/>
          <p:cNvSpPr txBox="1"/>
          <p:nvPr/>
        </p:nvSpPr>
        <p:spPr>
          <a:xfrm>
            <a:off x="1871186" y="1299340"/>
            <a:ext cx="738664" cy="3653660"/>
          </a:xfrm>
          <a:prstGeom prst="rect">
            <a:avLst/>
          </a:prstGeom>
          <a:noFill/>
        </p:spPr>
        <p:txBody>
          <a:bodyPr vert="eaVert" wrap="square" rtlCol="0">
            <a:spAutoFit/>
          </a:bodyPr>
          <a:lstStyle/>
          <a:p>
            <a:r>
              <a:rPr lang="zh-CN" altLang="en-US" sz="3600" dirty="0">
                <a:solidFill>
                  <a:schemeClr val="tx1">
                    <a:lumMod val="75000"/>
                    <a:lumOff val="25000"/>
                  </a:schemeClr>
                </a:solidFill>
                <a:latin typeface="方正清刻本悦宋简体" panose="02000000000000000000" charset="-122"/>
                <a:ea typeface="方正清刻本悦宋简体" panose="02000000000000000000" charset="-122"/>
              </a:rPr>
              <a:t>线索</a:t>
            </a:r>
            <a:r>
              <a:rPr lang="zh-CN" altLang="en-US" sz="3600" dirty="0" smtClean="0">
                <a:solidFill>
                  <a:schemeClr val="tx1">
                    <a:lumMod val="75000"/>
                    <a:lumOff val="25000"/>
                  </a:schemeClr>
                </a:solidFill>
                <a:latin typeface="方正清刻本悦宋简体" panose="02000000000000000000" charset="-122"/>
                <a:ea typeface="方正清刻本悦宋简体" panose="02000000000000000000" charset="-122"/>
              </a:rPr>
              <a:t>二   毛色</a:t>
            </a:r>
            <a:endParaRPr lang="zh-CN" altLang="en-US" sz="3600" dirty="0">
              <a:solidFill>
                <a:schemeClr val="tx1">
                  <a:lumMod val="75000"/>
                  <a:lumOff val="25000"/>
                </a:schemeClr>
              </a:solidFill>
              <a:latin typeface="方正清刻本悦宋简体" panose="02000000000000000000" charset="-122"/>
              <a:ea typeface="方正清刻本悦宋简体" panose="02000000000000000000" charset="-122"/>
            </a:endParaRPr>
          </a:p>
        </p:txBody>
      </p:sp>
      <p:sp>
        <p:nvSpPr>
          <p:cNvPr id="4" name="TextBox 27"/>
          <p:cNvSpPr txBox="1"/>
          <p:nvPr/>
        </p:nvSpPr>
        <p:spPr>
          <a:xfrm>
            <a:off x="8658225" y="1155065"/>
            <a:ext cx="373380" cy="368300"/>
          </a:xfrm>
          <a:prstGeom prst="rect">
            <a:avLst/>
          </a:prstGeom>
          <a:noFill/>
        </p:spPr>
        <p:txBody>
          <a:bodyPr wrap="none">
            <a:spAutoFit/>
          </a:bodyPr>
          <a:lstStyle/>
          <a:p>
            <a:pPr marR="0" defTabSz="914400" eaLnBrk="0" hangingPunct="0">
              <a:buClrTx/>
              <a:buSzTx/>
              <a:buFontTx/>
              <a:buNone/>
              <a:defRPr/>
            </a:pPr>
            <a:r>
              <a:rPr kumimoji="0" lang="en-US" altLang="zh-CN" kern="1200" cap="none" spc="0" normalizeH="0" baseline="0" noProof="0" dirty="0">
                <a:solidFill>
                  <a:srgbClr val="FF0000"/>
                </a:solidFill>
                <a:effectLst>
                  <a:outerShdw blurRad="38100" dist="38100" dir="2700000" algn="tl">
                    <a:srgbClr val="C0C0C0"/>
                  </a:outerShdw>
                </a:effectLst>
                <a:latin typeface="Arial" panose="020B0604020202090204" pitchFamily="34" charset="0"/>
                <a:ea typeface="宋体" pitchFamily="2" charset="-122"/>
                <a:cs typeface="+mn-cs"/>
              </a:rPr>
              <a:t>M</a:t>
            </a:r>
          </a:p>
        </p:txBody>
      </p:sp>
      <p:sp>
        <p:nvSpPr>
          <p:cNvPr id="44" name="文本框 29"/>
          <p:cNvSpPr txBox="1"/>
          <p:nvPr/>
        </p:nvSpPr>
        <p:spPr>
          <a:xfrm>
            <a:off x="3472180" y="2044700"/>
            <a:ext cx="726481" cy="769441"/>
          </a:xfrm>
          <a:prstGeom prst="rect">
            <a:avLst/>
          </a:prstGeom>
          <a:noFill/>
        </p:spPr>
        <p:txBody>
          <a:bodyPr wrap="none" rtlCol="0">
            <a:spAutoFit/>
          </a:bodyPr>
          <a:lstStyle/>
          <a:p>
            <a:r>
              <a:rPr lang="en-US" altLang="zh-CN" sz="4400" dirty="0" err="1">
                <a:solidFill>
                  <a:srgbClr val="002060"/>
                </a:solidFill>
              </a:rPr>
              <a:t>aa</a:t>
            </a:r>
            <a:endParaRPr lang="en-US" altLang="zh-CN" sz="4400" dirty="0">
              <a:solidFill>
                <a:srgbClr val="002060"/>
              </a:solidFill>
            </a:endParaRPr>
          </a:p>
        </p:txBody>
      </p:sp>
      <p:sp>
        <p:nvSpPr>
          <p:cNvPr id="45" name="文本框 30"/>
          <p:cNvSpPr txBox="1"/>
          <p:nvPr/>
        </p:nvSpPr>
        <p:spPr>
          <a:xfrm>
            <a:off x="10219055" y="2044700"/>
            <a:ext cx="782587" cy="769441"/>
          </a:xfrm>
          <a:prstGeom prst="rect">
            <a:avLst/>
          </a:prstGeom>
          <a:noFill/>
        </p:spPr>
        <p:txBody>
          <a:bodyPr wrap="none" rtlCol="0">
            <a:spAutoFit/>
          </a:bodyPr>
          <a:lstStyle/>
          <a:p>
            <a:r>
              <a:rPr lang="en-US" altLang="zh-CN" sz="4400" dirty="0" err="1"/>
              <a:t>Aa</a:t>
            </a:r>
            <a:endParaRPr lang="en-US" altLang="zh-CN" sz="4400" dirty="0"/>
          </a:p>
        </p:txBody>
      </p:sp>
      <p:sp>
        <p:nvSpPr>
          <p:cNvPr id="46" name="TextBox 45"/>
          <p:cNvSpPr txBox="1"/>
          <p:nvPr/>
        </p:nvSpPr>
        <p:spPr>
          <a:xfrm>
            <a:off x="3048000" y="723900"/>
            <a:ext cx="1210588" cy="707886"/>
          </a:xfrm>
          <a:prstGeom prst="rect">
            <a:avLst/>
          </a:prstGeom>
          <a:noFill/>
        </p:spPr>
        <p:txBody>
          <a:bodyPr wrap="none" rtlCol="0">
            <a:spAutoFit/>
          </a:bodyPr>
          <a:lstStyle/>
          <a:p>
            <a:r>
              <a:rPr lang="zh-CN" altLang="en-US" sz="4000" dirty="0" smtClean="0"/>
              <a:t>亲代</a:t>
            </a:r>
            <a:endParaRPr lang="zh-CN" altLang="en-US" sz="4000" dirty="0"/>
          </a:p>
        </p:txBody>
      </p:sp>
      <p:sp>
        <p:nvSpPr>
          <p:cNvPr id="47" name="TextBox 46"/>
          <p:cNvSpPr txBox="1"/>
          <p:nvPr/>
        </p:nvSpPr>
        <p:spPr>
          <a:xfrm>
            <a:off x="1828800" y="5067300"/>
            <a:ext cx="1210588" cy="707886"/>
          </a:xfrm>
          <a:prstGeom prst="rect">
            <a:avLst/>
          </a:prstGeom>
          <a:noFill/>
        </p:spPr>
        <p:txBody>
          <a:bodyPr wrap="none" rtlCol="0">
            <a:spAutoFit/>
          </a:bodyPr>
          <a:lstStyle/>
          <a:p>
            <a:r>
              <a:rPr lang="zh-CN" altLang="en-US" sz="4000" dirty="0" smtClean="0"/>
              <a:t>子代</a:t>
            </a:r>
            <a:endParaRPr lang="zh-CN" altLang="en-US" sz="4000" dirty="0"/>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linds(horizontal)">
                                      <p:cBhvr>
                                        <p:cTn id="10" dur="500"/>
                                        <p:tgtEl>
                                          <p:spTgt spid="3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linds(horizontal)">
                                      <p:cBhvr>
                                        <p:cTn id="13" dur="500"/>
                                        <p:tgtEl>
                                          <p:spTgt spid="3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linds(horizontal)">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linds(horizontal)">
                                      <p:cBhvr>
                                        <p:cTn id="21" dur="500"/>
                                        <p:tgtEl>
                                          <p:spTgt spid="4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linds(horizontal)">
                                      <p:cBhvr>
                                        <p:cTn id="24" dur="500"/>
                                        <p:tgtEl>
                                          <p:spTgt spid="3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linds(horizontal)">
                                      <p:cBhvr>
                                        <p:cTn id="27" dur="500"/>
                                        <p:tgtEl>
                                          <p:spTgt spid="4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blinds(horizontal)">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linds(horizontal)">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6149"/>
                                        </p:tgtEl>
                                        <p:attrNameLst>
                                          <p:attrName>style.visibility</p:attrName>
                                        </p:attrNameLst>
                                      </p:cBhvr>
                                      <p:to>
                                        <p:strVal val="visible"/>
                                      </p:to>
                                    </p:set>
                                    <p:animEffect transition="in" filter="blinds(horizontal)">
                                      <p:cBhvr>
                                        <p:cTn id="45" dur="500"/>
                                        <p:tgtEl>
                                          <p:spTgt spid="6149"/>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blinds(horizontal)">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blinds(horizontal)">
                                      <p:cBhvr>
                                        <p:cTn id="5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2" grpId="0"/>
      <p:bldP spid="33" grpId="0"/>
      <p:bldP spid="34" grpId="0"/>
      <p:bldP spid="42" grpId="0"/>
      <p:bldP spid="5" grpId="0"/>
      <p:bldP spid="39" grpId="0"/>
      <p:bldP spid="41" grpId="0"/>
      <p:bldP spid="40" grpId="0"/>
      <p:bldP spid="44"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1558290"/>
            <a:ext cx="3788410" cy="379158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91" name="内容占位符 2"/>
          <p:cNvSpPr>
            <a:spLocks noGrp="1"/>
          </p:cNvSpPr>
          <p:nvPr>
            <p:ph idx="1"/>
          </p:nvPr>
        </p:nvSpPr>
        <p:spPr>
          <a:xfrm>
            <a:off x="3966845" y="1683385"/>
            <a:ext cx="8225155" cy="4351655"/>
          </a:xfrm>
        </p:spPr>
        <p:txBody>
          <a:bodyPr vert="horz" wrap="square" lIns="91440" tIns="45720" rIns="91440" bIns="45720" anchor="t">
            <a:normAutofit lnSpcReduction="10000"/>
          </a:bodyPr>
          <a:lstStyle/>
          <a:p>
            <a:pPr marL="0" indent="0" fontAlgn="auto">
              <a:lnSpc>
                <a:spcPct val="150000"/>
              </a:lnSpc>
              <a:buNone/>
            </a:pPr>
            <a:r>
              <a:rPr lang="en-US" altLang="zh-CN" dirty="0" smtClean="0">
                <a:latin typeface="+mj-ea"/>
                <a:ea typeface="宋体-简" panose="02010800040101010101" charset="-122"/>
                <a:sym typeface="+mn-ea"/>
              </a:rPr>
              <a:t>【</a:t>
            </a:r>
            <a:r>
              <a:rPr lang="zh-CN" altLang="en-US" dirty="0" smtClean="0">
                <a:latin typeface="+mj-ea"/>
                <a:ea typeface="宋体-简" panose="02010800040101010101" charset="-122"/>
                <a:sym typeface="+mn-ea"/>
              </a:rPr>
              <a:t>练习</a:t>
            </a:r>
            <a:r>
              <a:rPr lang="en-US" altLang="zh-CN" dirty="0" smtClean="0">
                <a:latin typeface="+mj-ea"/>
                <a:ea typeface="宋体-简" panose="02010800040101010101" charset="-122"/>
                <a:sym typeface="+mn-ea"/>
              </a:rPr>
              <a:t>】</a:t>
            </a:r>
            <a:r>
              <a:rPr lang="zh-CN" altLang="en-US" dirty="0" smtClean="0">
                <a:latin typeface="+mn-ea"/>
                <a:ea typeface="宋体" pitchFamily="2" charset="-122"/>
              </a:rPr>
              <a:t>已</a:t>
            </a:r>
            <a:r>
              <a:rPr lang="zh-CN" altLang="en-US" dirty="0">
                <a:latin typeface="+mn-ea"/>
                <a:ea typeface="宋体" pitchFamily="2" charset="-122"/>
              </a:rPr>
              <a:t>知等位基因 </a:t>
            </a:r>
            <a:r>
              <a:rPr lang="en-US" altLang="zh-CN" dirty="0">
                <a:latin typeface="+mn-ea"/>
                <a:ea typeface="宋体" pitchFamily="2" charset="-122"/>
              </a:rPr>
              <a:t>S</a:t>
            </a:r>
            <a:r>
              <a:rPr lang="zh-CN" altLang="en-US" dirty="0">
                <a:latin typeface="+mn-ea"/>
                <a:ea typeface="宋体" pitchFamily="2" charset="-122"/>
              </a:rPr>
              <a:t>、 </a:t>
            </a:r>
            <a:r>
              <a:rPr lang="en-US" altLang="zh-CN" dirty="0">
                <a:latin typeface="+mn-ea"/>
                <a:ea typeface="宋体" pitchFamily="2" charset="-122"/>
              </a:rPr>
              <a:t>s </a:t>
            </a:r>
            <a:r>
              <a:rPr lang="zh-CN" altLang="en-US" dirty="0">
                <a:latin typeface="+mn-ea"/>
                <a:ea typeface="宋体" pitchFamily="2" charset="-122"/>
              </a:rPr>
              <a:t>位于常染色体上，控制猫毛出现白色块状区域的面积， 基因型为 </a:t>
            </a:r>
            <a:r>
              <a:rPr lang="en-US" altLang="zh-CN" dirty="0">
                <a:latin typeface="+mn-ea"/>
                <a:ea typeface="宋体" pitchFamily="2" charset="-122"/>
              </a:rPr>
              <a:t>ss </a:t>
            </a:r>
            <a:r>
              <a:rPr lang="zh-CN" altLang="en-US" dirty="0">
                <a:latin typeface="+mn-ea"/>
                <a:ea typeface="宋体" pitchFamily="2" charset="-122"/>
              </a:rPr>
              <a:t>时无白色斑块，基因型为 </a:t>
            </a:r>
            <a:r>
              <a:rPr lang="en-US" altLang="zh-CN" dirty="0">
                <a:latin typeface="+mn-ea"/>
                <a:ea typeface="宋体" pitchFamily="2" charset="-122"/>
              </a:rPr>
              <a:t>Ss </a:t>
            </a:r>
            <a:r>
              <a:rPr lang="zh-CN" altLang="en-US" dirty="0">
                <a:latin typeface="+mn-ea"/>
                <a:ea typeface="宋体" pitchFamily="2" charset="-122"/>
              </a:rPr>
              <a:t>时白色斑块面积小于 </a:t>
            </a:r>
            <a:r>
              <a:rPr lang="en-US" altLang="zh-CN" dirty="0">
                <a:latin typeface="+mn-ea"/>
                <a:ea typeface="宋体" pitchFamily="2" charset="-122"/>
              </a:rPr>
              <a:t>50</a:t>
            </a:r>
            <a:r>
              <a:rPr lang="en-US" altLang="zh-CN" dirty="0" smtClean="0">
                <a:latin typeface="+mn-ea"/>
                <a:ea typeface="宋体" pitchFamily="2" charset="-122"/>
              </a:rPr>
              <a:t>%</a:t>
            </a:r>
            <a:r>
              <a:rPr lang="zh-CN" altLang="en-US" dirty="0" smtClean="0">
                <a:latin typeface="+mn-ea"/>
                <a:ea typeface="宋体" pitchFamily="2" charset="-122"/>
              </a:rPr>
              <a:t>（最少只有下巴留白），</a:t>
            </a:r>
            <a:r>
              <a:rPr lang="zh-CN" altLang="en-US" dirty="0">
                <a:latin typeface="+mn-ea"/>
                <a:ea typeface="宋体" pitchFamily="2" charset="-122"/>
              </a:rPr>
              <a:t>基因型为 </a:t>
            </a:r>
            <a:r>
              <a:rPr lang="en-US" altLang="zh-CN" dirty="0">
                <a:latin typeface="+mn-ea"/>
                <a:ea typeface="宋体" pitchFamily="2" charset="-122"/>
              </a:rPr>
              <a:t>SS </a:t>
            </a:r>
            <a:r>
              <a:rPr lang="zh-CN" altLang="en-US" dirty="0">
                <a:latin typeface="+mn-ea"/>
                <a:ea typeface="宋体" pitchFamily="2" charset="-122"/>
              </a:rPr>
              <a:t>时白色斑块面积大于 </a:t>
            </a:r>
            <a:r>
              <a:rPr lang="en-US" altLang="zh-CN" dirty="0">
                <a:latin typeface="+mn-ea"/>
                <a:ea typeface="宋体" pitchFamily="2" charset="-122"/>
              </a:rPr>
              <a:t>50%</a:t>
            </a:r>
            <a:r>
              <a:rPr lang="zh-CN" altLang="en-US" dirty="0">
                <a:latin typeface="+mn-ea"/>
                <a:ea typeface="宋体" pitchFamily="2" charset="-122"/>
              </a:rPr>
              <a:t>， 则猫的毛色和白斑大小在遗传时遵循</a:t>
            </a:r>
            <a:r>
              <a:rPr lang="zh-CN" altLang="en-US" u="sng" dirty="0">
                <a:latin typeface="+mn-ea"/>
                <a:ea typeface="宋体" pitchFamily="2" charset="-122"/>
              </a:rPr>
              <a:t>                            </a:t>
            </a:r>
            <a:r>
              <a:rPr lang="zh-CN" altLang="en-US" dirty="0">
                <a:latin typeface="+mn-ea"/>
                <a:ea typeface="宋体" pitchFamily="2" charset="-122"/>
              </a:rPr>
              <a:t>定律。 </a:t>
            </a:r>
            <a:br>
              <a:rPr lang="zh-CN" altLang="en-US" dirty="0">
                <a:latin typeface="+mn-ea"/>
                <a:ea typeface="宋体" pitchFamily="2" charset="-122"/>
              </a:rPr>
            </a:br>
            <a:endParaRPr lang="zh-CN" altLang="en-US" dirty="0">
              <a:latin typeface="+mn-ea"/>
              <a:ea typeface="宋体" pitchFamily="2" charset="-122"/>
            </a:endParaRPr>
          </a:p>
        </p:txBody>
      </p:sp>
      <p:sp>
        <p:nvSpPr>
          <p:cNvPr id="4" name="文本框 3"/>
          <p:cNvSpPr txBox="1"/>
          <p:nvPr/>
        </p:nvSpPr>
        <p:spPr>
          <a:xfrm>
            <a:off x="793750" y="2562860"/>
            <a:ext cx="2031325" cy="1569660"/>
          </a:xfrm>
          <a:prstGeom prst="rect">
            <a:avLst/>
          </a:prstGeom>
          <a:noFill/>
        </p:spPr>
        <p:txBody>
          <a:bodyPr wrap="none" rtlCol="0">
            <a:spAutoFit/>
          </a:bodyPr>
          <a:lstStyle/>
          <a:p>
            <a:pPr algn="ctr"/>
            <a:r>
              <a:rPr lang="zh-CN" altLang="en-US" sz="4800" dirty="0">
                <a:latin typeface="华文黑体" panose="02010600040101010101" charset="-122"/>
                <a:ea typeface="华文黑体" panose="02010600040101010101" charset="-122"/>
              </a:rPr>
              <a:t>线索</a:t>
            </a:r>
            <a:r>
              <a:rPr lang="zh-CN" altLang="en-US" sz="4800" dirty="0" smtClean="0">
                <a:latin typeface="华文黑体" panose="02010600040101010101" charset="-122"/>
                <a:ea typeface="华文黑体" panose="02010600040101010101" charset="-122"/>
              </a:rPr>
              <a:t>三</a:t>
            </a:r>
            <a:endParaRPr lang="en-US" altLang="zh-CN" sz="4800" dirty="0" smtClean="0">
              <a:latin typeface="华文黑体" panose="02010600040101010101" charset="-122"/>
              <a:ea typeface="华文黑体" panose="02010600040101010101" charset="-122"/>
            </a:endParaRPr>
          </a:p>
          <a:p>
            <a:pPr algn="ctr"/>
            <a:r>
              <a:rPr lang="zh-CN" altLang="en-US" sz="4800" dirty="0" smtClean="0">
                <a:latin typeface="华文黑体" panose="02010600040101010101" charset="-122"/>
                <a:ea typeface="华文黑体" panose="02010600040101010101" charset="-122"/>
              </a:rPr>
              <a:t>白斑</a:t>
            </a:r>
            <a:endParaRPr lang="zh-CN" altLang="en-US" sz="4800" dirty="0">
              <a:latin typeface="华文黑体" panose="02010600040101010101" charset="-122"/>
              <a:ea typeface="华文黑体" panose="02010600040101010101" charset="-122"/>
            </a:endParaRPr>
          </a:p>
        </p:txBody>
      </p:sp>
      <p:sp>
        <p:nvSpPr>
          <p:cNvPr id="9" name="TextBox 3"/>
          <p:cNvSpPr txBox="1"/>
          <p:nvPr/>
        </p:nvSpPr>
        <p:spPr>
          <a:xfrm>
            <a:off x="6315710" y="4671060"/>
            <a:ext cx="2698750" cy="523875"/>
          </a:xfrm>
          <a:prstGeom prst="rect">
            <a:avLst/>
          </a:prstGeom>
          <a:noFill/>
          <a:ln w="9525">
            <a:noFill/>
          </a:ln>
        </p:spPr>
        <p:txBody>
          <a:bodyPr wrap="none">
            <a:spAutoFit/>
          </a:bodyPr>
          <a:lstStyle/>
          <a:p>
            <a:r>
              <a:rPr lang="zh-CN" altLang="en-US" sz="2800" dirty="0">
                <a:solidFill>
                  <a:srgbClr val="FF0000"/>
                </a:solidFill>
                <a:latin typeface="Arial" panose="020B0604020202090204" pitchFamily="34" charset="0"/>
              </a:rPr>
              <a:t>基因的自由组合</a:t>
            </a:r>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Users/elaine/Desktop/1.jpg1"/>
          <p:cNvPicPr>
            <a:picLocks noChangeAspect="1"/>
          </p:cNvPicPr>
          <p:nvPr/>
        </p:nvPicPr>
        <p:blipFill>
          <a:blip r:embed="rId2" cstate="print"/>
          <a:srcRect/>
          <a:stretch>
            <a:fillRect/>
          </a:stretch>
        </p:blipFill>
        <p:spPr>
          <a:xfrm>
            <a:off x="7584440" y="597535"/>
            <a:ext cx="1911350" cy="2616200"/>
          </a:xfrm>
          <a:prstGeom prst="rect">
            <a:avLst/>
          </a:prstGeom>
          <a:noFill/>
          <a:ln w="57150">
            <a:noFill/>
          </a:ln>
        </p:spPr>
      </p:pic>
      <p:grpSp>
        <p:nvGrpSpPr>
          <p:cNvPr id="29" name="组合 28"/>
          <p:cNvGrpSpPr/>
          <p:nvPr/>
        </p:nvGrpSpPr>
        <p:grpSpPr>
          <a:xfrm>
            <a:off x="46951" y="0"/>
            <a:ext cx="2505114" cy="6961505"/>
            <a:chOff x="46893" y="0"/>
            <a:chExt cx="2505114" cy="5168900"/>
          </a:xfrm>
        </p:grpSpPr>
        <p:sp>
          <p:nvSpPr>
            <p:cNvPr id="7" name="矩形 6"/>
            <p:cNvSpPr/>
            <p:nvPr/>
          </p:nvSpPr>
          <p:spPr>
            <a:xfrm>
              <a:off x="1544897" y="0"/>
              <a:ext cx="1007110" cy="5168900"/>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6893" y="964757"/>
              <a:ext cx="2400657" cy="3292761"/>
            </a:xfrm>
            <a:prstGeom prst="rect">
              <a:avLst/>
            </a:prstGeom>
            <a:noFill/>
          </p:spPr>
          <p:txBody>
            <a:bodyPr vert="eaVert" wrap="square" rtlCol="0">
              <a:spAutoFit/>
            </a:bodyPr>
            <a:lstStyle/>
            <a:p>
              <a:r>
                <a:rPr lang="zh-CN" altLang="en-US" sz="3600" b="1" dirty="0">
                  <a:solidFill>
                    <a:schemeClr val="tx1">
                      <a:lumMod val="75000"/>
                      <a:lumOff val="25000"/>
                    </a:schemeClr>
                  </a:solidFill>
                  <a:latin typeface="方正清刻本悦宋简体" panose="02000000000000000000" charset="-122"/>
                  <a:ea typeface="方正清刻本悦宋简体" panose="02000000000000000000" charset="-122"/>
                </a:rPr>
                <a:t>线索</a:t>
              </a:r>
              <a:r>
                <a:rPr lang="zh-CN" altLang="en-US" sz="3600" b="1" dirty="0" smtClean="0">
                  <a:solidFill>
                    <a:schemeClr val="tx1">
                      <a:lumMod val="75000"/>
                      <a:lumOff val="25000"/>
                    </a:schemeClr>
                  </a:solidFill>
                  <a:latin typeface="方正清刻本悦宋简体" panose="02000000000000000000" charset="-122"/>
                  <a:ea typeface="方正清刻本悦宋简体" panose="02000000000000000000" charset="-122"/>
                </a:rPr>
                <a:t>三   </a:t>
              </a:r>
              <a:r>
                <a:rPr lang="zh-CN" altLang="en-US" sz="3600" dirty="0" smtClean="0">
                  <a:latin typeface="华文黑体" panose="02010600040101010101" charset="-122"/>
                  <a:ea typeface="华文黑体" panose="02010600040101010101" charset="-122"/>
                </a:rPr>
                <a:t>白斑</a:t>
              </a:r>
            </a:p>
            <a:p>
              <a:endParaRPr lang="en-US" altLang="zh-CN" sz="3600" dirty="0" smtClean="0">
                <a:solidFill>
                  <a:schemeClr val="tx1">
                    <a:lumMod val="75000"/>
                    <a:lumOff val="25000"/>
                  </a:schemeClr>
                </a:solidFill>
                <a:latin typeface="方正清刻本悦宋简体" panose="02000000000000000000" charset="-122"/>
                <a:ea typeface="方正清刻本悦宋简体" panose="02000000000000000000" charset="-122"/>
              </a:endParaRPr>
            </a:p>
            <a:p>
              <a:endParaRPr lang="en-US" altLang="zh-CN" sz="3600" dirty="0" smtClean="0">
                <a:solidFill>
                  <a:schemeClr val="tx1">
                    <a:lumMod val="75000"/>
                    <a:lumOff val="25000"/>
                  </a:schemeClr>
                </a:solidFill>
                <a:latin typeface="方正清刻本悦宋简体" panose="02000000000000000000" charset="-122"/>
                <a:ea typeface="方正清刻本悦宋简体" panose="02000000000000000000" charset="-122"/>
              </a:endParaRPr>
            </a:p>
            <a:p>
              <a:endParaRPr lang="zh-CN" altLang="en-US" sz="3600" dirty="0">
                <a:solidFill>
                  <a:schemeClr val="tx1">
                    <a:lumMod val="75000"/>
                    <a:lumOff val="25000"/>
                  </a:schemeClr>
                </a:solidFill>
                <a:latin typeface="方正清刻本悦宋简体" panose="02000000000000000000" charset="-122"/>
                <a:ea typeface="方正清刻本悦宋简体" panose="02000000000000000000" charset="-122"/>
              </a:endParaRPr>
            </a:p>
          </p:txBody>
        </p:sp>
      </p:grpSp>
      <p:pic>
        <p:nvPicPr>
          <p:cNvPr id="6146" name="Picture 2"/>
          <p:cNvPicPr>
            <a:picLocks noChangeAspect="1"/>
          </p:cNvPicPr>
          <p:nvPr/>
        </p:nvPicPr>
        <p:blipFill>
          <a:blip r:embed="rId3" cstate="print"/>
          <a:stretch>
            <a:fillRect/>
          </a:stretch>
        </p:blipFill>
        <p:spPr>
          <a:xfrm>
            <a:off x="4840605" y="645160"/>
            <a:ext cx="1890000" cy="2520000"/>
          </a:xfrm>
          <a:prstGeom prst="rect">
            <a:avLst/>
          </a:prstGeom>
          <a:noFill/>
          <a:ln w="57150">
            <a:solidFill>
              <a:schemeClr val="accent6">
                <a:lumMod val="60000"/>
                <a:lumOff val="40000"/>
              </a:schemeClr>
            </a:solidFill>
          </a:ln>
        </p:spPr>
      </p:pic>
      <p:pic>
        <p:nvPicPr>
          <p:cNvPr id="3076" name="Picture 3" descr="C:\Users\Administrator\Desktop\猫咪遗传\猫咪遗传mmexport1569126460973.jpg"/>
          <p:cNvPicPr>
            <a:picLocks noChangeAspect="1"/>
          </p:cNvPicPr>
          <p:nvPr/>
        </p:nvPicPr>
        <p:blipFill>
          <a:blip r:embed="rId4" cstate="print"/>
          <a:srcRect t="19511" r="12195" b="17073"/>
          <a:stretch>
            <a:fillRect/>
          </a:stretch>
        </p:blipFill>
        <p:spPr>
          <a:xfrm>
            <a:off x="2724150" y="4236085"/>
            <a:ext cx="2727325" cy="2625770"/>
          </a:xfrm>
          <a:prstGeom prst="rect">
            <a:avLst/>
          </a:prstGeom>
          <a:noFill/>
          <a:ln w="57150">
            <a:solidFill>
              <a:schemeClr val="accent6">
                <a:lumMod val="60000"/>
                <a:lumOff val="40000"/>
              </a:schemeClr>
            </a:solidFill>
          </a:ln>
        </p:spPr>
      </p:pic>
      <p:pic>
        <p:nvPicPr>
          <p:cNvPr id="3077" name="Picture 4" descr="C:\Users\Administrator\Desktop\猫咪遗传\猫咪遗传mmexport1569126463794.jpg"/>
          <p:cNvPicPr>
            <a:picLocks noChangeAspect="1"/>
          </p:cNvPicPr>
          <p:nvPr/>
        </p:nvPicPr>
        <p:blipFill>
          <a:blip r:embed="rId5" cstate="print"/>
          <a:srcRect l="13235" t="26471" r="25000" b="8823"/>
          <a:stretch>
            <a:fillRect/>
          </a:stretch>
        </p:blipFill>
        <p:spPr>
          <a:xfrm>
            <a:off x="5505540" y="4236084"/>
            <a:ext cx="3335938" cy="2621916"/>
          </a:xfrm>
          <a:prstGeom prst="rect">
            <a:avLst/>
          </a:prstGeom>
          <a:noFill/>
          <a:ln w="57150">
            <a:solidFill>
              <a:schemeClr val="accent6">
                <a:lumMod val="60000"/>
                <a:lumOff val="40000"/>
              </a:schemeClr>
            </a:solidFill>
          </a:ln>
        </p:spPr>
      </p:pic>
      <p:pic>
        <p:nvPicPr>
          <p:cNvPr id="3078" name="Picture 5" descr="C:\Users\Administrator\Desktop\猫咪遗传\猫咪遗传mmexport1569126466647.jpg"/>
          <p:cNvPicPr>
            <a:picLocks noChangeAspect="1"/>
          </p:cNvPicPr>
          <p:nvPr/>
        </p:nvPicPr>
        <p:blipFill>
          <a:blip r:embed="rId6" cstate="print"/>
          <a:srcRect l="19909" t="17857" r="9396" b="14285"/>
          <a:stretch>
            <a:fillRect/>
          </a:stretch>
        </p:blipFill>
        <p:spPr>
          <a:xfrm>
            <a:off x="8888095" y="4426584"/>
            <a:ext cx="3374703" cy="2431415"/>
          </a:xfrm>
          <a:prstGeom prst="rect">
            <a:avLst/>
          </a:prstGeom>
          <a:noFill/>
          <a:ln w="57150">
            <a:solidFill>
              <a:schemeClr val="accent6">
                <a:lumMod val="60000"/>
                <a:lumOff val="40000"/>
              </a:schemeClr>
            </a:solidFill>
          </a:ln>
        </p:spPr>
      </p:pic>
      <p:pic>
        <p:nvPicPr>
          <p:cNvPr id="6149" name="Picture 2" descr="/Users/elaine/Desktop/2.jpg2"/>
          <p:cNvPicPr>
            <a:picLocks noChangeAspect="1"/>
          </p:cNvPicPr>
          <p:nvPr/>
        </p:nvPicPr>
        <p:blipFill>
          <a:blip r:embed="rId7" cstate="print"/>
          <a:srcRect/>
          <a:stretch>
            <a:fillRect/>
          </a:stretch>
        </p:blipFill>
        <p:spPr>
          <a:xfrm>
            <a:off x="7589520" y="590550"/>
            <a:ext cx="1920240" cy="2628265"/>
          </a:xfrm>
          <a:prstGeom prst="rect">
            <a:avLst/>
          </a:prstGeom>
          <a:noFill/>
          <a:ln w="57150">
            <a:noFill/>
          </a:ln>
        </p:spPr>
      </p:pic>
      <p:sp>
        <p:nvSpPr>
          <p:cNvPr id="2" name="文本框 1"/>
          <p:cNvSpPr txBox="1"/>
          <p:nvPr/>
        </p:nvSpPr>
        <p:spPr>
          <a:xfrm>
            <a:off x="6872605" y="1444625"/>
            <a:ext cx="601980" cy="922020"/>
          </a:xfrm>
          <a:prstGeom prst="rect">
            <a:avLst/>
          </a:prstGeom>
          <a:noFill/>
        </p:spPr>
        <p:txBody>
          <a:bodyPr wrap="none" rtlCol="0">
            <a:spAutoFit/>
          </a:bodyPr>
          <a:lstStyle/>
          <a:p>
            <a:r>
              <a:rPr lang="en-US" altLang="zh-CN" sz="5400"/>
              <a:t>X</a:t>
            </a:r>
          </a:p>
        </p:txBody>
      </p:sp>
      <p:cxnSp>
        <p:nvCxnSpPr>
          <p:cNvPr id="3" name="肘形连接符 2"/>
          <p:cNvCxnSpPr>
            <a:stCxn id="2" idx="2"/>
            <a:endCxn id="3077" idx="0"/>
          </p:cNvCxnSpPr>
          <p:nvPr/>
        </p:nvCxnSpPr>
        <p:spPr>
          <a:xfrm rot="5400000">
            <a:off x="6238833" y="3301321"/>
            <a:ext cx="1869439" cy="86"/>
          </a:xfrm>
          <a:prstGeom prst="bentConnector3">
            <a:avLst>
              <a:gd name="adj1" fmla="val 50000"/>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肘形连接符 3"/>
          <p:cNvCxnSpPr>
            <a:stCxn id="2" idx="2"/>
            <a:endCxn id="3078" idx="0"/>
          </p:cNvCxnSpPr>
          <p:nvPr/>
        </p:nvCxnSpPr>
        <p:spPr>
          <a:xfrm rot="16200000" flipH="1">
            <a:off x="7844552" y="1695688"/>
            <a:ext cx="2059939" cy="3401852"/>
          </a:xfrm>
          <a:prstGeom prst="bentConnector3">
            <a:avLst>
              <a:gd name="adj1" fmla="val 50000"/>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 name="肘形连接符 4"/>
          <p:cNvCxnSpPr/>
          <p:nvPr/>
        </p:nvCxnSpPr>
        <p:spPr>
          <a:xfrm rot="5400000">
            <a:off x="4963160" y="2028190"/>
            <a:ext cx="1869440" cy="2548890"/>
          </a:xfrm>
          <a:prstGeom prst="bentConnector3">
            <a:avLst>
              <a:gd name="adj1" fmla="val 65828"/>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3620770" y="2197100"/>
            <a:ext cx="783590" cy="768350"/>
          </a:xfrm>
          <a:prstGeom prst="rect">
            <a:avLst/>
          </a:prstGeom>
          <a:noFill/>
        </p:spPr>
        <p:txBody>
          <a:bodyPr wrap="none" rtlCol="0">
            <a:spAutoFit/>
          </a:bodyPr>
          <a:lstStyle/>
          <a:p>
            <a:r>
              <a:rPr lang="en-US" altLang="zh-CN" sz="4400">
                <a:solidFill>
                  <a:schemeClr val="bg1"/>
                </a:solidFill>
              </a:rPr>
              <a:t>aa</a:t>
            </a:r>
          </a:p>
        </p:txBody>
      </p:sp>
      <p:sp>
        <p:nvSpPr>
          <p:cNvPr id="31" name="文本框 30"/>
          <p:cNvSpPr txBox="1"/>
          <p:nvPr/>
        </p:nvSpPr>
        <p:spPr>
          <a:xfrm>
            <a:off x="9681845" y="2197100"/>
            <a:ext cx="845185" cy="768350"/>
          </a:xfrm>
          <a:prstGeom prst="rect">
            <a:avLst/>
          </a:prstGeom>
          <a:noFill/>
        </p:spPr>
        <p:txBody>
          <a:bodyPr wrap="none" rtlCol="0">
            <a:spAutoFit/>
          </a:bodyPr>
          <a:lstStyle/>
          <a:p>
            <a:r>
              <a:rPr lang="en-US" altLang="zh-CN" sz="4400">
                <a:solidFill>
                  <a:schemeClr val="bg1"/>
                </a:solidFill>
              </a:rPr>
              <a:t>Aa</a:t>
            </a:r>
          </a:p>
        </p:txBody>
      </p:sp>
      <p:sp>
        <p:nvSpPr>
          <p:cNvPr id="32" name="文本框 31"/>
          <p:cNvSpPr txBox="1"/>
          <p:nvPr/>
        </p:nvSpPr>
        <p:spPr>
          <a:xfrm>
            <a:off x="3841115" y="3622675"/>
            <a:ext cx="620683" cy="707886"/>
          </a:xfrm>
          <a:prstGeom prst="rect">
            <a:avLst/>
          </a:prstGeom>
          <a:noFill/>
        </p:spPr>
        <p:txBody>
          <a:bodyPr wrap="none" rtlCol="0">
            <a:spAutoFit/>
          </a:bodyPr>
          <a:lstStyle/>
          <a:p>
            <a:r>
              <a:rPr lang="en-US" altLang="zh-CN" sz="4000" dirty="0"/>
              <a:t>Ss</a:t>
            </a:r>
          </a:p>
        </p:txBody>
      </p:sp>
      <p:sp>
        <p:nvSpPr>
          <p:cNvPr id="42" name="TextBox 41"/>
          <p:cNvSpPr txBox="1"/>
          <p:nvPr/>
        </p:nvSpPr>
        <p:spPr>
          <a:xfrm>
            <a:off x="3521075" y="2197100"/>
            <a:ext cx="800219" cy="646331"/>
          </a:xfrm>
          <a:prstGeom prst="rect">
            <a:avLst/>
          </a:prstGeom>
          <a:noFill/>
          <a:ln w="9525">
            <a:noFill/>
          </a:ln>
        </p:spPr>
        <p:txBody>
          <a:bodyPr wrap="none">
            <a:spAutoFit/>
          </a:bodyPr>
          <a:lstStyle/>
          <a:p>
            <a:pPr eaLnBrk="0" hangingPunct="0"/>
            <a:r>
              <a:rPr lang="en-US" altLang="zh-CN" sz="3600" dirty="0" smtClean="0">
                <a:latin typeface="Arial" panose="020B0604020202090204" pitchFamily="34" charset="0"/>
              </a:rPr>
              <a:t>SS</a:t>
            </a:r>
            <a:endParaRPr lang="en-US" altLang="zh-CN" sz="3600" dirty="0">
              <a:latin typeface="Arial" panose="020B0604020202090204" pitchFamily="34" charset="0"/>
            </a:endParaRPr>
          </a:p>
        </p:txBody>
      </p:sp>
      <p:sp>
        <p:nvSpPr>
          <p:cNvPr id="11" name="TextBox 43"/>
          <p:cNvSpPr txBox="1"/>
          <p:nvPr/>
        </p:nvSpPr>
        <p:spPr>
          <a:xfrm>
            <a:off x="9731375" y="2197100"/>
            <a:ext cx="2031325" cy="646331"/>
          </a:xfrm>
          <a:prstGeom prst="rect">
            <a:avLst/>
          </a:prstGeom>
          <a:noFill/>
          <a:ln w="9525">
            <a:noFill/>
          </a:ln>
        </p:spPr>
        <p:txBody>
          <a:bodyPr wrap="none">
            <a:spAutoFit/>
          </a:bodyPr>
          <a:lstStyle/>
          <a:p>
            <a:pPr eaLnBrk="0" hangingPunct="0"/>
            <a:r>
              <a:rPr lang="en-US" altLang="zh-CN" sz="3600" dirty="0">
                <a:latin typeface="Arial" panose="020B0604020202090204" pitchFamily="34" charset="0"/>
              </a:rPr>
              <a:t>Ss  </a:t>
            </a:r>
            <a:r>
              <a:rPr lang="zh-CN" altLang="en-US" sz="3600" dirty="0" smtClean="0">
                <a:latin typeface="Arial" panose="020B0604020202090204" pitchFamily="34" charset="0"/>
              </a:rPr>
              <a:t>或</a:t>
            </a:r>
            <a:r>
              <a:rPr lang="en-US" altLang="zh-CN" sz="3600" dirty="0" smtClean="0">
                <a:latin typeface="Arial" panose="020B0604020202090204" pitchFamily="34" charset="0"/>
              </a:rPr>
              <a:t> </a:t>
            </a:r>
            <a:r>
              <a:rPr lang="en-US" altLang="zh-CN" sz="3600" dirty="0">
                <a:latin typeface="Arial" panose="020B0604020202090204" pitchFamily="34" charset="0"/>
              </a:rPr>
              <a:t>ss</a:t>
            </a:r>
          </a:p>
        </p:txBody>
      </p:sp>
      <p:sp>
        <p:nvSpPr>
          <p:cNvPr id="79" name="文本框 78"/>
          <p:cNvSpPr txBox="1"/>
          <p:nvPr/>
        </p:nvSpPr>
        <p:spPr>
          <a:xfrm>
            <a:off x="6558915" y="3612515"/>
            <a:ext cx="620683" cy="707886"/>
          </a:xfrm>
          <a:prstGeom prst="rect">
            <a:avLst/>
          </a:prstGeom>
          <a:noFill/>
        </p:spPr>
        <p:txBody>
          <a:bodyPr wrap="none" rtlCol="0">
            <a:spAutoFit/>
          </a:bodyPr>
          <a:lstStyle/>
          <a:p>
            <a:r>
              <a:rPr lang="en-US" altLang="zh-CN" sz="4000" dirty="0"/>
              <a:t>Ss</a:t>
            </a:r>
          </a:p>
        </p:txBody>
      </p:sp>
      <p:sp>
        <p:nvSpPr>
          <p:cNvPr id="80" name="文本框 79"/>
          <p:cNvSpPr txBox="1"/>
          <p:nvPr/>
        </p:nvSpPr>
        <p:spPr>
          <a:xfrm>
            <a:off x="9897110" y="3650615"/>
            <a:ext cx="620683" cy="707886"/>
          </a:xfrm>
          <a:prstGeom prst="rect">
            <a:avLst/>
          </a:prstGeom>
          <a:noFill/>
        </p:spPr>
        <p:txBody>
          <a:bodyPr wrap="none" rtlCol="0">
            <a:spAutoFit/>
          </a:bodyPr>
          <a:lstStyle/>
          <a:p>
            <a:r>
              <a:rPr lang="en-US" altLang="zh-CN" sz="4000" dirty="0"/>
              <a:t>Ss</a:t>
            </a:r>
          </a:p>
        </p:txBody>
      </p:sp>
      <p:pic>
        <p:nvPicPr>
          <p:cNvPr id="22530" name="Picture 2"/>
          <p:cNvPicPr>
            <a:picLocks noChangeAspect="1"/>
          </p:cNvPicPr>
          <p:nvPr/>
        </p:nvPicPr>
        <p:blipFill>
          <a:blip r:embed="rId8" cstate="print"/>
          <a:stretch>
            <a:fillRect/>
          </a:stretch>
        </p:blipFill>
        <p:spPr>
          <a:xfrm>
            <a:off x="3143250" y="4182643"/>
            <a:ext cx="2020805" cy="2694407"/>
          </a:xfrm>
          <a:prstGeom prst="rect">
            <a:avLst/>
          </a:prstGeom>
          <a:noFill/>
          <a:ln w="57150">
            <a:solidFill>
              <a:schemeClr val="accent6">
                <a:lumMod val="75000"/>
              </a:schemeClr>
            </a:solidFill>
          </a:ln>
        </p:spPr>
      </p:pic>
      <p:sp>
        <p:nvSpPr>
          <p:cNvPr id="82" name="椭圆 81"/>
          <p:cNvSpPr/>
          <p:nvPr/>
        </p:nvSpPr>
        <p:spPr>
          <a:xfrm>
            <a:off x="3966210" y="5447030"/>
            <a:ext cx="423545" cy="280035"/>
          </a:xfrm>
          <a:prstGeom prst="ellipse">
            <a:avLst/>
          </a:prstGeom>
          <a:noFill/>
          <a:ln w="28575">
            <a:solidFill>
              <a:srgbClr val="FF0000"/>
            </a:solidFill>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27"/>
          <p:cNvSpPr txBox="1"/>
          <p:nvPr/>
        </p:nvSpPr>
        <p:spPr>
          <a:xfrm>
            <a:off x="8246745" y="1097915"/>
            <a:ext cx="373380" cy="368300"/>
          </a:xfrm>
          <a:prstGeom prst="rect">
            <a:avLst/>
          </a:prstGeom>
          <a:noFill/>
        </p:spPr>
        <p:txBody>
          <a:bodyPr wrap="none">
            <a:spAutoFit/>
          </a:bodyPr>
          <a:lstStyle/>
          <a:p>
            <a:pPr marR="0" defTabSz="914400" eaLnBrk="0" hangingPunct="0">
              <a:buClrTx/>
              <a:buSzTx/>
              <a:buFontTx/>
              <a:buNone/>
              <a:defRPr/>
            </a:pPr>
            <a:r>
              <a:rPr kumimoji="0" lang="en-US" altLang="zh-CN" kern="1200" cap="none" spc="0" normalizeH="0" baseline="0" noProof="0" dirty="0">
                <a:solidFill>
                  <a:srgbClr val="FF0000"/>
                </a:solidFill>
                <a:effectLst>
                  <a:outerShdw blurRad="38100" dist="38100" dir="2700000" algn="tl">
                    <a:srgbClr val="C0C0C0"/>
                  </a:outerShdw>
                </a:effectLst>
                <a:latin typeface="Arial" panose="020B0604020202090204" pitchFamily="34" charset="0"/>
                <a:ea typeface="宋体" pitchFamily="2" charset="-122"/>
                <a:cs typeface="+mn-cs"/>
              </a:rPr>
              <a:t>M</a:t>
            </a:r>
          </a:p>
        </p:txBody>
      </p:sp>
      <p:sp>
        <p:nvSpPr>
          <p:cNvPr id="35" name="TextBox 34"/>
          <p:cNvSpPr txBox="1"/>
          <p:nvPr/>
        </p:nvSpPr>
        <p:spPr>
          <a:xfrm>
            <a:off x="2724150" y="1581150"/>
            <a:ext cx="1980029" cy="523220"/>
          </a:xfrm>
          <a:prstGeom prst="rect">
            <a:avLst/>
          </a:prstGeom>
          <a:noFill/>
        </p:spPr>
        <p:txBody>
          <a:bodyPr wrap="none" rtlCol="0">
            <a:spAutoFit/>
          </a:bodyPr>
          <a:lstStyle/>
          <a:p>
            <a:r>
              <a:rPr lang="zh-CN" altLang="en-US" sz="2800" dirty="0" smtClean="0"/>
              <a:t>大面积白斑</a:t>
            </a:r>
            <a:endParaRPr lang="zh-CN" altLang="en-US" sz="2800" dirty="0"/>
          </a:p>
        </p:txBody>
      </p:sp>
      <p:sp>
        <p:nvSpPr>
          <p:cNvPr id="36" name="TextBox 35"/>
          <p:cNvSpPr txBox="1"/>
          <p:nvPr/>
        </p:nvSpPr>
        <p:spPr>
          <a:xfrm>
            <a:off x="3181350" y="4152900"/>
            <a:ext cx="1980029" cy="523220"/>
          </a:xfrm>
          <a:prstGeom prst="rect">
            <a:avLst/>
          </a:prstGeom>
          <a:noFill/>
        </p:spPr>
        <p:txBody>
          <a:bodyPr wrap="none" rtlCol="0">
            <a:spAutoFit/>
          </a:bodyPr>
          <a:lstStyle/>
          <a:p>
            <a:r>
              <a:rPr lang="zh-CN" altLang="en-US" sz="2800" b="1" dirty="0" smtClean="0">
                <a:solidFill>
                  <a:schemeClr val="bg1"/>
                </a:solidFill>
                <a:effectLst>
                  <a:outerShdw blurRad="38100" dist="38100" dir="2700000" algn="tl">
                    <a:srgbClr val="000000">
                      <a:alpha val="43137"/>
                    </a:srgbClr>
                  </a:outerShdw>
                </a:effectLst>
              </a:rPr>
              <a:t>小面积白斑</a:t>
            </a:r>
            <a:endParaRPr lang="zh-CN" altLang="en-US" sz="2800" b="1" dirty="0">
              <a:solidFill>
                <a:schemeClr val="bg1"/>
              </a:solidFill>
              <a:effectLst>
                <a:outerShdw blurRad="38100" dist="38100" dir="2700000" algn="tl">
                  <a:srgbClr val="000000">
                    <a:alpha val="43137"/>
                  </a:srgbClr>
                </a:outerShdw>
              </a:effectLst>
            </a:endParaRPr>
          </a:p>
        </p:txBody>
      </p:sp>
      <p:sp>
        <p:nvSpPr>
          <p:cNvPr id="37" name="TextBox 36"/>
          <p:cNvSpPr txBox="1"/>
          <p:nvPr/>
        </p:nvSpPr>
        <p:spPr>
          <a:xfrm>
            <a:off x="5429250" y="4191000"/>
            <a:ext cx="1980029" cy="523220"/>
          </a:xfrm>
          <a:prstGeom prst="rect">
            <a:avLst/>
          </a:prstGeom>
          <a:noFill/>
        </p:spPr>
        <p:txBody>
          <a:bodyPr wrap="none" rtlCol="0">
            <a:spAutoFit/>
          </a:bodyPr>
          <a:lstStyle/>
          <a:p>
            <a:r>
              <a:rPr lang="zh-CN" altLang="en-US" sz="2800" b="1" dirty="0" smtClean="0">
                <a:solidFill>
                  <a:schemeClr val="bg1"/>
                </a:solidFill>
                <a:effectLst>
                  <a:outerShdw blurRad="38100" dist="38100" dir="2700000" algn="tl">
                    <a:srgbClr val="000000">
                      <a:alpha val="43137"/>
                    </a:srgbClr>
                  </a:outerShdw>
                </a:effectLst>
              </a:rPr>
              <a:t>小面积白斑</a:t>
            </a:r>
            <a:endParaRPr lang="zh-CN" altLang="en-US" sz="2800" b="1" dirty="0">
              <a:solidFill>
                <a:schemeClr val="bg1"/>
              </a:solidFill>
              <a:effectLst>
                <a:outerShdw blurRad="38100" dist="38100" dir="2700000" algn="tl">
                  <a:srgbClr val="000000">
                    <a:alpha val="43137"/>
                  </a:srgbClr>
                </a:outerShdw>
              </a:effectLst>
            </a:endParaRPr>
          </a:p>
        </p:txBody>
      </p:sp>
      <p:sp>
        <p:nvSpPr>
          <p:cNvPr id="38" name="TextBox 37"/>
          <p:cNvSpPr txBox="1"/>
          <p:nvPr/>
        </p:nvSpPr>
        <p:spPr>
          <a:xfrm>
            <a:off x="8820150" y="4381500"/>
            <a:ext cx="1980029" cy="523220"/>
          </a:xfrm>
          <a:prstGeom prst="rect">
            <a:avLst/>
          </a:prstGeom>
          <a:noFill/>
        </p:spPr>
        <p:txBody>
          <a:bodyPr wrap="none" rtlCol="0">
            <a:spAutoFit/>
          </a:bodyPr>
          <a:lstStyle/>
          <a:p>
            <a:r>
              <a:rPr lang="zh-CN" altLang="en-US" sz="2800" b="1" dirty="0" smtClean="0">
                <a:solidFill>
                  <a:schemeClr val="bg1"/>
                </a:solidFill>
                <a:effectLst>
                  <a:outerShdw blurRad="38100" dist="38100" dir="2700000" algn="tl">
                    <a:srgbClr val="000000">
                      <a:alpha val="43137"/>
                    </a:srgbClr>
                  </a:outerShdw>
                </a:effectLst>
              </a:rPr>
              <a:t>小面积白斑</a:t>
            </a:r>
            <a:endParaRPr lang="zh-CN" altLang="en-US" sz="2800" b="1" dirty="0">
              <a:solidFill>
                <a:schemeClr val="bg1"/>
              </a:solidFill>
              <a:effectLst>
                <a:outerShdw blurRad="38100" dist="38100" dir="2700000" algn="tl">
                  <a:srgbClr val="000000">
                    <a:alpha val="43137"/>
                  </a:srgbClr>
                </a:outerShdw>
              </a:effectLst>
            </a:endParaRPr>
          </a:p>
        </p:txBody>
      </p:sp>
      <p:sp>
        <p:nvSpPr>
          <p:cNvPr id="39" name="TextBox 38"/>
          <p:cNvSpPr txBox="1"/>
          <p:nvPr/>
        </p:nvSpPr>
        <p:spPr>
          <a:xfrm>
            <a:off x="9867900" y="1276350"/>
            <a:ext cx="1980029" cy="954107"/>
          </a:xfrm>
          <a:prstGeom prst="rect">
            <a:avLst/>
          </a:prstGeom>
          <a:noFill/>
        </p:spPr>
        <p:txBody>
          <a:bodyPr wrap="none" rtlCol="0">
            <a:spAutoFit/>
          </a:bodyPr>
          <a:lstStyle/>
          <a:p>
            <a:r>
              <a:rPr lang="zh-CN" altLang="en-US" sz="2800" dirty="0" smtClean="0"/>
              <a:t>小面积白斑</a:t>
            </a:r>
            <a:endParaRPr lang="en-US" altLang="zh-CN" sz="2800" dirty="0" smtClean="0"/>
          </a:p>
          <a:p>
            <a:r>
              <a:rPr lang="zh-CN" altLang="en-US" sz="2800" dirty="0" smtClean="0"/>
              <a:t>或无白斑</a:t>
            </a:r>
            <a:endParaRPr lang="zh-CN" altLang="en-US" sz="2800" dirty="0"/>
          </a:p>
        </p:txBody>
      </p:sp>
      <p:sp>
        <p:nvSpPr>
          <p:cNvPr id="40" name="TextBox 39"/>
          <p:cNvSpPr txBox="1"/>
          <p:nvPr/>
        </p:nvSpPr>
        <p:spPr>
          <a:xfrm>
            <a:off x="3048000" y="647700"/>
            <a:ext cx="1210588" cy="707886"/>
          </a:xfrm>
          <a:prstGeom prst="rect">
            <a:avLst/>
          </a:prstGeom>
          <a:noFill/>
        </p:spPr>
        <p:txBody>
          <a:bodyPr wrap="none" rtlCol="0">
            <a:spAutoFit/>
          </a:bodyPr>
          <a:lstStyle/>
          <a:p>
            <a:r>
              <a:rPr lang="zh-CN" altLang="en-US" sz="4000" dirty="0" smtClean="0"/>
              <a:t>亲代</a:t>
            </a:r>
            <a:endParaRPr lang="zh-CN" altLang="en-US" sz="4000" dirty="0"/>
          </a:p>
        </p:txBody>
      </p:sp>
      <p:sp>
        <p:nvSpPr>
          <p:cNvPr id="41" name="TextBox 40"/>
          <p:cNvSpPr txBox="1"/>
          <p:nvPr/>
        </p:nvSpPr>
        <p:spPr>
          <a:xfrm>
            <a:off x="1504950" y="5238750"/>
            <a:ext cx="1210588" cy="707886"/>
          </a:xfrm>
          <a:prstGeom prst="rect">
            <a:avLst/>
          </a:prstGeom>
          <a:noFill/>
        </p:spPr>
        <p:txBody>
          <a:bodyPr wrap="none" rtlCol="0">
            <a:spAutoFit/>
          </a:bodyPr>
          <a:lstStyle/>
          <a:p>
            <a:r>
              <a:rPr lang="zh-CN" altLang="en-US" sz="4000" dirty="0" smtClean="0"/>
              <a:t>子代</a:t>
            </a:r>
            <a:endParaRPr lang="zh-CN" altLang="en-US" sz="4000" dirty="0"/>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linds(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2530"/>
                                        </p:tgtEl>
                                        <p:attrNameLst>
                                          <p:attrName>style.visibility</p:attrName>
                                        </p:attrNameLst>
                                      </p:cBhvr>
                                      <p:to>
                                        <p:strVal val="visible"/>
                                      </p:to>
                                    </p:set>
                                    <p:animEffect transition="in" filter="blinds(horizontal)">
                                      <p:cBhvr>
                                        <p:cTn id="20" dur="500"/>
                                        <p:tgtEl>
                                          <p:spTgt spid="2253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2"/>
                                        </p:tgtEl>
                                        <p:attrNameLst>
                                          <p:attrName>style.visibility</p:attrName>
                                        </p:attrNameLst>
                                      </p:cBhvr>
                                      <p:to>
                                        <p:strVal val="visible"/>
                                      </p:to>
                                    </p:set>
                                    <p:animEffect transition="in" filter="blinds(horizontal)">
                                      <p:cBhvr>
                                        <p:cTn id="25" dur="500"/>
                                        <p:tgtEl>
                                          <p:spTgt spid="8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linds(horizontal)">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linds(horizontal)">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blinds(horizontal)">
                                      <p:cBhvr>
                                        <p:cTn id="40" dur="500"/>
                                        <p:tgtEl>
                                          <p:spTgt spid="79"/>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blinds(horizontal)">
                                      <p:cBhvr>
                                        <p:cTn id="43" dur="500"/>
                                        <p:tgtEl>
                                          <p:spTgt spid="80"/>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linds(horizont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blinds(horizontal)">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6149"/>
                                        </p:tgtEl>
                                        <p:attrNameLst>
                                          <p:attrName>style.visibility</p:attrName>
                                        </p:attrNameLst>
                                      </p:cBhvr>
                                      <p:to>
                                        <p:strVal val="visible"/>
                                      </p:to>
                                    </p:set>
                                    <p:animEffect transition="in" filter="blinds(horizontal)">
                                      <p:cBhvr>
                                        <p:cTn id="56" dur="500"/>
                                        <p:tgtEl>
                                          <p:spTgt spid="6149"/>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linds(horizontal)">
                                      <p:cBhvr>
                                        <p:cTn id="6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2" grpId="0"/>
      <p:bldP spid="11" grpId="0"/>
      <p:bldP spid="79" grpId="0"/>
      <p:bldP spid="80" grpId="0"/>
      <p:bldP spid="82" grpId="0" animBg="1"/>
      <p:bldP spid="35" grpId="0"/>
      <p:bldP spid="36" grpId="0"/>
      <p:bldP spid="37" grpId="0"/>
      <p:bldP spid="38"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3020" y="1505585"/>
            <a:ext cx="12255500" cy="379158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 5"/>
          <p:cNvSpPr/>
          <p:nvPr/>
        </p:nvSpPr>
        <p:spPr>
          <a:xfrm>
            <a:off x="386715" y="1285240"/>
            <a:ext cx="4325620" cy="4325620"/>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4000" dirty="0">
              <a:solidFill>
                <a:schemeClr val="tx1">
                  <a:lumMod val="75000"/>
                  <a:lumOff val="25000"/>
                </a:schemeClr>
              </a:solidFill>
              <a:latin typeface="方正清刻本悦宋简体" panose="02000000000000000000" charset="-122"/>
              <a:ea typeface="方正清刻本悦宋简体" panose="02000000000000000000" charset="-122"/>
            </a:endParaRPr>
          </a:p>
        </p:txBody>
      </p:sp>
      <p:pic>
        <p:nvPicPr>
          <p:cNvPr id="14340" name="Picture 2" descr="https://timgsa.baidu.com/timg?image&amp;quality=80&amp;size=b9999_10000&amp;sec=1569228243560&amp;di=1f1f1870fb4cb9484a0697a9c8d205ce&amp;imgtype=0&amp;src=http%3A%2F%2Fimg.alicdn.com%2Fimgextra%2Fi3%2F176161662%2FTB22qPccXXXXXXCXpXXXXXXXXXX_%2521%2521176161662.jpg"/>
          <p:cNvPicPr>
            <a:picLocks noChangeAspect="1"/>
          </p:cNvPicPr>
          <p:nvPr/>
        </p:nvPicPr>
        <p:blipFill>
          <a:blip r:embed="rId2" cstate="print"/>
          <a:srcRect l="40529" t="10573" b="8369"/>
          <a:stretch>
            <a:fillRect/>
          </a:stretch>
        </p:blipFill>
        <p:spPr>
          <a:xfrm>
            <a:off x="1149350" y="1657350"/>
            <a:ext cx="2571750" cy="3505200"/>
          </a:xfrm>
          <a:prstGeom prst="ellipse">
            <a:avLst/>
          </a:prstGeom>
          <a:noFill/>
          <a:ln w="9525">
            <a:noFill/>
          </a:ln>
        </p:spPr>
      </p:pic>
      <p:sp>
        <p:nvSpPr>
          <p:cNvPr id="14339" name="内容占位符 2"/>
          <p:cNvSpPr>
            <a:spLocks noGrp="1"/>
          </p:cNvSpPr>
          <p:nvPr>
            <p:ph idx="1"/>
          </p:nvPr>
        </p:nvSpPr>
        <p:spPr>
          <a:xfrm>
            <a:off x="4618355" y="1574800"/>
            <a:ext cx="6830695" cy="1478280"/>
          </a:xfrm>
        </p:spPr>
        <p:txBody>
          <a:bodyPr vert="horz" wrap="square" lIns="91440" tIns="45720" rIns="91440" bIns="45720" anchor="t">
            <a:noAutofit/>
          </a:bodyPr>
          <a:lstStyle/>
          <a:p>
            <a:pPr marL="0" indent="0" fontAlgn="auto">
              <a:lnSpc>
                <a:spcPct val="150000"/>
              </a:lnSpc>
              <a:buNone/>
            </a:pPr>
            <a:r>
              <a:rPr lang="zh-CN" altLang="en-US" sz="3200" dirty="0">
                <a:solidFill>
                  <a:srgbClr val="002060"/>
                </a:solidFill>
                <a:ea typeface="宋体" pitchFamily="2" charset="-122"/>
              </a:rPr>
              <a:t>如</a:t>
            </a:r>
            <a:r>
              <a:rPr lang="zh-CN" altLang="en-US" sz="3200" dirty="0" smtClean="0">
                <a:solidFill>
                  <a:srgbClr val="002060"/>
                </a:solidFill>
                <a:ea typeface="宋体" pitchFamily="2" charset="-122"/>
              </a:rPr>
              <a:t>果三花猫</a:t>
            </a:r>
            <a:r>
              <a:rPr lang="zh-CN" altLang="en-US" sz="3200" dirty="0">
                <a:solidFill>
                  <a:srgbClr val="002060"/>
                </a:solidFill>
                <a:ea typeface="宋体" pitchFamily="2" charset="-122"/>
              </a:rPr>
              <a:t>性别为雄性</a:t>
            </a:r>
            <a:r>
              <a:rPr lang="zh-CN" altLang="en-US" sz="3200" dirty="0" smtClean="0">
                <a:solidFill>
                  <a:srgbClr val="002060"/>
                </a:solidFill>
                <a:ea typeface="宋体" pitchFamily="2" charset="-122"/>
              </a:rPr>
              <a:t>，可</a:t>
            </a:r>
            <a:r>
              <a:rPr lang="zh-CN" altLang="en-US" sz="3200" dirty="0">
                <a:solidFill>
                  <a:srgbClr val="002060"/>
                </a:solidFill>
                <a:ea typeface="宋体" pitchFamily="2" charset="-122"/>
              </a:rPr>
              <a:t>能原因是？</a:t>
            </a:r>
          </a:p>
        </p:txBody>
      </p:sp>
      <p:sp>
        <p:nvSpPr>
          <p:cNvPr id="7" name="TextBox 6"/>
          <p:cNvSpPr txBox="1"/>
          <p:nvPr/>
        </p:nvSpPr>
        <p:spPr>
          <a:xfrm>
            <a:off x="1619250" y="247650"/>
            <a:ext cx="2492990" cy="1015663"/>
          </a:xfrm>
          <a:prstGeom prst="rect">
            <a:avLst/>
          </a:prstGeom>
          <a:noFill/>
        </p:spPr>
        <p:txBody>
          <a:bodyPr wrap="none" rtlCol="0">
            <a:spAutoFit/>
          </a:bodyPr>
          <a:lstStyle/>
          <a:p>
            <a:r>
              <a:rPr lang="zh-CN" altLang="en-US" sz="6000" dirty="0" smtClean="0"/>
              <a:t>三花猫</a:t>
            </a:r>
            <a:endParaRPr lang="zh-CN" altLang="en-US" sz="6000" dirty="0"/>
          </a:p>
        </p:txBody>
      </p:sp>
      <p:sp>
        <p:nvSpPr>
          <p:cNvPr id="8" name="TextBox 7"/>
          <p:cNvSpPr txBox="1"/>
          <p:nvPr/>
        </p:nvSpPr>
        <p:spPr>
          <a:xfrm>
            <a:off x="4610100" y="2457450"/>
            <a:ext cx="7176965" cy="1569660"/>
          </a:xfrm>
          <a:prstGeom prst="rect">
            <a:avLst/>
          </a:prstGeom>
          <a:noFill/>
        </p:spPr>
        <p:txBody>
          <a:bodyPr wrap="none" rtlCol="0">
            <a:spAutoFit/>
          </a:bodyPr>
          <a:lstStyle/>
          <a:p>
            <a:r>
              <a:rPr lang="zh-CN" altLang="en-US" sz="3200" dirty="0" smtClean="0"/>
              <a:t>如果一只黄猫和一只黑猫生出了一只</a:t>
            </a:r>
            <a:endParaRPr lang="en-US" altLang="zh-CN" sz="3200" dirty="0" smtClean="0"/>
          </a:p>
          <a:p>
            <a:r>
              <a:rPr lang="zh-CN" altLang="en-US" sz="3200" dirty="0" smtClean="0"/>
              <a:t>雄性三花猫，原因是</a:t>
            </a:r>
            <a:r>
              <a:rPr lang="zh-CN" altLang="en-US" sz="3200" u="sng" dirty="0" smtClean="0"/>
              <a:t>      </a:t>
            </a:r>
            <a:r>
              <a:rPr lang="zh-CN" altLang="en-US" sz="3200" dirty="0" smtClean="0"/>
              <a:t>（父</a:t>
            </a:r>
            <a:r>
              <a:rPr lang="en-US" altLang="zh-CN" sz="3200" dirty="0" smtClean="0"/>
              <a:t>or</a:t>
            </a:r>
            <a:r>
              <a:rPr lang="zh-CN" altLang="en-US" sz="3200" dirty="0" smtClean="0"/>
              <a:t>母）方</a:t>
            </a:r>
            <a:endParaRPr lang="en-US" altLang="zh-CN" sz="3200" dirty="0" smtClean="0"/>
          </a:p>
          <a:p>
            <a:r>
              <a:rPr lang="zh-CN" altLang="en-US" sz="3200" dirty="0" smtClean="0"/>
              <a:t>减数第</a:t>
            </a:r>
            <a:r>
              <a:rPr lang="zh-CN" altLang="en-US" sz="3200" u="sng" dirty="0" smtClean="0"/>
              <a:t>        </a:t>
            </a:r>
            <a:r>
              <a:rPr lang="zh-CN" altLang="en-US" sz="3200" dirty="0" smtClean="0"/>
              <a:t>次分裂染色体未正常分离。 </a:t>
            </a:r>
            <a:endParaRPr lang="zh-CN" altLang="en-US" sz="3200" dirty="0"/>
          </a:p>
        </p:txBody>
      </p:sp>
      <p:sp>
        <p:nvSpPr>
          <p:cNvPr id="9" name="TextBox 8"/>
          <p:cNvSpPr txBox="1"/>
          <p:nvPr/>
        </p:nvSpPr>
        <p:spPr>
          <a:xfrm>
            <a:off x="8343900" y="2857500"/>
            <a:ext cx="595035" cy="584775"/>
          </a:xfrm>
          <a:prstGeom prst="rect">
            <a:avLst/>
          </a:prstGeom>
          <a:noFill/>
        </p:spPr>
        <p:txBody>
          <a:bodyPr wrap="none" rtlCol="0">
            <a:spAutoFit/>
          </a:bodyPr>
          <a:lstStyle/>
          <a:p>
            <a:r>
              <a:rPr lang="zh-CN" altLang="en-US" sz="3200" dirty="0" smtClean="0">
                <a:solidFill>
                  <a:srgbClr val="FF0000"/>
                </a:solidFill>
              </a:rPr>
              <a:t>父</a:t>
            </a:r>
            <a:endParaRPr lang="zh-CN" altLang="en-US" sz="3200" dirty="0">
              <a:solidFill>
                <a:srgbClr val="FF0000"/>
              </a:solidFill>
            </a:endParaRPr>
          </a:p>
        </p:txBody>
      </p:sp>
      <p:sp>
        <p:nvSpPr>
          <p:cNvPr id="10" name="TextBox 9"/>
          <p:cNvSpPr txBox="1"/>
          <p:nvPr/>
        </p:nvSpPr>
        <p:spPr>
          <a:xfrm>
            <a:off x="5962650" y="3429000"/>
            <a:ext cx="545342" cy="523220"/>
          </a:xfrm>
          <a:prstGeom prst="rect">
            <a:avLst/>
          </a:prstGeom>
          <a:noFill/>
        </p:spPr>
        <p:txBody>
          <a:bodyPr wrap="none" rtlCol="0">
            <a:spAutoFit/>
          </a:bodyPr>
          <a:lstStyle/>
          <a:p>
            <a:r>
              <a:rPr lang="zh-CN" altLang="en-US" sz="2800" b="1" dirty="0" smtClean="0">
                <a:solidFill>
                  <a:srgbClr val="FF0000"/>
                </a:solidFill>
              </a:rPr>
              <a:t>一</a:t>
            </a:r>
            <a:endParaRPr lang="zh-CN" altLang="en-US" sz="2800" b="1" dirty="0">
              <a:solidFill>
                <a:srgbClr val="FF0000"/>
              </a:solidFill>
            </a:endParaRPr>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5917565" y="-12065"/>
            <a:ext cx="6274435" cy="686752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364" name="Picture 2"/>
          <p:cNvPicPr>
            <a:picLocks noChangeAspect="1"/>
          </p:cNvPicPr>
          <p:nvPr/>
        </p:nvPicPr>
        <p:blipFill>
          <a:blip r:embed="rId2" cstate="print"/>
          <a:stretch>
            <a:fillRect/>
          </a:stretch>
        </p:blipFill>
        <p:spPr>
          <a:xfrm>
            <a:off x="1332865" y="1371600"/>
            <a:ext cx="3356610" cy="4475480"/>
          </a:xfrm>
          <a:prstGeom prst="rect">
            <a:avLst/>
          </a:prstGeom>
          <a:noFill/>
          <a:ln w="9525">
            <a:noFill/>
          </a:ln>
        </p:spPr>
      </p:pic>
      <p:pic>
        <p:nvPicPr>
          <p:cNvPr id="15365" name="Picture 2"/>
          <p:cNvPicPr>
            <a:picLocks noChangeAspect="1"/>
          </p:cNvPicPr>
          <p:nvPr/>
        </p:nvPicPr>
        <p:blipFill>
          <a:blip r:embed="rId3" cstate="print"/>
          <a:srcRect l="10527" t="7895" r="12273" b="15790"/>
          <a:stretch>
            <a:fillRect/>
          </a:stretch>
        </p:blipFill>
        <p:spPr>
          <a:xfrm>
            <a:off x="7357110" y="1371600"/>
            <a:ext cx="3394676" cy="4474800"/>
          </a:xfrm>
          <a:prstGeom prst="rect">
            <a:avLst/>
          </a:prstGeom>
          <a:noFill/>
          <a:ln w="9525">
            <a:noFill/>
          </a:ln>
        </p:spPr>
      </p:pic>
      <p:sp>
        <p:nvSpPr>
          <p:cNvPr id="21" name="文本框 20"/>
          <p:cNvSpPr txBox="1"/>
          <p:nvPr/>
        </p:nvSpPr>
        <p:spPr>
          <a:xfrm>
            <a:off x="5541746" y="924560"/>
            <a:ext cx="738664" cy="3877945"/>
          </a:xfrm>
          <a:prstGeom prst="rect">
            <a:avLst/>
          </a:prstGeom>
          <a:noFill/>
        </p:spPr>
        <p:txBody>
          <a:bodyPr vert="eaVert" wrap="square" rtlCol="0">
            <a:spAutoFit/>
          </a:bodyPr>
          <a:lstStyle/>
          <a:p>
            <a:pPr algn="l"/>
            <a:r>
              <a:rPr lang="zh-CN" altLang="en-US" sz="3600" dirty="0">
                <a:latin typeface="华文黑体" panose="02010600040101010101" charset="-122"/>
                <a:ea typeface="华文黑体" panose="02010600040101010101" charset="-122"/>
                <a:sym typeface="+mn-ea"/>
              </a:rPr>
              <a:t>线索</a:t>
            </a:r>
            <a:r>
              <a:rPr lang="zh-CN" altLang="en-US" sz="3600" dirty="0" smtClean="0">
                <a:latin typeface="华文黑体" panose="02010600040101010101" charset="-122"/>
                <a:ea typeface="华文黑体" panose="02010600040101010101" charset="-122"/>
                <a:sym typeface="+mn-ea"/>
              </a:rPr>
              <a:t>四   淡化  </a:t>
            </a:r>
            <a:endParaRPr lang="zh-CN" altLang="en-US" sz="3600" dirty="0">
              <a:latin typeface="华文黑体" panose="02010600040101010101" charset="-122"/>
              <a:ea typeface="华文黑体" panose="02010600040101010101" charset="-122"/>
              <a:sym typeface="+mn-ea"/>
            </a:endParaRPr>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4394587"/>
            <a:ext cx="12192000" cy="2463413"/>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718349" y="695017"/>
            <a:ext cx="800219" cy="2961708"/>
          </a:xfrm>
          <a:prstGeom prst="rect">
            <a:avLst/>
          </a:prstGeom>
          <a:noFill/>
        </p:spPr>
        <p:txBody>
          <a:bodyPr vert="eaVert" wrap="none" rtlCol="0">
            <a:spAutoFit/>
          </a:bodyPr>
          <a:lstStyle/>
          <a:p>
            <a:pPr algn="l"/>
            <a:r>
              <a:rPr lang="zh-CN" altLang="en-US" sz="4000" noProof="0" dirty="0">
                <a:ln>
                  <a:noFill/>
                </a:ln>
                <a:solidFill>
                  <a:schemeClr val="tx1">
                    <a:lumMod val="65000"/>
                    <a:lumOff val="35000"/>
                  </a:schemeClr>
                </a:solidFill>
                <a:uLnTx/>
                <a:uFillTx/>
                <a:latin typeface="方正清刻本悦宋简体" panose="02000000000000000000" charset="-122"/>
                <a:ea typeface="方正清刻本悦宋简体" panose="02000000000000000000" charset="-122"/>
                <a:sym typeface="+mn-ea"/>
              </a:rPr>
              <a:t>线索</a:t>
            </a:r>
            <a:r>
              <a:rPr lang="zh-CN" altLang="en-US" sz="4000" noProof="0" dirty="0" smtClean="0">
                <a:ln>
                  <a:noFill/>
                </a:ln>
                <a:solidFill>
                  <a:schemeClr val="tx1">
                    <a:lumMod val="65000"/>
                    <a:lumOff val="35000"/>
                  </a:schemeClr>
                </a:solidFill>
                <a:uLnTx/>
                <a:uFillTx/>
                <a:latin typeface="方正清刻本悦宋简体" panose="02000000000000000000" charset="-122"/>
                <a:ea typeface="方正清刻本悦宋简体" panose="02000000000000000000" charset="-122"/>
                <a:sym typeface="+mn-ea"/>
              </a:rPr>
              <a:t>四  淡化</a:t>
            </a:r>
            <a:endParaRPr lang="zh-CN" altLang="en-US" sz="4000" noProof="0" dirty="0">
              <a:ln>
                <a:noFill/>
              </a:ln>
              <a:solidFill>
                <a:schemeClr val="tx1">
                  <a:lumMod val="65000"/>
                  <a:lumOff val="35000"/>
                </a:schemeClr>
              </a:solidFill>
              <a:uLnTx/>
              <a:uFillTx/>
              <a:latin typeface="方正清刻本悦宋简体" panose="02000000000000000000" charset="-122"/>
              <a:ea typeface="方正清刻本悦宋简体" panose="02000000000000000000" charset="-122"/>
              <a:sym typeface="+mn-ea"/>
            </a:endParaRPr>
          </a:p>
        </p:txBody>
      </p:sp>
      <p:pic>
        <p:nvPicPr>
          <p:cNvPr id="4" name="Picture 6" descr="https://timgsa.baidu.com/timg?image&amp;quality=80&amp;size=b9999_10000&amp;sec=1569239233339&amp;di=f59c2dfa3fe78ae44c16a68afea10b63&amp;imgtype=0&amp;src=http%3A%2F%2Fdpic.tiankong.com%2Fju%2Ffh%2FQJ8904806589.jpg"/>
          <p:cNvPicPr>
            <a:picLocks noChangeAspect="1"/>
          </p:cNvPicPr>
          <p:nvPr/>
        </p:nvPicPr>
        <p:blipFill>
          <a:blip r:embed="rId2" cstate="print"/>
          <a:srcRect l="21671" t="1762" r="15125" b="3084"/>
          <a:stretch>
            <a:fillRect/>
          </a:stretch>
        </p:blipFill>
        <p:spPr>
          <a:xfrm>
            <a:off x="3415665" y="3006090"/>
            <a:ext cx="1166816" cy="1800000"/>
          </a:xfrm>
          <a:prstGeom prst="rect">
            <a:avLst/>
          </a:prstGeom>
          <a:noFill/>
          <a:ln w="57150">
            <a:solidFill>
              <a:schemeClr val="accent6">
                <a:lumMod val="40000"/>
                <a:lumOff val="60000"/>
              </a:schemeClr>
            </a:solidFill>
          </a:ln>
        </p:spPr>
      </p:pic>
      <p:pic>
        <p:nvPicPr>
          <p:cNvPr id="12293" name="Picture 5" descr="https://timgsa.baidu.com/timg?image&amp;quality=80&amp;size=b9999_10000&amp;sec=1569240295658&amp;di=7a736d3a4f94ce7ff4a64c9a4d07fc91&amp;imgtype=0&amp;src=http%3A%2F%2Fwww.goupuzi.com%2Fnewatt%2FMon_1809%2F1_179229_d500caa77f7c697.jpg"/>
          <p:cNvPicPr>
            <a:picLocks noChangeAspect="1"/>
          </p:cNvPicPr>
          <p:nvPr/>
        </p:nvPicPr>
        <p:blipFill>
          <a:blip r:embed="rId3" cstate="print"/>
          <a:srcRect l="692" t="24580" r="9326" b="17319"/>
          <a:stretch>
            <a:fillRect/>
          </a:stretch>
        </p:blipFill>
        <p:spPr>
          <a:xfrm>
            <a:off x="7263765" y="3147060"/>
            <a:ext cx="2230120" cy="1440180"/>
          </a:xfrm>
          <a:prstGeom prst="rect">
            <a:avLst/>
          </a:prstGeom>
          <a:noFill/>
          <a:ln w="57150">
            <a:solidFill>
              <a:schemeClr val="accent6">
                <a:lumMod val="40000"/>
                <a:lumOff val="60000"/>
              </a:schemeClr>
            </a:solidFill>
          </a:ln>
        </p:spPr>
      </p:pic>
      <p:pic>
        <p:nvPicPr>
          <p:cNvPr id="7" name="Picture 4" descr="https://timgsa.baidu.com/timg?image&amp;quality=80&amp;size=b9999_10000&amp;sec=1569239165461&amp;di=f48628bb8a85fcaf64a5421006f1338e&amp;imgtype=0&amp;src=http%3A%2F%2Fimg.redocn.com%2Fsheying%2F20141009%2Fwanzhuoshenzidehuangmao_3188721.jpg"/>
          <p:cNvPicPr>
            <a:picLocks noChangeAspect="1"/>
          </p:cNvPicPr>
          <p:nvPr/>
        </p:nvPicPr>
        <p:blipFill>
          <a:blip r:embed="rId4" cstate="print"/>
          <a:srcRect l="20032" t="15858" r="18623" b="24229"/>
          <a:stretch>
            <a:fillRect/>
          </a:stretch>
        </p:blipFill>
        <p:spPr>
          <a:xfrm>
            <a:off x="2914650" y="4791300"/>
            <a:ext cx="2593265" cy="1800000"/>
          </a:xfrm>
          <a:prstGeom prst="rect">
            <a:avLst/>
          </a:prstGeom>
          <a:noFill/>
          <a:ln w="57150">
            <a:solidFill>
              <a:schemeClr val="accent6">
                <a:lumMod val="40000"/>
                <a:lumOff val="60000"/>
              </a:schemeClr>
            </a:solidFill>
          </a:ln>
        </p:spPr>
      </p:pic>
      <p:pic>
        <p:nvPicPr>
          <p:cNvPr id="12295" name="Picture 7" descr="http://thumbs.dreamstime.com/z/%E7%8C%AB%E6%B3%A2%E6%96%AF%E8%AF%AD-3199644.jpg"/>
          <p:cNvPicPr>
            <a:picLocks noChangeAspect="1"/>
          </p:cNvPicPr>
          <p:nvPr/>
        </p:nvPicPr>
        <p:blipFill>
          <a:blip r:embed="rId5" cstate="print"/>
          <a:srcRect r="606" b="14650"/>
          <a:stretch>
            <a:fillRect/>
          </a:stretch>
        </p:blipFill>
        <p:spPr>
          <a:xfrm>
            <a:off x="7289165" y="4975860"/>
            <a:ext cx="2460000" cy="1440000"/>
          </a:xfrm>
          <a:prstGeom prst="rect">
            <a:avLst/>
          </a:prstGeom>
          <a:noFill/>
          <a:ln w="57150">
            <a:solidFill>
              <a:schemeClr val="accent6">
                <a:lumMod val="40000"/>
                <a:lumOff val="60000"/>
              </a:schemeClr>
            </a:solidFill>
          </a:ln>
        </p:spPr>
      </p:pic>
      <p:sp>
        <p:nvSpPr>
          <p:cNvPr id="3" name="文本框 2"/>
          <p:cNvSpPr txBox="1"/>
          <p:nvPr/>
        </p:nvSpPr>
        <p:spPr>
          <a:xfrm>
            <a:off x="2449195" y="695325"/>
            <a:ext cx="8554720" cy="2676525"/>
          </a:xfrm>
          <a:prstGeom prst="rect">
            <a:avLst/>
          </a:prstGeom>
          <a:noFill/>
        </p:spPr>
        <p:txBody>
          <a:bodyPr wrap="square" rtlCol="0" anchor="t">
            <a:spAutoFit/>
          </a:bodyPr>
          <a:lstStyle/>
          <a:p>
            <a:pPr fontAlgn="auto">
              <a:lnSpc>
                <a:spcPct val="150000"/>
              </a:lnSpc>
            </a:pPr>
            <a:r>
              <a:rPr lang="zh-CN" altLang="en-US" sz="2800" dirty="0">
                <a:latin typeface="+mn-ea"/>
                <a:ea typeface="宋体" pitchFamily="2" charset="-122"/>
                <a:sym typeface="+mn-ea"/>
              </a:rPr>
              <a:t>等位基因 </a:t>
            </a:r>
            <a:r>
              <a:rPr lang="en-US" altLang="zh-CN" sz="2800" dirty="0">
                <a:latin typeface="+mn-ea"/>
                <a:ea typeface="宋体" pitchFamily="2" charset="-122"/>
                <a:sym typeface="+mn-ea"/>
              </a:rPr>
              <a:t>D</a:t>
            </a:r>
            <a:r>
              <a:rPr lang="zh-CN" altLang="en-US" sz="2800" dirty="0">
                <a:latin typeface="+mn-ea"/>
                <a:ea typeface="宋体" pitchFamily="2" charset="-122"/>
                <a:sym typeface="+mn-ea"/>
              </a:rPr>
              <a:t>、 </a:t>
            </a:r>
            <a:r>
              <a:rPr lang="en-US" altLang="zh-CN" sz="2800" dirty="0">
                <a:latin typeface="+mn-ea"/>
                <a:ea typeface="宋体" pitchFamily="2" charset="-122"/>
                <a:sym typeface="+mn-ea"/>
              </a:rPr>
              <a:t>d </a:t>
            </a:r>
            <a:r>
              <a:rPr lang="zh-CN" altLang="en-US" sz="2800" dirty="0">
                <a:latin typeface="+mn-ea"/>
                <a:ea typeface="宋体" pitchFamily="2" charset="-122"/>
                <a:sym typeface="+mn-ea"/>
              </a:rPr>
              <a:t>位于常染色体上，当基因型为 </a:t>
            </a:r>
            <a:r>
              <a:rPr lang="en-US" altLang="zh-CN" sz="2800" dirty="0">
                <a:latin typeface="+mn-ea"/>
                <a:ea typeface="宋体" pitchFamily="2" charset="-122"/>
                <a:sym typeface="+mn-ea"/>
              </a:rPr>
              <a:t>dd </a:t>
            </a:r>
            <a:r>
              <a:rPr lang="zh-CN" altLang="en-US" sz="2800" dirty="0">
                <a:latin typeface="+mn-ea"/>
                <a:ea typeface="宋体" pitchFamily="2" charset="-122"/>
                <a:sym typeface="+mn-ea"/>
              </a:rPr>
              <a:t>时，会使猫的毛色出现淡化，如黑色可以淡化为灰色，黄色可以淡化为奶油色。 </a:t>
            </a:r>
            <a:br>
              <a:rPr lang="zh-CN" altLang="en-US" sz="2800" dirty="0">
                <a:latin typeface="+mn-ea"/>
                <a:ea typeface="宋体" pitchFamily="2" charset="-122"/>
                <a:sym typeface="+mn-ea"/>
              </a:rPr>
            </a:br>
            <a:endParaRPr lang="zh-CN" altLang="en-US" sz="2800" dirty="0">
              <a:latin typeface="+mn-ea"/>
              <a:ea typeface="宋体" pitchFamily="2" charset="-122"/>
              <a:sym typeface="+mn-ea"/>
            </a:endParaRPr>
          </a:p>
        </p:txBody>
      </p:sp>
      <p:sp>
        <p:nvSpPr>
          <p:cNvPr id="5" name="右箭头 4"/>
          <p:cNvSpPr/>
          <p:nvPr/>
        </p:nvSpPr>
        <p:spPr>
          <a:xfrm>
            <a:off x="4763770" y="3532505"/>
            <a:ext cx="2259330" cy="588645"/>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6" name="右箭头 5"/>
          <p:cNvSpPr/>
          <p:nvPr/>
        </p:nvSpPr>
        <p:spPr>
          <a:xfrm>
            <a:off x="5789295" y="5332095"/>
            <a:ext cx="1365885" cy="58864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12293"/>
                                        </p:tgtEl>
                                        <p:attrNameLst>
                                          <p:attrName>style.visibility</p:attrName>
                                        </p:attrNameLst>
                                      </p:cBhvr>
                                      <p:to>
                                        <p:strVal val="visible"/>
                                      </p:to>
                                    </p:set>
                                    <p:animEffect transition="in" filter="blinds(horizontal)">
                                      <p:cBhvr>
                                        <p:cTn id="15" dur="500"/>
                                        <p:tgtEl>
                                          <p:spTgt spid="1229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par>
                                <p:cTn id="24" presetID="3" presetClass="entr" presetSubtype="10" fill="hold" nodeType="withEffect">
                                  <p:stCondLst>
                                    <p:cond delay="0"/>
                                  </p:stCondLst>
                                  <p:childTnLst>
                                    <p:set>
                                      <p:cBhvr>
                                        <p:cTn id="25" dur="1" fill="hold">
                                          <p:stCondLst>
                                            <p:cond delay="0"/>
                                          </p:stCondLst>
                                        </p:cTn>
                                        <p:tgtEl>
                                          <p:spTgt spid="12295"/>
                                        </p:tgtEl>
                                        <p:attrNameLst>
                                          <p:attrName>style.visibility</p:attrName>
                                        </p:attrNameLst>
                                      </p:cBhvr>
                                      <p:to>
                                        <p:strVal val="visible"/>
                                      </p:to>
                                    </p:set>
                                    <p:animEffect transition="in" filter="blinds(horizontal)">
                                      <p:cBhvr>
                                        <p:cTn id="26" dur="500"/>
                                        <p:tgtEl>
                                          <p:spTgt spid="1229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327785" y="-8255"/>
            <a:ext cx="1560195"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46" name="Picture 2"/>
          <p:cNvPicPr>
            <a:picLocks noChangeAspect="1"/>
          </p:cNvPicPr>
          <p:nvPr/>
        </p:nvPicPr>
        <p:blipFill>
          <a:blip r:embed="rId2" cstate="print"/>
          <a:stretch>
            <a:fillRect/>
          </a:stretch>
        </p:blipFill>
        <p:spPr>
          <a:xfrm>
            <a:off x="5366385" y="645160"/>
            <a:ext cx="1890000" cy="2520000"/>
          </a:xfrm>
          <a:prstGeom prst="rect">
            <a:avLst/>
          </a:prstGeom>
          <a:noFill/>
          <a:ln w="57150">
            <a:solidFill>
              <a:schemeClr val="accent6">
                <a:lumMod val="60000"/>
                <a:lumOff val="40000"/>
              </a:schemeClr>
            </a:solidFill>
          </a:ln>
        </p:spPr>
      </p:pic>
      <p:pic>
        <p:nvPicPr>
          <p:cNvPr id="3076" name="Picture 3" descr="C:\Users\Administrator\Desktop\猫咪遗传\猫咪遗传mmexport1569126460973.jpg"/>
          <p:cNvPicPr>
            <a:picLocks noChangeAspect="1"/>
          </p:cNvPicPr>
          <p:nvPr/>
        </p:nvPicPr>
        <p:blipFill>
          <a:blip r:embed="rId3" cstate="print"/>
          <a:srcRect t="19511" r="12195" b="17073"/>
          <a:stretch>
            <a:fillRect/>
          </a:stretch>
        </p:blipFill>
        <p:spPr>
          <a:xfrm>
            <a:off x="4323080" y="4236085"/>
            <a:ext cx="1654175" cy="1592580"/>
          </a:xfrm>
          <a:prstGeom prst="rect">
            <a:avLst/>
          </a:prstGeom>
          <a:noFill/>
          <a:ln w="57150">
            <a:solidFill>
              <a:schemeClr val="accent6">
                <a:lumMod val="60000"/>
                <a:lumOff val="40000"/>
              </a:schemeClr>
            </a:solidFill>
          </a:ln>
        </p:spPr>
      </p:pic>
      <p:pic>
        <p:nvPicPr>
          <p:cNvPr id="3077" name="Picture 4" descr="C:\Users\Administrator\Desktop\猫咪遗传\猫咪遗传mmexport1569126463794.jpg"/>
          <p:cNvPicPr>
            <a:picLocks noChangeAspect="1"/>
          </p:cNvPicPr>
          <p:nvPr/>
        </p:nvPicPr>
        <p:blipFill>
          <a:blip r:embed="rId4" cstate="print"/>
          <a:srcRect l="13235" t="26471" r="25000" b="8823"/>
          <a:stretch>
            <a:fillRect/>
          </a:stretch>
        </p:blipFill>
        <p:spPr>
          <a:xfrm>
            <a:off x="6686550" y="4236085"/>
            <a:ext cx="2026285" cy="1592580"/>
          </a:xfrm>
          <a:prstGeom prst="rect">
            <a:avLst/>
          </a:prstGeom>
          <a:noFill/>
          <a:ln w="57150">
            <a:solidFill>
              <a:schemeClr val="accent6">
                <a:lumMod val="60000"/>
                <a:lumOff val="40000"/>
              </a:schemeClr>
            </a:solidFill>
          </a:ln>
        </p:spPr>
      </p:pic>
      <p:pic>
        <p:nvPicPr>
          <p:cNvPr id="3078" name="Picture 5" descr="C:\Users\Administrator\Desktop\猫咪遗传\猫咪遗传mmexport1569126466647.jpg"/>
          <p:cNvPicPr>
            <a:picLocks noChangeAspect="1"/>
          </p:cNvPicPr>
          <p:nvPr/>
        </p:nvPicPr>
        <p:blipFill>
          <a:blip r:embed="rId5" cstate="print"/>
          <a:srcRect l="19909" t="17857" r="9396" b="14285"/>
          <a:stretch>
            <a:fillRect/>
          </a:stretch>
        </p:blipFill>
        <p:spPr>
          <a:xfrm>
            <a:off x="9299575" y="4236085"/>
            <a:ext cx="2210435" cy="1592580"/>
          </a:xfrm>
          <a:prstGeom prst="rect">
            <a:avLst/>
          </a:prstGeom>
          <a:noFill/>
          <a:ln w="57150">
            <a:solidFill>
              <a:schemeClr val="accent6">
                <a:lumMod val="60000"/>
                <a:lumOff val="40000"/>
              </a:schemeClr>
            </a:solidFill>
          </a:ln>
        </p:spPr>
      </p:pic>
      <p:pic>
        <p:nvPicPr>
          <p:cNvPr id="6149" name="Picture 2" descr="/Users/elaine/Desktop/2.jpg2"/>
          <p:cNvPicPr>
            <a:picLocks noChangeAspect="1"/>
          </p:cNvPicPr>
          <p:nvPr/>
        </p:nvPicPr>
        <p:blipFill>
          <a:blip r:embed="rId6" cstate="print"/>
          <a:srcRect/>
          <a:stretch>
            <a:fillRect/>
          </a:stretch>
        </p:blipFill>
        <p:spPr>
          <a:xfrm>
            <a:off x="8070215" y="617220"/>
            <a:ext cx="1910715" cy="2614930"/>
          </a:xfrm>
          <a:prstGeom prst="rect">
            <a:avLst/>
          </a:prstGeom>
          <a:noFill/>
          <a:ln w="57150">
            <a:noFill/>
          </a:ln>
        </p:spPr>
      </p:pic>
      <p:sp>
        <p:nvSpPr>
          <p:cNvPr id="16" name="文本框 15"/>
          <p:cNvSpPr txBox="1"/>
          <p:nvPr/>
        </p:nvSpPr>
        <p:spPr>
          <a:xfrm>
            <a:off x="7398385" y="1444625"/>
            <a:ext cx="601980" cy="922020"/>
          </a:xfrm>
          <a:prstGeom prst="rect">
            <a:avLst/>
          </a:prstGeom>
          <a:noFill/>
        </p:spPr>
        <p:txBody>
          <a:bodyPr wrap="none" rtlCol="0">
            <a:spAutoFit/>
          </a:bodyPr>
          <a:lstStyle/>
          <a:p>
            <a:r>
              <a:rPr lang="en-US" altLang="zh-CN" sz="5400" dirty="0"/>
              <a:t>X</a:t>
            </a:r>
          </a:p>
        </p:txBody>
      </p:sp>
      <p:cxnSp>
        <p:nvCxnSpPr>
          <p:cNvPr id="25" name="肘形连接符 24"/>
          <p:cNvCxnSpPr>
            <a:stCxn id="16" idx="2"/>
            <a:endCxn id="3077" idx="0"/>
          </p:cNvCxnSpPr>
          <p:nvPr/>
        </p:nvCxnSpPr>
        <p:spPr>
          <a:xfrm rot="5400000" flipV="1">
            <a:off x="6744018" y="3301048"/>
            <a:ext cx="1869440" cy="635"/>
          </a:xfrm>
          <a:prstGeom prst="bentConnector3">
            <a:avLst>
              <a:gd name="adj1" fmla="val 49983"/>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肘形连接符 25"/>
          <p:cNvCxnSpPr>
            <a:stCxn id="16" idx="2"/>
            <a:endCxn id="3078" idx="0"/>
          </p:cNvCxnSpPr>
          <p:nvPr/>
        </p:nvCxnSpPr>
        <p:spPr>
          <a:xfrm rot="5400000" flipV="1">
            <a:off x="8096568" y="1948498"/>
            <a:ext cx="1869440" cy="2705735"/>
          </a:xfrm>
          <a:prstGeom prst="bentConnector3">
            <a:avLst>
              <a:gd name="adj1" fmla="val 66100"/>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nvCxnSpPr>
        <p:spPr>
          <a:xfrm rot="5400000">
            <a:off x="5488940" y="2028190"/>
            <a:ext cx="1869440" cy="2548890"/>
          </a:xfrm>
          <a:prstGeom prst="bentConnector3">
            <a:avLst>
              <a:gd name="adj1" fmla="val 65828"/>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288155" y="1613535"/>
            <a:ext cx="995680" cy="583565"/>
          </a:xfrm>
          <a:prstGeom prst="rect">
            <a:avLst/>
          </a:prstGeom>
          <a:noFill/>
        </p:spPr>
        <p:txBody>
          <a:bodyPr wrap="none" rtlCol="0">
            <a:spAutoFit/>
          </a:bodyPr>
          <a:lstStyle/>
          <a:p>
            <a:r>
              <a:rPr lang="zh-CN" altLang="en-US" sz="3200" dirty="0"/>
              <a:t>淡化</a:t>
            </a:r>
          </a:p>
        </p:txBody>
      </p:sp>
      <p:sp>
        <p:nvSpPr>
          <p:cNvPr id="29" name="文本框 28"/>
          <p:cNvSpPr txBox="1"/>
          <p:nvPr/>
        </p:nvSpPr>
        <p:spPr>
          <a:xfrm>
            <a:off x="10163810" y="1613535"/>
            <a:ext cx="1402080" cy="583565"/>
          </a:xfrm>
          <a:prstGeom prst="rect">
            <a:avLst/>
          </a:prstGeom>
          <a:noFill/>
        </p:spPr>
        <p:txBody>
          <a:bodyPr wrap="none" rtlCol="0">
            <a:spAutoFit/>
          </a:bodyPr>
          <a:lstStyle/>
          <a:p>
            <a:r>
              <a:rPr lang="zh-CN" altLang="en-US" sz="3200" dirty="0"/>
              <a:t>不淡化</a:t>
            </a:r>
          </a:p>
        </p:txBody>
      </p:sp>
      <p:sp>
        <p:nvSpPr>
          <p:cNvPr id="30" name="文本框 29"/>
          <p:cNvSpPr txBox="1"/>
          <p:nvPr/>
        </p:nvSpPr>
        <p:spPr>
          <a:xfrm>
            <a:off x="4146550" y="2197100"/>
            <a:ext cx="783590" cy="768350"/>
          </a:xfrm>
          <a:prstGeom prst="rect">
            <a:avLst/>
          </a:prstGeom>
          <a:noFill/>
        </p:spPr>
        <p:txBody>
          <a:bodyPr wrap="none" rtlCol="0">
            <a:spAutoFit/>
          </a:bodyPr>
          <a:lstStyle/>
          <a:p>
            <a:r>
              <a:rPr lang="en-US" altLang="zh-CN" sz="4400">
                <a:solidFill>
                  <a:schemeClr val="bg1"/>
                </a:solidFill>
              </a:rPr>
              <a:t>aa</a:t>
            </a:r>
          </a:p>
        </p:txBody>
      </p:sp>
      <p:sp>
        <p:nvSpPr>
          <p:cNvPr id="31" name="文本框 30"/>
          <p:cNvSpPr txBox="1"/>
          <p:nvPr/>
        </p:nvSpPr>
        <p:spPr>
          <a:xfrm>
            <a:off x="10207625" y="2197100"/>
            <a:ext cx="845185" cy="768350"/>
          </a:xfrm>
          <a:prstGeom prst="rect">
            <a:avLst/>
          </a:prstGeom>
          <a:noFill/>
        </p:spPr>
        <p:txBody>
          <a:bodyPr wrap="none" rtlCol="0">
            <a:spAutoFit/>
          </a:bodyPr>
          <a:lstStyle/>
          <a:p>
            <a:r>
              <a:rPr lang="en-US" altLang="zh-CN" sz="4400">
                <a:solidFill>
                  <a:schemeClr val="bg1"/>
                </a:solidFill>
              </a:rPr>
              <a:t>Aa</a:t>
            </a:r>
          </a:p>
        </p:txBody>
      </p:sp>
      <p:sp>
        <p:nvSpPr>
          <p:cNvPr id="32" name="文本框 31"/>
          <p:cNvSpPr txBox="1"/>
          <p:nvPr/>
        </p:nvSpPr>
        <p:spPr>
          <a:xfrm>
            <a:off x="3902075" y="6022975"/>
            <a:ext cx="1415772" cy="584775"/>
          </a:xfrm>
          <a:prstGeom prst="rect">
            <a:avLst/>
          </a:prstGeom>
          <a:noFill/>
        </p:spPr>
        <p:txBody>
          <a:bodyPr wrap="none" rtlCol="0">
            <a:spAutoFit/>
          </a:bodyPr>
          <a:lstStyle/>
          <a:p>
            <a:r>
              <a:rPr lang="zh-CN" altLang="en-US" sz="3200" dirty="0" smtClean="0"/>
              <a:t>不淡</a:t>
            </a:r>
            <a:r>
              <a:rPr lang="zh-CN" altLang="en-US" sz="3200" dirty="0"/>
              <a:t>化</a:t>
            </a:r>
          </a:p>
        </p:txBody>
      </p:sp>
      <p:sp>
        <p:nvSpPr>
          <p:cNvPr id="33" name="文本框 32"/>
          <p:cNvSpPr txBox="1"/>
          <p:nvPr/>
        </p:nvSpPr>
        <p:spPr>
          <a:xfrm>
            <a:off x="6576060" y="6003925"/>
            <a:ext cx="1415772" cy="584775"/>
          </a:xfrm>
          <a:prstGeom prst="rect">
            <a:avLst/>
          </a:prstGeom>
          <a:noFill/>
        </p:spPr>
        <p:txBody>
          <a:bodyPr wrap="none" rtlCol="0">
            <a:spAutoFit/>
          </a:bodyPr>
          <a:lstStyle/>
          <a:p>
            <a:r>
              <a:rPr lang="zh-CN" altLang="en-US" sz="3200" dirty="0" smtClean="0"/>
              <a:t>不淡</a:t>
            </a:r>
            <a:r>
              <a:rPr lang="zh-CN" altLang="en-US" sz="3200" dirty="0"/>
              <a:t>化</a:t>
            </a:r>
          </a:p>
        </p:txBody>
      </p:sp>
      <p:sp>
        <p:nvSpPr>
          <p:cNvPr id="34" name="文本框 33"/>
          <p:cNvSpPr txBox="1"/>
          <p:nvPr/>
        </p:nvSpPr>
        <p:spPr>
          <a:xfrm>
            <a:off x="9181465" y="6003925"/>
            <a:ext cx="1415772" cy="584775"/>
          </a:xfrm>
          <a:prstGeom prst="rect">
            <a:avLst/>
          </a:prstGeom>
          <a:noFill/>
        </p:spPr>
        <p:txBody>
          <a:bodyPr wrap="none" rtlCol="0">
            <a:spAutoFit/>
          </a:bodyPr>
          <a:lstStyle/>
          <a:p>
            <a:r>
              <a:rPr lang="zh-CN" altLang="en-US" sz="3200" dirty="0" smtClean="0"/>
              <a:t>不淡</a:t>
            </a:r>
            <a:r>
              <a:rPr lang="zh-CN" altLang="en-US" sz="3200" dirty="0"/>
              <a:t>化</a:t>
            </a:r>
          </a:p>
        </p:txBody>
      </p:sp>
      <p:sp>
        <p:nvSpPr>
          <p:cNvPr id="4" name="TextBox 27"/>
          <p:cNvSpPr txBox="1"/>
          <p:nvPr/>
        </p:nvSpPr>
        <p:spPr>
          <a:xfrm>
            <a:off x="8734425" y="1116965"/>
            <a:ext cx="373380" cy="368300"/>
          </a:xfrm>
          <a:prstGeom prst="rect">
            <a:avLst/>
          </a:prstGeom>
          <a:noFill/>
        </p:spPr>
        <p:txBody>
          <a:bodyPr wrap="none">
            <a:spAutoFit/>
          </a:bodyPr>
          <a:lstStyle/>
          <a:p>
            <a:pPr marR="0" defTabSz="914400" eaLnBrk="0" hangingPunct="0">
              <a:buClrTx/>
              <a:buSzTx/>
              <a:buFontTx/>
              <a:buNone/>
              <a:defRPr/>
            </a:pPr>
            <a:r>
              <a:rPr kumimoji="0" lang="en-US" altLang="zh-CN" kern="1200" cap="none" spc="0" normalizeH="0" baseline="0" noProof="0" dirty="0">
                <a:solidFill>
                  <a:srgbClr val="FF0000"/>
                </a:solidFill>
                <a:effectLst>
                  <a:outerShdw blurRad="38100" dist="38100" dir="2700000" algn="tl">
                    <a:srgbClr val="C0C0C0"/>
                  </a:outerShdw>
                </a:effectLst>
                <a:latin typeface="Arial" panose="020B0604020202090204" pitchFamily="34" charset="0"/>
                <a:ea typeface="宋体" pitchFamily="2" charset="-122"/>
                <a:cs typeface="+mn-cs"/>
              </a:rPr>
              <a:t>M</a:t>
            </a:r>
          </a:p>
        </p:txBody>
      </p:sp>
      <p:sp>
        <p:nvSpPr>
          <p:cNvPr id="42" name="TextBox 41"/>
          <p:cNvSpPr txBox="1"/>
          <p:nvPr/>
        </p:nvSpPr>
        <p:spPr>
          <a:xfrm>
            <a:off x="4638675" y="2197100"/>
            <a:ext cx="585417" cy="523220"/>
          </a:xfrm>
          <a:prstGeom prst="rect">
            <a:avLst/>
          </a:prstGeom>
          <a:noFill/>
          <a:ln w="9525">
            <a:noFill/>
          </a:ln>
        </p:spPr>
        <p:txBody>
          <a:bodyPr wrap="none">
            <a:spAutoFit/>
          </a:bodyPr>
          <a:lstStyle/>
          <a:p>
            <a:pPr eaLnBrk="0" hangingPunct="0"/>
            <a:r>
              <a:rPr lang="en-US" altLang="zh-CN" sz="2800" dirty="0" err="1" smtClean="0">
                <a:latin typeface="Arial" panose="020B0604020202090204" pitchFamily="34" charset="0"/>
              </a:rPr>
              <a:t>dd</a:t>
            </a:r>
            <a:endParaRPr lang="en-US" altLang="zh-CN" sz="2800" dirty="0">
              <a:latin typeface="Arial" panose="020B0604020202090204" pitchFamily="34" charset="0"/>
            </a:endParaRPr>
          </a:p>
        </p:txBody>
      </p:sp>
      <p:sp>
        <p:nvSpPr>
          <p:cNvPr id="5" name="TextBox 43"/>
          <p:cNvSpPr txBox="1"/>
          <p:nvPr/>
        </p:nvSpPr>
        <p:spPr>
          <a:xfrm>
            <a:off x="10257155" y="2197100"/>
            <a:ext cx="1663700" cy="521970"/>
          </a:xfrm>
          <a:prstGeom prst="rect">
            <a:avLst/>
          </a:prstGeom>
          <a:noFill/>
          <a:ln w="9525">
            <a:noFill/>
          </a:ln>
        </p:spPr>
        <p:txBody>
          <a:bodyPr wrap="none">
            <a:spAutoFit/>
          </a:bodyPr>
          <a:lstStyle/>
          <a:p>
            <a:pPr eaLnBrk="0" hangingPunct="0"/>
            <a:r>
              <a:rPr lang="en-US" altLang="zh-CN" sz="2800" dirty="0">
                <a:latin typeface="Arial" panose="020B0604020202090204" pitchFamily="34" charset="0"/>
              </a:rPr>
              <a:t>DD or Dd</a:t>
            </a:r>
          </a:p>
        </p:txBody>
      </p:sp>
      <p:sp>
        <p:nvSpPr>
          <p:cNvPr id="39" name="TextBox 38"/>
          <p:cNvSpPr txBox="1"/>
          <p:nvPr/>
        </p:nvSpPr>
        <p:spPr>
          <a:xfrm>
            <a:off x="5625465" y="6006465"/>
            <a:ext cx="636905" cy="521970"/>
          </a:xfrm>
          <a:prstGeom prst="rect">
            <a:avLst/>
          </a:prstGeom>
          <a:noFill/>
          <a:ln w="9525">
            <a:noFill/>
          </a:ln>
        </p:spPr>
        <p:txBody>
          <a:bodyPr wrap="none">
            <a:spAutoFit/>
          </a:bodyPr>
          <a:lstStyle/>
          <a:p>
            <a:pPr eaLnBrk="0" hangingPunct="0"/>
            <a:r>
              <a:rPr lang="en-US" altLang="zh-CN" sz="2800" dirty="0">
                <a:latin typeface="Arial" panose="020B0604020202090204" pitchFamily="34" charset="0"/>
              </a:rPr>
              <a:t>Dd</a:t>
            </a:r>
          </a:p>
        </p:txBody>
      </p:sp>
      <p:sp>
        <p:nvSpPr>
          <p:cNvPr id="41" name="TextBox 40"/>
          <p:cNvSpPr txBox="1"/>
          <p:nvPr/>
        </p:nvSpPr>
        <p:spPr>
          <a:xfrm>
            <a:off x="8021955" y="6025515"/>
            <a:ext cx="636905" cy="521970"/>
          </a:xfrm>
          <a:prstGeom prst="rect">
            <a:avLst/>
          </a:prstGeom>
          <a:noFill/>
          <a:ln w="9525">
            <a:noFill/>
          </a:ln>
        </p:spPr>
        <p:txBody>
          <a:bodyPr wrap="none">
            <a:spAutoFit/>
          </a:bodyPr>
          <a:lstStyle/>
          <a:p>
            <a:pPr eaLnBrk="0" hangingPunct="0"/>
            <a:r>
              <a:rPr lang="en-US" altLang="zh-CN" sz="2800" dirty="0">
                <a:latin typeface="Arial" panose="020B0604020202090204" pitchFamily="34" charset="0"/>
              </a:rPr>
              <a:t>Dd</a:t>
            </a:r>
          </a:p>
        </p:txBody>
      </p:sp>
      <p:sp>
        <p:nvSpPr>
          <p:cNvPr id="40" name="TextBox 39"/>
          <p:cNvSpPr txBox="1"/>
          <p:nvPr/>
        </p:nvSpPr>
        <p:spPr>
          <a:xfrm>
            <a:off x="10592435" y="6025515"/>
            <a:ext cx="636905" cy="521970"/>
          </a:xfrm>
          <a:prstGeom prst="rect">
            <a:avLst/>
          </a:prstGeom>
          <a:noFill/>
          <a:ln w="9525">
            <a:noFill/>
          </a:ln>
        </p:spPr>
        <p:txBody>
          <a:bodyPr wrap="none">
            <a:spAutoFit/>
          </a:bodyPr>
          <a:lstStyle/>
          <a:p>
            <a:pPr eaLnBrk="0" hangingPunct="0"/>
            <a:r>
              <a:rPr lang="en-US" altLang="zh-CN" sz="2800" dirty="0">
                <a:latin typeface="Arial" panose="020B0604020202090204" pitchFamily="34" charset="0"/>
              </a:rPr>
              <a:t>Dd</a:t>
            </a:r>
          </a:p>
        </p:txBody>
      </p:sp>
      <p:sp>
        <p:nvSpPr>
          <p:cNvPr id="44" name="文本框 43"/>
          <p:cNvSpPr txBox="1"/>
          <p:nvPr/>
        </p:nvSpPr>
        <p:spPr>
          <a:xfrm>
            <a:off x="1707044" y="1773246"/>
            <a:ext cx="800219" cy="4665653"/>
          </a:xfrm>
          <a:prstGeom prst="rect">
            <a:avLst/>
          </a:prstGeom>
          <a:noFill/>
        </p:spPr>
        <p:txBody>
          <a:bodyPr vert="eaVert" wrap="square" rtlCol="0">
            <a:spAutoFit/>
          </a:bodyPr>
          <a:lstStyle/>
          <a:p>
            <a:pPr algn="l"/>
            <a:r>
              <a:rPr lang="zh-CN" altLang="en-US" sz="4000" noProof="0" dirty="0">
                <a:ln>
                  <a:noFill/>
                </a:ln>
                <a:solidFill>
                  <a:schemeClr val="tx1">
                    <a:lumMod val="65000"/>
                    <a:lumOff val="35000"/>
                  </a:schemeClr>
                </a:solidFill>
                <a:uLnTx/>
                <a:uFillTx/>
                <a:latin typeface="方正清刻本悦宋简体" panose="02000000000000000000" charset="-122"/>
                <a:ea typeface="方正清刻本悦宋简体" panose="02000000000000000000" charset="-122"/>
                <a:sym typeface="+mn-ea"/>
              </a:rPr>
              <a:t>线索</a:t>
            </a:r>
            <a:r>
              <a:rPr lang="zh-CN" altLang="en-US" sz="4000" noProof="0" dirty="0" smtClean="0">
                <a:ln>
                  <a:noFill/>
                </a:ln>
                <a:solidFill>
                  <a:schemeClr val="tx1">
                    <a:lumMod val="65000"/>
                    <a:lumOff val="35000"/>
                  </a:schemeClr>
                </a:solidFill>
                <a:uLnTx/>
                <a:uFillTx/>
                <a:latin typeface="方正清刻本悦宋简体" panose="02000000000000000000" charset="-122"/>
                <a:ea typeface="方正清刻本悦宋简体" panose="02000000000000000000" charset="-122"/>
                <a:sym typeface="+mn-ea"/>
              </a:rPr>
              <a:t>四    淡化</a:t>
            </a:r>
            <a:endParaRPr lang="zh-CN" altLang="en-US" sz="4000" noProof="0" dirty="0">
              <a:ln>
                <a:noFill/>
              </a:ln>
              <a:solidFill>
                <a:schemeClr val="tx1">
                  <a:lumMod val="65000"/>
                  <a:lumOff val="35000"/>
                </a:schemeClr>
              </a:solidFill>
              <a:uLnTx/>
              <a:uFillTx/>
              <a:latin typeface="方正清刻本悦宋简体" panose="02000000000000000000" charset="-122"/>
              <a:ea typeface="方正清刻本悦宋简体" panose="02000000000000000000" charset="-122"/>
              <a:sym typeface="+mn-ea"/>
            </a:endParaRPr>
          </a:p>
        </p:txBody>
      </p:sp>
      <p:sp>
        <p:nvSpPr>
          <p:cNvPr id="35" name="TextBox 34"/>
          <p:cNvSpPr txBox="1"/>
          <p:nvPr/>
        </p:nvSpPr>
        <p:spPr>
          <a:xfrm>
            <a:off x="2628900" y="1504950"/>
            <a:ext cx="1210588" cy="707886"/>
          </a:xfrm>
          <a:prstGeom prst="rect">
            <a:avLst/>
          </a:prstGeom>
          <a:noFill/>
        </p:spPr>
        <p:txBody>
          <a:bodyPr wrap="none" rtlCol="0">
            <a:spAutoFit/>
          </a:bodyPr>
          <a:lstStyle/>
          <a:p>
            <a:r>
              <a:rPr lang="zh-CN" altLang="en-US" sz="4000" dirty="0" smtClean="0"/>
              <a:t>亲代</a:t>
            </a:r>
            <a:endParaRPr lang="zh-CN" altLang="en-US" sz="4000" dirty="0"/>
          </a:p>
        </p:txBody>
      </p:sp>
      <p:sp>
        <p:nvSpPr>
          <p:cNvPr id="36" name="TextBox 35"/>
          <p:cNvSpPr txBox="1"/>
          <p:nvPr/>
        </p:nvSpPr>
        <p:spPr>
          <a:xfrm>
            <a:off x="2838450" y="4800600"/>
            <a:ext cx="1210588" cy="707886"/>
          </a:xfrm>
          <a:prstGeom prst="rect">
            <a:avLst/>
          </a:prstGeom>
          <a:noFill/>
        </p:spPr>
        <p:txBody>
          <a:bodyPr wrap="none" rtlCol="0">
            <a:spAutoFit/>
          </a:bodyPr>
          <a:lstStyle/>
          <a:p>
            <a:r>
              <a:rPr lang="zh-CN" altLang="en-US" sz="4000" dirty="0" smtClean="0"/>
              <a:t>子代</a:t>
            </a:r>
            <a:endParaRPr lang="zh-CN" altLang="en-US" sz="4000" dirty="0"/>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linds(horizontal)">
                                      <p:cBhvr>
                                        <p:cTn id="15" dur="500"/>
                                        <p:tgtEl>
                                          <p:spTgt spid="3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linds(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linds(horizontal)">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linds(horizontal)">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linds(horizontal)">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linds(horizontal)">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linds(horizontal)">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linds(horizontal)">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2" grpId="0"/>
      <p:bldP spid="33" grpId="0"/>
      <p:bldP spid="34" grpId="0"/>
      <p:bldP spid="42" grpId="0"/>
      <p:bldP spid="5" grpId="0"/>
      <p:bldP spid="39" grpId="0"/>
      <p:bldP spid="41"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582930" y="875665"/>
            <a:ext cx="1579245" cy="1579245"/>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dirty="0" smtClean="0">
                <a:solidFill>
                  <a:schemeClr val="tx1">
                    <a:lumMod val="75000"/>
                    <a:lumOff val="25000"/>
                  </a:schemeClr>
                </a:solidFill>
                <a:latin typeface="方正清刻本悦宋简体" panose="02000000000000000000" charset="-122"/>
                <a:ea typeface="方正清刻本悦宋简体" panose="02000000000000000000" charset="-122"/>
              </a:rPr>
              <a:t>虎斑</a:t>
            </a:r>
            <a:endParaRPr lang="zh-CN" altLang="en-US" sz="4000" dirty="0">
              <a:solidFill>
                <a:schemeClr val="tx1">
                  <a:lumMod val="75000"/>
                  <a:lumOff val="25000"/>
                </a:schemeClr>
              </a:solidFill>
              <a:latin typeface="方正清刻本悦宋简体" panose="02000000000000000000" charset="-122"/>
              <a:ea typeface="方正清刻本悦宋简体" panose="02000000000000000000" charset="-122"/>
            </a:endParaRPr>
          </a:p>
        </p:txBody>
      </p:sp>
      <p:sp>
        <p:nvSpPr>
          <p:cNvPr id="3" name="椭圆 2"/>
          <p:cNvSpPr/>
          <p:nvPr/>
        </p:nvSpPr>
        <p:spPr>
          <a:xfrm>
            <a:off x="10373360" y="780415"/>
            <a:ext cx="1579245" cy="1579245"/>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a:solidFill>
                  <a:schemeClr val="tx1">
                    <a:lumMod val="75000"/>
                    <a:lumOff val="25000"/>
                  </a:schemeClr>
                </a:solidFill>
                <a:latin typeface="方正清刻本悦宋简体" panose="02000000000000000000" charset="-122"/>
                <a:ea typeface="方正清刻本悦宋简体" panose="02000000000000000000" charset="-122"/>
              </a:rPr>
              <a:t>黄色</a:t>
            </a:r>
          </a:p>
        </p:txBody>
      </p:sp>
      <p:sp>
        <p:nvSpPr>
          <p:cNvPr id="5" name="椭圆 4"/>
          <p:cNvSpPr/>
          <p:nvPr/>
        </p:nvSpPr>
        <p:spPr>
          <a:xfrm>
            <a:off x="637540" y="4457065"/>
            <a:ext cx="1579245" cy="1579245"/>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lumMod val="75000"/>
                    <a:lumOff val="25000"/>
                  </a:schemeClr>
                </a:solidFill>
                <a:latin typeface="方正清刻本悦宋简体" panose="02000000000000000000" charset="-122"/>
                <a:ea typeface="方正清刻本悦宋简体" panose="02000000000000000000" charset="-122"/>
              </a:rPr>
              <a:t>不</a:t>
            </a:r>
          </a:p>
          <a:p>
            <a:pPr algn="ctr"/>
            <a:r>
              <a:rPr lang="zh-CN" altLang="en-US" sz="3600" dirty="0">
                <a:solidFill>
                  <a:schemeClr val="tx1">
                    <a:lumMod val="75000"/>
                    <a:lumOff val="25000"/>
                  </a:schemeClr>
                </a:solidFill>
                <a:latin typeface="方正清刻本悦宋简体" panose="02000000000000000000" charset="-122"/>
                <a:ea typeface="方正清刻本悦宋简体" panose="02000000000000000000" charset="-122"/>
              </a:rPr>
              <a:t>淡化</a:t>
            </a:r>
          </a:p>
        </p:txBody>
      </p:sp>
      <p:sp>
        <p:nvSpPr>
          <p:cNvPr id="8" name="椭圆 7"/>
          <p:cNvSpPr/>
          <p:nvPr/>
        </p:nvSpPr>
        <p:spPr>
          <a:xfrm>
            <a:off x="9715500" y="4609465"/>
            <a:ext cx="2476501" cy="1638935"/>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smtClean="0">
                <a:solidFill>
                  <a:schemeClr val="tx1">
                    <a:lumMod val="75000"/>
                    <a:lumOff val="25000"/>
                  </a:schemeClr>
                </a:solidFill>
                <a:latin typeface="方正清刻本悦宋简体" panose="02000000000000000000" charset="-122"/>
                <a:ea typeface="方正清刻本悦宋简体" panose="02000000000000000000" charset="-122"/>
              </a:rPr>
              <a:t>无白斑或少白斑</a:t>
            </a:r>
            <a:endParaRPr lang="zh-CN" altLang="en-US" sz="3600" dirty="0">
              <a:solidFill>
                <a:schemeClr val="tx1">
                  <a:lumMod val="75000"/>
                  <a:lumOff val="25000"/>
                </a:schemeClr>
              </a:solidFill>
              <a:latin typeface="方正清刻本悦宋简体" panose="02000000000000000000" charset="-122"/>
              <a:ea typeface="方正清刻本悦宋简体" panose="02000000000000000000" charset="-122"/>
            </a:endParaRPr>
          </a:p>
        </p:txBody>
      </p:sp>
      <p:pic>
        <p:nvPicPr>
          <p:cNvPr id="9" name="Picture 2"/>
          <p:cNvPicPr>
            <a:picLocks noChangeAspect="1" noChangeArrowheads="1"/>
          </p:cNvPicPr>
          <p:nvPr/>
        </p:nvPicPr>
        <p:blipFill>
          <a:blip r:embed="rId2" cstate="print"/>
          <a:srcRect/>
          <a:stretch>
            <a:fillRect/>
          </a:stretch>
        </p:blipFill>
        <p:spPr bwMode="auto">
          <a:xfrm>
            <a:off x="2400300" y="552449"/>
            <a:ext cx="7524750" cy="5643563"/>
          </a:xfrm>
          <a:prstGeom prst="rect">
            <a:avLst/>
          </a:prstGeom>
          <a:noFill/>
          <a:ln w="9525">
            <a:noFill/>
            <a:miter lim="800000"/>
            <a:headEnd/>
            <a:tailEnd/>
          </a:ln>
        </p:spPr>
      </p:pic>
      <p:pic>
        <p:nvPicPr>
          <p:cNvPr id="24" name="Picture 2" descr="https://timgsa.baidu.com/timg?image&amp;quality=80&amp;size=b9999_10000&amp;sec=1569239076422&amp;di=d734e79cbe5ce858fcf7cbb2a71da0be&amp;imgtype=0&amp;src=http%3A%2F%2Fimgk.zol.com.cn%2Fdcbbs%2F4972%2Fa4971052_s.jpg"/>
          <p:cNvPicPr>
            <a:picLocks noChangeAspect="1"/>
          </p:cNvPicPr>
          <p:nvPr/>
        </p:nvPicPr>
        <p:blipFill>
          <a:blip r:embed="rId3" cstate="print"/>
          <a:srcRect l="1852" t="4559" r="20370" b="6514"/>
          <a:stretch>
            <a:fillRect/>
          </a:stretch>
        </p:blipFill>
        <p:spPr>
          <a:xfrm>
            <a:off x="3534410" y="0"/>
            <a:ext cx="4161790" cy="3865169"/>
          </a:xfrm>
          <a:prstGeom prst="ellipse">
            <a:avLst/>
          </a:prstGeom>
          <a:noFill/>
          <a:ln w="9525">
            <a:noFill/>
          </a:ln>
        </p:spPr>
      </p:pic>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linds(horizont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2260316"/>
            <a:ext cx="12192000" cy="2856213"/>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2" cstate="screen"/>
          <a:srcRect t="39001" b="29089"/>
          <a:stretch>
            <a:fillRect/>
          </a:stretch>
        </p:blipFill>
        <p:spPr>
          <a:xfrm>
            <a:off x="2605356" y="510978"/>
            <a:ext cx="6858000" cy="2188396"/>
          </a:xfrm>
          <a:prstGeom prst="rect">
            <a:avLst/>
          </a:prstGeom>
        </p:spPr>
      </p:pic>
      <p:sp>
        <p:nvSpPr>
          <p:cNvPr id="12" name="文本框 11"/>
          <p:cNvSpPr txBox="1"/>
          <p:nvPr/>
        </p:nvSpPr>
        <p:spPr>
          <a:xfrm>
            <a:off x="4582160" y="1611936"/>
            <a:ext cx="3027680" cy="583565"/>
          </a:xfrm>
          <a:prstGeom prst="rect">
            <a:avLst/>
          </a:prstGeom>
          <a:noFill/>
        </p:spPr>
        <p:txBody>
          <a:bodyPr wrap="none" rtlCol="0">
            <a:spAutoFit/>
          </a:bodyPr>
          <a:lstStyle/>
          <a:p>
            <a:pPr algn="ctr"/>
            <a:r>
              <a:rPr lang="zh-CN" altLang="en-US" sz="3200" noProof="0" dirty="0">
                <a:ln>
                  <a:noFill/>
                </a:ln>
                <a:solidFill>
                  <a:schemeClr val="tx1">
                    <a:lumMod val="65000"/>
                    <a:lumOff val="35000"/>
                  </a:schemeClr>
                </a:solidFill>
                <a:uLnTx/>
                <a:uFillTx/>
                <a:latin typeface="方正清刻本悦宋简体" panose="02000000000000000000" charset="-122"/>
                <a:ea typeface="方正清刻本悦宋简体" panose="02000000000000000000" charset="-122"/>
                <a:sym typeface="+mn-ea"/>
              </a:rPr>
              <a:t>一起来做小侦探</a:t>
            </a:r>
          </a:p>
        </p:txBody>
      </p:sp>
      <p:pic>
        <p:nvPicPr>
          <p:cNvPr id="3075" name="Picture 2"/>
          <p:cNvPicPr>
            <a:picLocks noChangeAspect="1"/>
          </p:cNvPicPr>
          <p:nvPr/>
        </p:nvPicPr>
        <p:blipFill>
          <a:blip r:embed="rId3" cstate="print"/>
          <a:stretch>
            <a:fillRect/>
          </a:stretch>
        </p:blipFill>
        <p:spPr>
          <a:xfrm>
            <a:off x="309245" y="1718310"/>
            <a:ext cx="2956560" cy="3941445"/>
          </a:xfrm>
          <a:prstGeom prst="rect">
            <a:avLst/>
          </a:prstGeom>
          <a:noFill/>
          <a:ln w="9525">
            <a:noFill/>
          </a:ln>
        </p:spPr>
      </p:pic>
      <p:sp>
        <p:nvSpPr>
          <p:cNvPr id="2" name="文本框 1"/>
          <p:cNvSpPr txBox="1"/>
          <p:nvPr/>
        </p:nvSpPr>
        <p:spPr>
          <a:xfrm>
            <a:off x="680085" y="5811191"/>
            <a:ext cx="2214880" cy="583565"/>
          </a:xfrm>
          <a:prstGeom prst="rect">
            <a:avLst/>
          </a:prstGeom>
          <a:noFill/>
        </p:spPr>
        <p:txBody>
          <a:bodyPr wrap="none" rtlCol="0">
            <a:spAutoFit/>
          </a:bodyPr>
          <a:lstStyle/>
          <a:p>
            <a:pPr algn="ctr"/>
            <a:r>
              <a:rPr lang="zh-CN" altLang="en-US" sz="3200" noProof="0" dirty="0">
                <a:ln>
                  <a:noFill/>
                </a:ln>
                <a:solidFill>
                  <a:schemeClr val="tx1">
                    <a:lumMod val="65000"/>
                    <a:lumOff val="35000"/>
                  </a:schemeClr>
                </a:solidFill>
                <a:uLnTx/>
                <a:uFillTx/>
                <a:latin typeface="方正清刻本悦宋简体" panose="02000000000000000000" charset="-122"/>
                <a:ea typeface="方正清刻本悦宋简体" panose="02000000000000000000" charset="-122"/>
                <a:sym typeface="+mn-ea"/>
              </a:rPr>
              <a:t>校猫李石榴</a:t>
            </a:r>
          </a:p>
        </p:txBody>
      </p:sp>
      <p:pic>
        <p:nvPicPr>
          <p:cNvPr id="3076" name="Picture 3" descr="C:\Users\Administrator\Desktop\猫咪遗传\猫咪遗传mmexport1569126460973.jpg"/>
          <p:cNvPicPr>
            <a:picLocks noChangeAspect="1"/>
          </p:cNvPicPr>
          <p:nvPr/>
        </p:nvPicPr>
        <p:blipFill>
          <a:blip r:embed="rId4" cstate="print"/>
          <a:srcRect t="19511" r="12195" b="17073"/>
          <a:stretch>
            <a:fillRect/>
          </a:stretch>
        </p:blipFill>
        <p:spPr>
          <a:xfrm>
            <a:off x="3553460" y="2590800"/>
            <a:ext cx="2243864" cy="2160000"/>
          </a:xfrm>
          <a:prstGeom prst="rect">
            <a:avLst/>
          </a:prstGeom>
          <a:noFill/>
          <a:ln w="9525">
            <a:noFill/>
          </a:ln>
        </p:spPr>
      </p:pic>
      <p:pic>
        <p:nvPicPr>
          <p:cNvPr id="3077" name="Picture 4" descr="C:\Users\Administrator\Desktop\猫咪遗传\猫咪遗传mmexport1569126463794.jpg"/>
          <p:cNvPicPr>
            <a:picLocks noChangeAspect="1"/>
          </p:cNvPicPr>
          <p:nvPr/>
        </p:nvPicPr>
        <p:blipFill>
          <a:blip r:embed="rId5" cstate="print"/>
          <a:srcRect l="13235" t="26471" r="25000" b="8823"/>
          <a:stretch>
            <a:fillRect/>
          </a:stretch>
        </p:blipFill>
        <p:spPr>
          <a:xfrm>
            <a:off x="5957570" y="2590800"/>
            <a:ext cx="2749091" cy="2160000"/>
          </a:xfrm>
          <a:prstGeom prst="rect">
            <a:avLst/>
          </a:prstGeom>
          <a:noFill/>
          <a:ln w="9525">
            <a:noFill/>
          </a:ln>
        </p:spPr>
      </p:pic>
      <p:pic>
        <p:nvPicPr>
          <p:cNvPr id="3078" name="Picture 5" descr="C:\Users\Administrator\Desktop\猫咪遗传\猫咪遗传mmexport1569126466647.jpg"/>
          <p:cNvPicPr>
            <a:picLocks noChangeAspect="1"/>
          </p:cNvPicPr>
          <p:nvPr/>
        </p:nvPicPr>
        <p:blipFill>
          <a:blip r:embed="rId6" cstate="print"/>
          <a:srcRect l="16071" t="17857" r="8929" b="14285"/>
          <a:stretch>
            <a:fillRect/>
          </a:stretch>
        </p:blipFill>
        <p:spPr>
          <a:xfrm>
            <a:off x="8852535" y="2590800"/>
            <a:ext cx="3182144" cy="2160000"/>
          </a:xfrm>
          <a:prstGeom prst="rect">
            <a:avLst/>
          </a:prstGeom>
          <a:noFill/>
          <a:ln w="9525">
            <a:noFill/>
          </a:ln>
        </p:spPr>
      </p:pic>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blinds(horizontal)">
                                      <p:cBhvr>
                                        <p:cTn id="24" dur="500"/>
                                        <p:tgtEl>
                                          <p:spTgt spid="3076"/>
                                        </p:tgtEl>
                                      </p:cBhvr>
                                    </p:animEffect>
                                  </p:childTnLst>
                                </p:cTn>
                              </p:par>
                              <p:par>
                                <p:cTn id="25" presetID="3" presetClass="entr" presetSubtype="10" fill="hold" nodeType="withEffect">
                                  <p:stCondLst>
                                    <p:cond delay="0"/>
                                  </p:stCondLst>
                                  <p:childTnLst>
                                    <p:set>
                                      <p:cBhvr>
                                        <p:cTn id="26" dur="1" fill="hold">
                                          <p:stCondLst>
                                            <p:cond delay="0"/>
                                          </p:stCondLst>
                                        </p:cTn>
                                        <p:tgtEl>
                                          <p:spTgt spid="3077"/>
                                        </p:tgtEl>
                                        <p:attrNameLst>
                                          <p:attrName>style.visibility</p:attrName>
                                        </p:attrNameLst>
                                      </p:cBhvr>
                                      <p:to>
                                        <p:strVal val="visible"/>
                                      </p:to>
                                    </p:set>
                                    <p:animEffect transition="in" filter="blinds(horizontal)">
                                      <p:cBhvr>
                                        <p:cTn id="27" dur="500"/>
                                        <p:tgtEl>
                                          <p:spTgt spid="3077"/>
                                        </p:tgtEl>
                                      </p:cBhvr>
                                    </p:animEffect>
                                  </p:childTnLst>
                                </p:cTn>
                              </p:par>
                              <p:par>
                                <p:cTn id="28" presetID="3" presetClass="entr" presetSubtype="10" fill="hold"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blinds(horizontal)">
                                      <p:cBhvr>
                                        <p:cTn id="30"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60670" y="581660"/>
            <a:ext cx="6647974" cy="646331"/>
          </a:xfrm>
          <a:prstGeom prst="rect">
            <a:avLst/>
          </a:prstGeom>
          <a:noFill/>
        </p:spPr>
        <p:txBody>
          <a:bodyPr wrap="none" rtlCol="0">
            <a:spAutoFit/>
          </a:bodyPr>
          <a:lstStyle/>
          <a:p>
            <a:pPr algn="l"/>
            <a:r>
              <a:rPr lang="zh-CN" altLang="en-US" sz="3600" dirty="0">
                <a:ea typeface="宋体" pitchFamily="2" charset="-122"/>
                <a:sym typeface="+mn-ea"/>
              </a:rPr>
              <a:t>为什么不用猫做遗传模式生物？</a:t>
            </a:r>
          </a:p>
        </p:txBody>
      </p:sp>
      <p:sp>
        <p:nvSpPr>
          <p:cNvPr id="3" name="文本框 2"/>
          <p:cNvSpPr txBox="1"/>
          <p:nvPr/>
        </p:nvSpPr>
        <p:spPr>
          <a:xfrm>
            <a:off x="3337560" y="2498725"/>
            <a:ext cx="2291080" cy="2646045"/>
          </a:xfrm>
          <a:prstGeom prst="rect">
            <a:avLst/>
          </a:prstGeom>
          <a:noFill/>
        </p:spPr>
        <p:txBody>
          <a:bodyPr wrap="none" rtlCol="0">
            <a:spAutoFit/>
            <a:scene3d>
              <a:camera prst="orthographicFront"/>
              <a:lightRig rig="threePt" dir="t"/>
            </a:scene3d>
          </a:bodyPr>
          <a:lstStyle/>
          <a:p>
            <a:r>
              <a:rPr lang="zh-CN" altLang="en-US" sz="16600" dirty="0">
                <a:ln/>
                <a:gradFill>
                  <a:gsLst>
                    <a:gs pos="21000">
                      <a:srgbClr val="53575C"/>
                    </a:gs>
                    <a:gs pos="88000">
                      <a:srgbClr val="C5C7CA"/>
                    </a:gs>
                  </a:gsLst>
                  <a:lin ang="5400000"/>
                </a:gradFill>
                <a:effectLst/>
              </a:rPr>
              <a:t>？</a:t>
            </a:r>
          </a:p>
        </p:txBody>
      </p:sp>
      <p:sp>
        <p:nvSpPr>
          <p:cNvPr id="5" name="TextBox 4"/>
          <p:cNvSpPr txBox="1"/>
          <p:nvPr/>
        </p:nvSpPr>
        <p:spPr>
          <a:xfrm>
            <a:off x="5886450" y="1714500"/>
            <a:ext cx="4339650" cy="2862322"/>
          </a:xfrm>
          <a:prstGeom prst="rect">
            <a:avLst/>
          </a:prstGeom>
          <a:noFill/>
        </p:spPr>
        <p:txBody>
          <a:bodyPr wrap="none" rtlCol="0">
            <a:spAutoFit/>
          </a:bodyPr>
          <a:lstStyle/>
          <a:p>
            <a:r>
              <a:rPr lang="zh-CN" altLang="en-US" sz="3600" dirty="0" smtClean="0"/>
              <a:t>遗传模式生物特点：</a:t>
            </a:r>
            <a:endParaRPr lang="en-US" altLang="zh-CN" sz="3600" dirty="0" smtClean="0"/>
          </a:p>
          <a:p>
            <a:r>
              <a:rPr lang="zh-CN" altLang="en-US" sz="3600" dirty="0" smtClean="0"/>
              <a:t>繁殖周期短</a:t>
            </a:r>
            <a:endParaRPr lang="en-US" altLang="zh-CN" sz="3600" dirty="0" smtClean="0"/>
          </a:p>
          <a:p>
            <a:r>
              <a:rPr lang="zh-CN" altLang="en-US" sz="3600" dirty="0" smtClean="0"/>
              <a:t>子代数量多</a:t>
            </a:r>
            <a:endParaRPr lang="en-US" altLang="zh-CN" sz="3600" dirty="0" smtClean="0"/>
          </a:p>
          <a:p>
            <a:r>
              <a:rPr lang="zh-CN" altLang="en-US" sz="3600" dirty="0" smtClean="0"/>
              <a:t>相对性状明显</a:t>
            </a:r>
            <a:endParaRPr lang="en-US" altLang="zh-CN" sz="3600" dirty="0" smtClean="0"/>
          </a:p>
          <a:p>
            <a:r>
              <a:rPr lang="zh-CN" altLang="en-US" sz="3600" dirty="0" smtClean="0"/>
              <a:t>易于实验室培养</a:t>
            </a:r>
            <a:endParaRPr lang="zh-CN" altLang="en-US" sz="3600" dirty="0"/>
          </a:p>
        </p:txBody>
      </p:sp>
      <p:sp>
        <p:nvSpPr>
          <p:cNvPr id="6" name="TextBox 5"/>
          <p:cNvSpPr txBox="1"/>
          <p:nvPr/>
        </p:nvSpPr>
        <p:spPr>
          <a:xfrm>
            <a:off x="5924550" y="5010150"/>
            <a:ext cx="4339650" cy="1200329"/>
          </a:xfrm>
          <a:prstGeom prst="rect">
            <a:avLst/>
          </a:prstGeom>
          <a:noFill/>
        </p:spPr>
        <p:txBody>
          <a:bodyPr wrap="none" rtlCol="0">
            <a:spAutoFit/>
          </a:bodyPr>
          <a:lstStyle/>
          <a:p>
            <a:r>
              <a:rPr lang="zh-CN" altLang="en-US" sz="3600" dirty="0" smtClean="0"/>
              <a:t>常见遗传模式生物：</a:t>
            </a:r>
            <a:endParaRPr lang="en-US" altLang="zh-CN" sz="3600" dirty="0" smtClean="0"/>
          </a:p>
          <a:p>
            <a:r>
              <a:rPr lang="zh-CN" altLang="en-US" sz="3600" dirty="0" smtClean="0"/>
              <a:t>豌豆、玉米、果蝇</a:t>
            </a:r>
            <a:endParaRPr lang="zh-CN" altLang="en-US" sz="3600" dirty="0"/>
          </a:p>
        </p:txBody>
      </p:sp>
      <p:pic>
        <p:nvPicPr>
          <p:cNvPr id="2050" name="Picture 2" descr="https://timgsa.baidu.com/timg?image&amp;quality=80&amp;size=b9999_10000&amp;sec=1569398057596&amp;di=a6a0d445a90ed67653e7ab818cb44bd0&amp;imgtype=0&amp;src=http%3A%2F%2Fwww.adwzw.com%2Fuploadfile%2F2018%2F0611%2F20180611055730492.jpg"/>
          <p:cNvPicPr>
            <a:picLocks noChangeAspect="1" noChangeArrowheads="1"/>
          </p:cNvPicPr>
          <p:nvPr/>
        </p:nvPicPr>
        <p:blipFill>
          <a:blip r:embed="rId2" cstate="print"/>
          <a:srcRect/>
          <a:stretch>
            <a:fillRect/>
          </a:stretch>
        </p:blipFill>
        <p:spPr bwMode="auto">
          <a:xfrm>
            <a:off x="609600" y="2476500"/>
            <a:ext cx="1580574" cy="2033673"/>
          </a:xfrm>
          <a:prstGeom prst="rect">
            <a:avLst/>
          </a:prstGeom>
          <a:noFill/>
        </p:spPr>
      </p:pic>
      <p:pic>
        <p:nvPicPr>
          <p:cNvPr id="2052" name="Picture 4" descr="https://timgsa.baidu.com/timg?image&amp;quality=80&amp;size=b9999_10000&amp;sec=1569398114593&amp;di=5cf3915eaffcbfde5bbe29179f85d6b7&amp;imgtype=0&amp;src=http%3A%2F%2Fimg02.tooopen.com%2Fimages%2F20160523%2Ftooopen_sy_162136445185.jpg"/>
          <p:cNvPicPr>
            <a:picLocks noChangeAspect="1" noChangeArrowheads="1"/>
          </p:cNvPicPr>
          <p:nvPr/>
        </p:nvPicPr>
        <p:blipFill>
          <a:blip r:embed="rId3" cstate="print"/>
          <a:srcRect l="6608" t="18833" r="2643" b="14648"/>
          <a:stretch>
            <a:fillRect/>
          </a:stretch>
        </p:blipFill>
        <p:spPr bwMode="auto">
          <a:xfrm>
            <a:off x="704850" y="4470184"/>
            <a:ext cx="3257550" cy="2387816"/>
          </a:xfrm>
          <a:prstGeom prst="rect">
            <a:avLst/>
          </a:prstGeom>
          <a:noFill/>
        </p:spPr>
      </p:pic>
      <p:pic>
        <p:nvPicPr>
          <p:cNvPr id="2054" name="Picture 6" descr="https://timgsa.baidu.com/timg?image&amp;quality=80&amp;size=b9999_10000&amp;sec=1569398167611&amp;di=c32cd7154329f073a3c7936c9d919f1a&amp;imgtype=0&amp;src=http%3A%2F%2Fphotocdn.sohu.com%2F20150310%2Fmp5473514_1425963711040_1_th.jpeg"/>
          <p:cNvPicPr>
            <a:picLocks noChangeAspect="1" noChangeArrowheads="1"/>
          </p:cNvPicPr>
          <p:nvPr/>
        </p:nvPicPr>
        <p:blipFill>
          <a:blip r:embed="rId4" cstate="print"/>
          <a:srcRect/>
          <a:stretch>
            <a:fillRect/>
          </a:stretch>
        </p:blipFill>
        <p:spPr bwMode="auto">
          <a:xfrm>
            <a:off x="1568450" y="287336"/>
            <a:ext cx="3022600" cy="2266951"/>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blinds(horizontal)">
                                      <p:cBhvr>
                                        <p:cTn id="17" dur="500"/>
                                        <p:tgtEl>
                                          <p:spTgt spid="2054"/>
                                        </p:tgtEl>
                                      </p:cBhvr>
                                    </p:animEffect>
                                  </p:childTnLst>
                                </p:cTn>
                              </p:par>
                              <p:par>
                                <p:cTn id="18" presetID="3" presetClass="entr" presetSubtype="1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linds(horizontal)">
                                      <p:cBhvr>
                                        <p:cTn id="20" dur="500"/>
                                        <p:tgtEl>
                                          <p:spTgt spid="2050"/>
                                        </p:tgtEl>
                                      </p:cBhvr>
                                    </p:animEffect>
                                  </p:childTnLst>
                                </p:cTn>
                              </p:par>
                              <p:par>
                                <p:cTn id="21" presetID="3" presetClass="entr" presetSubtype="1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blinds(horizontal)">
                                      <p:cBhvr>
                                        <p:cTn id="2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17145"/>
            <a:ext cx="1560195" cy="687514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smtClean="0">
                <a:solidFill>
                  <a:schemeClr val="tx1"/>
                </a:solidFill>
              </a:rPr>
              <a:t>继</a:t>
            </a:r>
            <a:endParaRPr lang="en-US" altLang="zh-CN" sz="4400" b="1" dirty="0" smtClean="0">
              <a:solidFill>
                <a:schemeClr val="tx1"/>
              </a:solidFill>
            </a:endParaRPr>
          </a:p>
          <a:p>
            <a:pPr algn="ctr"/>
            <a:r>
              <a:rPr lang="zh-CN" altLang="en-US" sz="4400" b="1" dirty="0" smtClean="0">
                <a:solidFill>
                  <a:schemeClr val="tx1"/>
                </a:solidFill>
              </a:rPr>
              <a:t>续</a:t>
            </a:r>
            <a:endParaRPr lang="en-US" altLang="zh-CN" sz="4400" b="1" dirty="0" smtClean="0">
              <a:solidFill>
                <a:schemeClr val="tx1"/>
              </a:solidFill>
            </a:endParaRPr>
          </a:p>
          <a:p>
            <a:pPr algn="ctr"/>
            <a:r>
              <a:rPr lang="zh-CN" altLang="en-US" sz="4400" b="1" dirty="0" smtClean="0">
                <a:solidFill>
                  <a:schemeClr val="tx1"/>
                </a:solidFill>
              </a:rPr>
              <a:t>探</a:t>
            </a:r>
            <a:endParaRPr lang="en-US" altLang="zh-CN" sz="4400" b="1" dirty="0" smtClean="0">
              <a:solidFill>
                <a:schemeClr val="tx1"/>
              </a:solidFill>
            </a:endParaRPr>
          </a:p>
          <a:p>
            <a:pPr algn="ctr"/>
            <a:r>
              <a:rPr lang="zh-CN" altLang="en-US" sz="4400" b="1" dirty="0" smtClean="0">
                <a:solidFill>
                  <a:schemeClr val="tx1"/>
                </a:solidFill>
              </a:rPr>
              <a:t>究</a:t>
            </a:r>
            <a:endParaRPr lang="zh-CN" altLang="en-US" sz="4400" b="1" dirty="0">
              <a:solidFill>
                <a:schemeClr val="tx1"/>
              </a:solidFill>
            </a:endParaRPr>
          </a:p>
        </p:txBody>
      </p:sp>
      <p:pic>
        <p:nvPicPr>
          <p:cNvPr id="6146" name="Picture 2"/>
          <p:cNvPicPr>
            <a:picLocks noChangeAspect="1"/>
          </p:cNvPicPr>
          <p:nvPr/>
        </p:nvPicPr>
        <p:blipFill>
          <a:blip r:embed="rId2" cstate="print"/>
          <a:srcRect l="15421" t="28071" r="24102" b="19012"/>
          <a:stretch>
            <a:fillRect/>
          </a:stretch>
        </p:blipFill>
        <p:spPr>
          <a:xfrm>
            <a:off x="5105400" y="590550"/>
            <a:ext cx="2286000" cy="2667000"/>
          </a:xfrm>
          <a:prstGeom prst="rect">
            <a:avLst/>
          </a:prstGeom>
          <a:noFill/>
          <a:ln w="57150">
            <a:solidFill>
              <a:schemeClr val="accent6">
                <a:lumMod val="60000"/>
                <a:lumOff val="40000"/>
              </a:schemeClr>
            </a:solidFill>
          </a:ln>
        </p:spPr>
      </p:pic>
      <p:pic>
        <p:nvPicPr>
          <p:cNvPr id="6149" name="Picture 2" descr="https://ss0.bdstatic.com/94oJfD_bAAcT8t7mm9GUKT-xh_/timg?image&amp;quality=100&amp;size=b4000_4000&amp;sec=1569156028&amp;di=cce96931c7e766e7eabec61cd9fae386&amp;src=http://n.sinaimg.cn/sinacn04/551/w564h787/20180613/c5b6-hcwpcmp8301728.jpg"/>
          <p:cNvPicPr>
            <a:picLocks noChangeAspect="1"/>
          </p:cNvPicPr>
          <p:nvPr/>
        </p:nvPicPr>
        <p:blipFill>
          <a:blip r:embed="rId3" cstate="print"/>
          <a:stretch>
            <a:fillRect/>
          </a:stretch>
        </p:blipFill>
        <p:spPr>
          <a:xfrm>
            <a:off x="8142605" y="645160"/>
            <a:ext cx="1804688" cy="2520000"/>
          </a:xfrm>
          <a:prstGeom prst="rect">
            <a:avLst/>
          </a:prstGeom>
          <a:noFill/>
          <a:ln w="57150">
            <a:solidFill>
              <a:schemeClr val="accent6">
                <a:lumMod val="60000"/>
                <a:lumOff val="40000"/>
              </a:schemeClr>
            </a:solidFill>
          </a:ln>
        </p:spPr>
      </p:pic>
      <p:sp>
        <p:nvSpPr>
          <p:cNvPr id="16" name="文本框 15"/>
          <p:cNvSpPr txBox="1"/>
          <p:nvPr/>
        </p:nvSpPr>
        <p:spPr>
          <a:xfrm>
            <a:off x="7398385" y="1444625"/>
            <a:ext cx="601980" cy="922020"/>
          </a:xfrm>
          <a:prstGeom prst="rect">
            <a:avLst/>
          </a:prstGeom>
          <a:noFill/>
        </p:spPr>
        <p:txBody>
          <a:bodyPr wrap="none" rtlCol="0">
            <a:spAutoFit/>
          </a:bodyPr>
          <a:lstStyle/>
          <a:p>
            <a:r>
              <a:rPr lang="en-US" altLang="zh-CN" sz="5400"/>
              <a:t>X</a:t>
            </a:r>
          </a:p>
        </p:txBody>
      </p:sp>
      <p:cxnSp>
        <p:nvCxnSpPr>
          <p:cNvPr id="25" name="肘形连接符 24"/>
          <p:cNvCxnSpPr>
            <a:stCxn id="16" idx="2"/>
            <a:endCxn id="3077" idx="0"/>
          </p:cNvCxnSpPr>
          <p:nvPr/>
        </p:nvCxnSpPr>
        <p:spPr>
          <a:xfrm rot="5400000" flipV="1">
            <a:off x="6744018" y="3301048"/>
            <a:ext cx="1869440" cy="635"/>
          </a:xfrm>
          <a:prstGeom prst="bentConnector3">
            <a:avLst>
              <a:gd name="adj1" fmla="val 49983"/>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肘形连接符 25"/>
          <p:cNvCxnSpPr>
            <a:stCxn id="16" idx="2"/>
            <a:endCxn id="3078" idx="0"/>
          </p:cNvCxnSpPr>
          <p:nvPr/>
        </p:nvCxnSpPr>
        <p:spPr>
          <a:xfrm rot="5400000" flipV="1">
            <a:off x="8096568" y="1948498"/>
            <a:ext cx="1869440" cy="2705735"/>
          </a:xfrm>
          <a:prstGeom prst="bentConnector3">
            <a:avLst>
              <a:gd name="adj1" fmla="val 66100"/>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nvCxnSpPr>
        <p:spPr>
          <a:xfrm rot="5400000">
            <a:off x="5488940" y="2028190"/>
            <a:ext cx="1869440" cy="2548890"/>
          </a:xfrm>
          <a:prstGeom prst="bentConnector3">
            <a:avLst>
              <a:gd name="adj1" fmla="val 65828"/>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4146550" y="2197100"/>
            <a:ext cx="783590" cy="768350"/>
          </a:xfrm>
          <a:prstGeom prst="rect">
            <a:avLst/>
          </a:prstGeom>
          <a:noFill/>
        </p:spPr>
        <p:txBody>
          <a:bodyPr wrap="none" rtlCol="0">
            <a:spAutoFit/>
          </a:bodyPr>
          <a:lstStyle/>
          <a:p>
            <a:r>
              <a:rPr lang="en-US" altLang="zh-CN" sz="4400">
                <a:solidFill>
                  <a:schemeClr val="bg1"/>
                </a:solidFill>
              </a:rPr>
              <a:t>aa</a:t>
            </a:r>
          </a:p>
        </p:txBody>
      </p:sp>
      <p:sp>
        <p:nvSpPr>
          <p:cNvPr id="31" name="文本框 30"/>
          <p:cNvSpPr txBox="1"/>
          <p:nvPr/>
        </p:nvSpPr>
        <p:spPr>
          <a:xfrm>
            <a:off x="10207625" y="2197100"/>
            <a:ext cx="845185" cy="768350"/>
          </a:xfrm>
          <a:prstGeom prst="rect">
            <a:avLst/>
          </a:prstGeom>
          <a:noFill/>
        </p:spPr>
        <p:txBody>
          <a:bodyPr wrap="none" rtlCol="0">
            <a:spAutoFit/>
          </a:bodyPr>
          <a:lstStyle/>
          <a:p>
            <a:r>
              <a:rPr lang="en-US" altLang="zh-CN" sz="4400">
                <a:solidFill>
                  <a:schemeClr val="bg1"/>
                </a:solidFill>
              </a:rPr>
              <a:t>Aa</a:t>
            </a:r>
          </a:p>
        </p:txBody>
      </p:sp>
      <p:pic>
        <p:nvPicPr>
          <p:cNvPr id="20491" name="Picture 3"/>
          <p:cNvPicPr>
            <a:picLocks noChangeAspect="1"/>
          </p:cNvPicPr>
          <p:nvPr/>
        </p:nvPicPr>
        <p:blipFill>
          <a:blip r:embed="rId4" cstate="print"/>
          <a:stretch>
            <a:fillRect/>
          </a:stretch>
        </p:blipFill>
        <p:spPr>
          <a:xfrm>
            <a:off x="1908351" y="4237354"/>
            <a:ext cx="4387611" cy="2620645"/>
          </a:xfrm>
          <a:prstGeom prst="rect">
            <a:avLst/>
          </a:prstGeom>
          <a:noFill/>
          <a:ln w="57150">
            <a:solidFill>
              <a:schemeClr val="accent6">
                <a:lumMod val="40000"/>
                <a:lumOff val="60000"/>
              </a:schemeClr>
            </a:solidFill>
          </a:ln>
        </p:spPr>
      </p:pic>
      <p:pic>
        <p:nvPicPr>
          <p:cNvPr id="20492" name="Picture 4"/>
          <p:cNvPicPr>
            <a:picLocks noChangeAspect="1"/>
          </p:cNvPicPr>
          <p:nvPr/>
        </p:nvPicPr>
        <p:blipFill>
          <a:blip r:embed="rId5" cstate="print"/>
          <a:srcRect l="20900" t="13202" r="19293" b="11573"/>
          <a:stretch>
            <a:fillRect/>
          </a:stretch>
        </p:blipFill>
        <p:spPr>
          <a:xfrm>
            <a:off x="9315450" y="4109884"/>
            <a:ext cx="2190750" cy="2748116"/>
          </a:xfrm>
          <a:prstGeom prst="rect">
            <a:avLst/>
          </a:prstGeom>
          <a:noFill/>
          <a:ln w="57150">
            <a:solidFill>
              <a:schemeClr val="accent6">
                <a:lumMod val="40000"/>
                <a:lumOff val="60000"/>
              </a:schemeClr>
            </a:solidFill>
          </a:ln>
        </p:spPr>
      </p:pic>
      <p:cxnSp>
        <p:nvCxnSpPr>
          <p:cNvPr id="15" name="直接箭头连接符 14"/>
          <p:cNvCxnSpPr/>
          <p:nvPr/>
        </p:nvCxnSpPr>
        <p:spPr>
          <a:xfrm flipV="1">
            <a:off x="10896600" y="4000500"/>
            <a:ext cx="381000" cy="857250"/>
          </a:xfrm>
          <a:prstGeom prst="straightConnector1">
            <a:avLst/>
          </a:prstGeom>
          <a:ln>
            <a:solidFill>
              <a:srgbClr val="8CBD84"/>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6" cstate="print"/>
          <a:srcRect l="18315" r="10349" b="13325"/>
          <a:stretch>
            <a:fillRect/>
          </a:stretch>
        </p:blipFill>
        <p:spPr bwMode="auto">
          <a:xfrm>
            <a:off x="6362700" y="4305306"/>
            <a:ext cx="2819400" cy="2552694"/>
          </a:xfrm>
          <a:prstGeom prst="rect">
            <a:avLst/>
          </a:prstGeom>
          <a:noFill/>
          <a:ln w="9525">
            <a:noFill/>
            <a:miter lim="800000"/>
            <a:headEnd/>
            <a:tailEnd/>
          </a:ln>
        </p:spPr>
      </p:pic>
      <p:sp>
        <p:nvSpPr>
          <p:cNvPr id="18" name="TextBox 17"/>
          <p:cNvSpPr txBox="1"/>
          <p:nvPr/>
        </p:nvSpPr>
        <p:spPr>
          <a:xfrm>
            <a:off x="10622340" y="1085850"/>
            <a:ext cx="1569660" cy="2862322"/>
          </a:xfrm>
          <a:prstGeom prst="rect">
            <a:avLst/>
          </a:prstGeom>
          <a:noFill/>
          <a:ln>
            <a:solidFill>
              <a:srgbClr val="8CBD84"/>
            </a:solidFill>
          </a:ln>
        </p:spPr>
        <p:txBody>
          <a:bodyPr wrap="none" rtlCol="0">
            <a:spAutoFit/>
          </a:bodyPr>
          <a:lstStyle/>
          <a:p>
            <a:r>
              <a:rPr lang="zh-CN" altLang="en-US" sz="3600" dirty="0" smtClean="0"/>
              <a:t>虎斑</a:t>
            </a:r>
            <a:endParaRPr lang="en-US" altLang="zh-CN" sz="3600" dirty="0" smtClean="0"/>
          </a:p>
          <a:p>
            <a:r>
              <a:rPr lang="zh-CN" altLang="en-US" sz="3600" dirty="0" smtClean="0"/>
              <a:t>黑</a:t>
            </a:r>
            <a:endParaRPr lang="en-US" altLang="zh-CN" sz="3600" dirty="0" smtClean="0"/>
          </a:p>
          <a:p>
            <a:r>
              <a:rPr lang="zh-CN" altLang="en-US" sz="3600" dirty="0" smtClean="0"/>
              <a:t>小面积</a:t>
            </a:r>
            <a:endParaRPr lang="en-US" altLang="zh-CN" sz="3600" dirty="0" smtClean="0"/>
          </a:p>
          <a:p>
            <a:r>
              <a:rPr lang="zh-CN" altLang="en-US" sz="3600" dirty="0" smtClean="0"/>
              <a:t>白斑</a:t>
            </a:r>
            <a:endParaRPr lang="en-US" altLang="zh-CN" sz="3600" dirty="0" smtClean="0"/>
          </a:p>
          <a:p>
            <a:r>
              <a:rPr lang="zh-CN" altLang="en-US" sz="3600" dirty="0" smtClean="0"/>
              <a:t>淡化</a:t>
            </a:r>
            <a:endParaRPr lang="zh-CN" altLang="en-US" sz="3600" dirty="0"/>
          </a:p>
        </p:txBody>
      </p:sp>
      <p:cxnSp>
        <p:nvCxnSpPr>
          <p:cNvPr id="19" name="直接箭头连接符 18"/>
          <p:cNvCxnSpPr/>
          <p:nvPr/>
        </p:nvCxnSpPr>
        <p:spPr>
          <a:xfrm flipH="1" flipV="1">
            <a:off x="4953000" y="3505200"/>
            <a:ext cx="1981200" cy="1543050"/>
          </a:xfrm>
          <a:prstGeom prst="straightConnector1">
            <a:avLst/>
          </a:prstGeom>
          <a:ln>
            <a:solidFill>
              <a:srgbClr val="8CBD84"/>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83340" y="704850"/>
            <a:ext cx="1569660" cy="2862322"/>
          </a:xfrm>
          <a:prstGeom prst="rect">
            <a:avLst/>
          </a:prstGeom>
          <a:noFill/>
          <a:ln>
            <a:solidFill>
              <a:srgbClr val="8CBD84"/>
            </a:solidFill>
          </a:ln>
        </p:spPr>
        <p:txBody>
          <a:bodyPr wrap="none" rtlCol="0">
            <a:spAutoFit/>
          </a:bodyPr>
          <a:lstStyle/>
          <a:p>
            <a:r>
              <a:rPr lang="zh-CN" altLang="en-US" sz="3600" dirty="0" smtClean="0"/>
              <a:t>非虎斑</a:t>
            </a:r>
            <a:endParaRPr lang="en-US" altLang="zh-CN" sz="3600" dirty="0" smtClean="0"/>
          </a:p>
          <a:p>
            <a:r>
              <a:rPr lang="zh-CN" altLang="en-US" sz="3600" dirty="0" smtClean="0"/>
              <a:t>黄黑</a:t>
            </a:r>
            <a:endParaRPr lang="en-US" altLang="zh-CN" sz="3600" dirty="0" smtClean="0"/>
          </a:p>
          <a:p>
            <a:r>
              <a:rPr lang="zh-CN" altLang="en-US" sz="3600" dirty="0" smtClean="0"/>
              <a:t>大面积</a:t>
            </a:r>
            <a:endParaRPr lang="en-US" altLang="zh-CN" sz="3600" dirty="0" smtClean="0"/>
          </a:p>
          <a:p>
            <a:r>
              <a:rPr lang="zh-CN" altLang="en-US" sz="3600" dirty="0" smtClean="0"/>
              <a:t>白斑</a:t>
            </a:r>
            <a:endParaRPr lang="en-US" altLang="zh-CN" sz="3600" dirty="0" smtClean="0"/>
          </a:p>
          <a:p>
            <a:r>
              <a:rPr lang="zh-CN" altLang="en-US" sz="3600" dirty="0" smtClean="0"/>
              <a:t>不淡化</a:t>
            </a:r>
            <a:endParaRPr lang="zh-CN" altLang="en-US" sz="3600" dirty="0"/>
          </a:p>
        </p:txBody>
      </p:sp>
      <p:cxnSp>
        <p:nvCxnSpPr>
          <p:cNvPr id="22" name="直接箭头连接符 21"/>
          <p:cNvCxnSpPr/>
          <p:nvPr/>
        </p:nvCxnSpPr>
        <p:spPr>
          <a:xfrm flipH="1" flipV="1">
            <a:off x="2400300" y="3581400"/>
            <a:ext cx="647700" cy="1504950"/>
          </a:xfrm>
          <a:prstGeom prst="straightConnector1">
            <a:avLst/>
          </a:prstGeom>
          <a:ln>
            <a:solidFill>
              <a:srgbClr val="8CBD84"/>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706940" y="685800"/>
            <a:ext cx="1569660" cy="2862322"/>
          </a:xfrm>
          <a:prstGeom prst="rect">
            <a:avLst/>
          </a:prstGeom>
          <a:noFill/>
          <a:ln>
            <a:solidFill>
              <a:srgbClr val="8CBD84"/>
            </a:solidFill>
          </a:ln>
        </p:spPr>
        <p:txBody>
          <a:bodyPr wrap="none" rtlCol="0">
            <a:spAutoFit/>
          </a:bodyPr>
          <a:lstStyle/>
          <a:p>
            <a:r>
              <a:rPr lang="zh-CN" altLang="en-US" sz="3600" dirty="0" smtClean="0"/>
              <a:t>虎斑</a:t>
            </a:r>
            <a:endParaRPr lang="en-US" altLang="zh-CN" sz="3600" dirty="0" smtClean="0"/>
          </a:p>
          <a:p>
            <a:r>
              <a:rPr lang="zh-CN" altLang="en-US" sz="3600" dirty="0" smtClean="0"/>
              <a:t>黄黑</a:t>
            </a:r>
            <a:endParaRPr lang="en-US" altLang="zh-CN" sz="3600" dirty="0" smtClean="0"/>
          </a:p>
          <a:p>
            <a:r>
              <a:rPr lang="zh-CN" altLang="en-US" sz="3600" dirty="0" smtClean="0"/>
              <a:t>小面积</a:t>
            </a:r>
            <a:endParaRPr lang="en-US" altLang="zh-CN" sz="3600" dirty="0" smtClean="0"/>
          </a:p>
          <a:p>
            <a:r>
              <a:rPr lang="zh-CN" altLang="en-US" sz="3600" dirty="0" smtClean="0"/>
              <a:t>白斑</a:t>
            </a:r>
            <a:endParaRPr lang="en-US" altLang="zh-CN" sz="3600" dirty="0" smtClean="0"/>
          </a:p>
          <a:p>
            <a:r>
              <a:rPr lang="zh-CN" altLang="en-US" sz="3600" dirty="0" smtClean="0"/>
              <a:t>不淡化</a:t>
            </a:r>
            <a:endParaRPr lang="zh-CN" altLang="en-US" sz="3600" dirty="0"/>
          </a:p>
        </p:txBody>
      </p:sp>
      <p:pic>
        <p:nvPicPr>
          <p:cNvPr id="35" name="Picture 3"/>
          <p:cNvPicPr>
            <a:picLocks noChangeAspect="1"/>
          </p:cNvPicPr>
          <p:nvPr/>
        </p:nvPicPr>
        <p:blipFill>
          <a:blip r:embed="rId7" cstate="print"/>
          <a:srcRect l="44831" t="32736" r="39189" b="54277"/>
          <a:stretch>
            <a:fillRect/>
          </a:stretch>
        </p:blipFill>
        <p:spPr>
          <a:xfrm>
            <a:off x="7791450" y="438150"/>
            <a:ext cx="2788708" cy="2952750"/>
          </a:xfrm>
          <a:prstGeom prst="rect">
            <a:avLst/>
          </a:prstGeom>
          <a:noFill/>
          <a:ln w="9525">
            <a:noFill/>
          </a:ln>
        </p:spPr>
      </p:pic>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linds(horizontal)">
                                      <p:cBhvr>
                                        <p:cTn id="20" dur="500"/>
                                        <p:tgtEl>
                                          <p:spTgt spid="1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linds(horizont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linds(horizontal)">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8" grpId="0" animBg="1"/>
      <p:bldP spid="21" grpId="0" animBg="1"/>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3020" y="1406525"/>
            <a:ext cx="12255500" cy="476567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p:nvPr/>
        </p:nvSpPr>
        <p:spPr>
          <a:xfrm>
            <a:off x="1405890" y="1017443"/>
            <a:ext cx="3568700" cy="706755"/>
          </a:xfrm>
          <a:prstGeom prst="rect">
            <a:avLst/>
          </a:prstGeom>
          <a:noFill/>
        </p:spPr>
        <p:txBody>
          <a:bodyPr wrap="none" rtlCol="0">
            <a:spAutoFit/>
          </a:bodyPr>
          <a:lstStyle/>
          <a:p>
            <a:pPr algn="l"/>
            <a:r>
              <a:rPr lang="zh-CN" altLang="en-US" sz="4000" noProof="0" dirty="0">
                <a:ln>
                  <a:noFill/>
                </a:ln>
                <a:solidFill>
                  <a:schemeClr val="tx1">
                    <a:lumMod val="65000"/>
                    <a:lumOff val="35000"/>
                  </a:schemeClr>
                </a:solidFill>
                <a:uLnTx/>
                <a:uFillTx/>
                <a:latin typeface="方正清刻本悦宋简体" panose="02000000000000000000" charset="-122"/>
                <a:ea typeface="方正清刻本悦宋简体" panose="02000000000000000000" charset="-122"/>
                <a:sym typeface="+mn-ea"/>
              </a:rPr>
              <a:t>猫爸爸  ？？？</a:t>
            </a:r>
          </a:p>
        </p:txBody>
      </p:sp>
      <p:pic>
        <p:nvPicPr>
          <p:cNvPr id="46082" name="Picture 2"/>
          <p:cNvPicPr>
            <a:picLocks noChangeAspect="1"/>
          </p:cNvPicPr>
          <p:nvPr/>
        </p:nvPicPr>
        <p:blipFill>
          <a:blip r:embed="rId2" cstate="print"/>
          <a:srcRect l="26671" t="30003" r="33324" b="37215"/>
          <a:stretch>
            <a:fillRect/>
          </a:stretch>
        </p:blipFill>
        <p:spPr>
          <a:xfrm>
            <a:off x="343534" y="1892935"/>
            <a:ext cx="3695065" cy="4038420"/>
          </a:xfrm>
          <a:prstGeom prst="rect">
            <a:avLst/>
          </a:prstGeom>
          <a:noFill/>
          <a:ln w="9525">
            <a:noFill/>
          </a:ln>
        </p:spPr>
      </p:pic>
      <p:pic>
        <p:nvPicPr>
          <p:cNvPr id="46083" name="Picture 3"/>
          <p:cNvPicPr>
            <a:picLocks noChangeAspect="1"/>
          </p:cNvPicPr>
          <p:nvPr/>
        </p:nvPicPr>
        <p:blipFill>
          <a:blip r:embed="rId3" cstate="print"/>
          <a:srcRect l="42596" t="31097" r="30103" b="43739"/>
          <a:stretch>
            <a:fillRect/>
          </a:stretch>
        </p:blipFill>
        <p:spPr>
          <a:xfrm>
            <a:off x="8529320" y="1892934"/>
            <a:ext cx="3243580" cy="3986625"/>
          </a:xfrm>
          <a:prstGeom prst="rect">
            <a:avLst/>
          </a:prstGeom>
          <a:noFill/>
          <a:ln w="9525">
            <a:noFill/>
          </a:ln>
        </p:spPr>
      </p:pic>
      <p:pic>
        <p:nvPicPr>
          <p:cNvPr id="6" name="Picture 2"/>
          <p:cNvPicPr>
            <a:picLocks noChangeAspect="1"/>
          </p:cNvPicPr>
          <p:nvPr/>
        </p:nvPicPr>
        <p:blipFill>
          <a:blip r:embed="rId4" cstate="print"/>
          <a:srcRect l="14080" t="53518" r="72966" b="28385"/>
          <a:stretch>
            <a:fillRect/>
          </a:stretch>
        </p:blipFill>
        <p:spPr>
          <a:xfrm>
            <a:off x="4343400" y="1892934"/>
            <a:ext cx="3829050" cy="4012565"/>
          </a:xfrm>
          <a:prstGeom prst="rect">
            <a:avLst/>
          </a:prstGeom>
          <a:noFill/>
          <a:ln w="9525">
            <a:noFill/>
          </a:ln>
        </p:spPr>
      </p:pic>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randombar(horizontal)">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6082"/>
                                        </p:tgtEl>
                                        <p:attrNameLst>
                                          <p:attrName>style.visibility</p:attrName>
                                        </p:attrNameLst>
                                      </p:cBhvr>
                                      <p:to>
                                        <p:strVal val="visible"/>
                                      </p:to>
                                    </p:set>
                                    <p:animEffect transition="in" filter="blinds(horizontal)">
                                      <p:cBhvr>
                                        <p:cTn id="16" dur="500"/>
                                        <p:tgtEl>
                                          <p:spTgt spid="4608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46083"/>
                                        </p:tgtEl>
                                        <p:attrNameLst>
                                          <p:attrName>style.visibility</p:attrName>
                                        </p:attrNameLst>
                                      </p:cBhvr>
                                      <p:to>
                                        <p:strVal val="visible"/>
                                      </p:to>
                                    </p:set>
                                    <p:animEffect transition="in" filter="blinds(horizontal)">
                                      <p:cBhvr>
                                        <p:cTn id="26"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dirty="0"/>
          </a:p>
        </p:txBody>
      </p:sp>
      <p:pic>
        <p:nvPicPr>
          <p:cNvPr id="4" name="图片 3"/>
          <p:cNvPicPr>
            <a:picLocks noChangeAspect="1"/>
          </p:cNvPicPr>
          <p:nvPr/>
        </p:nvPicPr>
        <p:blipFill rotWithShape="1">
          <a:blip r:embed="rId3" cstate="screen"/>
          <a:srcRect l="20027" t="26004"/>
          <a:stretch>
            <a:fillRect/>
          </a:stretch>
        </p:blipFill>
        <p:spPr>
          <a:xfrm>
            <a:off x="0" y="0"/>
            <a:ext cx="1355417" cy="1228714"/>
          </a:xfrm>
          <a:prstGeom prst="rect">
            <a:avLst/>
          </a:prstGeom>
        </p:spPr>
      </p:pic>
      <p:sp>
        <p:nvSpPr>
          <p:cNvPr id="2" name="标题 1"/>
          <p:cNvSpPr>
            <a:spLocks noGrp="1"/>
          </p:cNvSpPr>
          <p:nvPr>
            <p:ph type="title"/>
          </p:nvPr>
        </p:nvSpPr>
        <p:spPr>
          <a:xfrm>
            <a:off x="838200" y="250825"/>
            <a:ext cx="10515600" cy="1325563"/>
          </a:xfrm>
        </p:spPr>
        <p:txBody>
          <a:bodyPr/>
          <a:lstStyle/>
          <a:p>
            <a:r>
              <a:rPr lang="zh-CN" altLang="en-US" dirty="0" smtClean="0"/>
              <a:t>猫的相对性状</a:t>
            </a:r>
            <a:endParaRPr lang="zh-CN" altLang="en-US" dirty="0"/>
          </a:p>
        </p:txBody>
      </p:sp>
      <p:pic>
        <p:nvPicPr>
          <p:cNvPr id="5" name="图片 4"/>
          <p:cNvPicPr>
            <a:picLocks noChangeAspect="1"/>
          </p:cNvPicPr>
          <p:nvPr/>
        </p:nvPicPr>
        <p:blipFill rotWithShape="1">
          <a:blip r:embed="rId3" cstate="screen"/>
          <a:srcRect l="34199" t="41404"/>
          <a:stretch>
            <a:fillRect/>
          </a:stretch>
        </p:blipFill>
        <p:spPr>
          <a:xfrm rot="10800000">
            <a:off x="11076774" y="5885010"/>
            <a:ext cx="1115225" cy="972990"/>
          </a:xfrm>
          <a:prstGeom prst="rect">
            <a:avLst/>
          </a:prstGeom>
        </p:spPr>
      </p:pic>
      <p:pic>
        <p:nvPicPr>
          <p:cNvPr id="6" name="Picture 2"/>
          <p:cNvPicPr>
            <a:picLocks noChangeAspect="1" noChangeArrowheads="1"/>
          </p:cNvPicPr>
          <p:nvPr/>
        </p:nvPicPr>
        <p:blipFill>
          <a:blip r:embed="rId4" cstate="print"/>
          <a:srcRect l="12700" t="30162" r="25916" b="25388"/>
          <a:stretch>
            <a:fillRect/>
          </a:stretch>
        </p:blipFill>
        <p:spPr bwMode="auto">
          <a:xfrm>
            <a:off x="0" y="1371600"/>
            <a:ext cx="3048000" cy="2943225"/>
          </a:xfrm>
          <a:prstGeom prst="rect">
            <a:avLst/>
          </a:prstGeom>
          <a:noFill/>
          <a:ln w="9525">
            <a:noFill/>
            <a:miter lim="800000"/>
            <a:headEnd/>
            <a:tailEnd/>
          </a:ln>
        </p:spPr>
      </p:pic>
      <p:pic>
        <p:nvPicPr>
          <p:cNvPr id="7" name="Picture 4" descr="https://timgsa.baidu.com/timg?image&amp;quality=80&amp;size=b9999_10000&amp;sec=1569239165461&amp;di=f48628bb8a85fcaf64a5421006f1338e&amp;imgtype=0&amp;src=http%3A%2F%2Fimg.redocn.com%2Fsheying%2F20141009%2Fwanzhuoshenzidehuangmao_3188721.jpg"/>
          <p:cNvPicPr>
            <a:picLocks noChangeAspect="1"/>
          </p:cNvPicPr>
          <p:nvPr/>
        </p:nvPicPr>
        <p:blipFill>
          <a:blip r:embed="rId5" cstate="print"/>
          <a:srcRect l="20032" t="15858" r="18623" b="24229"/>
          <a:stretch>
            <a:fillRect/>
          </a:stretch>
        </p:blipFill>
        <p:spPr>
          <a:xfrm>
            <a:off x="2804029" y="1383664"/>
            <a:ext cx="4018411" cy="2788285"/>
          </a:xfrm>
          <a:prstGeom prst="rect">
            <a:avLst/>
          </a:prstGeom>
          <a:noFill/>
          <a:ln w="9525">
            <a:noFill/>
          </a:ln>
        </p:spPr>
      </p:pic>
      <p:pic>
        <p:nvPicPr>
          <p:cNvPr id="8" name="Picture 2"/>
          <p:cNvPicPr>
            <a:picLocks noChangeAspect="1"/>
          </p:cNvPicPr>
          <p:nvPr/>
        </p:nvPicPr>
        <p:blipFill>
          <a:blip r:embed="rId6" cstate="print"/>
          <a:srcRect l="6400" t="9639" r="12000" b="6024"/>
          <a:stretch>
            <a:fillRect/>
          </a:stretch>
        </p:blipFill>
        <p:spPr>
          <a:xfrm>
            <a:off x="0" y="4191000"/>
            <a:ext cx="3886200" cy="2667000"/>
          </a:xfrm>
          <a:prstGeom prst="rect">
            <a:avLst/>
          </a:prstGeom>
          <a:noFill/>
          <a:ln w="9525">
            <a:noFill/>
          </a:ln>
        </p:spPr>
      </p:pic>
      <p:pic>
        <p:nvPicPr>
          <p:cNvPr id="12" name="Picture 3" descr="C:\Users\Administrator\Desktop\猫咪遗传\猫咪遗传mmexport1569126460973.jpg"/>
          <p:cNvPicPr>
            <a:picLocks noChangeAspect="1"/>
          </p:cNvPicPr>
          <p:nvPr/>
        </p:nvPicPr>
        <p:blipFill>
          <a:blip r:embed="rId7" cstate="print"/>
          <a:srcRect t="19511" r="12195" b="17073"/>
          <a:stretch>
            <a:fillRect/>
          </a:stretch>
        </p:blipFill>
        <p:spPr>
          <a:xfrm>
            <a:off x="3827780" y="4217035"/>
            <a:ext cx="3830320" cy="2640965"/>
          </a:xfrm>
          <a:prstGeom prst="rect">
            <a:avLst/>
          </a:prstGeom>
          <a:noFill/>
          <a:ln w="57150">
            <a:solidFill>
              <a:schemeClr val="accent6">
                <a:lumMod val="60000"/>
                <a:lumOff val="40000"/>
              </a:schemeClr>
            </a:solidFill>
          </a:ln>
        </p:spPr>
      </p:pic>
      <p:pic>
        <p:nvPicPr>
          <p:cNvPr id="13" name="Picture 4"/>
          <p:cNvPicPr>
            <a:picLocks noChangeAspect="1"/>
          </p:cNvPicPr>
          <p:nvPr/>
        </p:nvPicPr>
        <p:blipFill>
          <a:blip r:embed="rId8" cstate="print"/>
          <a:stretch>
            <a:fillRect/>
          </a:stretch>
        </p:blipFill>
        <p:spPr>
          <a:xfrm>
            <a:off x="6578600" y="0"/>
            <a:ext cx="2584450" cy="3981450"/>
          </a:xfrm>
          <a:prstGeom prst="rect">
            <a:avLst/>
          </a:prstGeom>
          <a:noFill/>
          <a:ln w="57150">
            <a:solidFill>
              <a:schemeClr val="accent6">
                <a:lumMod val="40000"/>
                <a:lumOff val="60000"/>
              </a:schemeClr>
            </a:solidFill>
          </a:ln>
        </p:spPr>
      </p:pic>
      <p:pic>
        <p:nvPicPr>
          <p:cNvPr id="10" name="Picture 2"/>
          <p:cNvPicPr>
            <a:picLocks noChangeAspect="1"/>
          </p:cNvPicPr>
          <p:nvPr/>
        </p:nvPicPr>
        <p:blipFill>
          <a:blip r:embed="rId9" cstate="print"/>
          <a:srcRect l="26671" t="30003" r="33324" b="37215"/>
          <a:stretch>
            <a:fillRect/>
          </a:stretch>
        </p:blipFill>
        <p:spPr>
          <a:xfrm>
            <a:off x="9124950" y="0"/>
            <a:ext cx="3067049" cy="4438650"/>
          </a:xfrm>
          <a:prstGeom prst="rect">
            <a:avLst/>
          </a:prstGeom>
          <a:noFill/>
          <a:ln w="9525">
            <a:noFill/>
          </a:ln>
        </p:spPr>
      </p:pic>
      <p:pic>
        <p:nvPicPr>
          <p:cNvPr id="14" name="Picture 5"/>
          <p:cNvPicPr>
            <a:picLocks noChangeAspect="1"/>
          </p:cNvPicPr>
          <p:nvPr/>
        </p:nvPicPr>
        <p:blipFill>
          <a:blip r:embed="rId10" cstate="print"/>
          <a:stretch>
            <a:fillRect/>
          </a:stretch>
        </p:blipFill>
        <p:spPr>
          <a:xfrm>
            <a:off x="7810500" y="4178935"/>
            <a:ext cx="4381499" cy="2679065"/>
          </a:xfrm>
          <a:prstGeom prst="rect">
            <a:avLst/>
          </a:prstGeom>
          <a:noFill/>
          <a:ln w="57150">
            <a:solidFill>
              <a:schemeClr val="accent6">
                <a:lumMod val="40000"/>
                <a:lumOff val="60000"/>
              </a:schemeClr>
            </a:solidFill>
          </a:ln>
        </p:spPr>
      </p:pic>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067810" y="-35560"/>
            <a:ext cx="3765550" cy="6929755"/>
            <a:chOff x="4067810" y="-35560"/>
            <a:chExt cx="3765550" cy="6929755"/>
          </a:xfrm>
        </p:grpSpPr>
        <p:sp>
          <p:nvSpPr>
            <p:cNvPr id="8" name="矩形 7"/>
            <p:cNvSpPr/>
            <p:nvPr/>
          </p:nvSpPr>
          <p:spPr>
            <a:xfrm>
              <a:off x="4067810" y="-35560"/>
              <a:ext cx="3765550" cy="692975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4371340" y="1962785"/>
              <a:ext cx="2993390" cy="299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419100" y="2587625"/>
            <a:ext cx="3745230" cy="2554545"/>
          </a:xfrm>
          <a:prstGeom prst="rect">
            <a:avLst/>
          </a:prstGeom>
          <a:noFill/>
        </p:spPr>
        <p:txBody>
          <a:bodyPr wrap="square" rtlCol="0">
            <a:spAutoFit/>
          </a:bodyPr>
          <a:lstStyle/>
          <a:p>
            <a:pPr marL="457200" indent="-457200" eaLnBrk="1" hangingPunct="1">
              <a:buFont typeface="Arial" panose="020B0604020202090204" pitchFamily="34" charset="0"/>
              <a:buChar char="•"/>
            </a:pPr>
            <a:r>
              <a:rPr lang="zh-CN" altLang="en-US" sz="3200" dirty="0">
                <a:latin typeface="宋体-简" panose="02010800040101010101" charset="-122"/>
                <a:ea typeface="宋体-简" panose="02010800040101010101" charset="-122"/>
                <a:sym typeface="+mn-ea"/>
              </a:rPr>
              <a:t>公猫母猫都有</a:t>
            </a:r>
          </a:p>
          <a:p>
            <a:pPr marL="457200" indent="-457200" eaLnBrk="1" hangingPunct="1">
              <a:buFont typeface="Arial" panose="020B0604020202090204" pitchFamily="34" charset="0"/>
              <a:buChar char="•"/>
            </a:pPr>
            <a:endParaRPr lang="zh-CN" altLang="en-US" sz="3200" dirty="0">
              <a:latin typeface="宋体-简" panose="02010800040101010101" charset="-122"/>
              <a:ea typeface="宋体-简" panose="02010800040101010101" charset="-122"/>
              <a:sym typeface="+mn-ea"/>
            </a:endParaRPr>
          </a:p>
          <a:p>
            <a:pPr marL="457200" indent="-457200" eaLnBrk="1" hangingPunct="1">
              <a:buFont typeface="Arial" panose="020B0604020202090204" pitchFamily="34" charset="0"/>
              <a:buChar char="•"/>
            </a:pPr>
            <a:r>
              <a:rPr lang="zh-CN" altLang="en-US" sz="3200" dirty="0">
                <a:latin typeface="宋体-简" panose="02010800040101010101" charset="-122"/>
                <a:ea typeface="宋体-简" panose="02010800040101010101" charset="-122"/>
                <a:sym typeface="+mn-ea"/>
              </a:rPr>
              <a:t>虎斑性</a:t>
            </a:r>
            <a:r>
              <a:rPr lang="zh-CN" altLang="en-US" sz="3200" dirty="0" smtClean="0">
                <a:latin typeface="宋体-简" panose="02010800040101010101" charset="-122"/>
                <a:ea typeface="宋体-简" panose="02010800040101010101" charset="-122"/>
                <a:sym typeface="+mn-ea"/>
              </a:rPr>
              <a:t>状由一对等</a:t>
            </a:r>
            <a:r>
              <a:rPr lang="zh-CN" altLang="en-US" sz="3200" dirty="0">
                <a:latin typeface="宋体-简" panose="02010800040101010101" charset="-122"/>
                <a:ea typeface="宋体-简" panose="02010800040101010101" charset="-122"/>
                <a:sym typeface="+mn-ea"/>
              </a:rPr>
              <a:t>位基因</a:t>
            </a:r>
            <a:r>
              <a:rPr lang="zh-CN" altLang="en-US" sz="3200" b="1" dirty="0">
                <a:solidFill>
                  <a:srgbClr val="FF0000"/>
                </a:solidFill>
                <a:latin typeface="宋体-简" panose="02010800040101010101" charset="-122"/>
                <a:ea typeface="宋体-简" panose="02010800040101010101" charset="-122"/>
                <a:sym typeface="+mn-ea"/>
              </a:rPr>
              <a:t>（</a:t>
            </a:r>
            <a:r>
              <a:rPr lang="en-US" altLang="zh-CN" sz="3200" b="1" dirty="0">
                <a:solidFill>
                  <a:srgbClr val="FF0000"/>
                </a:solidFill>
                <a:latin typeface="宋体-简" panose="02010800040101010101" charset="-122"/>
                <a:ea typeface="宋体-简" panose="02010800040101010101" charset="-122"/>
                <a:sym typeface="+mn-ea"/>
              </a:rPr>
              <a:t>A</a:t>
            </a:r>
            <a:r>
              <a:rPr lang="zh-CN" altLang="en-US" sz="3200" b="1" dirty="0">
                <a:solidFill>
                  <a:srgbClr val="FF0000"/>
                </a:solidFill>
                <a:latin typeface="宋体-简" panose="02010800040101010101" charset="-122"/>
                <a:ea typeface="宋体-简" panose="02010800040101010101" charset="-122"/>
                <a:sym typeface="+mn-ea"/>
              </a:rPr>
              <a:t>、</a:t>
            </a:r>
            <a:r>
              <a:rPr lang="en-US" altLang="zh-CN" sz="3200" b="1" dirty="0">
                <a:solidFill>
                  <a:srgbClr val="FF0000"/>
                </a:solidFill>
                <a:latin typeface="宋体-简" panose="02010800040101010101" charset="-122"/>
                <a:ea typeface="宋体-简" panose="02010800040101010101" charset="-122"/>
                <a:sym typeface="+mn-ea"/>
              </a:rPr>
              <a:t>a</a:t>
            </a:r>
            <a:r>
              <a:rPr lang="zh-CN" altLang="en-US" sz="3200" b="1" dirty="0">
                <a:solidFill>
                  <a:srgbClr val="FF0000"/>
                </a:solidFill>
                <a:latin typeface="宋体-简" panose="02010800040101010101" charset="-122"/>
                <a:ea typeface="宋体-简" panose="02010800040101010101" charset="-122"/>
                <a:sym typeface="+mn-ea"/>
              </a:rPr>
              <a:t>）</a:t>
            </a:r>
            <a:r>
              <a:rPr lang="zh-CN" altLang="en-US" sz="3200" dirty="0">
                <a:latin typeface="宋体-简" panose="02010800040101010101" charset="-122"/>
                <a:ea typeface="宋体-简" panose="02010800040101010101" charset="-122"/>
                <a:sym typeface="+mn-ea"/>
              </a:rPr>
              <a:t>决定</a:t>
            </a:r>
            <a:endParaRPr lang="zh-CN" altLang="en-US" sz="3200" noProof="0" dirty="0">
              <a:ln>
                <a:noFill/>
              </a:ln>
              <a:solidFill>
                <a:schemeClr val="tx1">
                  <a:lumMod val="75000"/>
                  <a:lumOff val="25000"/>
                </a:schemeClr>
              </a:solidFill>
              <a:uLnTx/>
              <a:uFillTx/>
              <a:latin typeface="宋体-简" panose="02010800040101010101" charset="-122"/>
              <a:ea typeface="宋体-简" panose="02010800040101010101" charset="-122"/>
              <a:sym typeface="+mn-ea"/>
            </a:endParaRPr>
          </a:p>
        </p:txBody>
      </p:sp>
      <p:pic>
        <p:nvPicPr>
          <p:cNvPr id="5124" name="Picture 2"/>
          <p:cNvPicPr>
            <a:picLocks noChangeAspect="1"/>
          </p:cNvPicPr>
          <p:nvPr/>
        </p:nvPicPr>
        <p:blipFill>
          <a:blip r:embed="rId2" cstate="print"/>
          <a:srcRect l="9452" t="26671" r="20033" b="19500"/>
          <a:stretch>
            <a:fillRect/>
          </a:stretch>
        </p:blipFill>
        <p:spPr>
          <a:xfrm>
            <a:off x="4512310" y="2079625"/>
            <a:ext cx="2711450" cy="2760345"/>
          </a:xfrm>
          <a:prstGeom prst="ellipse">
            <a:avLst/>
          </a:prstGeom>
          <a:noFill/>
          <a:ln w="9525">
            <a:noFill/>
          </a:ln>
        </p:spPr>
      </p:pic>
      <p:sp>
        <p:nvSpPr>
          <p:cNvPr id="19" name="文本框 18"/>
          <p:cNvSpPr txBox="1"/>
          <p:nvPr/>
        </p:nvSpPr>
        <p:spPr>
          <a:xfrm>
            <a:off x="4862195" y="647065"/>
            <a:ext cx="2011680" cy="829945"/>
          </a:xfrm>
          <a:prstGeom prst="rect">
            <a:avLst/>
          </a:prstGeom>
          <a:noFill/>
        </p:spPr>
        <p:txBody>
          <a:bodyPr wrap="none" rtlCol="0">
            <a:spAutoFit/>
          </a:bodyPr>
          <a:lstStyle/>
          <a:p>
            <a:r>
              <a:rPr lang="zh-CN" altLang="en-US" sz="4800" dirty="0">
                <a:solidFill>
                  <a:srgbClr val="002060"/>
                </a:solidFill>
                <a:latin typeface="华文黑体" panose="02010600040101010101" charset="-122"/>
                <a:ea typeface="华文黑体" panose="02010600040101010101" charset="-122"/>
              </a:rPr>
              <a:t>线索一</a:t>
            </a:r>
          </a:p>
        </p:txBody>
      </p:sp>
      <p:pic>
        <p:nvPicPr>
          <p:cNvPr id="20" name="Picture 2"/>
          <p:cNvPicPr>
            <a:picLocks noChangeAspect="1"/>
          </p:cNvPicPr>
          <p:nvPr/>
        </p:nvPicPr>
        <p:blipFill>
          <a:blip r:embed="rId2" cstate="print"/>
          <a:srcRect l="39894" t="29075" r="26745" b="43623"/>
          <a:stretch>
            <a:fillRect/>
          </a:stretch>
        </p:blipFill>
        <p:spPr>
          <a:xfrm>
            <a:off x="4463415" y="2021205"/>
            <a:ext cx="2809875" cy="2875915"/>
          </a:xfrm>
          <a:prstGeom prst="ellipse">
            <a:avLst/>
          </a:prstGeom>
          <a:noFill/>
          <a:ln w="9525">
            <a:noFill/>
          </a:ln>
        </p:spPr>
      </p:pic>
      <p:sp>
        <p:nvSpPr>
          <p:cNvPr id="23" name="文本框 22"/>
          <p:cNvSpPr txBox="1"/>
          <p:nvPr/>
        </p:nvSpPr>
        <p:spPr>
          <a:xfrm>
            <a:off x="419100" y="1602105"/>
            <a:ext cx="3064510" cy="645160"/>
          </a:xfrm>
          <a:prstGeom prst="rect">
            <a:avLst/>
          </a:prstGeom>
          <a:noFill/>
        </p:spPr>
        <p:txBody>
          <a:bodyPr wrap="square" rtlCol="0">
            <a:spAutoFit/>
          </a:bodyPr>
          <a:lstStyle/>
          <a:p>
            <a:pPr indent="0" eaLnBrk="1" hangingPunct="1">
              <a:buFont typeface="Arial" panose="020B0604020202090204" pitchFamily="34" charset="0"/>
              <a:buNone/>
            </a:pPr>
            <a:r>
              <a:rPr lang="zh-CN" altLang="en-US" sz="3600" dirty="0">
                <a:solidFill>
                  <a:srgbClr val="002060"/>
                </a:solidFill>
                <a:latin typeface="宋体-简" panose="02010800040101010101" charset="-122"/>
                <a:ea typeface="宋体-简" panose="02010800040101010101" charset="-122"/>
                <a:sym typeface="+mn-ea"/>
              </a:rPr>
              <a:t>虎斑条纹</a:t>
            </a:r>
            <a:endParaRPr lang="zh-CN" altLang="en-US" sz="3600" noProof="0" dirty="0">
              <a:ln>
                <a:noFill/>
              </a:ln>
              <a:solidFill>
                <a:srgbClr val="002060"/>
              </a:solidFill>
              <a:uLnTx/>
              <a:uFillTx/>
              <a:latin typeface="宋体-简" panose="02010800040101010101" charset="-122"/>
              <a:ea typeface="宋体-简" panose="02010800040101010101" charset="-122"/>
              <a:sym typeface="+mn-ea"/>
            </a:endParaRPr>
          </a:p>
        </p:txBody>
      </p:sp>
      <p:sp>
        <p:nvSpPr>
          <p:cNvPr id="33" name="TextBox 27"/>
          <p:cNvSpPr txBox="1"/>
          <p:nvPr/>
        </p:nvSpPr>
        <p:spPr>
          <a:xfrm>
            <a:off x="5565775" y="2735580"/>
            <a:ext cx="612668" cy="707886"/>
          </a:xfrm>
          <a:prstGeom prst="rect">
            <a:avLst/>
          </a:prstGeom>
          <a:noFill/>
        </p:spPr>
        <p:txBody>
          <a:bodyPr wrap="none">
            <a:spAutoFit/>
          </a:bodyPr>
          <a:lstStyle/>
          <a:p>
            <a:pPr marR="0" defTabSz="914400" eaLnBrk="0" hangingPunct="0">
              <a:buClrTx/>
              <a:buSzTx/>
              <a:buFontTx/>
              <a:buNone/>
              <a:defRPr/>
            </a:pPr>
            <a:r>
              <a:rPr kumimoji="0" lang="en-US" altLang="zh-CN" sz="4000" kern="1200" cap="none" spc="0" normalizeH="0" baseline="0" noProof="0" dirty="0">
                <a:solidFill>
                  <a:srgbClr val="FF0000"/>
                </a:solidFill>
                <a:effectLst>
                  <a:outerShdw blurRad="38100" dist="38100" dir="2700000" algn="tl">
                    <a:srgbClr val="C0C0C0"/>
                  </a:outerShdw>
                </a:effectLst>
                <a:latin typeface="Arial" panose="020B0604020202090204" pitchFamily="34" charset="0"/>
                <a:ea typeface="宋体" pitchFamily="2" charset="-122"/>
                <a:cs typeface="+mn-cs"/>
              </a:rPr>
              <a:t>M</a:t>
            </a:r>
          </a:p>
        </p:txBody>
      </p:sp>
      <p:sp>
        <p:nvSpPr>
          <p:cNvPr id="21" name="矩形 20"/>
          <p:cNvSpPr/>
          <p:nvPr/>
        </p:nvSpPr>
        <p:spPr>
          <a:xfrm>
            <a:off x="8153400" y="1600885"/>
            <a:ext cx="3638550" cy="3970318"/>
          </a:xfrm>
          <a:prstGeom prst="rect">
            <a:avLst/>
          </a:prstGeom>
        </p:spPr>
        <p:txBody>
          <a:bodyPr wrap="square">
            <a:spAutoFit/>
          </a:bodyPr>
          <a:lstStyle/>
          <a:p>
            <a:r>
              <a:rPr lang="zh-CN" altLang="en-US" sz="3600" kern="0" dirty="0" smtClean="0">
                <a:solidFill>
                  <a:srgbClr val="000000"/>
                </a:solidFill>
                <a:latin typeface="Arial"/>
                <a:ea typeface="宋体" pitchFamily="2" charset="-122"/>
              </a:rPr>
              <a:t>虎斑猫相互交配产生的后代有虎斑猫和非虎斑猫</a:t>
            </a:r>
            <a:endParaRPr lang="en-US" altLang="zh-CN" sz="3600" kern="0" dirty="0" smtClean="0">
              <a:solidFill>
                <a:srgbClr val="000000"/>
              </a:solidFill>
              <a:latin typeface="Arial"/>
              <a:ea typeface="宋体" pitchFamily="2" charset="-122"/>
            </a:endParaRPr>
          </a:p>
          <a:p>
            <a:endParaRPr lang="en-US" altLang="zh-CN" sz="3600" kern="0" dirty="0" smtClean="0">
              <a:solidFill>
                <a:srgbClr val="000000"/>
              </a:solidFill>
              <a:latin typeface="Arial"/>
              <a:ea typeface="宋体" pitchFamily="2" charset="-122"/>
            </a:endParaRPr>
          </a:p>
          <a:p>
            <a:r>
              <a:rPr lang="zh-CN" altLang="en-US" sz="3600" kern="0" dirty="0" smtClean="0">
                <a:solidFill>
                  <a:srgbClr val="000000"/>
                </a:solidFill>
                <a:latin typeface="Arial"/>
                <a:ea typeface="宋体" pitchFamily="2" charset="-122"/>
              </a:rPr>
              <a:t>非虎斑猫相互交配产生的后代只有非虎斑猫。</a:t>
            </a:r>
            <a:endParaRPr lang="zh-CN" altLang="en-US" sz="3600" dirty="0"/>
          </a:p>
        </p:txBody>
      </p:sp>
    </p:spTree>
  </p:cSld>
  <p:clrMapOvr>
    <a:masterClrMapping/>
  </p:clrMapOvr>
  <mc:AlternateContent xmlns:mc="http://schemas.openxmlformats.org/markup-compatibility/2006">
    <mc:Choice xmlns=""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linds(horizont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linds(horizontal)">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linds(horizontal)">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3" grpId="0"/>
      <p:bldP spid="23" grpId="1"/>
      <p:bldP spid="33"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normAutofit/>
          </a:bodyPr>
          <a:lstStyle/>
          <a:p>
            <a:r>
              <a:rPr lang="zh-CN" altLang="en-US" sz="4000" kern="0" dirty="0" smtClean="0">
                <a:solidFill>
                  <a:srgbClr val="000000"/>
                </a:solidFill>
                <a:latin typeface="楷体" pitchFamily="49" charset="-122"/>
                <a:ea typeface="楷体" pitchFamily="49" charset="-122"/>
              </a:rPr>
              <a:t>首先,确定是否为伴Y染色体遗传</a:t>
            </a:r>
            <a:endParaRPr lang="en-US" altLang="zh-CN" sz="4000" kern="0" dirty="0" smtClean="0">
              <a:solidFill>
                <a:srgbClr val="000000"/>
              </a:solidFill>
              <a:latin typeface="楷体" pitchFamily="49" charset="-122"/>
              <a:ea typeface="楷体" pitchFamily="49" charset="-122"/>
            </a:endParaRPr>
          </a:p>
          <a:p>
            <a:r>
              <a:rPr lang="zh-CN" altLang="en-US" sz="4000" kern="0" dirty="0" smtClean="0">
                <a:solidFill>
                  <a:srgbClr val="000000"/>
                </a:solidFill>
                <a:latin typeface="楷体" pitchFamily="49" charset="-122"/>
                <a:ea typeface="楷体" pitchFamily="49" charset="-122"/>
              </a:rPr>
              <a:t>其次,确定是显性遗传还是隐性遗传</a:t>
            </a:r>
            <a:endParaRPr lang="en-US" altLang="zh-CN" sz="4000" kern="0" dirty="0" smtClean="0">
              <a:solidFill>
                <a:srgbClr val="000000"/>
              </a:solidFill>
              <a:latin typeface="楷体" pitchFamily="49" charset="-122"/>
              <a:ea typeface="楷体" pitchFamily="49" charset="-122"/>
            </a:endParaRPr>
          </a:p>
          <a:p>
            <a:r>
              <a:rPr lang="zh-CN" altLang="en-US" sz="4000" kern="0" dirty="0" smtClean="0">
                <a:solidFill>
                  <a:srgbClr val="000000"/>
                </a:solidFill>
                <a:latin typeface="楷体" pitchFamily="49" charset="-122"/>
                <a:ea typeface="楷体" pitchFamily="49" charset="-122"/>
              </a:rPr>
              <a:t>最后确定是常染色体遗传还是伴X染色体遗传</a:t>
            </a:r>
            <a:endParaRPr lang="zh-CN" altLang="en-US" sz="4000" dirty="0"/>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967230" y="-5715"/>
            <a:ext cx="10228580" cy="686371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0" y="0"/>
            <a:ext cx="2031325" cy="1569660"/>
          </a:xfrm>
          <a:prstGeom prst="rect">
            <a:avLst/>
          </a:prstGeom>
          <a:noFill/>
        </p:spPr>
        <p:txBody>
          <a:bodyPr wrap="none" rtlCol="0">
            <a:spAutoFit/>
          </a:bodyPr>
          <a:lstStyle/>
          <a:p>
            <a:r>
              <a:rPr lang="zh-CN" altLang="en-US" sz="4800" dirty="0">
                <a:solidFill>
                  <a:srgbClr val="002060"/>
                </a:solidFill>
                <a:latin typeface="华文黑体" panose="02010600040101010101" charset="-122"/>
                <a:ea typeface="华文黑体" panose="02010600040101010101" charset="-122"/>
              </a:rPr>
              <a:t>线索</a:t>
            </a:r>
            <a:r>
              <a:rPr lang="zh-CN" altLang="en-US" sz="4800" dirty="0" smtClean="0">
                <a:solidFill>
                  <a:srgbClr val="002060"/>
                </a:solidFill>
                <a:latin typeface="华文黑体" panose="02010600040101010101" charset="-122"/>
                <a:ea typeface="华文黑体" panose="02010600040101010101" charset="-122"/>
              </a:rPr>
              <a:t>一</a:t>
            </a:r>
            <a:endParaRPr lang="en-US" altLang="zh-CN" sz="4800" dirty="0" smtClean="0">
              <a:solidFill>
                <a:srgbClr val="002060"/>
              </a:solidFill>
              <a:latin typeface="华文黑体" panose="02010600040101010101" charset="-122"/>
              <a:ea typeface="华文黑体" panose="02010600040101010101" charset="-122"/>
            </a:endParaRPr>
          </a:p>
          <a:p>
            <a:endParaRPr lang="zh-CN" altLang="en-US" sz="4800" dirty="0">
              <a:solidFill>
                <a:srgbClr val="FF0000"/>
              </a:solidFill>
              <a:latin typeface="华文黑体" panose="02010600040101010101" charset="-122"/>
              <a:ea typeface="华文黑体" panose="02010600040101010101" charset="-122"/>
            </a:endParaRPr>
          </a:p>
        </p:txBody>
      </p:sp>
      <p:pic>
        <p:nvPicPr>
          <p:cNvPr id="6146" name="Picture 2"/>
          <p:cNvPicPr>
            <a:picLocks noChangeAspect="1"/>
          </p:cNvPicPr>
          <p:nvPr/>
        </p:nvPicPr>
        <p:blipFill>
          <a:blip r:embed="rId3" cstate="print"/>
          <a:srcRect l="19856" t="30339" r="27731" b="17500"/>
          <a:stretch>
            <a:fillRect/>
          </a:stretch>
        </p:blipFill>
        <p:spPr>
          <a:xfrm>
            <a:off x="5053772" y="571500"/>
            <a:ext cx="2128078" cy="2823796"/>
          </a:xfrm>
          <a:prstGeom prst="rect">
            <a:avLst/>
          </a:prstGeom>
          <a:noFill/>
          <a:ln w="57150">
            <a:solidFill>
              <a:schemeClr val="accent6">
                <a:lumMod val="60000"/>
                <a:lumOff val="40000"/>
              </a:schemeClr>
            </a:solidFill>
          </a:ln>
        </p:spPr>
      </p:pic>
      <p:pic>
        <p:nvPicPr>
          <p:cNvPr id="3076" name="Picture 3" descr="C:\Users\Administrator\Desktop\猫咪遗传\猫咪遗传mmexport1569126460973.jpg"/>
          <p:cNvPicPr>
            <a:picLocks noChangeAspect="1"/>
          </p:cNvPicPr>
          <p:nvPr/>
        </p:nvPicPr>
        <p:blipFill>
          <a:blip r:embed="rId4" cstate="print"/>
          <a:srcRect t="19511" r="12195" b="17073"/>
          <a:stretch>
            <a:fillRect/>
          </a:stretch>
        </p:blipFill>
        <p:spPr>
          <a:xfrm>
            <a:off x="3028950" y="4236084"/>
            <a:ext cx="2750185" cy="2647779"/>
          </a:xfrm>
          <a:prstGeom prst="rect">
            <a:avLst/>
          </a:prstGeom>
          <a:noFill/>
          <a:ln w="57150">
            <a:solidFill>
              <a:schemeClr val="accent6">
                <a:lumMod val="60000"/>
                <a:lumOff val="40000"/>
              </a:schemeClr>
            </a:solidFill>
          </a:ln>
        </p:spPr>
      </p:pic>
      <p:pic>
        <p:nvPicPr>
          <p:cNvPr id="3077" name="Picture 4" descr="C:\Users\Administrator\Desktop\猫咪遗传\猫咪遗传mmexport1569126463794.jpg"/>
          <p:cNvPicPr>
            <a:picLocks noChangeAspect="1"/>
          </p:cNvPicPr>
          <p:nvPr/>
        </p:nvPicPr>
        <p:blipFill>
          <a:blip r:embed="rId5" cstate="print"/>
          <a:srcRect l="13235" t="26471" r="25000" b="8823"/>
          <a:stretch>
            <a:fillRect/>
          </a:stretch>
        </p:blipFill>
        <p:spPr>
          <a:xfrm>
            <a:off x="5829300" y="4217034"/>
            <a:ext cx="3360176" cy="2640966"/>
          </a:xfrm>
          <a:prstGeom prst="rect">
            <a:avLst/>
          </a:prstGeom>
          <a:noFill/>
          <a:ln w="57150">
            <a:solidFill>
              <a:schemeClr val="accent6">
                <a:lumMod val="60000"/>
                <a:lumOff val="40000"/>
              </a:schemeClr>
            </a:solidFill>
          </a:ln>
        </p:spPr>
      </p:pic>
      <p:pic>
        <p:nvPicPr>
          <p:cNvPr id="3078" name="Picture 5" descr="C:\Users\Administrator\Desktop\猫咪遗传\猫咪遗传mmexport1569126466647.jpg"/>
          <p:cNvPicPr>
            <a:picLocks noChangeAspect="1"/>
          </p:cNvPicPr>
          <p:nvPr/>
        </p:nvPicPr>
        <p:blipFill>
          <a:blip r:embed="rId6" cstate="print"/>
          <a:srcRect l="19909" t="17857" r="9396" b="14285"/>
          <a:stretch>
            <a:fillRect/>
          </a:stretch>
        </p:blipFill>
        <p:spPr>
          <a:xfrm>
            <a:off x="9258300" y="4331334"/>
            <a:ext cx="2933700" cy="2259965"/>
          </a:xfrm>
          <a:prstGeom prst="rect">
            <a:avLst/>
          </a:prstGeom>
          <a:noFill/>
          <a:ln w="57150">
            <a:solidFill>
              <a:schemeClr val="accent6">
                <a:lumMod val="60000"/>
                <a:lumOff val="40000"/>
              </a:schemeClr>
            </a:solidFill>
          </a:ln>
        </p:spPr>
      </p:pic>
      <p:pic>
        <p:nvPicPr>
          <p:cNvPr id="6149" name="Picture 2" descr="https://ss0.bdstatic.com/94oJfD_bAAcT8t7mm9GUKT-xh_/timg?image&amp;quality=100&amp;size=b4000_4000&amp;sec=1569156028&amp;di=cce96931c7e766e7eabec61cd9fae386&amp;src=http://n.sinaimg.cn/sinacn04/551/w564h787/20180613/c5b6-hcwpcmp8301728.jpg"/>
          <p:cNvPicPr>
            <a:picLocks noChangeAspect="1"/>
          </p:cNvPicPr>
          <p:nvPr/>
        </p:nvPicPr>
        <p:blipFill>
          <a:blip r:embed="rId7" cstate="print"/>
          <a:stretch>
            <a:fillRect/>
          </a:stretch>
        </p:blipFill>
        <p:spPr>
          <a:xfrm>
            <a:off x="7944485" y="645160"/>
            <a:ext cx="1804688" cy="2520000"/>
          </a:xfrm>
          <a:prstGeom prst="rect">
            <a:avLst/>
          </a:prstGeom>
          <a:noFill/>
          <a:ln w="57150">
            <a:solidFill>
              <a:schemeClr val="accent6">
                <a:lumMod val="60000"/>
                <a:lumOff val="40000"/>
              </a:schemeClr>
            </a:solidFill>
          </a:ln>
        </p:spPr>
      </p:pic>
      <p:sp>
        <p:nvSpPr>
          <p:cNvPr id="16" name="文本框 15"/>
          <p:cNvSpPr txBox="1"/>
          <p:nvPr/>
        </p:nvSpPr>
        <p:spPr>
          <a:xfrm>
            <a:off x="7200265" y="1444625"/>
            <a:ext cx="601980" cy="922020"/>
          </a:xfrm>
          <a:prstGeom prst="rect">
            <a:avLst/>
          </a:prstGeom>
          <a:noFill/>
        </p:spPr>
        <p:txBody>
          <a:bodyPr wrap="none" rtlCol="0">
            <a:spAutoFit/>
          </a:bodyPr>
          <a:lstStyle/>
          <a:p>
            <a:r>
              <a:rPr lang="en-US" altLang="zh-CN" sz="5400"/>
              <a:t>X</a:t>
            </a:r>
          </a:p>
        </p:txBody>
      </p:sp>
      <p:cxnSp>
        <p:nvCxnSpPr>
          <p:cNvPr id="25" name="肘形连接符 24"/>
          <p:cNvCxnSpPr>
            <a:stCxn id="16" idx="2"/>
            <a:endCxn id="3077" idx="0"/>
          </p:cNvCxnSpPr>
          <p:nvPr/>
        </p:nvCxnSpPr>
        <p:spPr>
          <a:xfrm rot="16200000" flipH="1">
            <a:off x="6580127" y="3287772"/>
            <a:ext cx="1850389" cy="8133"/>
          </a:xfrm>
          <a:prstGeom prst="bentConnector3">
            <a:avLst>
              <a:gd name="adj1" fmla="val 50000"/>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肘形连接符 25"/>
          <p:cNvCxnSpPr>
            <a:stCxn id="16" idx="2"/>
            <a:endCxn id="3078" idx="0"/>
          </p:cNvCxnSpPr>
          <p:nvPr/>
        </p:nvCxnSpPr>
        <p:spPr>
          <a:xfrm rot="16200000" flipH="1">
            <a:off x="8130858" y="1737041"/>
            <a:ext cx="1964689" cy="3223895"/>
          </a:xfrm>
          <a:prstGeom prst="bentConnector3">
            <a:avLst>
              <a:gd name="adj1" fmla="val 50000"/>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nvCxnSpPr>
        <p:spPr>
          <a:xfrm rot="5400000">
            <a:off x="5290820" y="2028190"/>
            <a:ext cx="1869440" cy="2548890"/>
          </a:xfrm>
          <a:prstGeom prst="bentConnector3">
            <a:avLst>
              <a:gd name="adj1" fmla="val 71603"/>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639185" y="1613535"/>
            <a:ext cx="1569660" cy="646331"/>
          </a:xfrm>
          <a:prstGeom prst="rect">
            <a:avLst/>
          </a:prstGeom>
          <a:noFill/>
        </p:spPr>
        <p:txBody>
          <a:bodyPr wrap="none" rtlCol="0">
            <a:spAutoFit/>
          </a:bodyPr>
          <a:lstStyle/>
          <a:p>
            <a:r>
              <a:rPr lang="zh-CN" altLang="en-US" sz="3600" dirty="0"/>
              <a:t>非虎斑</a:t>
            </a:r>
          </a:p>
        </p:txBody>
      </p:sp>
      <p:sp>
        <p:nvSpPr>
          <p:cNvPr id="29" name="文本框 28"/>
          <p:cNvSpPr txBox="1"/>
          <p:nvPr/>
        </p:nvSpPr>
        <p:spPr>
          <a:xfrm>
            <a:off x="9965690" y="1613535"/>
            <a:ext cx="995680" cy="583565"/>
          </a:xfrm>
          <a:prstGeom prst="rect">
            <a:avLst/>
          </a:prstGeom>
          <a:noFill/>
        </p:spPr>
        <p:txBody>
          <a:bodyPr wrap="none" rtlCol="0">
            <a:spAutoFit/>
          </a:bodyPr>
          <a:lstStyle/>
          <a:p>
            <a:r>
              <a:rPr lang="zh-CN" altLang="en-US" sz="3200" dirty="0"/>
              <a:t>虎斑</a:t>
            </a:r>
          </a:p>
        </p:txBody>
      </p:sp>
      <p:sp>
        <p:nvSpPr>
          <p:cNvPr id="30" name="文本框 29"/>
          <p:cNvSpPr txBox="1"/>
          <p:nvPr/>
        </p:nvSpPr>
        <p:spPr>
          <a:xfrm>
            <a:off x="3948430" y="2197100"/>
            <a:ext cx="726481" cy="769441"/>
          </a:xfrm>
          <a:prstGeom prst="rect">
            <a:avLst/>
          </a:prstGeom>
          <a:noFill/>
        </p:spPr>
        <p:txBody>
          <a:bodyPr wrap="none" rtlCol="0">
            <a:spAutoFit/>
          </a:bodyPr>
          <a:lstStyle/>
          <a:p>
            <a:r>
              <a:rPr lang="en-US" altLang="zh-CN" sz="4400" dirty="0" err="1">
                <a:solidFill>
                  <a:srgbClr val="002060"/>
                </a:solidFill>
              </a:rPr>
              <a:t>aa</a:t>
            </a:r>
            <a:endParaRPr lang="en-US" altLang="zh-CN" sz="4400" dirty="0">
              <a:solidFill>
                <a:srgbClr val="002060"/>
              </a:solidFill>
            </a:endParaRPr>
          </a:p>
        </p:txBody>
      </p:sp>
      <p:sp>
        <p:nvSpPr>
          <p:cNvPr id="31" name="文本框 30"/>
          <p:cNvSpPr txBox="1"/>
          <p:nvPr/>
        </p:nvSpPr>
        <p:spPr>
          <a:xfrm>
            <a:off x="10009505" y="2197100"/>
            <a:ext cx="782587" cy="769441"/>
          </a:xfrm>
          <a:prstGeom prst="rect">
            <a:avLst/>
          </a:prstGeom>
          <a:noFill/>
        </p:spPr>
        <p:txBody>
          <a:bodyPr wrap="none" rtlCol="0">
            <a:spAutoFit/>
          </a:bodyPr>
          <a:lstStyle/>
          <a:p>
            <a:r>
              <a:rPr lang="en-US" altLang="zh-CN" sz="4400" dirty="0" err="1"/>
              <a:t>Aa</a:t>
            </a:r>
            <a:endParaRPr lang="en-US" altLang="zh-CN" sz="4400" dirty="0"/>
          </a:p>
        </p:txBody>
      </p:sp>
      <p:sp>
        <p:nvSpPr>
          <p:cNvPr id="32" name="文本框 31"/>
          <p:cNvSpPr txBox="1"/>
          <p:nvPr/>
        </p:nvSpPr>
        <p:spPr>
          <a:xfrm>
            <a:off x="2999105" y="3584575"/>
            <a:ext cx="1107996" cy="646331"/>
          </a:xfrm>
          <a:prstGeom prst="rect">
            <a:avLst/>
          </a:prstGeom>
          <a:noFill/>
        </p:spPr>
        <p:txBody>
          <a:bodyPr wrap="none" rtlCol="0">
            <a:spAutoFit/>
          </a:bodyPr>
          <a:lstStyle/>
          <a:p>
            <a:r>
              <a:rPr lang="zh-CN" altLang="en-US" sz="3600" dirty="0"/>
              <a:t>虎斑</a:t>
            </a:r>
          </a:p>
        </p:txBody>
      </p:sp>
      <p:sp>
        <p:nvSpPr>
          <p:cNvPr id="33" name="文本框 32"/>
          <p:cNvSpPr txBox="1"/>
          <p:nvPr/>
        </p:nvSpPr>
        <p:spPr>
          <a:xfrm>
            <a:off x="6396990" y="3603625"/>
            <a:ext cx="1107996" cy="646331"/>
          </a:xfrm>
          <a:prstGeom prst="rect">
            <a:avLst/>
          </a:prstGeom>
          <a:noFill/>
        </p:spPr>
        <p:txBody>
          <a:bodyPr wrap="none" rtlCol="0">
            <a:spAutoFit/>
          </a:bodyPr>
          <a:lstStyle/>
          <a:p>
            <a:r>
              <a:rPr lang="zh-CN" altLang="en-US" sz="3600" dirty="0"/>
              <a:t>虎斑</a:t>
            </a:r>
          </a:p>
        </p:txBody>
      </p:sp>
      <p:sp>
        <p:nvSpPr>
          <p:cNvPr id="34" name="文本框 33"/>
          <p:cNvSpPr txBox="1"/>
          <p:nvPr/>
        </p:nvSpPr>
        <p:spPr>
          <a:xfrm>
            <a:off x="9307195" y="3660775"/>
            <a:ext cx="1569660" cy="646331"/>
          </a:xfrm>
          <a:prstGeom prst="rect">
            <a:avLst/>
          </a:prstGeom>
          <a:noFill/>
        </p:spPr>
        <p:txBody>
          <a:bodyPr wrap="none" rtlCol="0">
            <a:spAutoFit/>
          </a:bodyPr>
          <a:lstStyle/>
          <a:p>
            <a:r>
              <a:rPr lang="zh-CN" altLang="en-US" sz="3600" dirty="0"/>
              <a:t>非虎斑</a:t>
            </a:r>
          </a:p>
        </p:txBody>
      </p:sp>
      <p:sp>
        <p:nvSpPr>
          <p:cNvPr id="35" name="文本框 34"/>
          <p:cNvSpPr txBox="1"/>
          <p:nvPr/>
        </p:nvSpPr>
        <p:spPr>
          <a:xfrm>
            <a:off x="3994785" y="3584575"/>
            <a:ext cx="673582" cy="646331"/>
          </a:xfrm>
          <a:prstGeom prst="rect">
            <a:avLst/>
          </a:prstGeom>
          <a:noFill/>
        </p:spPr>
        <p:txBody>
          <a:bodyPr wrap="none" rtlCol="0">
            <a:spAutoFit/>
          </a:bodyPr>
          <a:lstStyle/>
          <a:p>
            <a:r>
              <a:rPr lang="en-US" altLang="zh-CN" sz="3600" dirty="0" err="1"/>
              <a:t>Aa</a:t>
            </a:r>
            <a:endParaRPr lang="en-US" altLang="zh-CN" sz="3600" dirty="0"/>
          </a:p>
        </p:txBody>
      </p:sp>
      <p:sp>
        <p:nvSpPr>
          <p:cNvPr id="36" name="文本框 35"/>
          <p:cNvSpPr txBox="1"/>
          <p:nvPr/>
        </p:nvSpPr>
        <p:spPr>
          <a:xfrm>
            <a:off x="7773670" y="3584575"/>
            <a:ext cx="673582" cy="646331"/>
          </a:xfrm>
          <a:prstGeom prst="rect">
            <a:avLst/>
          </a:prstGeom>
          <a:noFill/>
        </p:spPr>
        <p:txBody>
          <a:bodyPr wrap="none" rtlCol="0">
            <a:spAutoFit/>
          </a:bodyPr>
          <a:lstStyle/>
          <a:p>
            <a:r>
              <a:rPr lang="en-US" altLang="zh-CN" sz="3600" dirty="0" err="1"/>
              <a:t>Aa</a:t>
            </a:r>
            <a:endParaRPr lang="en-US" altLang="zh-CN" sz="3600" dirty="0"/>
          </a:p>
        </p:txBody>
      </p:sp>
      <p:sp>
        <p:nvSpPr>
          <p:cNvPr id="37" name="文本框 36"/>
          <p:cNvSpPr txBox="1"/>
          <p:nvPr/>
        </p:nvSpPr>
        <p:spPr>
          <a:xfrm>
            <a:off x="10878820" y="3584575"/>
            <a:ext cx="627095" cy="646331"/>
          </a:xfrm>
          <a:prstGeom prst="rect">
            <a:avLst/>
          </a:prstGeom>
          <a:noFill/>
        </p:spPr>
        <p:txBody>
          <a:bodyPr wrap="none" rtlCol="0">
            <a:spAutoFit/>
          </a:bodyPr>
          <a:lstStyle/>
          <a:p>
            <a:r>
              <a:rPr lang="en-US" altLang="zh-CN" sz="3600" dirty="0" err="1"/>
              <a:t>aa</a:t>
            </a:r>
            <a:endParaRPr lang="en-US" altLang="zh-CN" sz="3600" dirty="0"/>
          </a:p>
        </p:txBody>
      </p:sp>
      <p:sp>
        <p:nvSpPr>
          <p:cNvPr id="39" name="TextBox 27"/>
          <p:cNvSpPr txBox="1"/>
          <p:nvPr/>
        </p:nvSpPr>
        <p:spPr>
          <a:xfrm>
            <a:off x="8555355" y="1097915"/>
            <a:ext cx="394335" cy="398780"/>
          </a:xfrm>
          <a:prstGeom prst="rect">
            <a:avLst/>
          </a:prstGeom>
          <a:noFill/>
        </p:spPr>
        <p:txBody>
          <a:bodyPr wrap="none">
            <a:spAutoFit/>
          </a:bodyPr>
          <a:lstStyle/>
          <a:p>
            <a:pPr marR="0" defTabSz="914400" eaLnBrk="0" hangingPunct="0">
              <a:buClrTx/>
              <a:buSzTx/>
              <a:buFontTx/>
              <a:buNone/>
              <a:defRPr/>
            </a:pPr>
            <a:r>
              <a:rPr kumimoji="0" lang="en-US" altLang="zh-CN" sz="2000" kern="1200" cap="none" spc="0" normalizeH="0" baseline="0" noProof="0" dirty="0">
                <a:solidFill>
                  <a:srgbClr val="FF0000"/>
                </a:solidFill>
                <a:effectLst>
                  <a:outerShdw blurRad="38100" dist="38100" dir="2700000" algn="tl">
                    <a:srgbClr val="C0C0C0"/>
                  </a:outerShdw>
                </a:effectLst>
                <a:latin typeface="Arial" panose="020B0604020202090204" pitchFamily="34" charset="0"/>
                <a:ea typeface="宋体" pitchFamily="2" charset="-122"/>
                <a:cs typeface="+mn-cs"/>
              </a:rPr>
              <a:t>M</a:t>
            </a:r>
          </a:p>
        </p:txBody>
      </p:sp>
      <p:sp>
        <p:nvSpPr>
          <p:cNvPr id="24" name="矩形 23"/>
          <p:cNvSpPr/>
          <p:nvPr/>
        </p:nvSpPr>
        <p:spPr>
          <a:xfrm>
            <a:off x="0" y="958334"/>
            <a:ext cx="1620957" cy="523220"/>
          </a:xfrm>
          <a:prstGeom prst="rect">
            <a:avLst/>
          </a:prstGeom>
        </p:spPr>
        <p:txBody>
          <a:bodyPr wrap="none">
            <a:spAutoFit/>
          </a:bodyPr>
          <a:lstStyle/>
          <a:p>
            <a:r>
              <a:rPr lang="zh-CN" altLang="en-US" sz="2800" dirty="0" smtClean="0">
                <a:solidFill>
                  <a:srgbClr val="002060"/>
                </a:solidFill>
                <a:latin typeface="宋体-简" panose="02010800040101010101" charset="-122"/>
                <a:ea typeface="宋体-简" panose="02010800040101010101" charset="-122"/>
                <a:sym typeface="+mn-ea"/>
              </a:rPr>
              <a:t>虎斑条纹</a:t>
            </a:r>
            <a:endParaRPr lang="zh-CN" altLang="en-US" sz="2800" dirty="0">
              <a:solidFill>
                <a:srgbClr val="002060"/>
              </a:solidFill>
              <a:latin typeface="宋体-简" panose="02010800040101010101" charset="-122"/>
              <a:ea typeface="宋体-简" panose="02010800040101010101" charset="-122"/>
              <a:sym typeface="+mn-ea"/>
            </a:endParaRPr>
          </a:p>
        </p:txBody>
      </p:sp>
      <p:sp>
        <p:nvSpPr>
          <p:cNvPr id="38" name="TextBox 27"/>
          <p:cNvSpPr txBox="1"/>
          <p:nvPr/>
        </p:nvSpPr>
        <p:spPr>
          <a:xfrm>
            <a:off x="4745355" y="4412615"/>
            <a:ext cx="526106" cy="584775"/>
          </a:xfrm>
          <a:prstGeom prst="rect">
            <a:avLst/>
          </a:prstGeom>
          <a:noFill/>
        </p:spPr>
        <p:txBody>
          <a:bodyPr wrap="none">
            <a:spAutoFit/>
          </a:bodyPr>
          <a:lstStyle/>
          <a:p>
            <a:pPr marR="0" defTabSz="914400" eaLnBrk="0" hangingPunct="0">
              <a:buClrTx/>
              <a:buSzTx/>
              <a:buFontTx/>
              <a:buNone/>
              <a:defRPr/>
            </a:pPr>
            <a:r>
              <a:rPr kumimoji="0" lang="en-US" altLang="zh-CN" sz="3200" kern="1200" cap="none" spc="0" normalizeH="0" baseline="0" noProof="0" dirty="0">
                <a:solidFill>
                  <a:srgbClr val="FF0000"/>
                </a:solidFill>
                <a:effectLst>
                  <a:outerShdw blurRad="38100" dist="38100" dir="2700000" algn="tl">
                    <a:srgbClr val="C0C0C0"/>
                  </a:outerShdw>
                </a:effectLst>
                <a:latin typeface="Arial" panose="020B0604020202090204" pitchFamily="34" charset="0"/>
                <a:ea typeface="宋体" pitchFamily="2" charset="-122"/>
                <a:cs typeface="+mn-cs"/>
              </a:rPr>
              <a:t>M</a:t>
            </a:r>
          </a:p>
        </p:txBody>
      </p:sp>
      <p:sp>
        <p:nvSpPr>
          <p:cNvPr id="40" name="TextBox 27"/>
          <p:cNvSpPr txBox="1"/>
          <p:nvPr/>
        </p:nvSpPr>
        <p:spPr>
          <a:xfrm>
            <a:off x="8231505" y="4622165"/>
            <a:ext cx="484428" cy="523220"/>
          </a:xfrm>
          <a:prstGeom prst="rect">
            <a:avLst/>
          </a:prstGeom>
          <a:noFill/>
        </p:spPr>
        <p:txBody>
          <a:bodyPr wrap="none">
            <a:spAutoFit/>
          </a:bodyPr>
          <a:lstStyle/>
          <a:p>
            <a:pPr marR="0" defTabSz="914400" eaLnBrk="0" hangingPunct="0">
              <a:buClrTx/>
              <a:buSzTx/>
              <a:buFontTx/>
              <a:buNone/>
              <a:defRPr/>
            </a:pPr>
            <a:r>
              <a:rPr kumimoji="0" lang="en-US" altLang="zh-CN" sz="2800" kern="1200" cap="none" spc="0" normalizeH="0" baseline="0" noProof="0" dirty="0">
                <a:solidFill>
                  <a:srgbClr val="FF0000"/>
                </a:solidFill>
                <a:effectLst>
                  <a:outerShdw blurRad="38100" dist="38100" dir="2700000" algn="tl">
                    <a:srgbClr val="C0C0C0"/>
                  </a:outerShdw>
                </a:effectLst>
                <a:latin typeface="Arial" panose="020B0604020202090204" pitchFamily="34" charset="0"/>
                <a:ea typeface="宋体" pitchFamily="2" charset="-122"/>
                <a:cs typeface="+mn-cs"/>
              </a:rPr>
              <a:t>M</a:t>
            </a:r>
          </a:p>
        </p:txBody>
      </p:sp>
      <p:sp>
        <p:nvSpPr>
          <p:cNvPr id="50" name="TextBox 49"/>
          <p:cNvSpPr txBox="1"/>
          <p:nvPr/>
        </p:nvSpPr>
        <p:spPr>
          <a:xfrm>
            <a:off x="1866900" y="1485900"/>
            <a:ext cx="1210588" cy="707886"/>
          </a:xfrm>
          <a:prstGeom prst="rect">
            <a:avLst/>
          </a:prstGeom>
          <a:noFill/>
        </p:spPr>
        <p:txBody>
          <a:bodyPr wrap="none" rtlCol="0">
            <a:spAutoFit/>
          </a:bodyPr>
          <a:lstStyle/>
          <a:p>
            <a:r>
              <a:rPr lang="zh-CN" altLang="en-US" sz="4000" dirty="0" smtClean="0"/>
              <a:t>亲代</a:t>
            </a:r>
            <a:endParaRPr lang="zh-CN" altLang="en-US" sz="4000" dirty="0"/>
          </a:p>
        </p:txBody>
      </p:sp>
      <p:sp>
        <p:nvSpPr>
          <p:cNvPr id="51" name="TextBox 50"/>
          <p:cNvSpPr txBox="1"/>
          <p:nvPr/>
        </p:nvSpPr>
        <p:spPr>
          <a:xfrm>
            <a:off x="1905000" y="5010150"/>
            <a:ext cx="1210588" cy="707886"/>
          </a:xfrm>
          <a:prstGeom prst="rect">
            <a:avLst/>
          </a:prstGeom>
          <a:noFill/>
        </p:spPr>
        <p:txBody>
          <a:bodyPr wrap="none" rtlCol="0">
            <a:spAutoFit/>
          </a:bodyPr>
          <a:lstStyle/>
          <a:p>
            <a:r>
              <a:rPr lang="zh-CN" altLang="en-US" sz="4000" dirty="0" smtClean="0"/>
              <a:t>子代</a:t>
            </a:r>
            <a:endParaRPr lang="zh-CN" altLang="en-US" sz="4000" dirty="0"/>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linds(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linds(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linds(horizontal)">
                                      <p:cBhvr>
                                        <p:cTn id="17" dur="500"/>
                                        <p:tgtEl>
                                          <p:spTgt spid="32"/>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linds(horizont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linds(horizontal)">
                                      <p:cBhvr>
                                        <p:cTn id="25" dur="500"/>
                                        <p:tgtEl>
                                          <p:spTgt spid="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linds(horizontal)">
                                      <p:cBhvr>
                                        <p:cTn id="33" dur="500"/>
                                        <p:tgtEl>
                                          <p:spTgt spid="3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linds(horizontal)">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linds(horizontal)">
                                      <p:cBhvr>
                                        <p:cTn id="41" dur="500"/>
                                        <p:tgtEl>
                                          <p:spTgt spid="36"/>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linds(horizontal)">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linds(horizont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linds(horizontal)">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linds(horizontal)">
                                      <p:cBhvr>
                                        <p:cTn id="5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37" grpId="0"/>
      <p:bldP spid="39" grpId="0"/>
      <p:bldP spid="38"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544955" y="0"/>
            <a:ext cx="1007110" cy="6961505"/>
            <a:chOff x="1544897" y="0"/>
            <a:chExt cx="1007110" cy="5168900"/>
          </a:xfrm>
        </p:grpSpPr>
        <p:sp>
          <p:nvSpPr>
            <p:cNvPr id="8" name="矩形 7"/>
            <p:cNvSpPr/>
            <p:nvPr/>
          </p:nvSpPr>
          <p:spPr>
            <a:xfrm>
              <a:off x="1544897" y="0"/>
              <a:ext cx="1007110" cy="5168900"/>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708886" y="964565"/>
              <a:ext cx="738664" cy="3877945"/>
            </a:xfrm>
            <a:prstGeom prst="rect">
              <a:avLst/>
            </a:prstGeom>
            <a:noFill/>
          </p:spPr>
          <p:txBody>
            <a:bodyPr vert="eaVert" wrap="square" rtlCol="0">
              <a:spAutoFit/>
            </a:bodyPr>
            <a:lstStyle/>
            <a:p>
              <a:pPr algn="l"/>
              <a:r>
                <a:rPr lang="zh-CN" altLang="en-US" sz="3600" dirty="0">
                  <a:latin typeface="华文黑体" panose="02010600040101010101" charset="-122"/>
                  <a:ea typeface="华文黑体" panose="02010600040101010101" charset="-122"/>
                  <a:sym typeface="+mn-ea"/>
                </a:rPr>
                <a:t>线索</a:t>
              </a:r>
              <a:r>
                <a:rPr lang="zh-CN" altLang="en-US" sz="3600" dirty="0" smtClean="0">
                  <a:latin typeface="华文黑体" panose="02010600040101010101" charset="-122"/>
                  <a:ea typeface="华文黑体" panose="02010600040101010101" charset="-122"/>
                  <a:sym typeface="+mn-ea"/>
                </a:rPr>
                <a:t>二 毛色  </a:t>
              </a:r>
              <a:endParaRPr lang="zh-CN" altLang="en-US" sz="3600" dirty="0">
                <a:latin typeface="华文黑体" panose="02010600040101010101" charset="-122"/>
                <a:ea typeface="华文黑体" panose="02010600040101010101" charset="-122"/>
                <a:sym typeface="+mn-ea"/>
              </a:endParaRPr>
            </a:p>
          </p:txBody>
        </p:sp>
      </p:grpSp>
      <p:pic>
        <p:nvPicPr>
          <p:cNvPr id="8194" name="Picture 2"/>
          <p:cNvPicPr>
            <a:picLocks noChangeAspect="1"/>
          </p:cNvPicPr>
          <p:nvPr/>
        </p:nvPicPr>
        <p:blipFill>
          <a:blip r:embed="rId2" cstate="print"/>
          <a:srcRect l="6400" t="9639" r="12000" b="6024"/>
          <a:stretch>
            <a:fillRect/>
          </a:stretch>
        </p:blipFill>
        <p:spPr>
          <a:xfrm>
            <a:off x="3317240" y="3636010"/>
            <a:ext cx="3886200" cy="2667000"/>
          </a:xfrm>
          <a:prstGeom prst="rect">
            <a:avLst/>
          </a:prstGeom>
          <a:noFill/>
          <a:ln w="9525">
            <a:noFill/>
          </a:ln>
        </p:spPr>
      </p:pic>
      <p:pic>
        <p:nvPicPr>
          <p:cNvPr id="8195" name="Picture 4" descr="https://timgsa.baidu.com/timg?image&amp;quality=80&amp;size=b9999_10000&amp;sec=1569239165461&amp;di=f48628bb8a85fcaf64a5421006f1338e&amp;imgtype=0&amp;src=http%3A%2F%2Fimg.redocn.com%2Fsheying%2F20141009%2Fwanzhuoshenzidehuangmao_3188721.jpg"/>
          <p:cNvPicPr>
            <a:picLocks noChangeAspect="1"/>
          </p:cNvPicPr>
          <p:nvPr/>
        </p:nvPicPr>
        <p:blipFill>
          <a:blip r:embed="rId3" cstate="print"/>
          <a:srcRect l="20032" t="15858" r="18623" b="24229"/>
          <a:stretch>
            <a:fillRect/>
          </a:stretch>
        </p:blipFill>
        <p:spPr>
          <a:xfrm>
            <a:off x="3298190" y="354965"/>
            <a:ext cx="3733800" cy="2590800"/>
          </a:xfrm>
          <a:prstGeom prst="rect">
            <a:avLst/>
          </a:prstGeom>
          <a:noFill/>
          <a:ln w="9525">
            <a:noFill/>
          </a:ln>
        </p:spPr>
      </p:pic>
      <p:pic>
        <p:nvPicPr>
          <p:cNvPr id="8196" name="Picture 6" descr="https://timgsa.baidu.com/timg?image&amp;quality=80&amp;size=b9999_10000&amp;sec=1569239233339&amp;di=f59c2dfa3fe78ae44c16a68afea10b63&amp;imgtype=0&amp;src=http%3A%2F%2Fdpic.tiankong.com%2Fju%2Ffh%2FQJ8904806589.jpg"/>
          <p:cNvPicPr>
            <a:picLocks noChangeAspect="1"/>
          </p:cNvPicPr>
          <p:nvPr/>
        </p:nvPicPr>
        <p:blipFill>
          <a:blip r:embed="rId4" cstate="print"/>
          <a:srcRect l="21671" t="1762" r="15125" b="3084"/>
          <a:stretch>
            <a:fillRect/>
          </a:stretch>
        </p:blipFill>
        <p:spPr>
          <a:xfrm>
            <a:off x="7990205" y="354965"/>
            <a:ext cx="3582670" cy="5528945"/>
          </a:xfrm>
          <a:prstGeom prst="rect">
            <a:avLst/>
          </a:prstGeom>
          <a:noFill/>
          <a:ln w="9525">
            <a:solidFill>
              <a:schemeClr val="accent6">
                <a:lumMod val="40000"/>
                <a:lumOff val="60000"/>
              </a:schemeClr>
            </a:solidFill>
          </a:ln>
        </p:spPr>
      </p:pic>
      <p:sp>
        <p:nvSpPr>
          <p:cNvPr id="9" name="TextBox 6"/>
          <p:cNvSpPr txBox="1">
            <a:spLocks noChangeArrowheads="1"/>
          </p:cNvSpPr>
          <p:nvPr/>
        </p:nvSpPr>
        <p:spPr bwMode="auto">
          <a:xfrm>
            <a:off x="4686300" y="2952750"/>
            <a:ext cx="903288" cy="523875"/>
          </a:xfrm>
          <a:prstGeom prst="rect">
            <a:avLst/>
          </a:prstGeom>
          <a:noFill/>
          <a:ln w="9525">
            <a:noFill/>
            <a:miter lim="800000"/>
            <a:headEnd/>
            <a:tailEnd/>
          </a:ln>
        </p:spPr>
        <p:txBody>
          <a:bodyPr wrap="none">
            <a:spAutoFit/>
          </a:bodyPr>
          <a:lstStyle/>
          <a:p>
            <a:r>
              <a:rPr lang="zh-CN" altLang="en-US" sz="2800" dirty="0"/>
              <a:t>黄猫</a:t>
            </a:r>
          </a:p>
        </p:txBody>
      </p:sp>
      <p:sp>
        <p:nvSpPr>
          <p:cNvPr id="10" name="TextBox 6"/>
          <p:cNvSpPr txBox="1">
            <a:spLocks noChangeArrowheads="1"/>
          </p:cNvSpPr>
          <p:nvPr/>
        </p:nvSpPr>
        <p:spPr bwMode="auto">
          <a:xfrm>
            <a:off x="4991100" y="6305550"/>
            <a:ext cx="1261884" cy="523220"/>
          </a:xfrm>
          <a:prstGeom prst="rect">
            <a:avLst/>
          </a:prstGeom>
          <a:noFill/>
          <a:ln w="9525">
            <a:noFill/>
            <a:miter lim="800000"/>
            <a:headEnd/>
            <a:tailEnd/>
          </a:ln>
        </p:spPr>
        <p:txBody>
          <a:bodyPr wrap="none">
            <a:spAutoFit/>
          </a:bodyPr>
          <a:lstStyle/>
          <a:p>
            <a:r>
              <a:rPr lang="zh-CN" altLang="en-US" sz="2800" dirty="0" smtClean="0"/>
              <a:t>玳瑁猫</a:t>
            </a:r>
            <a:endParaRPr lang="zh-CN" altLang="en-US" sz="2800" dirty="0"/>
          </a:p>
        </p:txBody>
      </p:sp>
      <p:sp>
        <p:nvSpPr>
          <p:cNvPr id="11" name="TextBox 6"/>
          <p:cNvSpPr txBox="1">
            <a:spLocks noChangeArrowheads="1"/>
          </p:cNvSpPr>
          <p:nvPr/>
        </p:nvSpPr>
        <p:spPr bwMode="auto">
          <a:xfrm>
            <a:off x="9525000" y="6019800"/>
            <a:ext cx="902811" cy="523220"/>
          </a:xfrm>
          <a:prstGeom prst="rect">
            <a:avLst/>
          </a:prstGeom>
          <a:noFill/>
          <a:ln w="9525">
            <a:noFill/>
            <a:miter lim="800000"/>
            <a:headEnd/>
            <a:tailEnd/>
          </a:ln>
        </p:spPr>
        <p:txBody>
          <a:bodyPr wrap="none">
            <a:spAutoFit/>
          </a:bodyPr>
          <a:lstStyle/>
          <a:p>
            <a:r>
              <a:rPr lang="zh-CN" altLang="en-US" sz="2800" dirty="0" smtClean="0"/>
              <a:t>黑猫</a:t>
            </a:r>
            <a:endParaRPr lang="zh-CN" altLang="en-US" sz="2800" dirty="0"/>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screen"/>
          <a:srcRect l="20027" t="26004"/>
          <a:stretch>
            <a:fillRect/>
          </a:stretch>
        </p:blipFill>
        <p:spPr>
          <a:xfrm>
            <a:off x="0" y="0"/>
            <a:ext cx="1355417" cy="1228714"/>
          </a:xfrm>
          <a:prstGeom prst="rect">
            <a:avLst/>
          </a:prstGeom>
        </p:spPr>
      </p:pic>
      <p:sp>
        <p:nvSpPr>
          <p:cNvPr id="23" name="椭圆 22"/>
          <p:cNvSpPr/>
          <p:nvPr/>
        </p:nvSpPr>
        <p:spPr>
          <a:xfrm>
            <a:off x="1935228" y="1587500"/>
            <a:ext cx="330328" cy="330328"/>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p:cNvPicPr>
            <a:picLocks noChangeAspect="1"/>
          </p:cNvPicPr>
          <p:nvPr/>
        </p:nvPicPr>
        <p:blipFill rotWithShape="1">
          <a:blip r:embed="rId2" cstate="screen"/>
          <a:srcRect l="34199" t="41404"/>
          <a:stretch>
            <a:fillRect/>
          </a:stretch>
        </p:blipFill>
        <p:spPr>
          <a:xfrm rot="10800000">
            <a:off x="11076774" y="5885010"/>
            <a:ext cx="1115225" cy="972990"/>
          </a:xfrm>
          <a:prstGeom prst="rect">
            <a:avLst/>
          </a:prstGeom>
        </p:spPr>
      </p:pic>
      <p:sp>
        <p:nvSpPr>
          <p:cNvPr id="2" name="文本框 1"/>
          <p:cNvSpPr txBox="1"/>
          <p:nvPr/>
        </p:nvSpPr>
        <p:spPr>
          <a:xfrm>
            <a:off x="992505" y="696595"/>
            <a:ext cx="3445174" cy="830997"/>
          </a:xfrm>
          <a:prstGeom prst="rect">
            <a:avLst/>
          </a:prstGeom>
          <a:noFill/>
        </p:spPr>
        <p:txBody>
          <a:bodyPr wrap="none" rtlCol="0">
            <a:spAutoFit/>
          </a:bodyPr>
          <a:lstStyle/>
          <a:p>
            <a:r>
              <a:rPr lang="zh-CN" altLang="en-US" sz="4800" dirty="0">
                <a:latin typeface="华文黑体" panose="02010600040101010101" charset="-122"/>
                <a:ea typeface="华文黑体" panose="02010600040101010101" charset="-122"/>
              </a:rPr>
              <a:t>线索</a:t>
            </a:r>
            <a:r>
              <a:rPr lang="zh-CN" altLang="en-US" sz="4800" dirty="0" smtClean="0">
                <a:latin typeface="华文黑体" panose="02010600040101010101" charset="-122"/>
                <a:ea typeface="华文黑体" panose="02010600040101010101" charset="-122"/>
              </a:rPr>
              <a:t>二 毛色</a:t>
            </a:r>
            <a:endParaRPr lang="zh-CN" altLang="en-US" sz="4800" dirty="0">
              <a:latin typeface="华文黑体" panose="02010600040101010101" charset="-122"/>
              <a:ea typeface="华文黑体" panose="02010600040101010101" charset="-122"/>
            </a:endParaRPr>
          </a:p>
        </p:txBody>
      </p:sp>
      <p:sp>
        <p:nvSpPr>
          <p:cNvPr id="3" name="文本框 2"/>
          <p:cNvSpPr txBox="1"/>
          <p:nvPr/>
        </p:nvSpPr>
        <p:spPr>
          <a:xfrm>
            <a:off x="1082675" y="1526540"/>
            <a:ext cx="10456545" cy="1960880"/>
          </a:xfrm>
          <a:prstGeom prst="rect">
            <a:avLst/>
          </a:prstGeom>
          <a:noFill/>
        </p:spPr>
        <p:txBody>
          <a:bodyPr wrap="square" rtlCol="0" anchor="t">
            <a:spAutoFit/>
          </a:bodyPr>
          <a:lstStyle/>
          <a:p>
            <a:pPr fontAlgn="auto">
              <a:lnSpc>
                <a:spcPct val="150000"/>
              </a:lnSpc>
            </a:pPr>
            <a:r>
              <a:rPr lang="en-US" altLang="zh-CN" sz="2700" dirty="0" smtClean="0">
                <a:latin typeface="+mj-ea"/>
                <a:ea typeface="宋体-简" panose="02010800040101010101" charset="-122"/>
                <a:sym typeface="+mn-ea"/>
              </a:rPr>
              <a:t>【</a:t>
            </a:r>
            <a:r>
              <a:rPr lang="zh-CN" altLang="en-US" sz="2700" dirty="0" smtClean="0">
                <a:latin typeface="+mj-ea"/>
                <a:ea typeface="宋体-简" panose="02010800040101010101" charset="-122"/>
                <a:sym typeface="+mn-ea"/>
              </a:rPr>
              <a:t>练习</a:t>
            </a:r>
            <a:r>
              <a:rPr lang="en-US" altLang="zh-CN" sz="2700" dirty="0" smtClean="0">
                <a:latin typeface="+mj-ea"/>
                <a:ea typeface="宋体-简" panose="02010800040101010101" charset="-122"/>
                <a:sym typeface="+mn-ea"/>
              </a:rPr>
              <a:t>】</a:t>
            </a:r>
            <a:r>
              <a:rPr lang="zh-CN" altLang="en-US" sz="2700" dirty="0" smtClean="0">
                <a:latin typeface="+mj-ea"/>
                <a:ea typeface="宋体-简" panose="02010800040101010101" charset="-122"/>
                <a:sym typeface="+mn-ea"/>
              </a:rPr>
              <a:t>家</a:t>
            </a:r>
            <a:r>
              <a:rPr lang="zh-CN" altLang="en-US" sz="2700" dirty="0">
                <a:latin typeface="+mj-ea"/>
                <a:ea typeface="宋体-简" panose="02010800040101010101" charset="-122"/>
                <a:sym typeface="+mn-ea"/>
              </a:rPr>
              <a:t>猫体色由</a:t>
            </a:r>
            <a:r>
              <a:rPr lang="en-US" altLang="zh-CN" sz="2700" dirty="0">
                <a:solidFill>
                  <a:srgbClr val="FF0000"/>
                </a:solidFill>
                <a:latin typeface="+mj-ea"/>
                <a:ea typeface="宋体-简" panose="02010800040101010101" charset="-122"/>
                <a:sym typeface="+mn-ea"/>
              </a:rPr>
              <a:t>X</a:t>
            </a:r>
            <a:r>
              <a:rPr lang="zh-CN" altLang="en-US" sz="2700" dirty="0">
                <a:latin typeface="+mj-ea"/>
                <a:ea typeface="宋体-简" panose="02010800040101010101" charset="-122"/>
                <a:sym typeface="+mn-ea"/>
              </a:rPr>
              <a:t>染色体上一对等位基因</a:t>
            </a:r>
            <a:r>
              <a:rPr lang="en-US" altLang="zh-CN" sz="2700" dirty="0">
                <a:solidFill>
                  <a:srgbClr val="FF0000"/>
                </a:solidFill>
                <a:latin typeface="+mj-ea"/>
                <a:ea typeface="宋体-简" panose="02010800040101010101" charset="-122"/>
                <a:sym typeface="+mn-ea"/>
              </a:rPr>
              <a:t>B</a:t>
            </a:r>
            <a:r>
              <a:rPr lang="zh-CN" altLang="en-US" sz="2700" dirty="0">
                <a:solidFill>
                  <a:srgbClr val="FF0000"/>
                </a:solidFill>
                <a:latin typeface="+mj-ea"/>
                <a:ea typeface="宋体-简" panose="02010800040101010101" charset="-122"/>
                <a:sym typeface="+mn-ea"/>
              </a:rPr>
              <a:t>、</a:t>
            </a:r>
            <a:r>
              <a:rPr lang="en-US" altLang="zh-CN" sz="2700" dirty="0">
                <a:solidFill>
                  <a:srgbClr val="FF0000"/>
                </a:solidFill>
                <a:latin typeface="+mj-ea"/>
                <a:ea typeface="宋体-简" panose="02010800040101010101" charset="-122"/>
                <a:sym typeface="+mn-ea"/>
              </a:rPr>
              <a:t>b</a:t>
            </a:r>
            <a:r>
              <a:rPr lang="zh-CN" altLang="en-US" sz="2700" dirty="0">
                <a:latin typeface="+mj-ea"/>
                <a:ea typeface="宋体-简" panose="02010800040101010101" charset="-122"/>
                <a:sym typeface="+mn-ea"/>
              </a:rPr>
              <a:t>控制，只含基因</a:t>
            </a:r>
            <a:r>
              <a:rPr lang="en-US" altLang="zh-CN" sz="2700" dirty="0">
                <a:solidFill>
                  <a:srgbClr val="FF0000"/>
                </a:solidFill>
                <a:latin typeface="+mj-ea"/>
                <a:ea typeface="宋体-简" panose="02010800040101010101" charset="-122"/>
                <a:sym typeface="+mn-ea"/>
              </a:rPr>
              <a:t>B</a:t>
            </a:r>
            <a:r>
              <a:rPr lang="zh-CN" altLang="en-US" sz="2700" dirty="0">
                <a:latin typeface="+mj-ea"/>
                <a:ea typeface="宋体-简" panose="02010800040101010101" charset="-122"/>
                <a:sym typeface="+mn-ea"/>
              </a:rPr>
              <a:t>的个体为黑猫，只含基因</a:t>
            </a:r>
            <a:r>
              <a:rPr lang="en-US" altLang="zh-CN" sz="2700" dirty="0">
                <a:solidFill>
                  <a:srgbClr val="FF0000"/>
                </a:solidFill>
                <a:latin typeface="+mj-ea"/>
                <a:ea typeface="宋体-简" panose="02010800040101010101" charset="-122"/>
                <a:sym typeface="+mn-ea"/>
              </a:rPr>
              <a:t>b</a:t>
            </a:r>
            <a:r>
              <a:rPr lang="zh-CN" altLang="en-US" sz="2700" dirty="0">
                <a:latin typeface="+mj-ea"/>
                <a:ea typeface="宋体-简" panose="02010800040101010101" charset="-122"/>
                <a:sym typeface="+mn-ea"/>
              </a:rPr>
              <a:t>的个体为黄猫，其他个体为玳瑁猫。下列说法正确的是：</a:t>
            </a:r>
          </a:p>
        </p:txBody>
      </p:sp>
      <p:sp>
        <p:nvSpPr>
          <p:cNvPr id="4" name="文本框 3"/>
          <p:cNvSpPr txBox="1"/>
          <p:nvPr/>
        </p:nvSpPr>
        <p:spPr>
          <a:xfrm>
            <a:off x="1929765" y="3495675"/>
            <a:ext cx="9568815" cy="2676525"/>
          </a:xfrm>
          <a:prstGeom prst="rect">
            <a:avLst/>
          </a:prstGeom>
          <a:noFill/>
        </p:spPr>
        <p:txBody>
          <a:bodyPr wrap="square" rtlCol="0" anchor="t">
            <a:spAutoFit/>
          </a:bodyPr>
          <a:lstStyle/>
          <a:p>
            <a:pPr fontAlgn="auto">
              <a:lnSpc>
                <a:spcPct val="150000"/>
              </a:lnSpc>
            </a:pPr>
            <a:r>
              <a:rPr lang="en-US" altLang="zh-CN" sz="2800" dirty="0">
                <a:latin typeface="+mn-ea"/>
                <a:ea typeface="宋体" pitchFamily="2" charset="-122"/>
                <a:sym typeface="+mn-ea"/>
              </a:rPr>
              <a:t>A</a:t>
            </a:r>
            <a:r>
              <a:rPr lang="zh-CN" altLang="en-US" sz="2800" dirty="0">
                <a:latin typeface="+mn-ea"/>
                <a:ea typeface="宋体" pitchFamily="2" charset="-122"/>
                <a:sym typeface="+mn-ea"/>
              </a:rPr>
              <a:t>．雌猫和雄猫的体色分别各有</a:t>
            </a:r>
            <a:r>
              <a:rPr lang="en-US" altLang="zh-CN" sz="2800" dirty="0">
                <a:latin typeface="+mn-ea"/>
                <a:ea typeface="宋体" pitchFamily="2" charset="-122"/>
                <a:sym typeface="+mn-ea"/>
              </a:rPr>
              <a:t>3</a:t>
            </a:r>
            <a:r>
              <a:rPr lang="zh-CN" altLang="en-US" sz="2800" dirty="0">
                <a:latin typeface="+mn-ea"/>
                <a:ea typeface="宋体" pitchFamily="2" charset="-122"/>
                <a:sym typeface="+mn-ea"/>
              </a:rPr>
              <a:t>种 </a:t>
            </a:r>
            <a:endParaRPr lang="en-US" altLang="zh-CN" sz="2800" dirty="0">
              <a:latin typeface="+mn-ea"/>
              <a:ea typeface="宋体" pitchFamily="2" charset="-122"/>
            </a:endParaRPr>
          </a:p>
          <a:p>
            <a:pPr fontAlgn="auto">
              <a:lnSpc>
                <a:spcPct val="150000"/>
              </a:lnSpc>
            </a:pPr>
            <a:r>
              <a:rPr lang="en-US" altLang="zh-CN" sz="2800" dirty="0">
                <a:latin typeface="+mn-ea"/>
                <a:ea typeface="宋体" pitchFamily="2" charset="-122"/>
                <a:sym typeface="+mn-ea"/>
              </a:rPr>
              <a:t>B</a:t>
            </a:r>
            <a:r>
              <a:rPr lang="zh-CN" altLang="en-US" sz="2800" dirty="0">
                <a:latin typeface="+mn-ea"/>
                <a:ea typeface="宋体" pitchFamily="2" charset="-122"/>
                <a:sym typeface="+mn-ea"/>
              </a:rPr>
              <a:t>．玳瑁猫与黄猫杂交后代中玳瑁猫占</a:t>
            </a:r>
            <a:r>
              <a:rPr lang="en-US" altLang="zh-CN" sz="2800" dirty="0">
                <a:latin typeface="+mn-ea"/>
                <a:ea typeface="宋体" pitchFamily="2" charset="-122"/>
                <a:sym typeface="+mn-ea"/>
              </a:rPr>
              <a:t>50% </a:t>
            </a:r>
            <a:endParaRPr lang="en-US" altLang="zh-CN" sz="2800" dirty="0">
              <a:latin typeface="+mn-ea"/>
              <a:ea typeface="宋体" pitchFamily="2" charset="-122"/>
            </a:endParaRPr>
          </a:p>
          <a:p>
            <a:pPr fontAlgn="auto">
              <a:lnSpc>
                <a:spcPct val="150000"/>
              </a:lnSpc>
            </a:pPr>
            <a:r>
              <a:rPr lang="en-US" altLang="zh-CN" sz="2800" dirty="0">
                <a:latin typeface="+mn-ea"/>
                <a:ea typeface="宋体" pitchFamily="2" charset="-122"/>
                <a:sym typeface="+mn-ea"/>
              </a:rPr>
              <a:t>C</a:t>
            </a:r>
            <a:r>
              <a:rPr lang="zh-CN" altLang="en-US" sz="2800" dirty="0">
                <a:latin typeface="+mn-ea"/>
                <a:ea typeface="宋体" pitchFamily="2" charset="-122"/>
                <a:sym typeface="+mn-ea"/>
              </a:rPr>
              <a:t>．只有用黑猫和黄猫杂交，才能最大比例的获得玳瑁猫 </a:t>
            </a:r>
            <a:endParaRPr lang="en-US" altLang="zh-CN" sz="2800" dirty="0">
              <a:latin typeface="+mn-ea"/>
              <a:ea typeface="宋体" pitchFamily="2" charset="-122"/>
            </a:endParaRPr>
          </a:p>
          <a:p>
            <a:pPr fontAlgn="auto">
              <a:lnSpc>
                <a:spcPct val="150000"/>
              </a:lnSpc>
            </a:pPr>
            <a:r>
              <a:rPr lang="en-US" altLang="zh-CN" sz="2800" dirty="0">
                <a:latin typeface="+mn-ea"/>
                <a:ea typeface="宋体" pitchFamily="2" charset="-122"/>
                <a:sym typeface="+mn-ea"/>
              </a:rPr>
              <a:t>D</a:t>
            </a:r>
            <a:r>
              <a:rPr lang="zh-CN" altLang="en-US" sz="2800" dirty="0">
                <a:latin typeface="+mn-ea"/>
                <a:ea typeface="宋体" pitchFamily="2" charset="-122"/>
                <a:sym typeface="+mn-ea"/>
              </a:rPr>
              <a:t>．为持续高效地繁育玳瑁猫，应逐代淘汰其他体色的猫</a:t>
            </a:r>
          </a:p>
        </p:txBody>
      </p:sp>
    </p:spTree>
  </p:cSld>
  <p:clrMapOvr>
    <a:masterClrMapping/>
  </p:clrMapOvr>
  <mc:AlternateContent xmlns:mc="http://schemas.openxmlformats.org/markup-compatibility/2006">
    <mc:Choice xmlns="" xmlns:p14="http://schemas.microsoft.com/office/powerpoint/2010/main" Requires="p14">
      <p:transition spd="slow" p14:dur="1250" advClick="0" advTm="6000">
        <p:random/>
      </p:transition>
    </mc:Choice>
    <mc:Fallback>
      <p:transition spd="slow" advClick="0" advTm="6000">
        <p:random/>
      </p:transition>
    </mc:Fallback>
  </mc:AlternateContent>
  <p:timing>
    <p:tnLst>
      <p:par>
        <p:cTn id="1" dur="indefinite" restart="never" nodeType="tmRoot"/>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1154</TotalTime>
  <Words>1092</Words>
  <Application>Microsoft Office PowerPoint</Application>
  <PresentationFormat>自定义</PresentationFormat>
  <Paragraphs>164</Paragraphs>
  <Slides>21</Slides>
  <Notes>2</Notes>
  <HiddenSlides>0</HiddenSlides>
  <MMClips>0</MMClips>
  <ScaleCrop>false</ScaleCrop>
  <HeadingPairs>
    <vt:vector size="4" baseType="variant">
      <vt:variant>
        <vt:lpstr>主题</vt:lpstr>
      </vt:variant>
      <vt:variant>
        <vt:i4>1</vt:i4>
      </vt:variant>
      <vt:variant>
        <vt:lpstr>幻灯片标题</vt:lpstr>
      </vt:variant>
      <vt:variant>
        <vt:i4>21</vt:i4>
      </vt:variant>
    </vt:vector>
  </HeadingPairs>
  <TitlesOfParts>
    <vt:vector size="22" baseType="lpstr">
      <vt:lpstr>第一PPT，www.1ppt.com</vt:lpstr>
      <vt:lpstr>幻灯片 1</vt:lpstr>
      <vt:lpstr>幻灯片 2</vt:lpstr>
      <vt:lpstr>幻灯片 3</vt:lpstr>
      <vt:lpstr>猫的相对性状</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vector>
  </TitlesOfParts>
  <Company>第一PPT，www.1ppt.com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日系卡通</dc:title>
  <dc:creator>第一PPT</dc:creator>
  <cp:keywords>www.1ppt.com</cp:keywords>
  <dc:description>www.1ppt.com</dc:description>
  <cp:lastModifiedBy>Administrator</cp:lastModifiedBy>
  <cp:revision>71</cp:revision>
  <dcterms:created xsi:type="dcterms:W3CDTF">2019-09-24T12:03:26Z</dcterms:created>
  <dcterms:modified xsi:type="dcterms:W3CDTF">2019-09-26T00:29:32Z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2052-1.1.0.1454</vt:lpwstr>
  </property>
</Properties>
</file>