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321" r:id="rId3"/>
    <p:sldId id="333" r:id="rId4"/>
    <p:sldId id="391" r:id="rId5"/>
    <p:sldId id="392" r:id="rId6"/>
    <p:sldId id="393" r:id="rId7"/>
    <p:sldId id="283" r:id="rId8"/>
    <p:sldId id="408" r:id="rId10"/>
    <p:sldId id="374" r:id="rId11"/>
    <p:sldId id="317" r:id="rId12"/>
    <p:sldId id="318" r:id="rId13"/>
    <p:sldId id="319" r:id="rId14"/>
    <p:sldId id="320" r:id="rId15"/>
    <p:sldId id="387" r:id="rId16"/>
    <p:sldId id="388" r:id="rId17"/>
    <p:sldId id="370" r:id="rId18"/>
    <p:sldId id="386" r:id="rId19"/>
    <p:sldId id="371" r:id="rId20"/>
    <p:sldId id="389" r:id="rId21"/>
    <p:sldId id="409" r:id="rId22"/>
    <p:sldId id="284" r:id="rId23"/>
  </p:sldIdLst>
  <p:sldSz cx="9144000" cy="5143500" type="screen16x9"/>
  <p:notesSz cx="6858000" cy="9144000"/>
  <p:embeddedFontLst>
    <p:embeddedFont>
      <p:font typeface="楷体_GB2312" panose="02010609030101010101" pitchFamily="49" charset="-122"/>
      <p:regular r:id="rId28"/>
    </p:embeddedFont>
    <p:embeddedFont>
      <p:font typeface="华文楷体" panose="02010600040101010101" charset="-122"/>
      <p:regular r:id="rId29"/>
    </p:embeddedFont>
    <p:embeddedFont>
      <p:font typeface="楷体" panose="02010609060101010101" pitchFamily="49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ww.xkb1.com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A2E2A4"/>
    <a:srgbClr val="41B238"/>
    <a:srgbClr val="35AD38"/>
    <a:srgbClr val="009900"/>
    <a:srgbClr val="97CFB2"/>
    <a:srgbClr val="66FF66"/>
    <a:srgbClr val="CCFF99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4" autoAdjust="0"/>
    <p:restoredTop sz="94660"/>
  </p:normalViewPr>
  <p:slideViewPr>
    <p:cSldViewPr>
      <p:cViewPr varScale="1">
        <p:scale>
          <a:sx n="112" d="100"/>
          <a:sy n="112" d="100"/>
        </p:scale>
        <p:origin x="-150" y="-78"/>
      </p:cViewPr>
      <p:guideLst>
        <p:guide orient="horz" pos="23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7B9D1-FFFE-4363-8340-F265425F06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AF012-4C04-43D5-8D7A-4BAE3957BD0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AF012-4C04-43D5-8D7A-4BAE3957BD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AF012-4C04-43D5-8D7A-4BAE3957BD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AF012-4C04-43D5-8D7A-4BAE3957BD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AF012-4C04-43D5-8D7A-4BAE3957BD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AF012-4C04-43D5-8D7A-4BAE3957BD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AF012-4C04-43D5-8D7A-4BAE3957BD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AF012-4C04-43D5-8D7A-4BAE3957BD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AF012-4C04-43D5-8D7A-4BAE3957BD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5912C-8210-4BE0-8794-726E556A6F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60ACA-DC63-480A-B312-A20C574BB5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4.wav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0" Type="http://schemas.openxmlformats.org/officeDocument/2006/relationships/notesSlide" Target="../notesSlides/notesSlide7.xml"/><Relationship Id="rId2" Type="http://schemas.openxmlformats.org/officeDocument/2006/relationships/image" Target="../media/image20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36.png"/><Relationship Id="rId17" Type="http://schemas.openxmlformats.org/officeDocument/2006/relationships/image" Target="../media/image35.png"/><Relationship Id="rId16" Type="http://schemas.openxmlformats.org/officeDocument/2006/relationships/image" Target="../media/image34.png"/><Relationship Id="rId15" Type="http://schemas.openxmlformats.org/officeDocument/2006/relationships/image" Target="../media/image33.png"/><Relationship Id="rId14" Type="http://schemas.openxmlformats.org/officeDocument/2006/relationships/image" Target="../media/image32.png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5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AppData\Local\Temp\Rar$DIa0.838\二年级上册封面2016副本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899592" y="2283718"/>
            <a:ext cx="48245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四边形、五边形、六边形的初步认识</a:t>
            </a:r>
            <a:endParaRPr lang="zh-CN" alt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95393" y="2420858"/>
            <a:ext cx="1592580" cy="130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050" y="2432288"/>
            <a:ext cx="1737360" cy="130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2420858"/>
            <a:ext cx="1737360" cy="130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直接连接符 21"/>
          <p:cNvCxnSpPr/>
          <p:nvPr/>
        </p:nvCxnSpPr>
        <p:spPr>
          <a:xfrm flipV="1">
            <a:off x="1475656" y="2514765"/>
            <a:ext cx="861144" cy="1137105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 flipV="1">
            <a:off x="2333848" y="2511832"/>
            <a:ext cx="0" cy="113400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653415" y="113665"/>
            <a:ext cx="7402830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研究</a:t>
            </a:r>
            <a:r>
              <a:rPr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一：画一画</a:t>
            </a:r>
            <a:endParaRPr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同桌合作：</a:t>
            </a:r>
            <a:endParaRPr sz="24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（1）只画一条线，把一个四边形变成两个三角形，</a:t>
            </a:r>
            <a:endParaRPr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   (2）只画一条线，把一个四边形变成一个三角形和一个四边形。</a:t>
            </a:r>
            <a:endParaRPr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（3）</a:t>
            </a:r>
            <a:r>
              <a:rPr lang="zh-CN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相互</a:t>
            </a:r>
            <a:r>
              <a:rPr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说一说自己的思路。</a:t>
            </a:r>
            <a:endParaRPr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3852080" y="2216065"/>
            <a:ext cx="1440000" cy="1440000"/>
          </a:xfrm>
          <a:prstGeom prst="rect">
            <a:avLst/>
          </a:prstGeom>
          <a:solidFill>
            <a:srgbClr val="41B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835856" y="2216065"/>
            <a:ext cx="1440000" cy="1440000"/>
          </a:xfrm>
          <a:prstGeom prst="rect">
            <a:avLst/>
          </a:prstGeom>
          <a:solidFill>
            <a:srgbClr val="41B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直角三角形 32"/>
          <p:cNvSpPr/>
          <p:nvPr/>
        </p:nvSpPr>
        <p:spPr>
          <a:xfrm flipH="1" flipV="1">
            <a:off x="1835856" y="2216065"/>
            <a:ext cx="1440000" cy="1440000"/>
          </a:xfrm>
          <a:prstGeom prst="rtTriangle">
            <a:avLst/>
          </a:prstGeom>
          <a:solidFill>
            <a:srgbClr val="A2E2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标题 3"/>
          <p:cNvSpPr>
            <a:spLocks noGrp="1" noChangeArrowheads="1"/>
          </p:cNvSpPr>
          <p:nvPr/>
        </p:nvSpPr>
        <p:spPr bwMode="auto">
          <a:xfrm>
            <a:off x="3890060" y="3711156"/>
            <a:ext cx="1368152" cy="360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22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四边形</a:t>
            </a:r>
            <a:endParaRPr lang="zh-CN" altLang="en-US" sz="2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0" name="标题 3"/>
          <p:cNvSpPr>
            <a:spLocks noGrp="1" noChangeArrowheads="1"/>
          </p:cNvSpPr>
          <p:nvPr/>
        </p:nvSpPr>
        <p:spPr bwMode="auto">
          <a:xfrm>
            <a:off x="5915213" y="3711156"/>
            <a:ext cx="1368152" cy="360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22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五边形</a:t>
            </a:r>
            <a:endParaRPr lang="zh-CN" altLang="en-US" sz="2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1" name="标题 3"/>
          <p:cNvSpPr>
            <a:spLocks noGrp="1" noChangeArrowheads="1"/>
          </p:cNvSpPr>
          <p:nvPr/>
        </p:nvSpPr>
        <p:spPr bwMode="auto">
          <a:xfrm>
            <a:off x="1861097" y="3711156"/>
            <a:ext cx="1368152" cy="360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22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三角形</a:t>
            </a:r>
            <a:endParaRPr lang="zh-CN" altLang="en-US" sz="2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1835856" y="2216065"/>
            <a:ext cx="1440000" cy="1440000"/>
          </a:xfrm>
          <a:prstGeom prst="line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5879099" y="2220337"/>
            <a:ext cx="1440000" cy="1440000"/>
          </a:xfrm>
          <a:prstGeom prst="rect">
            <a:avLst/>
          </a:prstGeom>
          <a:solidFill>
            <a:srgbClr val="41B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/>
        </p:nvCxnSpPr>
        <p:spPr>
          <a:xfrm>
            <a:off x="3852080" y="2216065"/>
            <a:ext cx="1439509" cy="72000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直角三角形 40"/>
          <p:cNvSpPr/>
          <p:nvPr/>
        </p:nvSpPr>
        <p:spPr>
          <a:xfrm flipH="1" flipV="1">
            <a:off x="3850810" y="2216065"/>
            <a:ext cx="1440000" cy="702000"/>
          </a:xfrm>
          <a:prstGeom prst="rtTriangle">
            <a:avLst/>
          </a:prstGeom>
          <a:solidFill>
            <a:srgbClr val="A2E2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3" name="直接连接符 42"/>
          <p:cNvCxnSpPr/>
          <p:nvPr/>
        </p:nvCxnSpPr>
        <p:spPr>
          <a:xfrm>
            <a:off x="1835856" y="2216065"/>
            <a:ext cx="1439509" cy="144000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直角三角形 44"/>
          <p:cNvSpPr/>
          <p:nvPr/>
        </p:nvSpPr>
        <p:spPr>
          <a:xfrm flipH="1" flipV="1">
            <a:off x="6588304" y="2220337"/>
            <a:ext cx="720000" cy="702000"/>
          </a:xfrm>
          <a:prstGeom prst="rtTriangle">
            <a:avLst/>
          </a:prstGeom>
          <a:solidFill>
            <a:srgbClr val="A2E2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/>
          <p:cNvCxnSpPr>
            <a:stCxn id="26" idx="0"/>
          </p:cNvCxnSpPr>
          <p:nvPr/>
        </p:nvCxnSpPr>
        <p:spPr>
          <a:xfrm>
            <a:off x="6599099" y="2220337"/>
            <a:ext cx="719349" cy="72000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1835696" y="3659717"/>
            <a:ext cx="144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3852571" y="3659717"/>
            <a:ext cx="144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5868144" y="3659717"/>
            <a:ext cx="144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rot="5400000">
            <a:off x="1112912" y="2945698"/>
            <a:ext cx="144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rot="5400000">
            <a:off x="3131920" y="2948184"/>
            <a:ext cx="144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rot="5400000">
            <a:off x="5151592" y="2945612"/>
            <a:ext cx="144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rot="5400000">
            <a:off x="4930840" y="3294324"/>
            <a:ext cx="72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rot="5400000">
            <a:off x="6949685" y="3304495"/>
            <a:ext cx="72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rot="10800000">
            <a:off x="5863000" y="2226695"/>
            <a:ext cx="72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椭圆 55"/>
          <p:cNvSpPr/>
          <p:nvPr/>
        </p:nvSpPr>
        <p:spPr>
          <a:xfrm>
            <a:off x="6012160" y="4803998"/>
            <a:ext cx="288032" cy="216024"/>
          </a:xfrm>
          <a:prstGeom prst="ellipse">
            <a:avLst/>
          </a:prstGeom>
          <a:blipFill>
            <a:blip r:embed="rId1" cstate="print"/>
            <a:tile tx="0" ty="0" sx="100000" sy="100000" flip="none" algn="tl"/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6516216" y="4803998"/>
            <a:ext cx="288032" cy="216024"/>
          </a:xfrm>
          <a:prstGeom prst="ellipse">
            <a:avLst/>
          </a:prstGeom>
          <a:blipFill>
            <a:blip r:embed="rId1" cstate="print"/>
            <a:tile tx="0" ty="0" sx="100000" sy="100000" flip="none" algn="tl"/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7020272" y="4803998"/>
            <a:ext cx="288032" cy="216024"/>
          </a:xfrm>
          <a:prstGeom prst="ellipse">
            <a:avLst/>
          </a:prstGeom>
          <a:blipFill>
            <a:blip r:embed="rId1" cstate="print"/>
            <a:tile tx="0" ty="0" sx="100000" sy="100000" flip="none" algn="tl"/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8485" y="157480"/>
            <a:ext cx="6546850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研究二</a:t>
            </a:r>
            <a:r>
              <a:rPr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：</a:t>
            </a:r>
            <a:r>
              <a:rPr lang="zh-CN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折一折</a:t>
            </a:r>
            <a:endParaRPr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sz="24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同桌合作：</a:t>
            </a:r>
            <a:endParaRPr sz="24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（</a:t>
            </a:r>
            <a:r>
              <a:rPr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1）</a:t>
            </a:r>
            <a:r>
              <a:rPr lang="en-US" altLang="zh-CN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在</a:t>
            </a:r>
            <a:r>
              <a:rPr lang="en-US" altLang="zh-CN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一张正方形的纸</a:t>
            </a:r>
            <a:r>
              <a:rPr lang="zh-CN" altLang="en-US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上</a:t>
            </a:r>
            <a:r>
              <a:rPr lang="en-US" altLang="zh-CN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折掉一个三角形</a:t>
            </a:r>
            <a:r>
              <a:rPr lang="zh-CN" altLang="en-US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。</a:t>
            </a:r>
            <a:endParaRPr lang="en-US" altLang="zh-CN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r>
              <a:rPr lang="zh-CN" altLang="en-US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（</a:t>
            </a:r>
            <a:r>
              <a:rPr lang="en-US" altLang="zh-CN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2</a:t>
            </a:r>
            <a:r>
              <a:rPr lang="zh-CN" altLang="en-US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）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想一想， 有几种折法？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r>
              <a:rPr lang="zh-CN" altLang="en-US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（ </a:t>
            </a:r>
            <a:r>
              <a:rPr lang="en-US" altLang="zh-CN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3</a:t>
            </a:r>
            <a:r>
              <a:rPr lang="zh-CN" altLang="en-US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）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说一说，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剩下的部分是什么 图形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？</a:t>
            </a:r>
            <a:endParaRPr lang="zh-CN" altLang="en-US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  <p:bldP spid="19" grpId="0"/>
      <p:bldP spid="20" grpId="0"/>
      <p:bldP spid="21" grpId="0"/>
      <p:bldP spid="26" grpId="0" bldLvl="0" animBg="1"/>
      <p:bldP spid="41" grpId="0" bldLvl="0" animBg="1"/>
      <p:bldP spid="45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8764" y="1126419"/>
            <a:ext cx="10477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6167" y="1126419"/>
            <a:ext cx="11811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49" y="1909176"/>
            <a:ext cx="12954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32191" y="1665159"/>
            <a:ext cx="10953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标题 3"/>
          <p:cNvSpPr>
            <a:spLocks noGrp="1" noChangeArrowheads="1"/>
          </p:cNvSpPr>
          <p:nvPr/>
        </p:nvSpPr>
        <p:spPr bwMode="auto">
          <a:xfrm>
            <a:off x="1166322" y="1210626"/>
            <a:ext cx="3960440" cy="7172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4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在右边的图形中，你能找出几个四边形？</a:t>
            </a:r>
            <a:endParaRPr lang="zh-CN" altLang="en-US" sz="24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5" name="图片 4" descr="1－15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9433" y="1135750"/>
            <a:ext cx="1983581" cy="175688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8764" y="1140880"/>
            <a:ext cx="10477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49" y="1891648"/>
            <a:ext cx="12954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6167" y="1140880"/>
            <a:ext cx="11811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551" y="1658468"/>
            <a:ext cx="10953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74786" y="1140880"/>
            <a:ext cx="18192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0771" y="1665159"/>
            <a:ext cx="20002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77426" y="1114448"/>
            <a:ext cx="18192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0102" y="1674490"/>
            <a:ext cx="20002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49" y="1126419"/>
            <a:ext cx="13049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2659" y="1138390"/>
            <a:ext cx="13049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5498" y="1135750"/>
            <a:ext cx="13049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34829" y="1133110"/>
            <a:ext cx="13049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2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080" y="1126419"/>
            <a:ext cx="20002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697E-6 L -0.51511 0.1781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75147E-6 L -0.49184 0.1892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19574E-6 L -0.28351 0.02809 " pathEditMode="relative" ptsTypes="AA">
                                      <p:cBhvr>
                                        <p:cTn id="3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4137E-6 L -0.25955 0.0129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60235E-6 L -0.51181 0.3853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" y="1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4137E-6 L -0.29635 0.25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31553E-7 L -0.07535 0.3408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6.39086E-7 L -0.05868 0.330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1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5440" y="326390"/>
            <a:ext cx="5729605" cy="4297680"/>
          </a:xfrm>
          <a:prstGeom prst="rect">
            <a:avLst/>
          </a:prstGeom>
        </p:spPr>
      </p:pic>
      <p:sp>
        <p:nvSpPr>
          <p:cNvPr id="2" name="任意多边形 1"/>
          <p:cNvSpPr/>
          <p:nvPr/>
        </p:nvSpPr>
        <p:spPr>
          <a:xfrm>
            <a:off x="5210175" y="2362200"/>
            <a:ext cx="771525" cy="619125"/>
          </a:xfrm>
          <a:custGeom>
            <a:avLst/>
            <a:gdLst>
              <a:gd name="connisteX0" fmla="*/ 0 w 771525"/>
              <a:gd name="connsiteY0" fmla="*/ 0 h 619125"/>
              <a:gd name="connisteX1" fmla="*/ 771525 w 771525"/>
              <a:gd name="connsiteY1" fmla="*/ 19050 h 619125"/>
              <a:gd name="connisteX2" fmla="*/ 762000 w 771525"/>
              <a:gd name="connsiteY2" fmla="*/ 590550 h 619125"/>
              <a:gd name="connisteX3" fmla="*/ 9525 w 771525"/>
              <a:gd name="connsiteY3" fmla="*/ 619125 h 619125"/>
              <a:gd name="connisteX4" fmla="*/ 0 w 771525"/>
              <a:gd name="connsiteY4" fmla="*/ 0 h 6191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771525" h="619125">
                <a:moveTo>
                  <a:pt x="0" y="0"/>
                </a:moveTo>
                <a:lnTo>
                  <a:pt x="771525" y="19050"/>
                </a:lnTo>
                <a:lnTo>
                  <a:pt x="762000" y="590550"/>
                </a:lnTo>
                <a:lnTo>
                  <a:pt x="9525" y="61912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4457700" y="1657350"/>
            <a:ext cx="2333625" cy="514350"/>
          </a:xfrm>
          <a:custGeom>
            <a:avLst/>
            <a:gdLst>
              <a:gd name="connisteX0" fmla="*/ 9525 w 2333625"/>
              <a:gd name="connsiteY0" fmla="*/ 0 h 514350"/>
              <a:gd name="connisteX1" fmla="*/ 2324100 w 2333625"/>
              <a:gd name="connsiteY1" fmla="*/ 238125 h 514350"/>
              <a:gd name="connisteX2" fmla="*/ 2333625 w 2333625"/>
              <a:gd name="connsiteY2" fmla="*/ 514350 h 514350"/>
              <a:gd name="connisteX3" fmla="*/ 0 w 2333625"/>
              <a:gd name="connsiteY3" fmla="*/ 333375 h 514350"/>
              <a:gd name="connisteX4" fmla="*/ 9525 w 2333625"/>
              <a:gd name="connsiteY4" fmla="*/ 0 h 5143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333625" h="514350">
                <a:moveTo>
                  <a:pt x="9525" y="0"/>
                </a:moveTo>
                <a:lnTo>
                  <a:pt x="2324100" y="238125"/>
                </a:lnTo>
                <a:lnTo>
                  <a:pt x="2333625" y="514350"/>
                </a:lnTo>
                <a:lnTo>
                  <a:pt x="0" y="333375"/>
                </a:lnTo>
                <a:lnTo>
                  <a:pt x="9525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3914775" y="1390650"/>
            <a:ext cx="304800" cy="333375"/>
          </a:xfrm>
          <a:custGeom>
            <a:avLst/>
            <a:gdLst>
              <a:gd name="connisteX0" fmla="*/ 0 w 304800"/>
              <a:gd name="connsiteY0" fmla="*/ 0 h 333375"/>
              <a:gd name="connisteX1" fmla="*/ 304800 w 304800"/>
              <a:gd name="connsiteY1" fmla="*/ 47625 h 333375"/>
              <a:gd name="connisteX2" fmla="*/ 304800 w 304800"/>
              <a:gd name="connsiteY2" fmla="*/ 333375 h 333375"/>
              <a:gd name="connisteX3" fmla="*/ 19050 w 304800"/>
              <a:gd name="connsiteY3" fmla="*/ 295275 h 333375"/>
              <a:gd name="connisteX4" fmla="*/ 0 w 304800"/>
              <a:gd name="connsiteY4" fmla="*/ 0 h 3333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304800" h="333375">
                <a:moveTo>
                  <a:pt x="0" y="0"/>
                </a:moveTo>
                <a:lnTo>
                  <a:pt x="304800" y="47625"/>
                </a:lnTo>
                <a:lnTo>
                  <a:pt x="304800" y="333375"/>
                </a:lnTo>
                <a:lnTo>
                  <a:pt x="19050" y="29527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80" y="774700"/>
            <a:ext cx="4194175" cy="3583305"/>
          </a:xfrm>
          <a:prstGeom prst="rect">
            <a:avLst/>
          </a:prstGeom>
        </p:spPr>
      </p:pic>
      <p:sp>
        <p:nvSpPr>
          <p:cNvPr id="2" name="任意多边形 1"/>
          <p:cNvSpPr/>
          <p:nvPr/>
        </p:nvSpPr>
        <p:spPr>
          <a:xfrm>
            <a:off x="4033520" y="2026920"/>
            <a:ext cx="1163320" cy="1081405"/>
          </a:xfrm>
          <a:custGeom>
            <a:avLst/>
            <a:gdLst>
              <a:gd name="connisteX0" fmla="*/ 578485 w 1163320"/>
              <a:gd name="connsiteY0" fmla="*/ 0 h 1081405"/>
              <a:gd name="connisteX1" fmla="*/ 1163320 w 1163320"/>
              <a:gd name="connsiteY1" fmla="*/ 401320 h 1081405"/>
              <a:gd name="connisteX2" fmla="*/ 952500 w 1163320"/>
              <a:gd name="connsiteY2" fmla="*/ 1081405 h 1081405"/>
              <a:gd name="connisteX3" fmla="*/ 238125 w 1163320"/>
              <a:gd name="connsiteY3" fmla="*/ 1075055 h 1081405"/>
              <a:gd name="connisteX4" fmla="*/ 0 w 1163320"/>
              <a:gd name="connsiteY4" fmla="*/ 421640 h 1081405"/>
              <a:gd name="connisteX5" fmla="*/ 578485 w 1163320"/>
              <a:gd name="connsiteY5" fmla="*/ 0 h 10814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1163320" h="1081405">
                <a:moveTo>
                  <a:pt x="578485" y="0"/>
                </a:moveTo>
                <a:lnTo>
                  <a:pt x="1163320" y="401320"/>
                </a:lnTo>
                <a:lnTo>
                  <a:pt x="952500" y="1081405"/>
                </a:lnTo>
                <a:lnTo>
                  <a:pt x="238125" y="1075055"/>
                </a:lnTo>
                <a:lnTo>
                  <a:pt x="0" y="421640"/>
                </a:lnTo>
                <a:lnTo>
                  <a:pt x="578485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6" name="图片 27655" descr="u=865785541,3216984865&amp;fm=0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0001" y="1168004"/>
            <a:ext cx="2321719" cy="2271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直接连接符 1"/>
          <p:cNvSpPr/>
          <p:nvPr/>
        </p:nvSpPr>
        <p:spPr>
          <a:xfrm flipH="1">
            <a:off x="3240723" y="1253966"/>
            <a:ext cx="1135380" cy="826770"/>
          </a:xfrm>
          <a:prstGeom prst="line">
            <a:avLst/>
          </a:prstGeom>
          <a:ln w="635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" name="直接连接符 2"/>
          <p:cNvSpPr/>
          <p:nvPr/>
        </p:nvSpPr>
        <p:spPr>
          <a:xfrm flipH="1">
            <a:off x="5037614" y="2081213"/>
            <a:ext cx="404336" cy="1273969"/>
          </a:xfrm>
          <a:prstGeom prst="line">
            <a:avLst/>
          </a:prstGeom>
          <a:ln w="635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" name="直接连接符 3"/>
          <p:cNvSpPr/>
          <p:nvPr/>
        </p:nvSpPr>
        <p:spPr>
          <a:xfrm flipH="1" flipV="1">
            <a:off x="4367054" y="1253966"/>
            <a:ext cx="1074896" cy="827246"/>
          </a:xfrm>
          <a:prstGeom prst="line">
            <a:avLst/>
          </a:prstGeom>
          <a:ln w="635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5" name="直接连接符 4"/>
          <p:cNvSpPr/>
          <p:nvPr/>
        </p:nvSpPr>
        <p:spPr>
          <a:xfrm flipH="1">
            <a:off x="3636486" y="3355181"/>
            <a:ext cx="1401128" cy="476"/>
          </a:xfrm>
          <a:prstGeom prst="line">
            <a:avLst/>
          </a:prstGeom>
          <a:ln w="635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" name="直接连接符 5"/>
          <p:cNvSpPr/>
          <p:nvPr/>
        </p:nvSpPr>
        <p:spPr>
          <a:xfrm>
            <a:off x="3241199" y="2080736"/>
            <a:ext cx="395288" cy="1274445"/>
          </a:xfrm>
          <a:prstGeom prst="line">
            <a:avLst/>
          </a:prstGeom>
          <a:ln w="635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0030" y="547370"/>
            <a:ext cx="5353050" cy="4097020"/>
          </a:xfrm>
          <a:prstGeom prst="rect">
            <a:avLst/>
          </a:prstGeom>
        </p:spPr>
      </p:pic>
      <p:sp>
        <p:nvSpPr>
          <p:cNvPr id="16" name="任意多边形 15"/>
          <p:cNvSpPr/>
          <p:nvPr/>
        </p:nvSpPr>
        <p:spPr>
          <a:xfrm>
            <a:off x="1934210" y="1814830"/>
            <a:ext cx="4381500" cy="1562100"/>
          </a:xfrm>
          <a:custGeom>
            <a:avLst/>
            <a:gdLst>
              <a:gd name="connisteX0" fmla="*/ 990600 w 4381500"/>
              <a:gd name="connsiteY0" fmla="*/ 1562100 h 1562100"/>
              <a:gd name="connisteX1" fmla="*/ 0 w 4381500"/>
              <a:gd name="connsiteY1" fmla="*/ 581025 h 1562100"/>
              <a:gd name="connisteX2" fmla="*/ 466725 w 4381500"/>
              <a:gd name="connsiteY2" fmla="*/ 0 h 1562100"/>
              <a:gd name="connisteX3" fmla="*/ 3314700 w 4381500"/>
              <a:gd name="connsiteY3" fmla="*/ 333375 h 1562100"/>
              <a:gd name="connisteX4" fmla="*/ 4381500 w 4381500"/>
              <a:gd name="connsiteY4" fmla="*/ 1152525 h 1562100"/>
              <a:gd name="connisteX5" fmla="*/ 952500 w 4381500"/>
              <a:gd name="connsiteY5" fmla="*/ 1543050 h 1562100"/>
              <a:gd name="connisteX6" fmla="*/ 990600 w 4381500"/>
              <a:gd name="connsiteY6" fmla="*/ 1562100 h 15621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4381500" h="1562100">
                <a:moveTo>
                  <a:pt x="990600" y="1562100"/>
                </a:moveTo>
                <a:lnTo>
                  <a:pt x="0" y="581025"/>
                </a:lnTo>
                <a:lnTo>
                  <a:pt x="466725" y="0"/>
                </a:lnTo>
                <a:lnTo>
                  <a:pt x="3314700" y="333375"/>
                </a:lnTo>
                <a:lnTo>
                  <a:pt x="4381500" y="1152525"/>
                </a:lnTo>
                <a:lnTo>
                  <a:pt x="952500" y="1543050"/>
                </a:lnTo>
                <a:lnTo>
                  <a:pt x="990600" y="1562100"/>
                </a:lnTo>
                <a:close/>
              </a:path>
            </a:pathLst>
          </a:cu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>
            <a:off x="2905125" y="2981325"/>
            <a:ext cx="3600450" cy="923925"/>
          </a:xfrm>
          <a:custGeom>
            <a:avLst/>
            <a:gdLst>
              <a:gd name="connisteX0" fmla="*/ 0 w 3600450"/>
              <a:gd name="connsiteY0" fmla="*/ 390525 h 923925"/>
              <a:gd name="connisteX1" fmla="*/ 3448050 w 3600450"/>
              <a:gd name="connsiteY1" fmla="*/ 0 h 923925"/>
              <a:gd name="connisteX2" fmla="*/ 3600450 w 3600450"/>
              <a:gd name="connsiteY2" fmla="*/ 838200 h 923925"/>
              <a:gd name="connisteX3" fmla="*/ 142875 w 3600450"/>
              <a:gd name="connsiteY3" fmla="*/ 923925 h 923925"/>
              <a:gd name="connisteX4" fmla="*/ 0 w 3600450"/>
              <a:gd name="connsiteY4" fmla="*/ 390525 h 9239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3600450" h="923925">
                <a:moveTo>
                  <a:pt x="0" y="390525"/>
                </a:moveTo>
                <a:lnTo>
                  <a:pt x="3448050" y="0"/>
                </a:lnTo>
                <a:lnTo>
                  <a:pt x="3600450" y="838200"/>
                </a:lnTo>
                <a:lnTo>
                  <a:pt x="142875" y="923925"/>
                </a:lnTo>
                <a:lnTo>
                  <a:pt x="0" y="39052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5" name="图片 28674" descr="u=2044282899,3631464181&amp;fm=0&amp;gp=0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8150" y="2733675"/>
            <a:ext cx="2051447" cy="18359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图片 28676" descr="u=1584971363,1559885085&amp;fm=0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591" y="789385"/>
            <a:ext cx="1458515" cy="1458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图片 28677" descr="u=2877379331,234731259&amp;fm=15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466" y="627460"/>
            <a:ext cx="1620440" cy="1562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9" name="直接连接符 28678"/>
          <p:cNvSpPr/>
          <p:nvPr/>
        </p:nvSpPr>
        <p:spPr>
          <a:xfrm>
            <a:off x="1980010" y="789385"/>
            <a:ext cx="647700" cy="54769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680" name="直接连接符 28679"/>
          <p:cNvSpPr/>
          <p:nvPr/>
        </p:nvSpPr>
        <p:spPr>
          <a:xfrm flipV="1">
            <a:off x="1547813" y="790575"/>
            <a:ext cx="431006" cy="539354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681" name="直接连接符 28680"/>
          <p:cNvSpPr/>
          <p:nvPr/>
        </p:nvSpPr>
        <p:spPr>
          <a:xfrm>
            <a:off x="1547813" y="1329929"/>
            <a:ext cx="270272" cy="6477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682" name="直接连接符 28681"/>
          <p:cNvSpPr/>
          <p:nvPr/>
        </p:nvSpPr>
        <p:spPr>
          <a:xfrm>
            <a:off x="1818085" y="1977629"/>
            <a:ext cx="756047" cy="5357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683" name="直接连接符 28682"/>
          <p:cNvSpPr/>
          <p:nvPr/>
        </p:nvSpPr>
        <p:spPr>
          <a:xfrm flipV="1">
            <a:off x="2530079" y="1383506"/>
            <a:ext cx="421481" cy="6477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684" name="直接连接符 28683"/>
          <p:cNvSpPr/>
          <p:nvPr/>
        </p:nvSpPr>
        <p:spPr>
          <a:xfrm>
            <a:off x="2627710" y="844154"/>
            <a:ext cx="323850" cy="540544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691" name="直接连接符 28690"/>
          <p:cNvSpPr/>
          <p:nvPr/>
        </p:nvSpPr>
        <p:spPr>
          <a:xfrm>
            <a:off x="6678216" y="844154"/>
            <a:ext cx="161925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692" name="直接连接符 28691"/>
          <p:cNvSpPr/>
          <p:nvPr/>
        </p:nvSpPr>
        <p:spPr>
          <a:xfrm flipV="1">
            <a:off x="6569869" y="844154"/>
            <a:ext cx="108347" cy="1619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693" name="直接连接符 28692"/>
          <p:cNvSpPr/>
          <p:nvPr/>
        </p:nvSpPr>
        <p:spPr>
          <a:xfrm>
            <a:off x="6569869" y="951310"/>
            <a:ext cx="108347" cy="216694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694" name="直接连接符 28693"/>
          <p:cNvSpPr/>
          <p:nvPr/>
        </p:nvSpPr>
        <p:spPr>
          <a:xfrm flipV="1">
            <a:off x="6646069" y="1168004"/>
            <a:ext cx="215504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695" name="直接连接符 28694"/>
          <p:cNvSpPr/>
          <p:nvPr/>
        </p:nvSpPr>
        <p:spPr>
          <a:xfrm flipV="1">
            <a:off x="6840141" y="1006079"/>
            <a:ext cx="108347" cy="160734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696" name="直接连接符 28695"/>
          <p:cNvSpPr/>
          <p:nvPr/>
        </p:nvSpPr>
        <p:spPr>
          <a:xfrm>
            <a:off x="6786563" y="833438"/>
            <a:ext cx="161925" cy="1619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703" name="直接连接符 28702"/>
          <p:cNvSpPr/>
          <p:nvPr/>
        </p:nvSpPr>
        <p:spPr>
          <a:xfrm>
            <a:off x="5091113" y="2842022"/>
            <a:ext cx="432197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704" name="直接连接符 28703"/>
          <p:cNvSpPr/>
          <p:nvPr/>
        </p:nvSpPr>
        <p:spPr>
          <a:xfrm flipV="1">
            <a:off x="4874419" y="2842022"/>
            <a:ext cx="215504" cy="1619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705" name="直接连接符 28704"/>
          <p:cNvSpPr/>
          <p:nvPr/>
        </p:nvSpPr>
        <p:spPr>
          <a:xfrm>
            <a:off x="4874419" y="3003947"/>
            <a:ext cx="216694" cy="10834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706" name="直接连接符 28705"/>
          <p:cNvSpPr/>
          <p:nvPr/>
        </p:nvSpPr>
        <p:spPr>
          <a:xfrm>
            <a:off x="5091113" y="3112294"/>
            <a:ext cx="377429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707" name="直接连接符 28706"/>
          <p:cNvSpPr/>
          <p:nvPr/>
        </p:nvSpPr>
        <p:spPr>
          <a:xfrm flipV="1">
            <a:off x="5468541" y="3003947"/>
            <a:ext cx="216694" cy="107156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708" name="直接连接符 28707"/>
          <p:cNvSpPr/>
          <p:nvPr/>
        </p:nvSpPr>
        <p:spPr>
          <a:xfrm>
            <a:off x="5523310" y="2842022"/>
            <a:ext cx="161925" cy="1619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2" dur="5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8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2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8" dur="5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2" dur="500"/>
                                        <p:tgtEl>
                                          <p:spTgt spid="2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5115" y="563880"/>
            <a:ext cx="6142990" cy="4088130"/>
          </a:xfrm>
          <a:prstGeom prst="rect">
            <a:avLst/>
          </a:prstGeom>
        </p:spPr>
      </p:pic>
      <p:sp>
        <p:nvSpPr>
          <p:cNvPr id="2" name="任意多边形 1"/>
          <p:cNvSpPr/>
          <p:nvPr/>
        </p:nvSpPr>
        <p:spPr>
          <a:xfrm>
            <a:off x="3006090" y="1441450"/>
            <a:ext cx="3054985" cy="2558415"/>
          </a:xfrm>
          <a:custGeom>
            <a:avLst/>
            <a:gdLst>
              <a:gd name="connisteX0" fmla="*/ 1877695 w 3054985"/>
              <a:gd name="connsiteY0" fmla="*/ 0 h 2558415"/>
              <a:gd name="connisteX1" fmla="*/ 2789555 w 3054985"/>
              <a:gd name="connsiteY1" fmla="*/ 571500 h 2558415"/>
              <a:gd name="connisteX2" fmla="*/ 3054985 w 3054985"/>
              <a:gd name="connsiteY2" fmla="*/ 1503680 h 2558415"/>
              <a:gd name="connisteX3" fmla="*/ 2830195 w 3054985"/>
              <a:gd name="connsiteY3" fmla="*/ 2347595 h 2558415"/>
              <a:gd name="connisteX4" fmla="*/ 408305 w 3054985"/>
              <a:gd name="connsiteY4" fmla="*/ 2558415 h 2558415"/>
              <a:gd name="connisteX5" fmla="*/ 0 w 3054985"/>
              <a:gd name="connsiteY5" fmla="*/ 898525 h 2558415"/>
              <a:gd name="connisteX6" fmla="*/ 1877695 w 3054985"/>
              <a:gd name="connsiteY6" fmla="*/ 0 h 25584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3054985" h="2558415">
                <a:moveTo>
                  <a:pt x="1877695" y="0"/>
                </a:moveTo>
                <a:lnTo>
                  <a:pt x="2789555" y="571500"/>
                </a:lnTo>
                <a:lnTo>
                  <a:pt x="3054985" y="1503680"/>
                </a:lnTo>
                <a:lnTo>
                  <a:pt x="2830195" y="2347595"/>
                </a:lnTo>
                <a:lnTo>
                  <a:pt x="408305" y="2558415"/>
                </a:lnTo>
                <a:lnTo>
                  <a:pt x="0" y="898525"/>
                </a:lnTo>
                <a:lnTo>
                  <a:pt x="1877695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Q视频2019092417235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94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6" name="矩形 5125"/>
          <p:cNvSpPr/>
          <p:nvPr/>
        </p:nvSpPr>
        <p:spPr>
          <a:xfrm>
            <a:off x="2343150" y="1200150"/>
            <a:ext cx="2514600" cy="914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sz="1350"/>
          </a:p>
        </p:txBody>
      </p:sp>
      <p:sp>
        <p:nvSpPr>
          <p:cNvPr id="5127" name="矩形 5126"/>
          <p:cNvSpPr/>
          <p:nvPr/>
        </p:nvSpPr>
        <p:spPr>
          <a:xfrm>
            <a:off x="3200400" y="2662555"/>
            <a:ext cx="1143000" cy="11430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sz="1350"/>
          </a:p>
        </p:txBody>
      </p:sp>
      <p:sp>
        <p:nvSpPr>
          <p:cNvPr id="5128" name="等腰三角形 5127"/>
          <p:cNvSpPr/>
          <p:nvPr/>
        </p:nvSpPr>
        <p:spPr>
          <a:xfrm>
            <a:off x="5486400" y="1543050"/>
            <a:ext cx="1428750" cy="1771650"/>
          </a:xfrm>
          <a:prstGeom prst="triangle">
            <a:avLst>
              <a:gd name="adj" fmla="val 50000"/>
            </a:avLst>
          </a:prstGeom>
          <a:noFill/>
          <a:ln w="28575" cap="flat" cmpd="sng">
            <a:solidFill>
              <a:srgbClr val="8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sz="1350"/>
          </a:p>
        </p:txBody>
      </p:sp>
      <p:sp>
        <p:nvSpPr>
          <p:cNvPr id="2" name="椭圆 1"/>
          <p:cNvSpPr/>
          <p:nvPr/>
        </p:nvSpPr>
        <p:spPr>
          <a:xfrm>
            <a:off x="899160" y="2571750"/>
            <a:ext cx="1512570" cy="151257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5127" grpId="0" animBg="1"/>
      <p:bldP spid="5128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2" name="图片 7171" descr="011017000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192" b="9413"/>
          <a:stretch>
            <a:fillRect/>
          </a:stretch>
        </p:blipFill>
        <p:spPr>
          <a:xfrm>
            <a:off x="1439466" y="1006079"/>
            <a:ext cx="6048375" cy="355639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20" name="图片 9219" descr="4314454_100304880417_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52" t="4070" r="3778" b="6343"/>
          <a:stretch>
            <a:fillRect/>
          </a:stretch>
        </p:blipFill>
        <p:spPr>
          <a:xfrm>
            <a:off x="1709738" y="465535"/>
            <a:ext cx="5724525" cy="3976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8" name="图片 6147" descr="20082171323215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6160" y="0"/>
            <a:ext cx="5616178" cy="508396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3528" y="669969"/>
            <a:ext cx="360000" cy="380282"/>
            <a:chOff x="719592" y="1018103"/>
            <a:chExt cx="360000" cy="380282"/>
          </a:xfrm>
        </p:grpSpPr>
        <p:pic>
          <p:nvPicPr>
            <p:cNvPr id="20" name="Picture 6"/>
            <p:cNvPicPr>
              <a:picLocks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719592" y="1018103"/>
              <a:ext cx="360000" cy="380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91580" y="1023578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标题 3"/>
          <p:cNvSpPr>
            <a:spLocks noGrp="1" noChangeArrowheads="1"/>
          </p:cNvSpPr>
          <p:nvPr/>
        </p:nvSpPr>
        <p:spPr bwMode="auto">
          <a:xfrm>
            <a:off x="873304" y="291527"/>
            <a:ext cx="6984776" cy="7697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4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下面是我国古代建筑上一种常见的窗格图案。</a:t>
            </a:r>
            <a:endParaRPr lang="zh-CN" altLang="en-US" sz="2400" b="1" dirty="0" smtClean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32" name="图片 31" descr="1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845582"/>
            <a:ext cx="5512319" cy="297813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51685" y="1551940"/>
            <a:ext cx="290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2247900" y="2998470"/>
            <a:ext cx="290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</a:t>
            </a:r>
            <a:endParaRPr lang="en-US" altLang="zh-CN"/>
          </a:p>
        </p:txBody>
      </p:sp>
      <p:cxnSp>
        <p:nvCxnSpPr>
          <p:cNvPr id="5" name="直接箭头连接符 4"/>
          <p:cNvCxnSpPr/>
          <p:nvPr/>
        </p:nvCxnSpPr>
        <p:spPr>
          <a:xfrm>
            <a:off x="1913890" y="1478915"/>
            <a:ext cx="792480" cy="215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2126615" y="1694815"/>
            <a:ext cx="579755" cy="31559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1907540" y="1491615"/>
            <a:ext cx="215900" cy="5041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2195830" y="2787650"/>
            <a:ext cx="510540" cy="3854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2346325" y="3173095"/>
            <a:ext cx="360045" cy="3600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 flipV="1">
            <a:off x="2123440" y="2762250"/>
            <a:ext cx="287655" cy="7200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6966" y="1419741"/>
            <a:ext cx="8572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82835" y="2703428"/>
            <a:ext cx="6667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3528" y="669969"/>
            <a:ext cx="360000" cy="380282"/>
            <a:chOff x="719592" y="1018103"/>
            <a:chExt cx="360000" cy="380282"/>
          </a:xfrm>
        </p:grpSpPr>
        <p:pic>
          <p:nvPicPr>
            <p:cNvPr id="20" name="Picture 6"/>
            <p:cNvPicPr>
              <a:picLocks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719592" y="1018103"/>
              <a:ext cx="360000" cy="380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91580" y="1023578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标题 3"/>
          <p:cNvSpPr>
            <a:spLocks noGrp="1" noChangeArrowheads="1"/>
          </p:cNvSpPr>
          <p:nvPr/>
        </p:nvSpPr>
        <p:spPr bwMode="auto">
          <a:xfrm>
            <a:off x="873304" y="291527"/>
            <a:ext cx="6984776" cy="7697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endParaRPr lang="zh-CN" altLang="en-US" sz="2400" b="1" dirty="0" smtClean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32" name="图片 31" descr="1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845582"/>
            <a:ext cx="5512319" cy="297813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73125" y="215265"/>
            <a:ext cx="77069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找出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边数相同</a:t>
            </a:r>
            <a:r>
              <a:rPr lang="zh-CN" altLang="en-US" sz="2400" b="1" dirty="0" smtClean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的图形，</a:t>
            </a:r>
            <a:r>
              <a:rPr lang="zh-CN" altLang="en-US" sz="2400" b="1" dirty="0" smtClean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数一数、</a:t>
            </a: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描一描、写一写。</a:t>
            </a:r>
            <a:endParaRPr lang="zh-CN" altLang="en-US" sz="2400" b="1" dirty="0" smtClean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2400" b="1" dirty="0" smtClean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83568" y="915566"/>
            <a:ext cx="1152000" cy="36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标题 3"/>
          <p:cNvSpPr>
            <a:spLocks noGrp="1" noChangeArrowheads="1"/>
          </p:cNvSpPr>
          <p:nvPr/>
        </p:nvSpPr>
        <p:spPr bwMode="auto">
          <a:xfrm>
            <a:off x="611560" y="1419622"/>
            <a:ext cx="5256584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24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1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pitchFamily="49" charset="-122"/>
                <a:sym typeface="宋体" panose="02010600030101010101" pitchFamily="2" charset="-122"/>
              </a:rPr>
              <a:t>.  </a:t>
            </a:r>
            <a:r>
              <a:rPr lang="zh-CN" altLang="en-US" sz="2400" b="1" dirty="0" smtClean="0">
                <a:latin typeface="楷体_GB2312" panose="02010609030101010101" pitchFamily="49" charset="-122"/>
                <a:ea typeface="楷体_GB2312" panose="02010609030101010101" pitchFamily="49" charset="-122"/>
                <a:sym typeface="宋体" panose="02010600030101010101" pitchFamily="2" charset="-122"/>
              </a:rPr>
              <a:t>在四边形下面的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宋体" panose="02010600030101010101" pitchFamily="2" charset="-122"/>
              </a:rPr>
              <a:t>（  ）</a:t>
            </a:r>
            <a:r>
              <a:rPr lang="zh-CN" altLang="en-US" sz="2400" b="1" dirty="0" smtClean="0">
                <a:latin typeface="楷体_GB2312" panose="02010609030101010101" pitchFamily="49" charset="-122"/>
                <a:ea typeface="楷体_GB2312" panose="02010609030101010101" pitchFamily="49" charset="-122"/>
                <a:sym typeface="宋体" panose="02010600030101010101" pitchFamily="2" charset="-122"/>
              </a:rPr>
              <a:t>里画“  ”。</a:t>
            </a:r>
            <a:endParaRPr lang="zh-CN" altLang="en-US" sz="24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1479430"/>
            <a:ext cx="324000" cy="28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图片 60" descr="1－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923678"/>
            <a:ext cx="7536656" cy="1071563"/>
          </a:xfrm>
          <a:prstGeom prst="rect">
            <a:avLst/>
          </a:prstGeom>
        </p:spPr>
      </p:pic>
      <p:sp>
        <p:nvSpPr>
          <p:cNvPr id="63" name="标题 3"/>
          <p:cNvSpPr>
            <a:spLocks noGrp="1" noChangeArrowheads="1"/>
          </p:cNvSpPr>
          <p:nvPr/>
        </p:nvSpPr>
        <p:spPr bwMode="auto">
          <a:xfrm>
            <a:off x="1115616" y="3003798"/>
            <a:ext cx="115212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宋体" panose="02010600030101010101" pitchFamily="2" charset="-122"/>
              </a:rPr>
              <a:t>（  ）</a:t>
            </a:r>
            <a:endParaRPr lang="zh-CN" altLang="en-US" sz="24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4" name="标题 3"/>
          <p:cNvSpPr>
            <a:spLocks noGrp="1" noChangeArrowheads="1"/>
          </p:cNvSpPr>
          <p:nvPr/>
        </p:nvSpPr>
        <p:spPr bwMode="auto">
          <a:xfrm>
            <a:off x="3275856" y="3003798"/>
            <a:ext cx="115212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宋体" panose="02010600030101010101" pitchFamily="2" charset="-122"/>
              </a:rPr>
              <a:t>（  ）</a:t>
            </a:r>
            <a:endParaRPr lang="zh-CN" altLang="en-US" sz="24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71" name="标题 3"/>
          <p:cNvSpPr>
            <a:spLocks noGrp="1" noChangeArrowheads="1"/>
          </p:cNvSpPr>
          <p:nvPr/>
        </p:nvSpPr>
        <p:spPr bwMode="auto">
          <a:xfrm>
            <a:off x="5364088" y="3003798"/>
            <a:ext cx="115212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宋体" panose="02010600030101010101" pitchFamily="2" charset="-122"/>
              </a:rPr>
              <a:t>（  ）</a:t>
            </a:r>
            <a:endParaRPr lang="zh-CN" altLang="en-US" sz="24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72" name="标题 3"/>
          <p:cNvSpPr>
            <a:spLocks noGrp="1" noChangeArrowheads="1"/>
          </p:cNvSpPr>
          <p:nvPr/>
        </p:nvSpPr>
        <p:spPr bwMode="auto">
          <a:xfrm>
            <a:off x="7236296" y="3003798"/>
            <a:ext cx="115212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宋体" panose="02010600030101010101" pitchFamily="2" charset="-122"/>
              </a:rPr>
              <a:t>（  ）</a:t>
            </a:r>
            <a:endParaRPr lang="zh-CN" altLang="en-US" sz="24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344" y="3110490"/>
            <a:ext cx="324000" cy="28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3110490"/>
            <a:ext cx="324000" cy="28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3129152"/>
            <a:ext cx="324000" cy="28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3" grpId="0"/>
      <p:bldP spid="64" grpId="0"/>
      <p:bldP spid="71" grpId="0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83568" y="627534"/>
            <a:ext cx="1152000" cy="36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3" descr="1－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829" y="1470422"/>
            <a:ext cx="7234238" cy="1913572"/>
          </a:xfrm>
          <a:prstGeom prst="rect">
            <a:avLst/>
          </a:prstGeom>
        </p:spPr>
      </p:pic>
      <p:sp>
        <p:nvSpPr>
          <p:cNvPr id="30" name="标题 3"/>
          <p:cNvSpPr>
            <a:spLocks noGrp="1" noChangeArrowheads="1"/>
          </p:cNvSpPr>
          <p:nvPr/>
        </p:nvSpPr>
        <p:spPr bwMode="auto">
          <a:xfrm>
            <a:off x="611505" y="987425"/>
            <a:ext cx="4231005" cy="3517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24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3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pitchFamily="49" charset="-122"/>
                <a:sym typeface="宋体" panose="02010600030101010101" pitchFamily="2" charset="-122"/>
              </a:rPr>
              <a:t>. </a:t>
            </a:r>
            <a:r>
              <a:rPr lang="zh-CN" altLang="en-US" sz="2400" b="1" dirty="0" smtClean="0">
                <a:latin typeface="楷体_GB2312" panose="02010609030101010101" pitchFamily="49" charset="-122"/>
                <a:ea typeface="楷体_GB2312" panose="02010609030101010101" pitchFamily="49" charset="-122"/>
                <a:sym typeface="宋体" panose="02010600030101010101" pitchFamily="2" charset="-122"/>
              </a:rPr>
              <a:t>数数下面的图形各有几条边，</a:t>
            </a:r>
            <a:endParaRPr lang="zh-CN" altLang="en-US" sz="24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5" name="标题 3"/>
          <p:cNvSpPr>
            <a:spLocks noGrp="1" noChangeArrowheads="1"/>
          </p:cNvSpPr>
          <p:nvPr/>
        </p:nvSpPr>
        <p:spPr bwMode="auto">
          <a:xfrm>
            <a:off x="2627784" y="1605622"/>
            <a:ext cx="43204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5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标题 3"/>
          <p:cNvSpPr>
            <a:spLocks noGrp="1" noChangeArrowheads="1"/>
          </p:cNvSpPr>
          <p:nvPr/>
        </p:nvSpPr>
        <p:spPr bwMode="auto">
          <a:xfrm>
            <a:off x="6012160" y="1677630"/>
            <a:ext cx="43204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5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标题 3"/>
          <p:cNvSpPr>
            <a:spLocks noGrp="1" noChangeArrowheads="1"/>
          </p:cNvSpPr>
          <p:nvPr/>
        </p:nvSpPr>
        <p:spPr bwMode="auto">
          <a:xfrm>
            <a:off x="4355976" y="1649637"/>
            <a:ext cx="43204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9" name="标题 3"/>
          <p:cNvSpPr>
            <a:spLocks noGrp="1" noChangeArrowheads="1"/>
          </p:cNvSpPr>
          <p:nvPr/>
        </p:nvSpPr>
        <p:spPr bwMode="auto">
          <a:xfrm>
            <a:off x="2627784" y="2613734"/>
            <a:ext cx="43204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20" name="标题 3"/>
          <p:cNvSpPr>
            <a:spLocks noGrp="1" noChangeArrowheads="1"/>
          </p:cNvSpPr>
          <p:nvPr/>
        </p:nvSpPr>
        <p:spPr bwMode="auto">
          <a:xfrm>
            <a:off x="7452320" y="1605622"/>
            <a:ext cx="43204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" name="标题 3"/>
          <p:cNvSpPr>
            <a:spLocks noGrp="1" noChangeArrowheads="1"/>
          </p:cNvSpPr>
          <p:nvPr/>
        </p:nvSpPr>
        <p:spPr bwMode="auto">
          <a:xfrm>
            <a:off x="6012160" y="2613734"/>
            <a:ext cx="360040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标题 3"/>
          <p:cNvSpPr>
            <a:spLocks noGrp="1" noChangeArrowheads="1"/>
          </p:cNvSpPr>
          <p:nvPr/>
        </p:nvSpPr>
        <p:spPr bwMode="auto">
          <a:xfrm>
            <a:off x="4355976" y="2613734"/>
            <a:ext cx="43204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6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23" name="标题 3"/>
          <p:cNvSpPr>
            <a:spLocks noGrp="1" noChangeArrowheads="1"/>
          </p:cNvSpPr>
          <p:nvPr/>
        </p:nvSpPr>
        <p:spPr bwMode="auto">
          <a:xfrm>
            <a:off x="7452320" y="2604403"/>
            <a:ext cx="360040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5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2051720" y="3435846"/>
            <a:ext cx="4320480" cy="0"/>
          </a:xfrm>
          <a:prstGeom prst="line">
            <a:avLst/>
          </a:prstGeom>
          <a:ln w="190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2051720" y="3796196"/>
            <a:ext cx="4320480" cy="0"/>
          </a:xfrm>
          <a:prstGeom prst="line">
            <a:avLst/>
          </a:prstGeom>
          <a:ln w="190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2051720" y="4156546"/>
            <a:ext cx="4320480" cy="0"/>
          </a:xfrm>
          <a:prstGeom prst="line">
            <a:avLst/>
          </a:prstGeom>
          <a:ln w="190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3491880" y="3435846"/>
            <a:ext cx="0" cy="720700"/>
          </a:xfrm>
          <a:prstGeom prst="line">
            <a:avLst/>
          </a:prstGeom>
          <a:ln w="190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4932040" y="3435846"/>
            <a:ext cx="0" cy="720700"/>
          </a:xfrm>
          <a:prstGeom prst="line">
            <a:avLst/>
          </a:prstGeom>
          <a:ln w="190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标题 3"/>
          <p:cNvSpPr>
            <a:spLocks noGrp="1" noChangeArrowheads="1"/>
          </p:cNvSpPr>
          <p:nvPr/>
        </p:nvSpPr>
        <p:spPr bwMode="auto">
          <a:xfrm>
            <a:off x="2123728" y="3417574"/>
            <a:ext cx="1368152" cy="360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22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四边形</a:t>
            </a:r>
            <a:endParaRPr lang="zh-CN" altLang="en-US" sz="2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3" name="标题 3"/>
          <p:cNvSpPr>
            <a:spLocks noGrp="1" noChangeArrowheads="1"/>
          </p:cNvSpPr>
          <p:nvPr/>
        </p:nvSpPr>
        <p:spPr bwMode="auto">
          <a:xfrm>
            <a:off x="3491880" y="3417574"/>
            <a:ext cx="1440160" cy="360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22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五边形</a:t>
            </a:r>
            <a:endParaRPr lang="zh-CN" altLang="en-US" sz="2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4" name="标题 3"/>
          <p:cNvSpPr>
            <a:spLocks noGrp="1" noChangeArrowheads="1"/>
          </p:cNvSpPr>
          <p:nvPr/>
        </p:nvSpPr>
        <p:spPr bwMode="auto">
          <a:xfrm>
            <a:off x="4932040" y="3417574"/>
            <a:ext cx="1440160" cy="360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22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六边形</a:t>
            </a:r>
            <a:endParaRPr lang="zh-CN" altLang="en-US" sz="2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5" name="标题 3"/>
          <p:cNvSpPr>
            <a:spLocks noGrp="1" noChangeArrowheads="1"/>
          </p:cNvSpPr>
          <p:nvPr/>
        </p:nvSpPr>
        <p:spPr bwMode="auto">
          <a:xfrm>
            <a:off x="2051720" y="3786555"/>
            <a:ext cx="1440160" cy="360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22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  ）</a:t>
            </a:r>
            <a:r>
              <a:rPr lang="zh-CN" altLang="en-US" sz="22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个</a:t>
            </a:r>
            <a:endParaRPr lang="zh-CN" altLang="en-US" sz="2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6" name="标题 3"/>
          <p:cNvSpPr>
            <a:spLocks noGrp="1" noChangeArrowheads="1"/>
          </p:cNvSpPr>
          <p:nvPr/>
        </p:nvSpPr>
        <p:spPr bwMode="auto">
          <a:xfrm>
            <a:off x="3491880" y="3786555"/>
            <a:ext cx="1440160" cy="360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22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  ）</a:t>
            </a:r>
            <a:r>
              <a:rPr lang="zh-CN" altLang="en-US" sz="22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个</a:t>
            </a:r>
            <a:endParaRPr lang="zh-CN" altLang="en-US" sz="2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7" name="标题 3"/>
          <p:cNvSpPr>
            <a:spLocks noGrp="1" noChangeArrowheads="1"/>
          </p:cNvSpPr>
          <p:nvPr/>
        </p:nvSpPr>
        <p:spPr bwMode="auto">
          <a:xfrm>
            <a:off x="4932040" y="3786555"/>
            <a:ext cx="1440160" cy="360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22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  ）</a:t>
            </a:r>
            <a:r>
              <a:rPr lang="zh-CN" altLang="en-US" sz="22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个</a:t>
            </a:r>
            <a:endParaRPr lang="zh-CN" altLang="en-US" sz="2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8" name="标题 3"/>
          <p:cNvSpPr>
            <a:spLocks noGrp="1" noChangeArrowheads="1"/>
          </p:cNvSpPr>
          <p:nvPr/>
        </p:nvSpPr>
        <p:spPr bwMode="auto">
          <a:xfrm>
            <a:off x="2420650" y="3778053"/>
            <a:ext cx="43204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2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</a:t>
            </a:r>
            <a:endParaRPr lang="zh-CN" altLang="en-US" sz="2200" b="1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39" name="标题 3"/>
          <p:cNvSpPr>
            <a:spLocks noGrp="1" noChangeArrowheads="1"/>
          </p:cNvSpPr>
          <p:nvPr/>
        </p:nvSpPr>
        <p:spPr bwMode="auto">
          <a:xfrm>
            <a:off x="3872240" y="3778053"/>
            <a:ext cx="43204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2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3</a:t>
            </a:r>
            <a:endParaRPr lang="zh-CN" altLang="en-US" sz="2200" b="1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0" name="标题 3"/>
          <p:cNvSpPr>
            <a:spLocks noGrp="1" noChangeArrowheads="1"/>
          </p:cNvSpPr>
          <p:nvPr/>
        </p:nvSpPr>
        <p:spPr bwMode="auto">
          <a:xfrm>
            <a:off x="5292080" y="3778053"/>
            <a:ext cx="43204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20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2</a:t>
            </a:r>
            <a:endParaRPr lang="zh-CN" altLang="en-US" sz="2200" b="1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图片 1" descr="@_R%5A)%~QI%71(ORE21YK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15" y="2081530"/>
            <a:ext cx="438150" cy="39052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1181100" y="1865630"/>
            <a:ext cx="475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948055" y="1865630"/>
            <a:ext cx="251460" cy="412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965835" y="2277110"/>
            <a:ext cx="215900" cy="4324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163955" y="2684145"/>
            <a:ext cx="508635" cy="6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1637665" y="2277745"/>
            <a:ext cx="269875" cy="43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 flipV="1">
            <a:off x="1656080" y="1865630"/>
            <a:ext cx="252095" cy="4184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886960" y="988060"/>
            <a:ext cx="4214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楷体_GB2312" panose="02010609030101010101" pitchFamily="49" charset="-122"/>
                <a:ea typeface="楷体_GB2312" panose="02010609030101010101" pitchFamily="49" charset="-122"/>
                <a:sym typeface="宋体" panose="02010600030101010101" pitchFamily="2" charset="-122"/>
              </a:rPr>
              <a:t>你能照样子写一写，再填表</a:t>
            </a:r>
            <a:r>
              <a:rPr lang="zh-CN" altLang="en-US" b="1" dirty="0" smtClean="0">
                <a:latin typeface="楷体_GB2312" panose="02010609030101010101" pitchFamily="49" charset="-122"/>
                <a:ea typeface="楷体_GB2312" panose="02010609030101010101" pitchFamily="49" charset="-122"/>
                <a:sym typeface="宋体" panose="02010600030101010101" pitchFamily="2" charset="-122"/>
              </a:rPr>
              <a:t>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38" grpId="0"/>
      <p:bldP spid="39" grpId="0"/>
      <p:bldP spid="40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tags/tag1.xml><?xml version="1.0" encoding="utf-8"?>
<p:tagLst xmlns:p="http://schemas.openxmlformats.org/presentationml/2006/main">
  <p:tag name="KSO_WM_MEDIACOVER_FLAG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</Words>
  <Application>WPS 演示</Application>
  <PresentationFormat>全屏显示(16:9)</PresentationFormat>
  <Paragraphs>83</Paragraphs>
  <Slides>20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宋体</vt:lpstr>
      <vt:lpstr>Wingdings</vt:lpstr>
      <vt:lpstr>楷体_GB2312</vt:lpstr>
      <vt:lpstr>华文楷体</vt:lpstr>
      <vt:lpstr>楷体</vt:lpstr>
      <vt:lpstr>Times New Roman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hp</dc:creator>
  <cp:lastModifiedBy>米拉</cp:lastModifiedBy>
  <cp:revision>271</cp:revision>
  <dcterms:created xsi:type="dcterms:W3CDTF">2015-12-28T01:01:00Z</dcterms:created>
  <dcterms:modified xsi:type="dcterms:W3CDTF">2019-09-25T14:04:42Z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