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6" r:id="rId3"/>
    <p:sldId id="292" r:id="rId4"/>
    <p:sldId id="258" r:id="rId5"/>
    <p:sldId id="274" r:id="rId6"/>
    <p:sldId id="283" r:id="rId7"/>
    <p:sldId id="260" r:id="rId8"/>
    <p:sldId id="275" r:id="rId9"/>
    <p:sldId id="269" r:id="rId10"/>
    <p:sldId id="305" r:id="rId11"/>
    <p:sldId id="264" r:id="rId12"/>
    <p:sldId id="272" r:id="rId13"/>
    <p:sldId id="278" r:id="rId14"/>
    <p:sldId id="281" r:id="rId15"/>
    <p:sldId id="279" r:id="rId16"/>
    <p:sldId id="304" r:id="rId17"/>
    <p:sldId id="303" r:id="rId18"/>
    <p:sldId id="291" r:id="rId19"/>
    <p:sldId id="282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0099"/>
    <a:srgbClr val="FF66CC"/>
    <a:srgbClr val="FF3399"/>
    <a:srgbClr val="9966FF"/>
    <a:srgbClr val="9933FF"/>
    <a:srgbClr val="6600FF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2" autoAdjust="0"/>
    <p:restoredTop sz="94270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8T10:03:55.949" idx="1">
    <p:pos x="10" y="10"/>
    <p:text>哦啊</p:text>
    <p:extLst>
      <p:ext uri="{C676402C-5697-4E1C-873F-D02D1690AC5C}">
        <p15:threadingInfo xmlns:p15="http://schemas.microsoft.com/office/powerpoint/2012/main" timeZoneBias="-4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981C84-8A18-4AD6-B748-A7CA904FC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9D317D2-894C-4D90-9B32-751BF0566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43CA22-8CE4-4D36-A602-BAFD4AFC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0F1B-ECA9-42BB-B63A-6E8E409C62EA}" type="datetimeFigureOut">
              <a:rPr lang="zh-CN" altLang="en-US" smtClean="0"/>
              <a:t>2019/3/28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C3A448-8095-4D09-89C4-B85FB3365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D748C-5942-4D25-97CB-FB752CCA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815D7-D8A7-48C3-A4A4-7B5BC386A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14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7BDD15-95B2-4FDF-96BA-87E79641E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777E17-F88D-4BF7-81FC-085E69375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D082FE-75EA-4AD7-BD69-5EA18F021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0F1B-ECA9-42BB-B63A-6E8E409C62EA}" type="datetimeFigureOut">
              <a:rPr lang="zh-CN" altLang="en-US" smtClean="0"/>
              <a:t>2019/3/28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1678F2-3723-4E8A-A59B-E048E5CDC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B1090B-1316-4834-ACCB-EA93ED0D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815D7-D8A7-48C3-A4A4-7B5BC386A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64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0131D2-3FC6-41D0-A14D-C9F40E2923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F0DDFB-E936-4659-9DEC-C7D6EA81E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048AC1-92E7-4CF9-9354-A88EBB89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0F1B-ECA9-42BB-B63A-6E8E409C62EA}" type="datetimeFigureOut">
              <a:rPr lang="zh-CN" altLang="en-US" smtClean="0"/>
              <a:t>2019/3/28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D4158B-6509-45FE-BC29-024B91C1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35A25-FC0B-4BD1-AEB3-11704B77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815D7-D8A7-48C3-A4A4-7B5BC386A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854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111C392-3629-47A2-B3BD-829FD19D2D0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EA96455-AB03-45E2-9C19-44A142773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B2DC6C-8B39-431A-8A7D-1E6EFBB9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204E569-B2A0-44BE-AC03-B97C4E904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5638A24-74FD-4AB1-B3F2-C16A7A09C27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685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48145-323E-48BD-A1E7-59EEE4912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F8E8BF-4D2A-4E57-B394-3FA030B9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537A9E-0F7E-4C46-A776-203C879B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0F1B-ECA9-42BB-B63A-6E8E409C62EA}" type="datetimeFigureOut">
              <a:rPr lang="zh-CN" altLang="en-US" smtClean="0"/>
              <a:t>2019/3/28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50EE09-D09F-46F0-A566-D1EC178C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CEED7B-89BE-4A0C-8877-A92D0984B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815D7-D8A7-48C3-A4A4-7B5BC386A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75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B65BF-6B9E-496B-BE95-98D20B3CD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E99639-DDB9-4EE0-9EB7-34F4EDE03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E2F27-1F4C-4B27-8951-F0AF3EC5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0F1B-ECA9-42BB-B63A-6E8E409C62EA}" type="datetimeFigureOut">
              <a:rPr lang="zh-CN" altLang="en-US" smtClean="0"/>
              <a:t>2019/3/28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F91832-8F62-414E-B659-49BBBB13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913CCE-844F-4F4F-8DB3-3488BD99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815D7-D8A7-48C3-A4A4-7B5BC386A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95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E7C68E-B323-44D2-B152-C15BB714E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C89B9C-1E5F-4B84-8668-C1C3C0C23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3E526EA-A9DB-4E32-A1AE-3D14D6DCB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CD7C4D-3560-4E76-A81B-AF7E5C4B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0F1B-ECA9-42BB-B63A-6E8E409C62EA}" type="datetimeFigureOut">
              <a:rPr lang="zh-CN" altLang="en-US" smtClean="0"/>
              <a:t>2019/3/28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543A8E-89D9-49CF-9A89-E5A89A82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DB3280-C086-45B1-A732-5BF002191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815D7-D8A7-48C3-A4A4-7B5BC386A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6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E996E-789B-4E7C-8E7E-F30FF9E41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B89917-E5CF-4017-A0A7-0C54036A9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69B0B0-91B3-4F22-A82F-ED09BF72D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14A5A2-1079-4219-B42D-212E4B883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6FFD106-7415-47F9-966C-109A2A148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9B2545-19A7-4AD0-8FC7-052B1ED5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0F1B-ECA9-42BB-B63A-6E8E409C62EA}" type="datetimeFigureOut">
              <a:rPr lang="zh-CN" altLang="en-US" smtClean="0"/>
              <a:t>2019/3/28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5ACB204-A9CA-4A66-B4DD-7D18F2803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A18639A-EDBA-497C-AEDD-8B6B70CC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815D7-D8A7-48C3-A4A4-7B5BC386A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85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ED23F8-1CE0-42D3-8EBF-D09944670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E6B95F-082D-462D-835F-BC7FB070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0F1B-ECA9-42BB-B63A-6E8E409C62EA}" type="datetimeFigureOut">
              <a:rPr lang="zh-CN" altLang="en-US" smtClean="0"/>
              <a:t>2019/3/28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98CB2F-3A60-4502-A6D2-02BA222C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770F57-FF33-4EDD-9C73-80676A31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815D7-D8A7-48C3-A4A4-7B5BC386A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48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F92333-E0D7-403C-9401-E90A39CE6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0F1B-ECA9-42BB-B63A-6E8E409C62EA}" type="datetimeFigureOut">
              <a:rPr lang="zh-CN" altLang="en-US" smtClean="0"/>
              <a:t>2019/3/28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1A7E78-3CEE-4046-8247-B3FBCA6F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96DF68-4D98-4BD7-A009-6ADCFDA60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815D7-D8A7-48C3-A4A4-7B5BC386A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57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29E19A-0F05-4726-8C53-C518021A5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0A086A-12D1-4F54-8114-675E78367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E90D73-BBC3-4FC7-A590-669E9319B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BE7DE1-BC9D-4112-BDF9-980F0BC9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0F1B-ECA9-42BB-B63A-6E8E409C62EA}" type="datetimeFigureOut">
              <a:rPr lang="zh-CN" altLang="en-US" smtClean="0"/>
              <a:t>2019/3/28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1E1D3E-32F1-4D6E-84AB-39D3B136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65C990-2B2B-460C-BD20-50AE679A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815D7-D8A7-48C3-A4A4-7B5BC386A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3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8EB3F7-6426-4476-917C-6C5FFECD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0A01938-301E-4E11-9442-C74DF8608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7B46D3-DC27-4DED-850D-F9DF83CA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E41298-EA20-4964-B673-C5C387B1D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0F1B-ECA9-42BB-B63A-6E8E409C62EA}" type="datetimeFigureOut">
              <a:rPr lang="zh-CN" altLang="en-US" smtClean="0"/>
              <a:t>2019/3/28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C8CD5-58F9-40FB-BEA5-91990786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B6FB3C-884E-47AE-84AD-D4B3EFD1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815D7-D8A7-48C3-A4A4-7B5BC386A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26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DA8A2F0-3295-40B3-A748-BEB9266D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D61B9A-FB66-490A-9907-40E96B747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2756D0-3F0A-48B5-A808-B00BAE4CC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0F1B-ECA9-42BB-B63A-6E8E409C62EA}" type="datetimeFigureOut">
              <a:rPr lang="zh-CN" altLang="en-US" smtClean="0"/>
              <a:t>2019/3/28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B0F645-FF07-46D5-938B-75E90AAD2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6C3EA7-66E3-43E4-BA3D-F5460D97D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815D7-D8A7-48C3-A4A4-7B5BC386A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58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F0D19F3-D315-4F75-882C-8E53CCB13FD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99373" y="-58788"/>
            <a:ext cx="8964612" cy="524656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观察下面图片，你能发现有何相似点吗？</a:t>
            </a:r>
            <a:endParaRPr lang="zh-CN" altLang="zh-CN" sz="2400" b="1" dirty="0">
              <a:solidFill>
                <a:srgbClr val="99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Picture 5" descr="876960349f1583ada71e120a">
            <a:extLst>
              <a:ext uri="{FF2B5EF4-FFF2-40B4-BE49-F238E27FC236}">
                <a16:creationId xmlns:a16="http://schemas.microsoft.com/office/drawing/2014/main" id="{57CA58CA-0167-4BC3-8D09-CE38B76A3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7" y="517140"/>
            <a:ext cx="10315294" cy="636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68FF9-7B81-4B2B-BD5C-D367446B75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4" t="1845" r="1114" b="11796"/>
          <a:stretch/>
        </p:blipFill>
        <p:spPr>
          <a:xfrm>
            <a:off x="499373" y="414373"/>
            <a:ext cx="5062274" cy="6387265"/>
          </a:xfrm>
          <a:prstGeom prst="rect">
            <a:avLst/>
          </a:prstGeom>
        </p:spPr>
      </p:pic>
      <p:pic>
        <p:nvPicPr>
          <p:cNvPr id="5" name="内容占位符 3" descr="IMG_2623.JPG">
            <a:extLst>
              <a:ext uri="{FF2B5EF4-FFF2-40B4-BE49-F238E27FC236}">
                <a16:creationId xmlns:a16="http://schemas.microsoft.com/office/drawing/2014/main" id="{187934BB-26D2-45AB-89E5-5D6DFE566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6691" r="-372" b="2972"/>
          <a:stretch>
            <a:fillRect/>
          </a:stretch>
        </p:blipFill>
        <p:spPr>
          <a:xfrm>
            <a:off x="6120746" y="477412"/>
            <a:ext cx="4693921" cy="6443626"/>
          </a:xfrm>
          <a:prstGeom prst="rect">
            <a:avLst/>
          </a:prstGeom>
        </p:spPr>
      </p:pic>
      <p:pic>
        <p:nvPicPr>
          <p:cNvPr id="7171" name="Picture 6" descr="33e674cdd75c694200e92871">
            <a:extLst>
              <a:ext uri="{FF2B5EF4-FFF2-40B4-BE49-F238E27FC236}">
                <a16:creationId xmlns:a16="http://schemas.microsoft.com/office/drawing/2014/main" id="{34EC63C2-5AFF-45FA-8D59-E3E9A42D7FF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2349" y="477412"/>
            <a:ext cx="5228274" cy="6340861"/>
          </a:xfrm>
          <a:noFill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2A254CC-83F6-4011-ACB8-9BEDEE696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23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9" descr="20140618_073706">
            <a:extLst>
              <a:ext uri="{FF2B5EF4-FFF2-40B4-BE49-F238E27FC236}">
                <a16:creationId xmlns:a16="http://schemas.microsoft.com/office/drawing/2014/main" id="{AE6D56C6-A9C9-4DB7-98CD-05761D39BCA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43031" b="14526"/>
          <a:stretch>
            <a:fillRect/>
          </a:stretch>
        </p:blipFill>
        <p:spPr>
          <a:xfrm>
            <a:off x="341817" y="2665925"/>
            <a:ext cx="2744787" cy="3660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2" name="Text Box 10">
            <a:extLst>
              <a:ext uri="{FF2B5EF4-FFF2-40B4-BE49-F238E27FC236}">
                <a16:creationId xmlns:a16="http://schemas.microsoft.com/office/drawing/2014/main" id="{37B79560-CEA3-44FD-9526-466C96488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188913"/>
            <a:ext cx="81375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4800" b="1" dirty="0"/>
              <a:t>2</a:t>
            </a:r>
            <a:r>
              <a:rPr lang="zh-CN" altLang="en-US" sz="4800" b="1" dirty="0"/>
              <a:t>、</a:t>
            </a:r>
            <a:r>
              <a:rPr lang="zh-CN" altLang="en-US" sz="4800" b="1" dirty="0">
                <a:solidFill>
                  <a:srgbClr val="FF0000"/>
                </a:solidFill>
              </a:rPr>
              <a:t>线条</a:t>
            </a:r>
            <a:r>
              <a:rPr lang="zh-CN" altLang="en-US" sz="4800" b="1" dirty="0"/>
              <a:t>的强弱来表现空间</a:t>
            </a:r>
          </a:p>
        </p:txBody>
      </p:sp>
      <p:pic>
        <p:nvPicPr>
          <p:cNvPr id="18443" name="Picture 11" descr="20140618_073729">
            <a:extLst>
              <a:ext uri="{FF2B5EF4-FFF2-40B4-BE49-F238E27FC236}">
                <a16:creationId xmlns:a16="http://schemas.microsoft.com/office/drawing/2014/main" id="{0EB4E9BC-9F07-4076-93F7-2F25A861C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1004" r="3845" b="571"/>
          <a:stretch>
            <a:fillRect/>
          </a:stretch>
        </p:blipFill>
        <p:spPr bwMode="auto">
          <a:xfrm>
            <a:off x="4700026" y="1152380"/>
            <a:ext cx="4211638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6" descr="20140618_142917">
            <a:extLst>
              <a:ext uri="{FF2B5EF4-FFF2-40B4-BE49-F238E27FC236}">
                <a16:creationId xmlns:a16="http://schemas.microsoft.com/office/drawing/2014/main" id="{E44111DE-74DD-4785-90CD-6A417487F0E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14308" r="3734" b="69078"/>
          <a:stretch>
            <a:fillRect/>
          </a:stretch>
        </p:blipFill>
        <p:spPr>
          <a:xfrm>
            <a:off x="292865" y="1105061"/>
            <a:ext cx="3600450" cy="50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9" name="Picture 17" descr="20140618_142917">
            <a:extLst>
              <a:ext uri="{FF2B5EF4-FFF2-40B4-BE49-F238E27FC236}">
                <a16:creationId xmlns:a16="http://schemas.microsoft.com/office/drawing/2014/main" id="{8605A414-3804-4F82-B785-42079F739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6" b="15723"/>
          <a:stretch>
            <a:fillRect/>
          </a:stretch>
        </p:blipFill>
        <p:spPr bwMode="auto">
          <a:xfrm>
            <a:off x="292865" y="1608298"/>
            <a:ext cx="360045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Rectangle 18">
            <a:extLst>
              <a:ext uri="{FF2B5EF4-FFF2-40B4-BE49-F238E27FC236}">
                <a16:creationId xmlns:a16="http://schemas.microsoft.com/office/drawing/2014/main" id="{EE5D7BFD-55F5-43AA-A05A-25ADB7DD1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901" y="5962651"/>
            <a:ext cx="7263527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zh-CN" altLang="en-US" sz="2400" b="1" dirty="0"/>
              <a:t>近实远虚，主实次虚。</a:t>
            </a:r>
          </a:p>
          <a:p>
            <a:pPr algn="ctr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zh-CN" altLang="en-US" sz="2400" b="1" dirty="0"/>
              <a:t>通过线条轻重、粗细、深浅、等变化加强空间效果。</a:t>
            </a:r>
          </a:p>
        </p:txBody>
      </p:sp>
      <p:pic>
        <p:nvPicPr>
          <p:cNvPr id="8" name="内容占位符 3" descr="IMG_2623.JPG">
            <a:extLst>
              <a:ext uri="{FF2B5EF4-FFF2-40B4-BE49-F238E27FC236}">
                <a16:creationId xmlns:a16="http://schemas.microsoft.com/office/drawing/2014/main" id="{89B5C250-5179-4B26-9C97-DAAECECBE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6691" r="-372" b="2972"/>
          <a:stretch>
            <a:fillRect/>
          </a:stretch>
        </p:blipFill>
        <p:spPr>
          <a:xfrm>
            <a:off x="7926870" y="1276349"/>
            <a:ext cx="3678976" cy="50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473C071-F21D-4DA1-9BC0-57E52590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1" y="400051"/>
            <a:ext cx="4727575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Line 3">
            <a:extLst>
              <a:ext uri="{FF2B5EF4-FFF2-40B4-BE49-F238E27FC236}">
                <a16:creationId xmlns:a16="http://schemas.microsoft.com/office/drawing/2014/main" id="{0154A8B8-628B-47F8-A7F5-DC242C863CFA}"/>
              </a:ext>
            </a:extLst>
          </p:cNvPr>
          <p:cNvSpPr>
            <a:spLocks noChangeShapeType="1"/>
          </p:cNvSpPr>
          <p:nvPr/>
        </p:nvSpPr>
        <p:spPr bwMode="auto">
          <a:xfrm>
            <a:off x="5876925" y="3811589"/>
            <a:ext cx="1568450" cy="477837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44" name="Line 4">
            <a:extLst>
              <a:ext uri="{FF2B5EF4-FFF2-40B4-BE49-F238E27FC236}">
                <a16:creationId xmlns:a16="http://schemas.microsoft.com/office/drawing/2014/main" id="{624F4BD6-CD8D-4FE6-BA38-FA274BDD85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389" y="4287838"/>
            <a:ext cx="3457575" cy="0"/>
          </a:xfrm>
          <a:prstGeom prst="line">
            <a:avLst/>
          </a:prstGeom>
          <a:noFill/>
          <a:ln w="38100" cap="flat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45" name="Line 5">
            <a:extLst>
              <a:ext uri="{FF2B5EF4-FFF2-40B4-BE49-F238E27FC236}">
                <a16:creationId xmlns:a16="http://schemas.microsoft.com/office/drawing/2014/main" id="{F6717211-4FD1-4A96-A387-49ABC5F33A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57775" y="4287839"/>
            <a:ext cx="2387600" cy="377825"/>
          </a:xfrm>
          <a:prstGeom prst="line">
            <a:avLst/>
          </a:prstGeom>
          <a:noFill/>
          <a:ln w="38100" cap="flat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BFBAF5BB-A7F3-4016-996F-5CD62CCF7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350" y="4027488"/>
            <a:ext cx="2533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物与物前后左右关系</a:t>
            </a:r>
          </a:p>
        </p:txBody>
      </p:sp>
      <p:sp>
        <p:nvSpPr>
          <p:cNvPr id="10247" name="Line 7">
            <a:extLst>
              <a:ext uri="{FF2B5EF4-FFF2-40B4-BE49-F238E27FC236}">
                <a16:creationId xmlns:a16="http://schemas.microsoft.com/office/drawing/2014/main" id="{DF7BFC98-3466-45C4-B560-62A2DABA79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389" y="1911351"/>
            <a:ext cx="3303587" cy="1184275"/>
          </a:xfrm>
          <a:prstGeom prst="line">
            <a:avLst/>
          </a:prstGeom>
          <a:noFill/>
          <a:ln w="38100" cap="flat" cmpd="sng">
            <a:solidFill>
              <a:srgbClr val="FCFE3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48" name="Line 8">
            <a:extLst>
              <a:ext uri="{FF2B5EF4-FFF2-40B4-BE49-F238E27FC236}">
                <a16:creationId xmlns:a16="http://schemas.microsoft.com/office/drawing/2014/main" id="{A5B7A350-4C80-4708-923A-79824C7A2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7800" y="2382839"/>
            <a:ext cx="3303588" cy="712787"/>
          </a:xfrm>
          <a:prstGeom prst="line">
            <a:avLst/>
          </a:prstGeom>
          <a:noFill/>
          <a:ln w="38100" cap="flat" cmpd="sng">
            <a:solidFill>
              <a:srgbClr val="FCFE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1344C338-2F64-4BCE-A70A-46212247B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75" y="2678114"/>
            <a:ext cx="3144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物体自身的前后、上下、里外等关系</a:t>
            </a:r>
          </a:p>
        </p:txBody>
      </p:sp>
      <p:sp>
        <p:nvSpPr>
          <p:cNvPr id="10250" name="Line 10">
            <a:extLst>
              <a:ext uri="{FF2B5EF4-FFF2-40B4-BE49-F238E27FC236}">
                <a16:creationId xmlns:a16="http://schemas.microsoft.com/office/drawing/2014/main" id="{FDD1C601-A8B3-4415-A5FB-E57C478ED4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8076" y="4687889"/>
            <a:ext cx="4913313" cy="750887"/>
          </a:xfrm>
          <a:prstGeom prst="line">
            <a:avLst/>
          </a:prstGeom>
          <a:noFill/>
          <a:ln w="38100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1" name="Line 11">
            <a:extLst>
              <a:ext uri="{FF2B5EF4-FFF2-40B4-BE49-F238E27FC236}">
                <a16:creationId xmlns:a16="http://schemas.microsoft.com/office/drawing/2014/main" id="{697F2687-A9AB-4881-938E-D3DC18DA1A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9826" y="5441950"/>
            <a:ext cx="3611563" cy="120650"/>
          </a:xfrm>
          <a:prstGeom prst="line">
            <a:avLst/>
          </a:prstGeom>
          <a:noFill/>
          <a:ln w="38100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2" name="Line 12">
            <a:extLst>
              <a:ext uri="{FF2B5EF4-FFF2-40B4-BE49-F238E27FC236}">
                <a16:creationId xmlns:a16="http://schemas.microsoft.com/office/drawing/2014/main" id="{A76AC73C-7453-4301-AC14-5AD129EBF4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3826" y="5457826"/>
            <a:ext cx="3357563" cy="688975"/>
          </a:xfrm>
          <a:prstGeom prst="line">
            <a:avLst/>
          </a:prstGeom>
          <a:noFill/>
          <a:ln w="38100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3" name="Text Box 13">
            <a:extLst>
              <a:ext uri="{FF2B5EF4-FFF2-40B4-BE49-F238E27FC236}">
                <a16:creationId xmlns:a16="http://schemas.microsoft.com/office/drawing/2014/main" id="{F399A054-1039-42D6-8E35-318F5CCAA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100" y="5265738"/>
            <a:ext cx="2578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物体与环境的的关系</a:t>
            </a: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02DE86AA-7263-490C-878D-C73F2AD20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825" y="96838"/>
            <a:ext cx="41163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空间</a:t>
            </a:r>
            <a:r>
              <a:rPr lang="zh-CN" altLang="en-US" sz="2400" dirty="0">
                <a:solidFill>
                  <a:srgbClr val="FF0000"/>
                </a:solidFill>
              </a:rPr>
              <a:t>表现的特点：</a:t>
            </a:r>
          </a:p>
          <a:p>
            <a:r>
              <a:rPr lang="zh-CN" altLang="en-US" sz="2400" dirty="0">
                <a:solidFill>
                  <a:srgbClr val="FF0000"/>
                </a:solidFill>
              </a:rPr>
              <a:t>1、近实远虚、前实后虚、上实下虚。</a:t>
            </a:r>
          </a:p>
          <a:p>
            <a:r>
              <a:rPr lang="zh-CN" altLang="en-US" sz="2400" dirty="0">
                <a:solidFill>
                  <a:srgbClr val="FF0000"/>
                </a:solidFill>
              </a:rPr>
              <a:t>2、黑白对比反差最大的地方是视觉中心（视觉焦点），围绕焦点，前后左右要虚。</a:t>
            </a:r>
          </a:p>
        </p:txBody>
      </p:sp>
      <p:sp>
        <p:nvSpPr>
          <p:cNvPr id="10255" name="Line 15">
            <a:extLst>
              <a:ext uri="{FF2B5EF4-FFF2-40B4-BE49-F238E27FC236}">
                <a16:creationId xmlns:a16="http://schemas.microsoft.com/office/drawing/2014/main" id="{1EA1A957-B825-4FDD-9CE2-9C9FCB519F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3788" y="3095625"/>
            <a:ext cx="2387600" cy="184150"/>
          </a:xfrm>
          <a:prstGeom prst="line">
            <a:avLst/>
          </a:prstGeom>
          <a:noFill/>
          <a:ln w="38100" cap="flat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6" name="Line 16">
            <a:extLst>
              <a:ext uri="{FF2B5EF4-FFF2-40B4-BE49-F238E27FC236}">
                <a16:creationId xmlns:a16="http://schemas.microsoft.com/office/drawing/2014/main" id="{92336A67-C815-4177-9D4A-F96E9FC998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4325" y="2130426"/>
            <a:ext cx="1593850" cy="784225"/>
          </a:xfrm>
          <a:prstGeom prst="line">
            <a:avLst/>
          </a:prstGeom>
          <a:noFill/>
          <a:ln w="38100" cap="flat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7" name="Line 17">
            <a:extLst>
              <a:ext uri="{FF2B5EF4-FFF2-40B4-BE49-F238E27FC236}">
                <a16:creationId xmlns:a16="http://schemas.microsoft.com/office/drawing/2014/main" id="{4B0D88DD-CB73-457F-9E9D-9FC8E12AE1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3789" y="865189"/>
            <a:ext cx="2211387" cy="2230437"/>
          </a:xfrm>
          <a:prstGeom prst="line">
            <a:avLst/>
          </a:prstGeom>
          <a:noFill/>
          <a:ln w="38100" cap="flat" cmpd="sng">
            <a:solidFill>
              <a:srgbClr val="52DF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8" name="Line 18">
            <a:extLst>
              <a:ext uri="{FF2B5EF4-FFF2-40B4-BE49-F238E27FC236}">
                <a16:creationId xmlns:a16="http://schemas.microsoft.com/office/drawing/2014/main" id="{D6B92143-2E27-44C9-999C-9231DD6AC9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3789" y="1320801"/>
            <a:ext cx="2338387" cy="1901825"/>
          </a:xfrm>
          <a:prstGeom prst="line">
            <a:avLst/>
          </a:prstGeom>
          <a:noFill/>
          <a:ln w="38100" cap="flat" cmpd="sng">
            <a:solidFill>
              <a:srgbClr val="52DF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BAE31EA4-3130-463A-A86A-C0A370AC9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" y="-140685"/>
            <a:ext cx="96853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3600" b="1" dirty="0"/>
              <a:t>3</a:t>
            </a:r>
            <a:r>
              <a:rPr lang="zh-CN" altLang="en-US" sz="3600" b="1" dirty="0"/>
              <a:t>、</a:t>
            </a:r>
            <a:r>
              <a:rPr lang="zh-CN" altLang="en-US" sz="3200" b="1" dirty="0">
                <a:solidFill>
                  <a:srgbClr val="FF0000"/>
                </a:solidFill>
              </a:rPr>
              <a:t>面  </a:t>
            </a:r>
            <a:r>
              <a:rPr lang="zh-CN" altLang="en-US" sz="3200" b="1" dirty="0"/>
              <a:t>明暗对比强弱来表现空间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84478261-1D26-4C99-97DE-A9407D933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682" y="5759793"/>
            <a:ext cx="542197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dirty="0"/>
              <a:t>       </a:t>
            </a:r>
            <a:r>
              <a:rPr lang="zh-CN" altLang="en-US" sz="2400" b="1" dirty="0"/>
              <a:t>通过明暗强弱对比、调子深浅、投影变化、明暗互称等虚实</a:t>
            </a:r>
          </a:p>
          <a:p>
            <a:r>
              <a:rPr lang="zh-CN" altLang="en-US" sz="2400" b="1" dirty="0"/>
              <a:t>关系等处理空间。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bldLvl="0" autoUpdateAnimBg="0"/>
      <p:bldP spid="10249" grpId="0" bldLvl="0" autoUpdateAnimBg="0"/>
      <p:bldP spid="10253" grpId="0" bldLvl="0" autoUpdateAnimBg="0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20140618_073742">
            <a:extLst>
              <a:ext uri="{FF2B5EF4-FFF2-40B4-BE49-F238E27FC236}">
                <a16:creationId xmlns:a16="http://schemas.microsoft.com/office/drawing/2014/main" id="{2C084B89-6B48-4323-AF26-11A66D1CF06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3682" r="8952" b="7732"/>
          <a:stretch>
            <a:fillRect/>
          </a:stretch>
        </p:blipFill>
        <p:spPr>
          <a:xfrm>
            <a:off x="6678614" y="692151"/>
            <a:ext cx="3989387" cy="5470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2" name="Text Box 6">
            <a:extLst>
              <a:ext uri="{FF2B5EF4-FFF2-40B4-BE49-F238E27FC236}">
                <a16:creationId xmlns:a16="http://schemas.microsoft.com/office/drawing/2014/main" id="{9C8BA640-90B3-431D-9D49-88F6BA2EF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4800" b="1" dirty="0"/>
              <a:t>4</a:t>
            </a:r>
            <a:r>
              <a:rPr lang="zh-CN" altLang="en-US" sz="4800" b="1" dirty="0"/>
              <a:t>、</a:t>
            </a:r>
            <a:r>
              <a:rPr lang="zh-CN" altLang="en-US" sz="4800" b="1" dirty="0">
                <a:solidFill>
                  <a:srgbClr val="FF0000"/>
                </a:solidFill>
              </a:rPr>
              <a:t>细节</a:t>
            </a:r>
            <a:r>
              <a:rPr lang="zh-CN" altLang="en-US" sz="4800" b="1" dirty="0"/>
              <a:t>刻画的强弱来表现空间</a:t>
            </a:r>
          </a:p>
        </p:txBody>
      </p:sp>
      <p:pic>
        <p:nvPicPr>
          <p:cNvPr id="111621" name="Picture 5" descr="dsc06921">
            <a:extLst>
              <a:ext uri="{FF2B5EF4-FFF2-40B4-BE49-F238E27FC236}">
                <a16:creationId xmlns:a16="http://schemas.microsoft.com/office/drawing/2014/main" id="{2BF8DD92-47E6-4EB0-ADCF-50024640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052513"/>
            <a:ext cx="496887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8">
            <a:extLst>
              <a:ext uri="{FF2B5EF4-FFF2-40B4-BE49-F238E27FC236}">
                <a16:creationId xmlns:a16="http://schemas.microsoft.com/office/drawing/2014/main" id="{3514E015-CAB1-4CB0-8E34-EB262F937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158206"/>
            <a:ext cx="112776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000" b="1" dirty="0"/>
              <a:t>近处：主要物体（视觉中心）、前面物体细节刻画详细具体，铅笔调子丰富， 清晰明确；</a:t>
            </a:r>
            <a:endParaRPr lang="en-US" altLang="zh-CN" sz="2000" b="1" dirty="0"/>
          </a:p>
          <a:p>
            <a:r>
              <a:rPr lang="zh-CN" altLang="en-US" sz="2000" b="1" dirty="0"/>
              <a:t>远处：弱化细节，模糊</a:t>
            </a:r>
          </a:p>
          <a:p>
            <a:endParaRPr lang="zh-CN" altLang="en-US" sz="2000" dirty="0"/>
          </a:p>
          <a:p>
            <a:r>
              <a:rPr lang="zh-CN" alt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16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5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5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4DDF9F7E-5536-4E70-92CD-DB1584FCD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9650" y="836613"/>
            <a:ext cx="8229600" cy="1223962"/>
          </a:xfrm>
        </p:spPr>
        <p:txBody>
          <a:bodyPr/>
          <a:lstStyle/>
          <a:p>
            <a:r>
              <a:rPr lang="zh-CN" altLang="en-US" dirty="0"/>
              <a:t>说说下面范画的空间是如何表达的？</a:t>
            </a:r>
          </a:p>
          <a:p>
            <a:r>
              <a:rPr lang="zh-CN" altLang="en-US" dirty="0"/>
              <a:t>提示：围绕空间关系的具体表现展开分析</a:t>
            </a:r>
          </a:p>
        </p:txBody>
      </p:sp>
      <p:pic>
        <p:nvPicPr>
          <p:cNvPr id="37892" name="Picture 4" descr="862ff57cfbdc4c40b151b9bd">
            <a:extLst>
              <a:ext uri="{FF2B5EF4-FFF2-40B4-BE49-F238E27FC236}">
                <a16:creationId xmlns:a16="http://schemas.microsoft.com/office/drawing/2014/main" id="{2211C8A3-0DE7-4625-ADEF-3C71174E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2133601"/>
            <a:ext cx="6227763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8EC8BB3F-C636-4D8F-9FA1-3FCBE5089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zh-CN" altLang="en-US"/>
              <a:t>教师范画分析并示范局部效果</a:t>
            </a:r>
          </a:p>
        </p:txBody>
      </p:sp>
      <p:pic>
        <p:nvPicPr>
          <p:cNvPr id="40964" name="Picture 4" descr="862ff57cfbdc4c40b151b9bd">
            <a:extLst>
              <a:ext uri="{FF2B5EF4-FFF2-40B4-BE49-F238E27FC236}">
                <a16:creationId xmlns:a16="http://schemas.microsoft.com/office/drawing/2014/main" id="{9EEB000A-2997-4315-9935-AC6F279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41057" r="68774" b="14590"/>
          <a:stretch>
            <a:fillRect/>
          </a:stretch>
        </p:blipFill>
        <p:spPr bwMode="auto">
          <a:xfrm>
            <a:off x="4943476" y="2420939"/>
            <a:ext cx="165576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 descr="862ff57cfbdc4c40b151b9bd">
            <a:extLst>
              <a:ext uri="{FF2B5EF4-FFF2-40B4-BE49-F238E27FC236}">
                <a16:creationId xmlns:a16="http://schemas.microsoft.com/office/drawing/2014/main" id="{E7B0B7D6-88D0-4F9C-B7E1-4FCA6B682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4922" r="29466" b="10861"/>
          <a:stretch>
            <a:fillRect/>
          </a:stretch>
        </p:blipFill>
        <p:spPr bwMode="auto">
          <a:xfrm>
            <a:off x="1524000" y="1052513"/>
            <a:ext cx="20272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" descr="862ff57cfbdc4c40b151b9bd">
            <a:extLst>
              <a:ext uri="{FF2B5EF4-FFF2-40B4-BE49-F238E27FC236}">
                <a16:creationId xmlns:a16="http://schemas.microsoft.com/office/drawing/2014/main" id="{128F9C7A-5FB8-4A8B-9C74-7D1E7411E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5" t="44316" b="21181"/>
          <a:stretch>
            <a:fillRect/>
          </a:stretch>
        </p:blipFill>
        <p:spPr bwMode="auto">
          <a:xfrm>
            <a:off x="7248525" y="2708275"/>
            <a:ext cx="20510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4" descr="862ff57cfbdc4c40b151b9bd">
            <a:extLst>
              <a:ext uri="{FF2B5EF4-FFF2-40B4-BE49-F238E27FC236}">
                <a16:creationId xmlns:a16="http://schemas.microsoft.com/office/drawing/2014/main" id="{FC82E06E-BD84-42AD-B0B5-97CB374FE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3" t="31174" r="27147" b="31027"/>
          <a:stretch>
            <a:fillRect/>
          </a:stretch>
        </p:blipFill>
        <p:spPr bwMode="auto">
          <a:xfrm>
            <a:off x="2063750" y="4941888"/>
            <a:ext cx="25209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8">
            <a:extLst>
              <a:ext uri="{FF2B5EF4-FFF2-40B4-BE49-F238E27FC236}">
                <a16:creationId xmlns:a16="http://schemas.microsoft.com/office/drawing/2014/main" id="{DD0022EC-8F87-4CB2-819B-2106F2B32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1557339"/>
            <a:ext cx="6155852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zh-CN" sz="2400"/>
              <a:t>①</a:t>
            </a:r>
            <a:r>
              <a:rPr lang="zh-CN" altLang="en-US" sz="2400"/>
              <a:t>利用点、线、面、体、投影位置及虚实等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2400"/>
              <a:t>  辨别空间关系；</a:t>
            </a:r>
          </a:p>
        </p:txBody>
      </p:sp>
      <p:sp>
        <p:nvSpPr>
          <p:cNvPr id="40969" name="Rectangle 9">
            <a:extLst>
              <a:ext uri="{FF2B5EF4-FFF2-40B4-BE49-F238E27FC236}">
                <a16:creationId xmlns:a16="http://schemas.microsoft.com/office/drawing/2014/main" id="{FB2F3E85-2D5D-4844-A224-D488D2F69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4365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400"/>
              <a:t>②</a:t>
            </a:r>
            <a:r>
              <a:rPr lang="zh-CN" altLang="en-US" sz="2400"/>
              <a:t>利用遮挡关系及透视关系推测物体的前后空间；</a:t>
            </a:r>
          </a:p>
        </p:txBody>
      </p:sp>
      <p:sp>
        <p:nvSpPr>
          <p:cNvPr id="40970" name="Rectangle 10">
            <a:extLst>
              <a:ext uri="{FF2B5EF4-FFF2-40B4-BE49-F238E27FC236}">
                <a16:creationId xmlns:a16="http://schemas.microsoft.com/office/drawing/2014/main" id="{156C2281-4BB6-47D5-BCE5-6FC35F824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5872163"/>
            <a:ext cx="307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zh-CN" sz="2400"/>
              <a:t>③</a:t>
            </a:r>
            <a:r>
              <a:rPr lang="zh-CN" altLang="en-US" sz="2400"/>
              <a:t>明暗互称体现空间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/>
      <p:bldP spid="40969" grpId="0"/>
      <p:bldP spid="409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D4B7B170-23A3-40A1-9980-5462FAAC6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>
                <a:solidFill>
                  <a:schemeClr val="tx1"/>
                </a:solidFill>
                <a:ea typeface="黑体" panose="02010609060101010101" pitchFamily="49" charset="-122"/>
              </a:rPr>
              <a:t>课堂总结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BBC6E5E-E69A-4051-899E-11BDEA2764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557338"/>
            <a:ext cx="8229600" cy="4525962"/>
          </a:xfrm>
        </p:spPr>
        <p:txBody>
          <a:bodyPr/>
          <a:lstStyle/>
          <a:p>
            <a:r>
              <a:rPr lang="en-US" altLang="zh-CN" sz="3600" b="1">
                <a:solidFill>
                  <a:srgbClr val="FF0000"/>
                </a:solidFill>
              </a:rPr>
              <a:t>      </a:t>
            </a:r>
            <a:r>
              <a:rPr lang="zh-CN" altLang="en-US" sz="3600" b="1">
                <a:solidFill>
                  <a:srgbClr val="FF0000"/>
                </a:solidFill>
              </a:rPr>
              <a:t>空间表达的三种具体表现形式：</a:t>
            </a:r>
          </a:p>
          <a:p>
            <a:pPr algn="ctr"/>
            <a:r>
              <a:rPr lang="zh-CN" altLang="en-US" b="1"/>
              <a:t>①线条强弱</a:t>
            </a:r>
          </a:p>
          <a:p>
            <a:pPr algn="ctr"/>
            <a:r>
              <a:rPr lang="zh-CN" altLang="en-US" b="1"/>
              <a:t>②明暗对比</a:t>
            </a:r>
          </a:p>
          <a:p>
            <a:pPr algn="ctr"/>
            <a:r>
              <a:rPr lang="zh-CN" altLang="en-US" b="1"/>
              <a:t>③细节刻画</a:t>
            </a:r>
          </a:p>
          <a:p>
            <a:pPr algn="just">
              <a:buFontTx/>
              <a:buNone/>
            </a:pPr>
            <a:r>
              <a:rPr lang="zh-CN" altLang="en-US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itchFamily="1" charset="-122"/>
                <a:ea typeface="楷体_GB2312" pitchFamily="1" charset="-122"/>
              </a:rPr>
              <a:t>      当然在绘画中体现空间的方法还有很多，比如利用点、线、面、角、投影位置、透视规律等，主要利用</a:t>
            </a:r>
            <a:r>
              <a:rPr lang="zh-CN" altLang="en-US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_GB2312" pitchFamily="1" charset="-122"/>
              </a:rPr>
              <a:t>“</a:t>
            </a:r>
            <a:r>
              <a:rPr lang="zh-CN" altLang="en-US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itchFamily="1" charset="-122"/>
                <a:ea typeface="楷体_GB2312" pitchFamily="1" charset="-122"/>
              </a:rPr>
              <a:t>虚</a:t>
            </a:r>
            <a:r>
              <a:rPr lang="zh-CN" altLang="en-US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_GB2312" pitchFamily="1" charset="-122"/>
              </a:rPr>
              <a:t>”</a:t>
            </a:r>
            <a:r>
              <a:rPr lang="zh-CN" altLang="en-US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itchFamily="1" charset="-122"/>
                <a:ea typeface="楷体_GB2312" pitchFamily="1" charset="-122"/>
              </a:rPr>
              <a:t>与</a:t>
            </a:r>
            <a:r>
              <a:rPr lang="zh-CN" altLang="en-US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_GB2312" pitchFamily="1" charset="-122"/>
              </a:rPr>
              <a:t>“</a:t>
            </a:r>
            <a:r>
              <a:rPr lang="zh-CN" altLang="en-US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itchFamily="1" charset="-122"/>
                <a:ea typeface="楷体_GB2312" pitchFamily="1" charset="-122"/>
              </a:rPr>
              <a:t>实</a:t>
            </a:r>
            <a:r>
              <a:rPr lang="zh-CN" altLang="en-US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_GB2312" pitchFamily="1" charset="-122"/>
              </a:rPr>
              <a:t>”</a:t>
            </a:r>
            <a:r>
              <a:rPr lang="zh-CN" altLang="en-US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itchFamily="1" charset="-122"/>
                <a:ea typeface="楷体_GB2312" pitchFamily="1" charset="-122"/>
              </a:rPr>
              <a:t>来表现空间。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4724F7-EF7B-4D79-98ED-40F06E0D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4631B55-6165-4D44-BBAE-0D7FAFF06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8" y="365125"/>
            <a:ext cx="3692636" cy="2765392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0CBB32-3BED-4755-8B40-D5782D419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15" y="283566"/>
            <a:ext cx="3331806" cy="26183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E62B25-F06D-40FF-B853-380B92E6D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47" y="313407"/>
            <a:ext cx="3442403" cy="25981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409B59-9AE3-4ACB-B27D-EF3359B89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812470" cy="26191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A2B8EB8-B127-4325-A89B-AFCC82CA4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40" y="3429000"/>
            <a:ext cx="3812470" cy="29752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BF694D-544A-429D-99F7-C1AF48B143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85" y="3370193"/>
            <a:ext cx="4004098" cy="303407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9D2D8BF-82E6-45B6-B88C-A3FFC1D42F5A}"/>
              </a:ext>
            </a:extLst>
          </p:cNvPr>
          <p:cNvSpPr txBox="1"/>
          <p:nvPr/>
        </p:nvSpPr>
        <p:spPr>
          <a:xfrm flipH="1">
            <a:off x="4477215" y="2961584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2.</a:t>
            </a:r>
            <a:r>
              <a:rPr lang="zh-CN" altLang="en-US" dirty="0"/>
              <a:t>构图、起大形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F5DF28C-0251-4545-896F-AA6344E2D8FF}"/>
              </a:ext>
            </a:extLst>
          </p:cNvPr>
          <p:cNvSpPr txBox="1"/>
          <p:nvPr/>
        </p:nvSpPr>
        <p:spPr>
          <a:xfrm>
            <a:off x="6041004" y="2999747"/>
            <a:ext cx="6082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判断光源，分出黑白两大面，找到明暗交界线和投影形状、位置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55EE56-0588-4C92-92E1-980D5D5404B8}"/>
              </a:ext>
            </a:extLst>
          </p:cNvPr>
          <p:cNvSpPr txBox="1"/>
          <p:nvPr/>
        </p:nvSpPr>
        <p:spPr>
          <a:xfrm>
            <a:off x="1028465" y="3069940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观察读画，分析照片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DC4FE98-5602-4100-8633-7964227DEA2C}"/>
              </a:ext>
            </a:extLst>
          </p:cNvPr>
          <p:cNvSpPr txBox="1"/>
          <p:nvPr/>
        </p:nvSpPr>
        <p:spPr>
          <a:xfrm>
            <a:off x="1259904" y="621960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结构素描分面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8E84088-C7AE-4197-B2FD-0FE42D93C615}"/>
              </a:ext>
            </a:extLst>
          </p:cNvPr>
          <p:cNvSpPr txBox="1"/>
          <p:nvPr/>
        </p:nvSpPr>
        <p:spPr>
          <a:xfrm>
            <a:off x="5311170" y="642359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抹擦暗部调子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5B050E5-71CC-42F5-9870-33B449F5003C}"/>
              </a:ext>
            </a:extLst>
          </p:cNvPr>
          <p:cNvSpPr txBox="1"/>
          <p:nvPr/>
        </p:nvSpPr>
        <p:spPr>
          <a:xfrm>
            <a:off x="8968755" y="643616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深入刻画，调整画面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0ED55864-7498-4110-A6BE-CF767B66FDFD}"/>
              </a:ext>
            </a:extLst>
          </p:cNvPr>
          <p:cNvSpPr txBox="1">
            <a:spLocks/>
          </p:cNvSpPr>
          <p:nvPr/>
        </p:nvSpPr>
        <p:spPr>
          <a:xfrm>
            <a:off x="298758" y="7015"/>
            <a:ext cx="8698611" cy="767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思考整理写生步骤</a:t>
            </a:r>
            <a:br>
              <a:rPr lang="zh-CN" altLang="en-US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8461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A05D6F0-AF9E-4EAB-B2BD-CEDE4AA46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22" y="317413"/>
            <a:ext cx="5040307" cy="6540587"/>
          </a:xfrm>
        </p:spPr>
      </p:pic>
      <p:sp>
        <p:nvSpPr>
          <p:cNvPr id="4" name="副标题 2">
            <a:extLst>
              <a:ext uri="{FF2B5EF4-FFF2-40B4-BE49-F238E27FC236}">
                <a16:creationId xmlns:a16="http://schemas.microsoft.com/office/drawing/2014/main" id="{8F5AA957-BEDD-47BF-A53E-2639A4075503}"/>
              </a:ext>
            </a:extLst>
          </p:cNvPr>
          <p:cNvSpPr txBox="1">
            <a:spLocks/>
          </p:cNvSpPr>
          <p:nvPr/>
        </p:nvSpPr>
        <p:spPr>
          <a:xfrm>
            <a:off x="595532" y="31741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4400" b="1" dirty="0">
                <a:solidFill>
                  <a:srgbClr val="0066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静物结构素描空间的表达</a:t>
            </a:r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BA3345DF-E91B-45F9-BC2F-82CC3C34B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7" y="944292"/>
            <a:ext cx="3712467" cy="26434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E165CF-7BAA-4E9D-B69B-228C58360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7" y="3919585"/>
            <a:ext cx="3712467" cy="26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32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>
            <a:extLst>
              <a:ext uri="{FF2B5EF4-FFF2-40B4-BE49-F238E27FC236}">
                <a16:creationId xmlns:a16="http://schemas.microsoft.com/office/drawing/2014/main" id="{97FBF1C6-531C-4AD9-A01D-68B6E1F136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09750" y="0"/>
            <a:ext cx="8540750" cy="1143000"/>
          </a:xfrm>
        </p:spPr>
        <p:txBody>
          <a:bodyPr/>
          <a:lstStyle/>
          <a:p>
            <a:r>
              <a:rPr lang="zh-CN" altLang="zh-CN" sz="6000" b="1"/>
              <a:t>学生实践</a:t>
            </a:r>
          </a:p>
        </p:txBody>
      </p:sp>
      <p:sp>
        <p:nvSpPr>
          <p:cNvPr id="17411" name="内容占位符 2">
            <a:extLst>
              <a:ext uri="{FF2B5EF4-FFF2-40B4-BE49-F238E27FC236}">
                <a16:creationId xmlns:a16="http://schemas.microsoft.com/office/drawing/2014/main" id="{34EC7E20-DF08-4E70-9F4E-A160F148090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08125" y="1001714"/>
            <a:ext cx="9386888" cy="550068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zh-CN" altLang="en-US" sz="4000" dirty="0"/>
              <a:t>要求：</a:t>
            </a:r>
          </a:p>
          <a:p>
            <a:pPr>
              <a:lnSpc>
                <a:spcPct val="70000"/>
              </a:lnSpc>
            </a:pPr>
            <a:r>
              <a:rPr lang="zh-CN" altLang="en-US" sz="4000" dirty="0"/>
              <a:t>1、善于观察静物结构写生对象。</a:t>
            </a:r>
            <a:endParaRPr lang="en-US" altLang="zh-CN" sz="4000" dirty="0"/>
          </a:p>
          <a:p>
            <a:pPr>
              <a:lnSpc>
                <a:spcPct val="70000"/>
              </a:lnSpc>
            </a:pPr>
            <a:r>
              <a:rPr lang="zh-CN" altLang="en-US" sz="4000" dirty="0"/>
              <a:t>2、步骤准确，造型逼真，明暗关系准确。</a:t>
            </a:r>
          </a:p>
          <a:p>
            <a:pPr>
              <a:lnSpc>
                <a:spcPct val="70000"/>
              </a:lnSpc>
            </a:pPr>
            <a:r>
              <a:rPr lang="zh-CN" altLang="en-US" sz="4000" dirty="0"/>
              <a:t>3、画面生动，富有艺术感染力。</a:t>
            </a:r>
            <a:endParaRPr lang="en-US" altLang="zh-CN" sz="4000" dirty="0"/>
          </a:p>
          <a:p>
            <a:pPr>
              <a:lnSpc>
                <a:spcPct val="70000"/>
              </a:lnSpc>
            </a:pPr>
            <a:r>
              <a:rPr lang="zh-CN" altLang="en-US" sz="4000" dirty="0"/>
              <a:t>4、纸张规格：8k，</a:t>
            </a:r>
          </a:p>
          <a:p>
            <a:pPr>
              <a:lnSpc>
                <a:spcPct val="70000"/>
              </a:lnSpc>
            </a:pPr>
            <a:r>
              <a:rPr lang="zh-CN" altLang="en-US" sz="4000" dirty="0"/>
              <a:t>     时间：两小时。</a:t>
            </a:r>
          </a:p>
        </p:txBody>
      </p:sp>
    </p:spTree>
  </p:cSld>
  <p:clrMapOvr>
    <a:masterClrMapping/>
  </p:clrMapOvr>
  <p:transition spd="slow">
    <p:pull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AB5D69B-3D8F-4003-A4AB-08865893F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006600"/>
                </a:solidFill>
                <a:ea typeface="黑体" panose="02010609060101010101" pitchFamily="49" charset="-122"/>
              </a:rPr>
              <a:t>课堂总结与课后拓展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624EFA32-B065-4F96-9CFA-572556296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latin typeface="楷体_GB2312" pitchFamily="1" charset="-122"/>
                <a:ea typeface="楷体_GB2312" pitchFamily="1" charset="-122"/>
              </a:rPr>
              <a:t>    </a:t>
            </a:r>
            <a:r>
              <a:rPr lang="zh-CN" altLang="en-US" dirty="0">
                <a:latin typeface="楷体_GB2312" pitchFamily="1" charset="-122"/>
                <a:ea typeface="楷体_GB2312" pitchFamily="1" charset="-122"/>
              </a:rPr>
              <a:t>联系生活中的场景，与小组同学一起谈谈你对质感的理解。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676442E-2474-42D1-91F0-92851143D4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374" y="834888"/>
            <a:ext cx="9144000" cy="1177580"/>
          </a:xfrm>
        </p:spPr>
        <p:txBody>
          <a:bodyPr/>
          <a:lstStyle/>
          <a:p>
            <a:r>
              <a:rPr lang="zh-CN" altLang="en-US" sz="7200" b="1" dirty="0">
                <a:latin typeface="黑体" panose="02010609060101010101" pitchFamily="49" charset="-122"/>
                <a:ea typeface="黑体" panose="02010609060101010101" pitchFamily="49" charset="-122"/>
              </a:rPr>
              <a:t>感知空间</a:t>
            </a:r>
          </a:p>
        </p:txBody>
      </p:sp>
    </p:spTree>
    <p:extLst>
      <p:ext uri="{BB962C8B-B14F-4D97-AF65-F5344CB8AC3E}">
        <p14:creationId xmlns:p14="http://schemas.microsoft.com/office/powerpoint/2010/main" val="1550945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E14B09A-4CC7-437B-8520-B943A1030E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一、什么是空间？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D86056D-8A77-4ACA-A79A-459E86206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altLang="zh-CN" sz="3600" dirty="0"/>
              <a:t>       </a:t>
            </a:r>
            <a:r>
              <a:rPr lang="zh-CN" altLang="en-US" sz="3600" dirty="0"/>
              <a:t>空间主要是指</a:t>
            </a:r>
            <a:r>
              <a:rPr lang="zh-CN" altLang="en-US" sz="3600" b="1" dirty="0">
                <a:solidFill>
                  <a:srgbClr val="FF0000"/>
                </a:solidFill>
              </a:rPr>
              <a:t>物体本身的体积</a:t>
            </a:r>
            <a:r>
              <a:rPr lang="zh-CN" altLang="en-US" sz="3600" dirty="0"/>
              <a:t>和</a:t>
            </a:r>
            <a:r>
              <a:rPr lang="zh-CN" altLang="en-US" sz="3600" b="1" dirty="0">
                <a:solidFill>
                  <a:srgbClr val="FF0000"/>
                </a:solidFill>
              </a:rPr>
              <a:t>物与物之间因位置、距离不同</a:t>
            </a:r>
            <a:r>
              <a:rPr lang="zh-CN" altLang="en-US" sz="3600" dirty="0"/>
              <a:t>而产生的</a:t>
            </a:r>
            <a:r>
              <a:rPr lang="zh-CN" altLang="en-US" sz="3600" b="1" dirty="0">
                <a:solidFill>
                  <a:srgbClr val="FF0000"/>
                </a:solidFill>
              </a:rPr>
              <a:t>远近关系</a:t>
            </a:r>
            <a:r>
              <a:rPr lang="zh-CN" altLang="en-US" sz="3600" dirty="0"/>
              <a:t>。当我们固定一个视点的位置，以此视点为坐标，才会产生具体的远近空间关系。</a:t>
            </a:r>
          </a:p>
          <a:p>
            <a:endParaRPr lang="en-US" altLang="zh-C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62AC20-EA13-4FA8-831F-023C39752C31}"/>
              </a:ext>
            </a:extLst>
          </p:cNvPr>
          <p:cNvSpPr txBox="1">
            <a:spLocks noChangeArrowheads="1"/>
          </p:cNvSpPr>
          <p:nvPr/>
        </p:nvSpPr>
        <p:spPr>
          <a:xfrm>
            <a:off x="1889125" y="3634807"/>
            <a:ext cx="8870950" cy="218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空间包括：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物体本身的体积、物体与物体之间距离关系、物体与环境的位置关系。</a:t>
            </a:r>
            <a:endParaRPr lang="en-US" altLang="zh-CN" sz="3600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4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9408B3E-B762-4E9F-A636-8D2749196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/>
          <a:lstStyle/>
          <a:p>
            <a:r>
              <a:rPr lang="zh-CN" altLang="en-US" dirty="0"/>
              <a:t>物体本身的体积</a:t>
            </a:r>
            <a:r>
              <a:rPr lang="en-US" altLang="zh-CN" dirty="0"/>
              <a:t>——</a:t>
            </a:r>
            <a:r>
              <a:rPr lang="zh-CN" altLang="en-US" b="1" dirty="0">
                <a:solidFill>
                  <a:srgbClr val="990099"/>
                </a:solidFill>
              </a:rPr>
              <a:t>立体感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6BCAC85-53C4-4447-958E-41A4BB2351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2369" y="1196977"/>
            <a:ext cx="10860259" cy="730298"/>
          </a:xfrm>
        </p:spPr>
        <p:txBody>
          <a:bodyPr>
            <a:normAutofit fontScale="92500"/>
          </a:bodyPr>
          <a:lstStyle/>
          <a:p>
            <a:r>
              <a:rPr lang="zh-CN" altLang="en-US" b="1" dirty="0">
                <a:solidFill>
                  <a:srgbClr val="990099"/>
                </a:solidFill>
              </a:rPr>
              <a:t>立体感</a:t>
            </a:r>
            <a:r>
              <a:rPr lang="zh-CN" altLang="en-US" dirty="0"/>
              <a:t>是指物体自身</a:t>
            </a:r>
            <a:r>
              <a:rPr lang="zh-CN" altLang="en-US" b="1" dirty="0">
                <a:solidFill>
                  <a:srgbClr val="FF0000"/>
                </a:solidFill>
              </a:rPr>
              <a:t>三维空间</a:t>
            </a:r>
            <a:r>
              <a:rPr lang="zh-CN" altLang="en-US" dirty="0"/>
              <a:t>的体感表现，因此立体感又称“体积感”。</a:t>
            </a:r>
          </a:p>
        </p:txBody>
      </p:sp>
      <p:pic>
        <p:nvPicPr>
          <p:cNvPr id="4102" name="Picture 6" descr="20100321134135-240148247">
            <a:extLst>
              <a:ext uri="{FF2B5EF4-FFF2-40B4-BE49-F238E27FC236}">
                <a16:creationId xmlns:a16="http://schemas.microsoft.com/office/drawing/2014/main" id="{2D9E7342-8336-4C02-ADD1-AD40CD1C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6044" r="7033"/>
          <a:stretch>
            <a:fillRect/>
          </a:stretch>
        </p:blipFill>
        <p:spPr bwMode="auto">
          <a:xfrm>
            <a:off x="1524000" y="3068639"/>
            <a:ext cx="3130550" cy="25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-130520213T9">
            <a:extLst>
              <a:ext uri="{FF2B5EF4-FFF2-40B4-BE49-F238E27FC236}">
                <a16:creationId xmlns:a16="http://schemas.microsoft.com/office/drawing/2014/main" id="{0538AD2A-3377-46DC-99D7-EAA604789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9" t="11806" r="17513" b="14388"/>
          <a:stretch>
            <a:fillRect/>
          </a:stretch>
        </p:blipFill>
        <p:spPr bwMode="auto">
          <a:xfrm>
            <a:off x="4727576" y="2852738"/>
            <a:ext cx="2974975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3304595_145330016106_2">
            <a:extLst>
              <a:ext uri="{FF2B5EF4-FFF2-40B4-BE49-F238E27FC236}">
                <a16:creationId xmlns:a16="http://schemas.microsoft.com/office/drawing/2014/main" id="{4E44CA3B-9E69-455E-97DF-07C3AD25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t="1192" r="4854"/>
          <a:stretch>
            <a:fillRect/>
          </a:stretch>
        </p:blipFill>
        <p:spPr bwMode="auto">
          <a:xfrm>
            <a:off x="7796214" y="2420938"/>
            <a:ext cx="2871787" cy="422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20140618_073621">
            <a:extLst>
              <a:ext uri="{FF2B5EF4-FFF2-40B4-BE49-F238E27FC236}">
                <a16:creationId xmlns:a16="http://schemas.microsoft.com/office/drawing/2014/main" id="{36BFDF61-45BD-49F4-BB22-A7466304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t="26408" r="12642" b="20061"/>
          <a:stretch>
            <a:fillRect/>
          </a:stretch>
        </p:blipFill>
        <p:spPr bwMode="auto">
          <a:xfrm>
            <a:off x="2208213" y="2276476"/>
            <a:ext cx="2881312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20140618_073627">
            <a:extLst>
              <a:ext uri="{FF2B5EF4-FFF2-40B4-BE49-F238E27FC236}">
                <a16:creationId xmlns:a16="http://schemas.microsoft.com/office/drawing/2014/main" id="{7CC678D2-B88A-45E9-9FC8-7C6C4C32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t="40610" r="12642" b="16011"/>
          <a:stretch>
            <a:fillRect/>
          </a:stretch>
        </p:blipFill>
        <p:spPr bwMode="auto">
          <a:xfrm>
            <a:off x="6240463" y="2349501"/>
            <a:ext cx="3529012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 Box 9">
            <a:extLst>
              <a:ext uri="{FF2B5EF4-FFF2-40B4-BE49-F238E27FC236}">
                <a16:creationId xmlns:a16="http://schemas.microsoft.com/office/drawing/2014/main" id="{3A3203C7-860C-4E74-B745-EBD24B5D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5229225"/>
            <a:ext cx="25923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/>
              <a:t>单体之间</a:t>
            </a:r>
          </a:p>
        </p:txBody>
      </p:sp>
      <p:sp>
        <p:nvSpPr>
          <p:cNvPr id="29706" name="Rectangle 10">
            <a:extLst>
              <a:ext uri="{FF2B5EF4-FFF2-40B4-BE49-F238E27FC236}">
                <a16:creationId xmlns:a16="http://schemas.microsoft.com/office/drawing/2014/main" id="{121FFB26-5793-4795-ABA3-A7157D03E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4941888"/>
            <a:ext cx="3600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/>
              <a:t>整组物体之间</a:t>
            </a:r>
          </a:p>
        </p:txBody>
      </p:sp>
      <p:sp>
        <p:nvSpPr>
          <p:cNvPr id="29709" name="Rectangle 13">
            <a:extLst>
              <a:ext uri="{FF2B5EF4-FFF2-40B4-BE49-F238E27FC236}">
                <a16:creationId xmlns:a16="http://schemas.microsoft.com/office/drawing/2014/main" id="{42B46BBF-C98C-4639-A4C1-7FBA65693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3860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9710" name="Rectangle 14">
            <a:extLst>
              <a:ext uri="{FF2B5EF4-FFF2-40B4-BE49-F238E27FC236}">
                <a16:creationId xmlns:a16="http://schemas.microsoft.com/office/drawing/2014/main" id="{0A759EE9-79E0-439B-96D2-828EBA4B3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27813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9711" name="Rectangle 15">
            <a:extLst>
              <a:ext uri="{FF2B5EF4-FFF2-40B4-BE49-F238E27FC236}">
                <a16:creationId xmlns:a16="http://schemas.microsoft.com/office/drawing/2014/main" id="{11F5129A-761E-4EBD-B1BB-D80CFC268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29972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9714" name="Text Box 18">
            <a:extLst>
              <a:ext uri="{FF2B5EF4-FFF2-40B4-BE49-F238E27FC236}">
                <a16:creationId xmlns:a16="http://schemas.microsoft.com/office/drawing/2014/main" id="{065FDB6C-6965-4F04-A0D8-42C198305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773238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ea typeface="楷体_GB2312" pitchFamily="1" charset="-122"/>
              </a:rPr>
              <a:t>说一说下面图片中的物体位置及距离关系如何体现空间关系的？</a:t>
            </a:r>
          </a:p>
        </p:txBody>
      </p:sp>
      <p:sp>
        <p:nvSpPr>
          <p:cNvPr id="29715" name="Text Box 19">
            <a:extLst>
              <a:ext uri="{FF2B5EF4-FFF2-40B4-BE49-F238E27FC236}">
                <a16:creationId xmlns:a16="http://schemas.microsoft.com/office/drawing/2014/main" id="{4C51CBEF-48E6-4AD3-806F-0FC39DFBC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5734051"/>
            <a:ext cx="84946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/>
              <a:t>小结：</a:t>
            </a:r>
            <a:r>
              <a:rPr lang="zh-CN" altLang="en-US" sz="2400" b="1">
                <a:solidFill>
                  <a:srgbClr val="009900"/>
                </a:solidFill>
                <a:ea typeface="楷体_GB2312" pitchFamily="1" charset="-122"/>
              </a:rPr>
              <a:t>无论是单体之间，还是整组物体之间，都可以利用点、</a:t>
            </a:r>
          </a:p>
          <a:p>
            <a:r>
              <a:rPr lang="zh-CN" altLang="en-US" sz="2400" b="1">
                <a:solidFill>
                  <a:srgbClr val="009900"/>
                </a:solidFill>
                <a:ea typeface="楷体_GB2312" pitchFamily="1" charset="-122"/>
              </a:rPr>
              <a:t>线、面、角、体等位置及距离远近来体现空间。</a:t>
            </a:r>
          </a:p>
        </p:txBody>
      </p:sp>
      <p:sp>
        <p:nvSpPr>
          <p:cNvPr id="29717" name="Rectangle 21">
            <a:extLst>
              <a:ext uri="{FF2B5EF4-FFF2-40B4-BE49-F238E27FC236}">
                <a16:creationId xmlns:a16="http://schemas.microsoft.com/office/drawing/2014/main" id="{8A2E7263-BAC0-4F22-A9EE-02835E6AC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12876"/>
            <a:ext cx="920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/>
              <a:t> </a:t>
            </a:r>
            <a:r>
              <a:rPr lang="zh-CN" altLang="en-US" sz="2000" dirty="0"/>
              <a:t>形体空间即物体自身各部分之间的空间距离，以及物体与物体之间的空间距离。</a:t>
            </a:r>
          </a:p>
        </p:txBody>
      </p:sp>
      <p:sp>
        <p:nvSpPr>
          <p:cNvPr id="29718" name="Text Box 22">
            <a:extLst>
              <a:ext uri="{FF2B5EF4-FFF2-40B4-BE49-F238E27FC236}">
                <a16:creationId xmlns:a16="http://schemas.microsoft.com/office/drawing/2014/main" id="{9ED09396-8BE0-4668-9FED-2289F625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4" y="754063"/>
            <a:ext cx="3241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形体空间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5" grpId="0"/>
      <p:bldP spid="29706" grpId="0"/>
      <p:bldP spid="29709" grpId="0"/>
      <p:bldP spid="29710" grpId="0"/>
      <p:bldP spid="29711" grpId="0"/>
      <p:bldP spid="29714" grpId="0"/>
      <p:bldP spid="29715" grpId="0"/>
      <p:bldP spid="29717" grpId="0"/>
      <p:bldP spid="297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>
            <a:extLst>
              <a:ext uri="{FF2B5EF4-FFF2-40B4-BE49-F238E27FC236}">
                <a16:creationId xmlns:a16="http://schemas.microsoft.com/office/drawing/2014/main" id="{CD73D992-1F27-4BA3-8F19-82E2ACE80C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6154" y="161553"/>
            <a:ext cx="10309323" cy="1368425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en-US" altLang="zh-CN" dirty="0"/>
              <a:t>          </a:t>
            </a:r>
            <a:r>
              <a:rPr lang="zh-CN" altLang="en-US" dirty="0"/>
              <a:t>形体空间主要是依据透视规律，将处于不同空间位置的物体的透视缩形变化，准确地表现于画面而造成的一种空间感觉。</a:t>
            </a:r>
          </a:p>
          <a:p>
            <a:pPr>
              <a:lnSpc>
                <a:spcPct val="90000"/>
              </a:lnSpc>
            </a:pPr>
            <a:endParaRPr lang="en-US" altLang="zh-CN" dirty="0"/>
          </a:p>
        </p:txBody>
      </p:sp>
      <p:pic>
        <p:nvPicPr>
          <p:cNvPr id="44037" name="Picture 5" descr="20121216095841ZES">
            <a:extLst>
              <a:ext uri="{FF2B5EF4-FFF2-40B4-BE49-F238E27FC236}">
                <a16:creationId xmlns:a16="http://schemas.microsoft.com/office/drawing/2014/main" id="{238F06DA-9628-44EF-B618-8B677395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6" y="1276349"/>
            <a:ext cx="6797424" cy="38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0" name="Text Box 8">
            <a:extLst>
              <a:ext uri="{FF2B5EF4-FFF2-40B4-BE49-F238E27FC236}">
                <a16:creationId xmlns:a16="http://schemas.microsoft.com/office/drawing/2014/main" id="{C7EAF8FC-A90B-4DE0-9E83-455414176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710" y="5865035"/>
            <a:ext cx="62376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dirty="0"/>
              <a:t>小结：</a:t>
            </a:r>
            <a:r>
              <a:rPr lang="zh-CN" altLang="en-US" sz="2400" b="1" dirty="0">
                <a:solidFill>
                  <a:srgbClr val="009900"/>
                </a:solidFill>
                <a:ea typeface="楷体_GB2312" pitchFamily="1" charset="-122"/>
              </a:rPr>
              <a:t>利用透视规律</a:t>
            </a:r>
            <a:r>
              <a:rPr lang="en-US" altLang="zh-CN" sz="2400" b="1" dirty="0">
                <a:solidFill>
                  <a:srgbClr val="009900"/>
                </a:solidFill>
                <a:ea typeface="楷体_GB2312" pitchFamily="1" charset="-122"/>
              </a:rPr>
              <a:t>(</a:t>
            </a:r>
            <a:r>
              <a:rPr lang="zh-CN" altLang="en-US" sz="2400" b="1" dirty="0">
                <a:solidFill>
                  <a:srgbClr val="009900"/>
                </a:solidFill>
                <a:ea typeface="楷体_GB2312" pitchFamily="1" charset="-122"/>
              </a:rPr>
              <a:t>近大远小</a:t>
            </a:r>
            <a:r>
              <a:rPr lang="en-US" altLang="zh-CN" sz="2400" b="1" dirty="0">
                <a:solidFill>
                  <a:srgbClr val="009900"/>
                </a:solidFill>
                <a:ea typeface="楷体_GB2312" pitchFamily="1" charset="-122"/>
              </a:rPr>
              <a:t>)</a:t>
            </a:r>
            <a:r>
              <a:rPr lang="zh-CN" altLang="en-US" sz="2400" b="1" dirty="0">
                <a:solidFill>
                  <a:srgbClr val="009900"/>
                </a:solidFill>
                <a:ea typeface="楷体_GB2312" pitchFamily="1" charset="-122"/>
              </a:rPr>
              <a:t>来体现空间。</a:t>
            </a:r>
          </a:p>
        </p:txBody>
      </p:sp>
      <p:pic>
        <p:nvPicPr>
          <p:cNvPr id="7" name="内容占位符 3" descr="IMG_2623.JPG">
            <a:extLst>
              <a:ext uri="{FF2B5EF4-FFF2-40B4-BE49-F238E27FC236}">
                <a16:creationId xmlns:a16="http://schemas.microsoft.com/office/drawing/2014/main" id="{B29BAA51-B472-4FDA-ADB2-E9A66BC2D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6691" r="-372" b="2972"/>
          <a:stretch>
            <a:fillRect/>
          </a:stretch>
        </p:blipFill>
        <p:spPr>
          <a:xfrm>
            <a:off x="7926870" y="1276349"/>
            <a:ext cx="3678976" cy="5050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C05C5B3-A340-4E34-A4B3-2418B6B103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-171450"/>
            <a:ext cx="8229600" cy="1143000"/>
          </a:xfrm>
        </p:spPr>
        <p:txBody>
          <a:bodyPr/>
          <a:lstStyle/>
          <a:p>
            <a:r>
              <a:rPr lang="en-US" altLang="zh-CN" sz="36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zh-CN" altLang="en-US" sz="36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、色彩空间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CB6DCAD-D820-41F3-8109-F2D400690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765176"/>
            <a:ext cx="8964612" cy="4525963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altLang="zh-CN"/>
              <a:t>    </a:t>
            </a:r>
            <a:r>
              <a:rPr lang="zh-CN" altLang="en-US"/>
              <a:t>色彩空间即物体所处环境与画者之间的距离，由于空气中的微粒和尘埃对光线照射的影响，而产生的近实远虚、近浓远淡的色调强弱变化。</a:t>
            </a:r>
          </a:p>
          <a:p>
            <a:pPr algn="just">
              <a:lnSpc>
                <a:spcPct val="90000"/>
              </a:lnSpc>
            </a:pPr>
            <a:r>
              <a:rPr lang="zh-CN" altLang="en-US"/>
              <a:t>    色彩空间主要是依靠明暗色调的变化，如近实远虚、近浓远淡而造成的一种空间感觉。色彩空间可以进一步加强物体之间和物体自身的空间感，增强素描造型的真实感、生动感和艺术感染力。</a:t>
            </a:r>
          </a:p>
          <a:p>
            <a:pPr>
              <a:lnSpc>
                <a:spcPct val="90000"/>
              </a:lnSpc>
            </a:pPr>
            <a:endParaRPr lang="en-US" altLang="zh-CN"/>
          </a:p>
        </p:txBody>
      </p:sp>
      <p:pic>
        <p:nvPicPr>
          <p:cNvPr id="6149" name="Picture 5" descr="QQ图片20140617165539">
            <a:extLst>
              <a:ext uri="{FF2B5EF4-FFF2-40B4-BE49-F238E27FC236}">
                <a16:creationId xmlns:a16="http://schemas.microsoft.com/office/drawing/2014/main" id="{7D9E8BC9-F779-4672-A716-D7570F5D1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16193" r="13853" b="6978"/>
          <a:stretch>
            <a:fillRect/>
          </a:stretch>
        </p:blipFill>
        <p:spPr bwMode="auto">
          <a:xfrm>
            <a:off x="6600826" y="3654425"/>
            <a:ext cx="40671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QQ图片20140617165526">
            <a:extLst>
              <a:ext uri="{FF2B5EF4-FFF2-40B4-BE49-F238E27FC236}">
                <a16:creationId xmlns:a16="http://schemas.microsoft.com/office/drawing/2014/main" id="{1030D57B-5BF1-454A-AE6D-1A5FDBB8C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13628" r="16805" b="10622"/>
          <a:stretch>
            <a:fillRect/>
          </a:stretch>
        </p:blipFill>
        <p:spPr bwMode="auto">
          <a:xfrm>
            <a:off x="1992313" y="3644900"/>
            <a:ext cx="4176712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4579EFA-AC03-441C-8182-D55E2BB85E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838" y="-171450"/>
            <a:ext cx="9936163" cy="1143000"/>
          </a:xfrm>
        </p:spPr>
        <p:txBody>
          <a:bodyPr/>
          <a:lstStyle/>
          <a:p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二、表现空间的主要手段“</a:t>
            </a:r>
            <a:r>
              <a:rPr lang="zh-CN" altLang="en-US" sz="4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虚</a:t>
            </a:r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”与“</a:t>
            </a:r>
            <a:r>
              <a:rPr lang="zh-CN" altLang="en-US" sz="4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</a:t>
            </a:r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</a:p>
        </p:txBody>
      </p:sp>
      <p:pic>
        <p:nvPicPr>
          <p:cNvPr id="30727" name="Picture 7" descr="20140618_073640">
            <a:extLst>
              <a:ext uri="{FF2B5EF4-FFF2-40B4-BE49-F238E27FC236}">
                <a16:creationId xmlns:a16="http://schemas.microsoft.com/office/drawing/2014/main" id="{71E7EFD9-0808-46B4-92AA-6E68E8E1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47975" r="5235" b="9563"/>
          <a:stretch>
            <a:fillRect/>
          </a:stretch>
        </p:blipFill>
        <p:spPr bwMode="auto">
          <a:xfrm>
            <a:off x="1774825" y="836613"/>
            <a:ext cx="4211638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20140618_073645">
            <a:extLst>
              <a:ext uri="{FF2B5EF4-FFF2-40B4-BE49-F238E27FC236}">
                <a16:creationId xmlns:a16="http://schemas.microsoft.com/office/drawing/2014/main" id="{79442A31-1CBD-494F-8B61-B7E491DAA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9" t="51678" r="11421" b="9563"/>
          <a:stretch>
            <a:fillRect/>
          </a:stretch>
        </p:blipFill>
        <p:spPr bwMode="auto">
          <a:xfrm>
            <a:off x="6240464" y="836613"/>
            <a:ext cx="406717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20140618_073651">
            <a:extLst>
              <a:ext uri="{FF2B5EF4-FFF2-40B4-BE49-F238E27FC236}">
                <a16:creationId xmlns:a16="http://schemas.microsoft.com/office/drawing/2014/main" id="{A563C44A-C640-4CCB-B5AB-0799F6C2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9" t="55382" r="16331" b="8627"/>
          <a:stretch>
            <a:fillRect/>
          </a:stretch>
        </p:blipFill>
        <p:spPr bwMode="auto">
          <a:xfrm>
            <a:off x="4511675" y="3573463"/>
            <a:ext cx="40322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>
            <a:extLst>
              <a:ext uri="{FF2B5EF4-FFF2-40B4-BE49-F238E27FC236}">
                <a16:creationId xmlns:a16="http://schemas.microsoft.com/office/drawing/2014/main" id="{C05CC685-3751-4490-BC48-9CC3D8CDC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9" y="6338888"/>
            <a:ext cx="4827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/>
              <a:t>利用虚实增加空间感的效果。</a:t>
            </a:r>
          </a:p>
        </p:txBody>
      </p:sp>
      <p:sp>
        <p:nvSpPr>
          <p:cNvPr id="30731" name="Oval 11">
            <a:extLst>
              <a:ext uri="{FF2B5EF4-FFF2-40B4-BE49-F238E27FC236}">
                <a16:creationId xmlns:a16="http://schemas.microsoft.com/office/drawing/2014/main" id="{49986AD1-F192-434D-B849-7181A25A7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9" y="1484314"/>
            <a:ext cx="1081087" cy="10810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32" name="Oval 12">
            <a:extLst>
              <a:ext uri="{FF2B5EF4-FFF2-40B4-BE49-F238E27FC236}">
                <a16:creationId xmlns:a16="http://schemas.microsoft.com/office/drawing/2014/main" id="{8355B84B-B3F9-4009-A4FA-5E78DE089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700214"/>
            <a:ext cx="1081088" cy="10810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33" name="Oval 13">
            <a:extLst>
              <a:ext uri="{FF2B5EF4-FFF2-40B4-BE49-F238E27FC236}">
                <a16:creationId xmlns:a16="http://schemas.microsoft.com/office/drawing/2014/main" id="{3F5E2349-BEC3-48F9-B7B3-23DB9B716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4292600"/>
            <a:ext cx="1081087" cy="10810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34" name="Rectangle 14">
            <a:extLst>
              <a:ext uri="{FF2B5EF4-FFF2-40B4-BE49-F238E27FC236}">
                <a16:creationId xmlns:a16="http://schemas.microsoft.com/office/drawing/2014/main" id="{22F7317F-80DB-4255-858B-A6DA68F32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075114"/>
            <a:ext cx="32175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 dirty="0"/>
              <a:t>“</a:t>
            </a:r>
            <a:r>
              <a:rPr lang="zh-CN" altLang="en-US" sz="2400" b="1" dirty="0">
                <a:solidFill>
                  <a:srgbClr val="FF0000"/>
                </a:solidFill>
              </a:rPr>
              <a:t>实</a:t>
            </a:r>
            <a:r>
              <a:rPr lang="zh-CN" altLang="en-US" sz="2400" b="1" dirty="0"/>
              <a:t>”是指清楚、具体；</a:t>
            </a:r>
          </a:p>
          <a:p>
            <a:r>
              <a:rPr lang="zh-CN" altLang="en-US" sz="2400" b="1" dirty="0"/>
              <a:t>“</a:t>
            </a:r>
            <a:r>
              <a:rPr lang="zh-CN" altLang="en-US" sz="2400" b="1" dirty="0">
                <a:solidFill>
                  <a:srgbClr val="FF0000"/>
                </a:solidFill>
              </a:rPr>
              <a:t>虚</a:t>
            </a:r>
            <a:r>
              <a:rPr lang="zh-CN" altLang="en-US" sz="2400" b="1" dirty="0"/>
              <a:t>”是指模糊、概括。</a:t>
            </a:r>
          </a:p>
          <a:p>
            <a:r>
              <a:rPr lang="zh-CN" altLang="en-US" sz="2400" b="1" dirty="0"/>
              <a:t>     即近实远虚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30" grpId="0"/>
      <p:bldP spid="307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Text Box 10">
            <a:extLst>
              <a:ext uri="{FF2B5EF4-FFF2-40B4-BE49-F238E27FC236}">
                <a16:creationId xmlns:a16="http://schemas.microsoft.com/office/drawing/2014/main" id="{37B79560-CEA3-44FD-9526-466C96488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1375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4400" b="1" dirty="0"/>
              <a:t>1</a:t>
            </a:r>
            <a:r>
              <a:rPr lang="zh-CN" altLang="en-US" sz="4400" b="1" dirty="0"/>
              <a:t>、</a:t>
            </a:r>
            <a:r>
              <a:rPr lang="zh-CN" altLang="en-US" sz="4000" b="1" dirty="0">
                <a:solidFill>
                  <a:srgbClr val="FF0000"/>
                </a:solidFill>
              </a:rPr>
              <a:t>点</a:t>
            </a:r>
            <a:r>
              <a:rPr lang="zh-CN" altLang="en-US" sz="4000" b="1" dirty="0"/>
              <a:t>的疏密来表现空间</a:t>
            </a:r>
          </a:p>
        </p:txBody>
      </p:sp>
      <p:sp>
        <p:nvSpPr>
          <p:cNvPr id="18450" name="Rectangle 18">
            <a:extLst>
              <a:ext uri="{FF2B5EF4-FFF2-40B4-BE49-F238E27FC236}">
                <a16:creationId xmlns:a16="http://schemas.microsoft.com/office/drawing/2014/main" id="{EE5D7BFD-55F5-43AA-A05A-25ADB7DD1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9290" y="2032842"/>
            <a:ext cx="1755263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zh-CN" altLang="en-US" sz="2400" b="1" dirty="0"/>
              <a:t>近实远虚，主实次虚。</a:t>
            </a:r>
            <a:endParaRPr lang="en-US" altLang="zh-CN" sz="2400" b="1" dirty="0"/>
          </a:p>
          <a:p>
            <a:pPr algn="ctr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zh-CN" altLang="en-US" sz="2400" b="1" dirty="0"/>
          </a:p>
          <a:p>
            <a:pPr algn="ctr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zh-CN" altLang="en-US" sz="2400" b="1" dirty="0"/>
              <a:t>通过点的轻重、疏密、聚散、深浅等变化加强空间效果。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F68AF4E-087D-4A7A-8730-051038CFD8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3" t="53141" r="4014"/>
          <a:stretch/>
        </p:blipFill>
        <p:spPr>
          <a:xfrm rot="16200000">
            <a:off x="4289494" y="1180422"/>
            <a:ext cx="6795733" cy="44971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DC39764-6B2B-4E22-9C48-30D8AD38BE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r="4014" b="45874"/>
          <a:stretch/>
        </p:blipFill>
        <p:spPr>
          <a:xfrm rot="16200000">
            <a:off x="-44826" y="1549575"/>
            <a:ext cx="5883357" cy="4497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844</Words>
  <Application>Microsoft Office PowerPoint</Application>
  <PresentationFormat>宽屏</PresentationFormat>
  <Paragraphs>78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等线</vt:lpstr>
      <vt:lpstr>等线 Light</vt:lpstr>
      <vt:lpstr>黑体</vt:lpstr>
      <vt:lpstr>华文琥珀</vt:lpstr>
      <vt:lpstr>楷体_GB2312</vt:lpstr>
      <vt:lpstr>宋体</vt:lpstr>
      <vt:lpstr>Arial</vt:lpstr>
      <vt:lpstr>Wingdings</vt:lpstr>
      <vt:lpstr>Office 主题​​</vt:lpstr>
      <vt:lpstr>观察下面图片，你能发现有何相似点吗？</vt:lpstr>
      <vt:lpstr>感知空间</vt:lpstr>
      <vt:lpstr>一、什么是空间？</vt:lpstr>
      <vt:lpstr>物体本身的体积——立体感</vt:lpstr>
      <vt:lpstr>PowerPoint 演示文稿</vt:lpstr>
      <vt:lpstr>PowerPoint 演示文稿</vt:lpstr>
      <vt:lpstr>2、色彩空间</vt:lpstr>
      <vt:lpstr>二、表现空间的主要手段“虚”与“实”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教师范画分析并示范局部效果</vt:lpstr>
      <vt:lpstr>课堂总结</vt:lpstr>
      <vt:lpstr>PowerPoint 演示文稿</vt:lpstr>
      <vt:lpstr>PowerPoint 演示文稿</vt:lpstr>
      <vt:lpstr>学生实践</vt:lpstr>
      <vt:lpstr>课堂总结与课后拓展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24</cp:revision>
  <dcterms:created xsi:type="dcterms:W3CDTF">2019-03-27T22:08:05Z</dcterms:created>
  <dcterms:modified xsi:type="dcterms:W3CDTF">2019-03-28T06:02:00Z</dcterms:modified>
</cp:coreProperties>
</file>