
<file path=[Content_Types].xml><?xml version="1.0" encoding="utf-8"?>
<Types xmlns="http://schemas.openxmlformats.org/package/2006/content-types">
  <Default Extension="jpeg" ContentType="image/jpeg"/>
  <Default Extension="wav" ContentType="audio/x-wav"/>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76" r:id="rId4"/>
    <p:sldId id="277" r:id="rId5"/>
    <p:sldId id="274" r:id="rId6"/>
    <p:sldId id="300" r:id="rId7"/>
    <p:sldId id="348" r:id="rId8"/>
    <p:sldId id="347" r:id="rId9"/>
    <p:sldId id="293" r:id="rId10"/>
    <p:sldId id="280" r:id="rId11"/>
    <p:sldId id="281" r:id="rId12"/>
    <p:sldId id="317" r:id="rId13"/>
    <p:sldId id="292" r:id="rId14"/>
    <p:sldId id="278" r:id="rId15"/>
    <p:sldId id="279" r:id="rId16"/>
    <p:sldId id="282" r:id="rId17"/>
    <p:sldId id="297" r:id="rId18"/>
    <p:sldId id="335" r:id="rId19"/>
    <p:sldId id="336" r:id="rId20"/>
    <p:sldId id="337" r:id="rId21"/>
    <p:sldId id="338" r:id="rId22"/>
    <p:sldId id="339" r:id="rId23"/>
    <p:sldId id="288" r:id="rId24"/>
    <p:sldId id="285" r:id="rId25"/>
    <p:sldId id="289" r:id="rId26"/>
    <p:sldId id="392" r:id="rId27"/>
    <p:sldId id="298" r:id="rId28"/>
    <p:sldId id="290" r:id="rId29"/>
    <p:sldId id="291" r:id="rId30"/>
    <p:sldId id="39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99"/>
    <a:srgbClr val="F9CBCB"/>
    <a:srgbClr val="BBC9B7"/>
    <a:srgbClr val="F4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2"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hasCustomPrompt="1"/>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hasCustomPrompt="1"/>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编辑母版文本样式</a:t>
            </a:r>
            <a:endParaRPr lang="zh-CN" altLang="en-US" smtClean="0"/>
          </a:p>
        </p:txBody>
      </p:sp>
      <p:sp>
        <p:nvSpPr>
          <p:cNvPr id="10" name="Text Placeholder 3"/>
          <p:cNvSpPr>
            <a:spLocks noGrp="1"/>
          </p:cNvSpPr>
          <p:nvPr>
            <p:ph type="body" sz="half" idx="2" hasCustomPrompt="1"/>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16" name="Text Placeholder 3"/>
          <p:cNvSpPr>
            <a:spLocks noGrp="1"/>
          </p:cNvSpPr>
          <p:nvPr>
            <p:ph type="body" sz="half" idx="15" hasCustomPrompt="1"/>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Text Placeholder 4"/>
          <p:cNvSpPr>
            <a:spLocks noGrp="1"/>
          </p:cNvSpPr>
          <p:nvPr>
            <p:ph type="body" sz="quarter" idx="3" hasCustomPrompt="1"/>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19" name="Text Placeholder 3"/>
          <p:cNvSpPr>
            <a:spLocks noGrp="1"/>
          </p:cNvSpPr>
          <p:nvPr>
            <p:ph type="body" sz="half" idx="16" hasCustomPrompt="1"/>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14" name="Text Placeholder 4"/>
          <p:cNvSpPr>
            <a:spLocks noGrp="1"/>
          </p:cNvSpPr>
          <p:nvPr>
            <p:ph type="body" sz="quarter" idx="13" hasCustomPrompt="1"/>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20" name="Text Placeholder 3"/>
          <p:cNvSpPr>
            <a:spLocks noGrp="1"/>
          </p:cNvSpPr>
          <p:nvPr>
            <p:ph type="body" sz="half" idx="17" hasCustomPrompt="1"/>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hasCustomPrompt="1"/>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Text Placeholder 4"/>
          <p:cNvSpPr>
            <a:spLocks noGrp="1"/>
          </p:cNvSpPr>
          <p:nvPr>
            <p:ph type="body" sz="quarter" idx="3" hasCustomPrompt="1"/>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hasCustomPrompt="1"/>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14" name="Text Placeholder 4"/>
          <p:cNvSpPr>
            <a:spLocks noGrp="1"/>
          </p:cNvSpPr>
          <p:nvPr>
            <p:ph type="body" sz="quarter" idx="13" hasCustomPrompt="1"/>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hasCustomPrompt="1"/>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nchor="t" anchorCtr="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52463" y="887414"/>
            <a:ext cx="7423149" cy="536892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3"/>
          <p:cNvSpPr>
            <a:spLocks noGrp="1"/>
          </p:cNvSpPr>
          <p:nvPr>
            <p:ph type="ftr" sz="quarter" idx="11"/>
          </p:nvPr>
        </p:nvSpPr>
        <p:spPr/>
        <p:txBody>
          <a:bodyPr/>
          <a:lstStyle/>
          <a:p>
            <a:endParaRPr lang="zh-CN" altLang="en-US"/>
          </a:p>
        </p:txBody>
      </p:sp>
      <p:sp>
        <p:nvSpPr>
          <p:cNvPr id="6" name="Slide Number Placeholder 4"/>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2"/>
          <p:cNvSpPr>
            <a:spLocks noGrp="1"/>
          </p:cNvSpPr>
          <p:nvPr>
            <p:ph type="ftr" sz="quarter" idx="11"/>
          </p:nvPr>
        </p:nvSpPr>
        <p:spPr/>
        <p:txBody>
          <a:bodyPr/>
          <a:lstStyle/>
          <a:p>
            <a:endParaRPr lang="zh-CN" altLang="en-US"/>
          </a:p>
        </p:txBody>
      </p:sp>
      <p:sp>
        <p:nvSpPr>
          <p:cNvPr id="6" name="Slide Number Placeholder 3"/>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7" name="Date Placeholder 4"/>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5" name="Footer Placeholder 5"/>
          <p:cNvSpPr>
            <a:spLocks noGrp="1"/>
          </p:cNvSpPr>
          <p:nvPr>
            <p:ph type="ftr" sz="quarter" idx="11"/>
          </p:nvPr>
        </p:nvSpPr>
        <p:spPr/>
        <p:txBody>
          <a:bodyPr/>
          <a:lstStyle/>
          <a:p>
            <a:endParaRPr lang="zh-CN" altLang="en-US"/>
          </a:p>
        </p:txBody>
      </p:sp>
      <p:sp>
        <p:nvSpPr>
          <p:cNvPr id="6" name="Slide Number Placeholder 6"/>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697A587B-DF8F-4FC0-912D-5AE536485A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1DEC91D-CB6D-45AC-9957-2D904911504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4.png"/><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0">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7A587B-DF8F-4FC0-912D-5AE536485A59}" type="datetimeFigureOut">
              <a:rPr lang="zh-CN" altLang="en-US" smtClean="0"/>
            </a:fld>
            <a:endParaRPr lang="zh-CN"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CN"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DEC91D-CB6D-45AC-9957-2D904911504E}"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slide" Target="slide29.xml"/><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29.jpe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hdphoto2.wdp"/><Relationship Id="rId3" Type="http://schemas.openxmlformats.org/officeDocument/2006/relationships/image" Target="../media/image32.png"/><Relationship Id="rId2" Type="http://schemas.microsoft.com/office/2007/relationships/hdphoto" Target="../media/hdphoto1.wdp"/><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0.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804987" y="69897"/>
            <a:ext cx="8872538" cy="645160"/>
          </a:xfrm>
          <a:prstGeom prst="rect">
            <a:avLst/>
          </a:prstGeom>
          <a:noFill/>
        </p:spPr>
        <p:txBody>
          <a:bodyPr wrap="square" rtlCol="0">
            <a:spAutoFit/>
          </a:bodyPr>
          <a:lstStyle/>
          <a:p>
            <a:r>
              <a:rPr lang="zh-CN" altLang="en-US" sz="3600" dirty="0" smtClean="0">
                <a:solidFill>
                  <a:schemeClr val="accent2">
                    <a:lumMod val="40000"/>
                    <a:lumOff val="60000"/>
                  </a:schemeClr>
                </a:solidFill>
              </a:rPr>
              <a:t>选择你最喜欢的作品，谈谈你对它的理解。</a:t>
            </a:r>
            <a:endParaRPr lang="zh-CN" altLang="en-US" sz="3600" dirty="0">
              <a:solidFill>
                <a:schemeClr val="accent2">
                  <a:lumMod val="40000"/>
                  <a:lumOff val="60000"/>
                </a:schemeClr>
              </a:solidFill>
            </a:endParaRPr>
          </a:p>
        </p:txBody>
      </p:sp>
      <p:pic>
        <p:nvPicPr>
          <p:cNvPr id="8" name="图片 7" descr="这发传单的也是PIAPIA的打脸，宣传爱护环境，保护大树，结果这么多传单纸都被肆意糟蹋了...."/>
          <p:cNvPicPr>
            <a:picLocks noChangeAspect="1"/>
          </p:cNvPicPr>
          <p:nvPr/>
        </p:nvPicPr>
        <p:blipFill>
          <a:blip r:embed="rId1"/>
          <a:stretch>
            <a:fillRect/>
          </a:stretch>
        </p:blipFill>
        <p:spPr>
          <a:xfrm>
            <a:off x="74295" y="1229995"/>
            <a:ext cx="5450840" cy="5450840"/>
          </a:xfrm>
          <a:prstGeom prst="rect">
            <a:avLst/>
          </a:prstGeom>
        </p:spPr>
      </p:pic>
      <p:pic>
        <p:nvPicPr>
          <p:cNvPr id="9" name="图片 8" descr="课业负担严重"/>
          <p:cNvPicPr>
            <a:picLocks noChangeAspect="1"/>
          </p:cNvPicPr>
          <p:nvPr/>
        </p:nvPicPr>
        <p:blipFill>
          <a:blip r:embed="rId2"/>
          <a:stretch>
            <a:fillRect/>
          </a:stretch>
        </p:blipFill>
        <p:spPr>
          <a:xfrm>
            <a:off x="6504940" y="1229995"/>
            <a:ext cx="5581650" cy="5581650"/>
          </a:xfrm>
          <a:prstGeom prst="rect">
            <a:avLst/>
          </a:prstGeom>
        </p:spPr>
      </p:pic>
      <p:sp>
        <p:nvSpPr>
          <p:cNvPr id="3" name="文本框 2"/>
          <p:cNvSpPr txBox="1"/>
          <p:nvPr/>
        </p:nvSpPr>
        <p:spPr>
          <a:xfrm>
            <a:off x="9542145" y="972820"/>
            <a:ext cx="386715" cy="368300"/>
          </a:xfrm>
          <a:prstGeom prst="rect">
            <a:avLst/>
          </a:prstGeom>
          <a:noFill/>
        </p:spPr>
        <p:txBody>
          <a:bodyPr wrap="square" rtlCol="0" anchor="t">
            <a:spAutoFit/>
          </a:bodyPr>
          <a:p>
            <a:r>
              <a:rPr lang="zh-CN" altLang="en-US">
                <a:sym typeface="Wingdings" panose="05000000000000000000" charset="0"/>
              </a:rPr>
              <a:t></a:t>
            </a:r>
            <a:endParaRPr lang="zh-CN" altLang="en-US">
              <a:sym typeface="Wingdings" panose="05000000000000000000" charset="0"/>
            </a:endParaRPr>
          </a:p>
        </p:txBody>
      </p:sp>
      <p:sp>
        <p:nvSpPr>
          <p:cNvPr id="4" name="文本框 3"/>
          <p:cNvSpPr txBox="1"/>
          <p:nvPr/>
        </p:nvSpPr>
        <p:spPr>
          <a:xfrm>
            <a:off x="2419350" y="861695"/>
            <a:ext cx="386715" cy="368300"/>
          </a:xfrm>
          <a:prstGeom prst="rect">
            <a:avLst/>
          </a:prstGeom>
          <a:noFill/>
        </p:spPr>
        <p:txBody>
          <a:bodyPr wrap="none" rtlCol="0" anchor="t">
            <a:spAutoFit/>
          </a:bodyPr>
          <a:p>
            <a:r>
              <a:rPr lang="zh-CN" altLang="en-US">
                <a:sym typeface="Wingdings" panose="05000000000000000000" charset="0"/>
              </a:rPr>
              <a:t></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内容占位符 14338" descr="20050301134227963"/>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10094390" y="3648075"/>
            <a:ext cx="2108200" cy="3279775"/>
          </a:xfrm>
        </p:spPr>
      </p:pic>
      <p:sp>
        <p:nvSpPr>
          <p:cNvPr id="14340" name="文本框 14339"/>
          <p:cNvSpPr txBox="1">
            <a:spLocks noChangeArrowheads="1"/>
          </p:cNvSpPr>
          <p:nvPr/>
        </p:nvSpPr>
        <p:spPr bwMode="auto">
          <a:xfrm>
            <a:off x="1496060" y="4849495"/>
            <a:ext cx="511302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400" b="1" dirty="0">
                <a:latin typeface="Arial" panose="020B0604020202020204" pitchFamily="34" charset="0"/>
                <a:ea typeface="隶书" panose="02010509060101010101" pitchFamily="49" charset="-122"/>
              </a:rPr>
              <a:t>2、结合故事和书本内容理解徐悲鸿的《愚公移山》</a:t>
            </a:r>
            <a:r>
              <a:rPr lang="zh-CN" altLang="en-US" sz="2400" b="1" dirty="0">
                <a:latin typeface="Arial" panose="020B0604020202020204" pitchFamily="34" charset="0"/>
                <a:ea typeface="隶书" panose="02010509060101010101" pitchFamily="49" charset="-122"/>
                <a:sym typeface="+mn-ea"/>
              </a:rPr>
              <a:t>描绘了哪些形象？</a:t>
            </a:r>
            <a:endParaRPr lang="zh-CN" altLang="en-US" sz="2400" b="1" dirty="0">
              <a:latin typeface="Arial" panose="020B0604020202020204" pitchFamily="34" charset="0"/>
              <a:ea typeface="隶书" panose="02010509060101010101" pitchFamily="49" charset="-122"/>
              <a:sym typeface="+mn-ea"/>
            </a:endParaRPr>
          </a:p>
          <a:p>
            <a:pPr>
              <a:spcBef>
                <a:spcPct val="50000"/>
              </a:spcBef>
            </a:pPr>
            <a:r>
              <a:rPr lang="zh-CN" altLang="en-US" sz="2400" b="1" dirty="0">
                <a:latin typeface="Arial" panose="020B0604020202020204" pitchFamily="34" charset="0"/>
                <a:ea typeface="隶书" panose="02010509060101010101" pitchFamily="49" charset="-122"/>
              </a:rPr>
              <a:t>创作的时代背景，创作这幅作品的目的是什么？ </a:t>
            </a:r>
            <a:endParaRPr lang="zh-CN" altLang="en-US" sz="2400" b="1" dirty="0">
              <a:latin typeface="Arial" panose="020B0604020202020204" pitchFamily="34" charset="0"/>
              <a:ea typeface="隶书" panose="02010509060101010101" pitchFamily="49" charset="-122"/>
            </a:endParaRPr>
          </a:p>
        </p:txBody>
      </p:sp>
      <p:grpSp>
        <p:nvGrpSpPr>
          <p:cNvPr id="19459" name="组合 1"/>
          <p:cNvGrpSpPr/>
          <p:nvPr/>
        </p:nvGrpSpPr>
        <p:grpSpPr bwMode="auto">
          <a:xfrm>
            <a:off x="1495827" y="816314"/>
            <a:ext cx="9185275" cy="3494088"/>
            <a:chOff x="-160" y="410"/>
            <a:chExt cx="14464" cy="5502"/>
          </a:xfrm>
        </p:grpSpPr>
        <p:sp>
          <p:nvSpPr>
            <p:cNvPr id="19460" name="文本框 14337"/>
            <p:cNvSpPr txBox="1">
              <a:spLocks noChangeArrowheads="1"/>
            </p:cNvSpPr>
            <p:nvPr/>
          </p:nvSpPr>
          <p:spPr bwMode="auto">
            <a:xfrm>
              <a:off x="-160" y="5287"/>
              <a:ext cx="8380"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000" b="1" dirty="0">
                  <a:latin typeface="Arial" panose="020B0604020202020204" pitchFamily="34" charset="0"/>
                  <a:ea typeface="隶书" panose="02010509060101010101" pitchFamily="49" charset="-122"/>
                </a:rPr>
                <a:t>愚公移山（中国画，</a:t>
              </a:r>
              <a:r>
                <a:rPr lang="en-US" altLang="zh-CN" sz="2000" b="1" dirty="0">
                  <a:latin typeface="Arial" panose="020B0604020202020204" pitchFamily="34" charset="0"/>
                  <a:ea typeface="隶书" panose="02010509060101010101" pitchFamily="49" charset="-122"/>
                </a:rPr>
                <a:t>1940</a:t>
              </a:r>
              <a:r>
                <a:rPr lang="zh-CN" altLang="en-US" sz="2000" b="1" dirty="0">
                  <a:latin typeface="Arial" panose="020B0604020202020204" pitchFamily="34" charset="0"/>
                  <a:ea typeface="隶书" panose="02010509060101010101" pitchFamily="49" charset="-122"/>
                </a:rPr>
                <a:t>）徐悲鸿</a:t>
              </a:r>
              <a:endParaRPr lang="zh-CN" altLang="en-US" sz="2000" b="1" dirty="0">
                <a:latin typeface="Arial" panose="020B0604020202020204" pitchFamily="34" charset="0"/>
                <a:ea typeface="隶书" panose="02010509060101010101" pitchFamily="49" charset="-122"/>
              </a:endParaRPr>
            </a:p>
          </p:txBody>
        </p:sp>
        <p:pic>
          <p:nvPicPr>
            <p:cNvPr id="19461" name="图片 14340" descr="x1pbglk-vqL4BvdWcEwZZWIexUcACbS1Xt5kWj2cWo7yKeyupNpdGwbdM_KiJDI8NnN5XMdu4ljo4eDYoOqdb0UzclYkWd2zzwuG4TWoxksEK82MIRQnK8clJpz5Fz56V-_t_Kavzs8MlVKGI6DyT"/>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410"/>
              <a:ext cx="14305" cy="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p:cNvSpPr txBox="1">
            <a:spLocks noChangeArrowheads="1"/>
          </p:cNvSpPr>
          <p:nvPr/>
        </p:nvSpPr>
        <p:spPr bwMode="auto">
          <a:xfrm>
            <a:off x="1795610" y="4748113"/>
            <a:ext cx="556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accent1">
                    <a:lumMod val="40000"/>
                    <a:lumOff val="60000"/>
                  </a:schemeClr>
                </a:solidFill>
                <a:latin typeface="黑体" panose="02010609060101010101" pitchFamily="49" charset="-122"/>
                <a:ea typeface="黑体" panose="02010609060101010101" pitchFamily="49" charset="-122"/>
              </a:rPr>
              <a:t>徐悲鸿曾留过日、法，除了学习绘画技法以外，心系祖国，忧国忧民，绘画内容密切关心社会</a:t>
            </a:r>
            <a:r>
              <a:rPr lang="zh-CN" altLang="en-US" sz="2800" b="1" dirty="0" smtClean="0">
                <a:solidFill>
                  <a:schemeClr val="accent1">
                    <a:lumMod val="40000"/>
                    <a:lumOff val="60000"/>
                  </a:schemeClr>
                </a:solidFill>
                <a:latin typeface="黑体" panose="02010609060101010101" pitchFamily="49" charset="-122"/>
                <a:ea typeface="黑体" panose="02010609060101010101" pitchFamily="49" charset="-122"/>
              </a:rPr>
              <a:t>现实。</a:t>
            </a:r>
            <a:endParaRPr lang="zh-CN" altLang="en-US" sz="2800" b="1" dirty="0">
              <a:solidFill>
                <a:schemeClr val="accent1">
                  <a:lumMod val="40000"/>
                  <a:lumOff val="60000"/>
                </a:schemeClr>
              </a:solidFill>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1495872" y="4310609"/>
            <a:ext cx="61626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accent2">
                    <a:lumMod val="40000"/>
                    <a:lumOff val="60000"/>
                  </a:schemeClr>
                </a:solidFill>
                <a:latin typeface="黑体" panose="02010609060101010101" pitchFamily="49" charset="-122"/>
                <a:ea typeface="黑体" panose="02010609060101010101" pitchFamily="49" charset="-122"/>
              </a:rPr>
              <a:t>徐悲鸿借故事愚公移山中老少齐心的团结，代代相传的坚持不懈，艰苦奋斗等精神用在抗日战争时期，激励全国人民</a:t>
            </a:r>
            <a:r>
              <a:rPr lang="zh-CN" altLang="en-US" sz="2800" b="1" dirty="0">
                <a:solidFill>
                  <a:schemeClr val="accent2">
                    <a:lumMod val="40000"/>
                    <a:lumOff val="60000"/>
                  </a:schemeClr>
                </a:solidFill>
                <a:latin typeface="黑体" panose="02010609060101010101" pitchFamily="49" charset="-122"/>
                <a:ea typeface="黑体" panose="02010609060101010101" pitchFamily="49" charset="-122"/>
                <a:sym typeface="幼圆" panose="02010509060101010101" pitchFamily="49" charset="-122"/>
              </a:rPr>
              <a:t>只要</a:t>
            </a:r>
            <a:r>
              <a:rPr lang="zh-CN" altLang="en-US" sz="2800" b="1" dirty="0">
                <a:solidFill>
                  <a:schemeClr val="accent2">
                    <a:lumMod val="40000"/>
                    <a:lumOff val="60000"/>
                  </a:schemeClr>
                </a:solidFill>
                <a:latin typeface="黑体" panose="02010609060101010101" pitchFamily="49" charset="-122"/>
                <a:ea typeface="黑体" panose="02010609060101010101" pitchFamily="49" charset="-122"/>
              </a:rPr>
              <a:t>团结一致，坚持不懈的努力，定能达到抗日胜利的目的</a:t>
            </a:r>
            <a:endParaRPr lang="zh-CN" altLang="en-US" sz="2800" b="1" dirty="0">
              <a:solidFill>
                <a:schemeClr val="accent2">
                  <a:lumMod val="40000"/>
                  <a:lumOff val="60000"/>
                </a:schemeClr>
              </a:solidFill>
              <a:latin typeface="黑体" panose="02010609060101010101" pitchFamily="49" charset="-122"/>
              <a:ea typeface="黑体" panose="02010609060101010101" pitchFamily="49" charset="-122"/>
            </a:endParaRPr>
          </a:p>
        </p:txBody>
      </p:sp>
      <p:sp>
        <p:nvSpPr>
          <p:cNvPr id="18435" name="文本框 18434"/>
          <p:cNvSpPr txBox="1">
            <a:spLocks noChangeArrowheads="1"/>
          </p:cNvSpPr>
          <p:nvPr/>
        </p:nvSpPr>
        <p:spPr bwMode="auto">
          <a:xfrm>
            <a:off x="1597662" y="358140"/>
            <a:ext cx="8869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3200" b="1" smtClean="0">
                <a:latin typeface="Arial" panose="020B0604020202020204" pitchFamily="34" charset="0"/>
                <a:ea typeface="隶书" panose="02010509060101010101" pitchFamily="49" charset="-122"/>
              </a:rPr>
              <a:t>赏析作品的创作</a:t>
            </a:r>
            <a:r>
              <a:rPr lang="zh-CN" altLang="en-US" sz="3200" b="1" dirty="0" smtClean="0">
                <a:latin typeface="Arial" panose="020B0604020202020204" pitchFamily="34" charset="0"/>
                <a:ea typeface="隶书" panose="02010509060101010101" pitchFamily="49" charset="-122"/>
              </a:rPr>
              <a:t>意图</a:t>
            </a:r>
            <a:endParaRPr lang="zh-CN" altLang="en-US" sz="3200" b="1" dirty="0">
              <a:latin typeface="Arial" panose="020B0604020202020204" pitchFamily="34" charset="0"/>
              <a:ea typeface="隶书" panose="02010509060101010101" pitchFamily="49" charset="-122"/>
            </a:endParaRPr>
          </a:p>
        </p:txBody>
      </p:sp>
      <p:sp>
        <p:nvSpPr>
          <p:cNvPr id="2" name="文本框 1"/>
          <p:cNvSpPr txBox="1"/>
          <p:nvPr/>
        </p:nvSpPr>
        <p:spPr>
          <a:xfrm>
            <a:off x="32385" y="44450"/>
            <a:ext cx="5669280" cy="460375"/>
          </a:xfrm>
          <a:prstGeom prst="rect">
            <a:avLst/>
          </a:prstGeom>
          <a:noFill/>
        </p:spPr>
        <p:txBody>
          <a:bodyPr wrap="none" rtlCol="0" anchor="t">
            <a:spAutoFit/>
          </a:bodyPr>
          <a:p>
            <a:r>
              <a:rPr lang="zh-CN" altLang="en-US" sz="2400" dirty="0">
                <a:latin typeface="黑体" panose="02010609060101010101" pitchFamily="49" charset="-122"/>
                <a:ea typeface="黑体" panose="02010609060101010101" pitchFamily="49" charset="-122"/>
                <a:sym typeface="+mn-ea"/>
              </a:rPr>
              <a:t>二、影响艺术家创作意图的因素有哪些？</a:t>
            </a:r>
            <a:endParaRPr lang="zh-CN" altLang="en-US" sz="2400"/>
          </a:p>
        </p:txBody>
      </p:sp>
      <p:sp>
        <p:nvSpPr>
          <p:cNvPr id="5" name="文本框 4"/>
          <p:cNvSpPr txBox="1"/>
          <p:nvPr/>
        </p:nvSpPr>
        <p:spPr>
          <a:xfrm>
            <a:off x="1496060" y="4389120"/>
            <a:ext cx="4637405" cy="460375"/>
          </a:xfrm>
          <a:prstGeom prst="rect">
            <a:avLst/>
          </a:prstGeom>
          <a:noFill/>
        </p:spPr>
        <p:txBody>
          <a:bodyPr wrap="none" rtlCol="0" anchor="t">
            <a:spAutoFit/>
          </a:bodyPr>
          <a:p>
            <a:pPr>
              <a:spcBef>
                <a:spcPct val="50000"/>
              </a:spcBef>
            </a:pPr>
            <a:r>
              <a:rPr lang="zh-CN" altLang="en-US" sz="2400" b="1" dirty="0">
                <a:latin typeface="Arial" panose="020B0604020202020204" pitchFamily="34" charset="0"/>
                <a:ea typeface="隶书" panose="02010509060101010101" pitchFamily="49" charset="-122"/>
                <a:sym typeface="+mn-ea"/>
              </a:rPr>
              <a:t>1、请您说说《愚公移山》的</a:t>
            </a:r>
            <a:r>
              <a:rPr lang="zh-CN" altLang="en-US" sz="2400" b="1" dirty="0">
                <a:latin typeface="Arial" panose="020B0604020202020204" pitchFamily="34" charset="0"/>
                <a:ea typeface="隶书" panose="02010509060101010101" pitchFamily="49" charset="-122"/>
                <a:sym typeface="+mn-ea"/>
                <a:hlinkClick r:id="rId3" action="ppaction://hlinksldjump"/>
              </a:rPr>
              <a:t>故事</a:t>
            </a:r>
            <a:endParaRPr lang="zh-CN" altLang="en-US" sz="240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ppt_x</p:attrName>
                                        </p:attrNameLst>
                                      </p:cBhvr>
                                      <p:tavLst>
                                        <p:tav tm="0">
                                          <p:val>
                                            <p:strVal val="#ppt_x"/>
                                          </p:val>
                                        </p:tav>
                                        <p:tav tm="100000">
                                          <p:val>
                                            <p:strVal val="#ppt_x"/>
                                          </p:val>
                                        </p:tav>
                                      </p:tavLst>
                                    </p:anim>
                                    <p:anim calcmode="lin" valueType="num">
                                      <p:cBhvr>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from="(-#ppt_w/2)" to="(#ppt_x)" calcmode="lin" valueType="num">
                                      <p:cBhvr>
                                        <p:cTn id="13" dur="600" fill="hold">
                                          <p:stCondLst>
                                            <p:cond delay="0"/>
                                          </p:stCondLst>
                                        </p:cTn>
                                        <p:tgtEl>
                                          <p:spTgt spid="14339"/>
                                        </p:tgtEl>
                                        <p:attrNameLst>
                                          <p:attrName>ppt_x</p:attrName>
                                        </p:attrNameLst>
                                      </p:cBhvr>
                                    </p:anim>
                                    <p:anim from="0" to="-1.0" calcmode="lin" valueType="num">
                                      <p:cBhvr>
                                        <p:cTn id="14" dur="200" decel="50000" autoRev="1" fill="hold">
                                          <p:stCondLst>
                                            <p:cond delay="600"/>
                                          </p:stCondLst>
                                        </p:cTn>
                                        <p:tgtEl>
                                          <p:spTgt spid="14339"/>
                                        </p:tgtEl>
                                        <p:attrNameLst>
                                          <p:attrName>xshear</p:attrName>
                                        </p:attrNameLst>
                                      </p:cBhvr>
                                    </p:anim>
                                    <p:animScale>
                                      <p:cBhvr>
                                        <p:cTn id="15" dur="200" decel="100000" autoRev="1" fill="hold">
                                          <p:stCondLst>
                                            <p:cond delay="600"/>
                                          </p:stCondLst>
                                        </p:cTn>
                                        <p:tgtEl>
                                          <p:spTgt spid="14339"/>
                                        </p:tgtEl>
                                      </p:cBhvr>
                                      <p:from x="100000" y="100000"/>
                                      <p:to x="80000" y="100000"/>
                                    </p:animScale>
                                    <p:anim by="(#ppt_h/3+#ppt_w*0.1)" calcmode="lin" valueType="num">
                                      <p:cBhvr additive="sum">
                                        <p:cTn id="16" dur="200" decel="100000" autoRev="1" fill="hold">
                                          <p:stCondLst>
                                            <p:cond delay="600"/>
                                          </p:stCondLst>
                                        </p:cTn>
                                        <p:tgtEl>
                                          <p:spTgt spid="14339"/>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5"/>
                                        </p:tgtEl>
                                        <p:attrNameLst>
                                          <p:attrName>ppt_x</p:attrName>
                                        </p:attrNameLst>
                                      </p:cBhvr>
                                      <p:tavLst>
                                        <p:tav tm="0">
                                          <p:val>
                                            <p:strVal val="ppt_x"/>
                                          </p:val>
                                        </p:tav>
                                        <p:tav tm="100000">
                                          <p:val>
                                            <p:strVal val="ppt_x"/>
                                          </p:val>
                                        </p:tav>
                                      </p:tavLst>
                                    </p:anim>
                                    <p:anim calcmode="lin" valueType="num">
                                      <p:cBhvr additive="base">
                                        <p:cTn id="26" dur="500"/>
                                        <p:tgtEl>
                                          <p:spTgt spid="5"/>
                                        </p:tgtEl>
                                        <p:attrNameLst>
                                          <p:attrName>ppt_y</p:attrName>
                                        </p:attrNameLst>
                                      </p:cBhvr>
                                      <p:tavLst>
                                        <p:tav tm="0">
                                          <p:val>
                                            <p:strVal val="ppt_y"/>
                                          </p:val>
                                        </p:tav>
                                        <p:tav tm="100000">
                                          <p:val>
                                            <p:strVal val="1+ppt_h/2"/>
                                          </p:val>
                                        </p:tav>
                                      </p:tavLst>
                                    </p:anim>
                                    <p:set>
                                      <p:cBhvr>
                                        <p:cTn id="27" dur="1" fill="hold">
                                          <p:stCondLst>
                                            <p:cond delay="499"/>
                                          </p:stCondLst>
                                        </p:cTn>
                                        <p:tgtEl>
                                          <p:spTgt spid="5"/>
                                        </p:tgtEl>
                                        <p:attrNameLst>
                                          <p:attrName>style.visibility</p:attrName>
                                        </p:attrNameLst>
                                      </p:cBhvr>
                                      <p:to>
                                        <p:strVal val="hidden"/>
                                      </p:to>
                                    </p:set>
                                  </p:childTnLst>
                                </p:cTn>
                              </p:par>
                              <p:par>
                                <p:cTn id="28" presetID="34" presetClass="entr" presetSubtype="0" fill="hold" grpId="0" nodeType="withEffect">
                                  <p:stCondLst>
                                    <p:cond delay="0"/>
                                  </p:stCondLst>
                                  <p:childTnLst>
                                    <p:set>
                                      <p:cBhvr>
                                        <p:cTn id="29" dur="1" fill="hold">
                                          <p:stCondLst>
                                            <p:cond delay="0"/>
                                          </p:stCondLst>
                                        </p:cTn>
                                        <p:tgtEl>
                                          <p:spTgt spid="14340"/>
                                        </p:tgtEl>
                                        <p:attrNameLst>
                                          <p:attrName>style.visibility</p:attrName>
                                        </p:attrNameLst>
                                      </p:cBhvr>
                                      <p:to>
                                        <p:strVal val="visible"/>
                                      </p:to>
                                    </p:set>
                                    <p:anim from="(-#ppt_w/2)" to="(#ppt_x)" calcmode="lin" valueType="num">
                                      <p:cBhvr>
                                        <p:cTn id="30" dur="600" fill="hold">
                                          <p:stCondLst>
                                            <p:cond delay="0"/>
                                          </p:stCondLst>
                                        </p:cTn>
                                        <p:tgtEl>
                                          <p:spTgt spid="14340"/>
                                        </p:tgtEl>
                                        <p:attrNameLst>
                                          <p:attrName>ppt_x</p:attrName>
                                        </p:attrNameLst>
                                      </p:cBhvr>
                                    </p:anim>
                                    <p:anim from="0" to="-1.0" calcmode="lin" valueType="num">
                                      <p:cBhvr>
                                        <p:cTn id="31" dur="200" decel="50000" autoRev="1" fill="hold">
                                          <p:stCondLst>
                                            <p:cond delay="600"/>
                                          </p:stCondLst>
                                        </p:cTn>
                                        <p:tgtEl>
                                          <p:spTgt spid="14340"/>
                                        </p:tgtEl>
                                        <p:attrNameLst>
                                          <p:attrName>xshear</p:attrName>
                                        </p:attrNameLst>
                                      </p:cBhvr>
                                    </p:anim>
                                    <p:animScale>
                                      <p:cBhvr>
                                        <p:cTn id="32" dur="200" decel="100000" autoRev="1" fill="hold">
                                          <p:stCondLst>
                                            <p:cond delay="600"/>
                                          </p:stCondLst>
                                        </p:cTn>
                                        <p:tgtEl>
                                          <p:spTgt spid="14340"/>
                                        </p:tgtEl>
                                      </p:cBhvr>
                                      <p:from x="100000" y="100000"/>
                                      <p:to x="80000" y="100000"/>
                                    </p:animScale>
                                    <p:anim by="(#ppt_h/3+#ppt_w*0.1)" calcmode="lin" valueType="num">
                                      <p:cBhvr additive="sum">
                                        <p:cTn id="33" dur="200" decel="100000" autoRev="1" fill="hold">
                                          <p:stCondLst>
                                            <p:cond delay="600"/>
                                          </p:stCondLst>
                                        </p:cTn>
                                        <p:tgtEl>
                                          <p:spTgt spid="14340"/>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14340"/>
                                        </p:tgtEl>
                                        <p:attrNameLst>
                                          <p:attrName>ppt_x</p:attrName>
                                        </p:attrNameLst>
                                      </p:cBhvr>
                                      <p:tavLst>
                                        <p:tav tm="0">
                                          <p:val>
                                            <p:strVal val="ppt_x"/>
                                          </p:val>
                                        </p:tav>
                                        <p:tav tm="100000">
                                          <p:val>
                                            <p:strVal val="ppt_x"/>
                                          </p:val>
                                        </p:tav>
                                      </p:tavLst>
                                    </p:anim>
                                    <p:anim calcmode="lin" valueType="num">
                                      <p:cBhvr additive="base">
                                        <p:cTn id="38" dur="500"/>
                                        <p:tgtEl>
                                          <p:spTgt spid="14340"/>
                                        </p:tgtEl>
                                        <p:attrNameLst>
                                          <p:attrName>ppt_y</p:attrName>
                                        </p:attrNameLst>
                                      </p:cBhvr>
                                      <p:tavLst>
                                        <p:tav tm="0">
                                          <p:val>
                                            <p:strVal val="ppt_y"/>
                                          </p:val>
                                        </p:tav>
                                        <p:tav tm="100000">
                                          <p:val>
                                            <p:strVal val="1+ppt_h/2"/>
                                          </p:val>
                                        </p:tav>
                                      </p:tavLst>
                                    </p:anim>
                                    <p:set>
                                      <p:cBhvr>
                                        <p:cTn id="39" dur="1" fill="hold">
                                          <p:stCondLst>
                                            <p:cond delay="499"/>
                                          </p:stCondLst>
                                        </p:cTn>
                                        <p:tgtEl>
                                          <p:spTgt spid="1434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from="(-#ppt_w/2)" to="(#ppt_x)" calcmode="lin" valueType="num">
                                      <p:cBhvr>
                                        <p:cTn id="44" dur="600" fill="hold">
                                          <p:stCondLst>
                                            <p:cond delay="0"/>
                                          </p:stCondLst>
                                        </p:cTn>
                                        <p:tgtEl>
                                          <p:spTgt spid="3"/>
                                        </p:tgtEl>
                                        <p:attrNameLst>
                                          <p:attrName>ppt_x</p:attrName>
                                        </p:attrNameLst>
                                      </p:cBhvr>
                                    </p:anim>
                                    <p:anim from="0" to="-1.0" calcmode="lin" valueType="num">
                                      <p:cBhvr>
                                        <p:cTn id="45" dur="200" decel="50000" autoRev="1" fill="hold">
                                          <p:stCondLst>
                                            <p:cond delay="600"/>
                                          </p:stCondLst>
                                        </p:cTn>
                                        <p:tgtEl>
                                          <p:spTgt spid="3"/>
                                        </p:tgtEl>
                                        <p:attrNameLst>
                                          <p:attrName>xshear</p:attrName>
                                        </p:attrNameLst>
                                      </p:cBhvr>
                                    </p:anim>
                                    <p:animScale>
                                      <p:cBhvr>
                                        <p:cTn id="46" dur="200" decel="100000" autoRev="1" fill="hold">
                                          <p:stCondLst>
                                            <p:cond delay="600"/>
                                          </p:stCondLst>
                                        </p:cTn>
                                        <p:tgtEl>
                                          <p:spTgt spid="3"/>
                                        </p:tgtEl>
                                      </p:cBhvr>
                                      <p:from x="100000" y="100000"/>
                                      <p:to x="80000" y="100000"/>
                                    </p:animScale>
                                    <p:anim by="(#ppt_h/3+#ppt_w*0.1)" calcmode="lin" valueType="num">
                                      <p:cBhvr additive="sum">
                                        <p:cTn id="47" dur="200" decel="100000" autoRev="1" fill="hold">
                                          <p:stCondLst>
                                            <p:cond delay="600"/>
                                          </p:stCondLst>
                                        </p:cTn>
                                        <p:tgtEl>
                                          <p:spTgt spid="3"/>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3"/>
                                        </p:tgtEl>
                                        <p:attrNameLst>
                                          <p:attrName>ppt_x</p:attrName>
                                        </p:attrNameLst>
                                      </p:cBhvr>
                                      <p:tavLst>
                                        <p:tav tm="0">
                                          <p:val>
                                            <p:strVal val="ppt_x"/>
                                          </p:val>
                                        </p:tav>
                                        <p:tav tm="100000">
                                          <p:val>
                                            <p:strVal val="ppt_x"/>
                                          </p:val>
                                        </p:tav>
                                      </p:tavLst>
                                    </p:anim>
                                    <p:anim calcmode="lin" valueType="num">
                                      <p:cBhvr additive="base">
                                        <p:cTn id="52" dur="500"/>
                                        <p:tgtEl>
                                          <p:spTgt spid="3"/>
                                        </p:tgtEl>
                                        <p:attrNameLst>
                                          <p:attrName>ppt_y</p:attrName>
                                        </p:attrNameLst>
                                      </p:cBhvr>
                                      <p:tavLst>
                                        <p:tav tm="0">
                                          <p:val>
                                            <p:strVal val="ppt_y"/>
                                          </p:val>
                                        </p:tav>
                                        <p:tav tm="100000">
                                          <p:val>
                                            <p:strVal val="1+ppt_h/2"/>
                                          </p:val>
                                        </p:tav>
                                      </p:tavLst>
                                    </p:anim>
                                    <p:set>
                                      <p:cBhvr>
                                        <p:cTn id="53" dur="1" fill="hold">
                                          <p:stCondLst>
                                            <p:cond delay="499"/>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 from="(-#ppt_w/2)" to="(#ppt_x)" calcmode="lin" valueType="num">
                                      <p:cBhvr>
                                        <p:cTn id="58" dur="600" fill="hold">
                                          <p:stCondLst>
                                            <p:cond delay="0"/>
                                          </p:stCondLst>
                                        </p:cTn>
                                        <p:tgtEl>
                                          <p:spTgt spid="4"/>
                                        </p:tgtEl>
                                        <p:attrNameLst>
                                          <p:attrName>ppt_x</p:attrName>
                                        </p:attrNameLst>
                                      </p:cBhvr>
                                    </p:anim>
                                    <p:anim from="0" to="-1.0" calcmode="lin" valueType="num">
                                      <p:cBhvr>
                                        <p:cTn id="59" dur="200" decel="50000" autoRev="1" fill="hold">
                                          <p:stCondLst>
                                            <p:cond delay="600"/>
                                          </p:stCondLst>
                                        </p:cTn>
                                        <p:tgtEl>
                                          <p:spTgt spid="4"/>
                                        </p:tgtEl>
                                        <p:attrNameLst>
                                          <p:attrName>xshear</p:attrName>
                                        </p:attrNameLst>
                                      </p:cBhvr>
                                    </p:anim>
                                    <p:animScale>
                                      <p:cBhvr>
                                        <p:cTn id="60" dur="200" decel="100000" autoRev="1" fill="hold">
                                          <p:stCondLst>
                                            <p:cond delay="600"/>
                                          </p:stCondLst>
                                        </p:cTn>
                                        <p:tgtEl>
                                          <p:spTgt spid="4"/>
                                        </p:tgtEl>
                                      </p:cBhvr>
                                      <p:from x="100000" y="100000"/>
                                      <p:to x="80000" y="100000"/>
                                    </p:animScale>
                                    <p:anim by="(#ppt_h/3+#ppt_w*0.1)" calcmode="lin" valueType="num">
                                      <p:cBhvr additive="sum">
                                        <p:cTn id="61"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0" grpId="1"/>
      <p:bldP spid="3" grpId="0"/>
      <p:bldP spid="3" grpId="1"/>
      <p:bldP spid="4" grpId="0"/>
      <p:bldP spid="18435" grpId="0"/>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568575" y="4766945"/>
            <a:ext cx="1539875" cy="73787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rPr>
              <a:t>现实</a:t>
            </a:r>
            <a:endParaRPr kumimoji="0" lang="zh-CN" altLang="en-US" sz="32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
        <p:nvSpPr>
          <p:cNvPr id="8" name="圆角矩形 7"/>
          <p:cNvSpPr/>
          <p:nvPr/>
        </p:nvSpPr>
        <p:spPr>
          <a:xfrm>
            <a:off x="2568575" y="5920105"/>
            <a:ext cx="1474470" cy="71437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rPr>
              <a:t>艺术</a:t>
            </a:r>
            <a:endParaRPr kumimoji="0" lang="zh-CN" altLang="en-US" sz="32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
        <p:nvSpPr>
          <p:cNvPr id="9" name="文本框 8"/>
          <p:cNvSpPr txBox="1"/>
          <p:nvPr/>
        </p:nvSpPr>
        <p:spPr>
          <a:xfrm>
            <a:off x="4708525" y="4859655"/>
            <a:ext cx="7068820" cy="829945"/>
          </a:xfrm>
          <a:prstGeom prst="rect">
            <a:avLst/>
          </a:prstGeom>
          <a:noFill/>
          <a:ln w="9525">
            <a:noFill/>
          </a:ln>
        </p:spPr>
        <p:txBody>
          <a:bodyPr wrap="square" anchor="t">
            <a:spAutoFit/>
          </a:bodyPr>
          <a:p>
            <a:r>
              <a:rPr lang="zh-CN" altLang="en-US" sz="2400" dirty="0">
                <a:latin typeface="幼圆" panose="02010509060101010101" pitchFamily="49" charset="-122"/>
                <a:ea typeface="幼圆" panose="02010509060101010101" pitchFamily="49" charset="-122"/>
              </a:rPr>
              <a:t>有感于中国人民抗战到底直至胜利的决心和信心</a:t>
            </a:r>
            <a:endParaRPr lang="en-US" altLang="zh-CN" sz="2400" dirty="0">
              <a:latin typeface="幼圆" panose="02010509060101010101" pitchFamily="49" charset="-122"/>
              <a:ea typeface="幼圆" panose="02010509060101010101" pitchFamily="49" charset="-122"/>
            </a:endParaRPr>
          </a:p>
          <a:p>
            <a:r>
              <a:rPr lang="zh-CN" altLang="en-US" sz="2400" dirty="0">
                <a:latin typeface="幼圆" panose="02010509060101010101" pitchFamily="49" charset="-122"/>
                <a:ea typeface="幼圆" panose="02010509060101010101" pitchFamily="49" charset="-122"/>
              </a:rPr>
              <a:t>只要我们团结起来，胜利一定属于我们</a:t>
            </a:r>
            <a:endParaRPr lang="zh-CN" altLang="en-US" sz="2400" dirty="0">
              <a:latin typeface="幼圆" panose="02010509060101010101" pitchFamily="49" charset="-122"/>
              <a:ea typeface="幼圆" panose="02010509060101010101" pitchFamily="49" charset="-122"/>
            </a:endParaRPr>
          </a:p>
        </p:txBody>
      </p:sp>
      <p:sp>
        <p:nvSpPr>
          <p:cNvPr id="10" name="文本框 9"/>
          <p:cNvSpPr txBox="1"/>
          <p:nvPr/>
        </p:nvSpPr>
        <p:spPr>
          <a:xfrm>
            <a:off x="4656455" y="5838825"/>
            <a:ext cx="5228590" cy="829945"/>
          </a:xfrm>
          <a:prstGeom prst="rect">
            <a:avLst/>
          </a:prstGeom>
          <a:noFill/>
          <a:ln w="9525">
            <a:noFill/>
          </a:ln>
        </p:spPr>
        <p:txBody>
          <a:bodyPr wrap="square" anchor="t">
            <a:spAutoFit/>
          </a:bodyPr>
          <a:p>
            <a:r>
              <a:rPr lang="zh-CN" altLang="en-US" sz="2400" dirty="0">
                <a:latin typeface="幼圆" panose="02010509060101010101" pitchFamily="49" charset="-122"/>
                <a:ea typeface="幼圆" panose="02010509060101010101" pitchFamily="49" charset="-122"/>
              </a:rPr>
              <a:t>借鉴西方的造型来表明他改造传统中国画的现实主义艺术主张</a:t>
            </a:r>
            <a:endParaRPr lang="zh-CN" altLang="en-US" sz="2400" dirty="0">
              <a:latin typeface="幼圆" panose="02010509060101010101" pitchFamily="49" charset="-122"/>
              <a:ea typeface="幼圆" panose="02010509060101010101" pitchFamily="49" charset="-122"/>
            </a:endParaRPr>
          </a:p>
        </p:txBody>
      </p:sp>
      <p:cxnSp>
        <p:nvCxnSpPr>
          <p:cNvPr id="12" name="直接连接符 11"/>
          <p:cNvCxnSpPr/>
          <p:nvPr/>
        </p:nvCxnSpPr>
        <p:spPr>
          <a:xfrm>
            <a:off x="2395538" y="5738813"/>
            <a:ext cx="7488238" cy="0"/>
          </a:xfrm>
          <a:prstGeom prst="line">
            <a:avLst/>
          </a:prstGeom>
          <a:ln w="25400" cmpd="sng">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22775" y="1628775"/>
            <a:ext cx="17463" cy="5157788"/>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56138" y="1843088"/>
            <a:ext cx="4631690" cy="460375"/>
          </a:xfrm>
          <a:prstGeom prst="rect">
            <a:avLst/>
          </a:prstGeom>
          <a:noFill/>
          <a:ln w="9525">
            <a:noFill/>
          </a:ln>
        </p:spPr>
        <p:txBody>
          <a:bodyPr wrap="none" anchor="t">
            <a:spAutoFit/>
          </a:bodyPr>
          <a:p>
            <a:r>
              <a:rPr lang="zh-CN" altLang="en-US" sz="2400" dirty="0">
                <a:latin typeface="Comic Sans MS" panose="030F0702030302020204" pitchFamily="66" charset="0"/>
                <a:ea typeface="宋体" panose="02010600030101010101" pitchFamily="2" charset="-122"/>
                <a:sym typeface="黑体" panose="02010609060101010101" pitchFamily="49" charset="-122"/>
              </a:rPr>
              <a:t>现实的战争 和 古代的传说相结合</a:t>
            </a:r>
            <a:endParaRPr lang="zh-CN" altLang="en-US" sz="2400" dirty="0">
              <a:latin typeface="Comic Sans MS" panose="030F0702030302020204" pitchFamily="66" charset="0"/>
              <a:ea typeface="宋体" panose="02010600030101010101" pitchFamily="2" charset="-122"/>
              <a:sym typeface="黑体" panose="02010609060101010101" pitchFamily="49" charset="-122"/>
            </a:endParaRPr>
          </a:p>
        </p:txBody>
      </p:sp>
      <p:sp>
        <p:nvSpPr>
          <p:cNvPr id="3" name="圆角矩形 2"/>
          <p:cNvSpPr/>
          <p:nvPr/>
        </p:nvSpPr>
        <p:spPr>
          <a:xfrm>
            <a:off x="2568575" y="1628775"/>
            <a:ext cx="1777365" cy="104394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rPr>
              <a:t>内容</a:t>
            </a:r>
            <a:endParaRPr kumimoji="0" lang="zh-CN" altLang="en-US" sz="32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
        <p:nvSpPr>
          <p:cNvPr id="5" name="圆角矩形 4"/>
          <p:cNvSpPr/>
          <p:nvPr/>
        </p:nvSpPr>
        <p:spPr>
          <a:xfrm>
            <a:off x="2568575" y="3351530"/>
            <a:ext cx="1781810" cy="82613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rPr>
              <a:t>时代背景</a:t>
            </a:r>
            <a:endParaRPr kumimoji="0" lang="zh-CN" altLang="en-US" sz="24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
        <p:nvSpPr>
          <p:cNvPr id="6" name="文本框 5"/>
          <p:cNvSpPr txBox="1"/>
          <p:nvPr/>
        </p:nvSpPr>
        <p:spPr>
          <a:xfrm>
            <a:off x="4860925" y="3244850"/>
            <a:ext cx="3230880" cy="460375"/>
          </a:xfrm>
          <a:prstGeom prst="rect">
            <a:avLst/>
          </a:prstGeom>
          <a:noFill/>
          <a:ln w="9525">
            <a:noFill/>
          </a:ln>
        </p:spPr>
        <p:txBody>
          <a:bodyPr wrap="none" anchor="t">
            <a:spAutoFit/>
          </a:bodyPr>
          <a:p>
            <a:r>
              <a:rPr lang="zh-CN" altLang="en-US" sz="2400" dirty="0">
                <a:latin typeface="Comic Sans MS" panose="030F0702030302020204" pitchFamily="66" charset="0"/>
                <a:ea typeface="宋体" panose="02010600030101010101" pitchFamily="2" charset="-122"/>
                <a:sym typeface="黑体" panose="02010609060101010101" pitchFamily="49" charset="-122"/>
              </a:rPr>
              <a:t>抗日战争最艰苦的阶段</a:t>
            </a:r>
            <a:endParaRPr lang="zh-CN" altLang="en-US" sz="2400" dirty="0">
              <a:latin typeface="Comic Sans MS" panose="030F0702030302020204" pitchFamily="66" charset="0"/>
              <a:ea typeface="宋体" panose="02010600030101010101" pitchFamily="2" charset="-122"/>
              <a:sym typeface="黑体" panose="02010609060101010101" pitchFamily="49" charset="-122"/>
            </a:endParaRPr>
          </a:p>
        </p:txBody>
      </p:sp>
      <p:cxnSp>
        <p:nvCxnSpPr>
          <p:cNvPr id="11" name="直接连接符 10"/>
          <p:cNvCxnSpPr/>
          <p:nvPr/>
        </p:nvCxnSpPr>
        <p:spPr>
          <a:xfrm>
            <a:off x="2395538" y="2762250"/>
            <a:ext cx="7488238" cy="0"/>
          </a:xfrm>
          <a:prstGeom prst="line">
            <a:avLst/>
          </a:prstGeom>
          <a:ln w="25400" cmpd="sng">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612" name="文本框 12"/>
          <p:cNvSpPr txBox="1"/>
          <p:nvPr/>
        </p:nvSpPr>
        <p:spPr>
          <a:xfrm>
            <a:off x="4152900" y="658813"/>
            <a:ext cx="2087563" cy="368300"/>
          </a:xfrm>
          <a:prstGeom prst="rect">
            <a:avLst/>
          </a:prstGeom>
          <a:noFill/>
          <a:ln w="9525">
            <a:noFill/>
          </a:ln>
        </p:spPr>
        <p:txBody>
          <a:bodyPr anchor="t">
            <a:spAutoFit/>
          </a:bodyPr>
          <a:p>
            <a:endParaRPr lang="zh-CN" altLang="en-US" dirty="0">
              <a:latin typeface="Comic Sans MS" panose="030F0702030302020204" pitchFamily="66" charset="0"/>
              <a:ea typeface="宋体" panose="02010600030101010101" pitchFamily="2" charset="-122"/>
            </a:endParaRPr>
          </a:p>
        </p:txBody>
      </p:sp>
      <p:sp>
        <p:nvSpPr>
          <p:cNvPr id="15" name="圆角矩形 14"/>
          <p:cNvSpPr/>
          <p:nvPr/>
        </p:nvSpPr>
        <p:spPr>
          <a:xfrm>
            <a:off x="4440555" y="46990"/>
            <a:ext cx="2529840" cy="91059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ln>
                  <a:noFill/>
                </a:ln>
                <a:solidFill>
                  <a:schemeClr val="lt1"/>
                </a:solidFill>
                <a:effectLst/>
                <a:uLnTx/>
                <a:uFillTx/>
                <a:latin typeface="+mn-lt"/>
                <a:ea typeface="+mn-ea"/>
                <a:cs typeface="+mn-cs"/>
                <a:sym typeface="+mn-ea"/>
              </a:rPr>
              <a:t>小结</a:t>
            </a:r>
            <a:endParaRPr kumimoji="0" lang="zh-CN" altLang="en-US" sz="32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p:bldP spid="10" grpId="0"/>
      <p:bldP spid="2" grpId="0"/>
      <p:bldP spid="3" grpId="0" bldLvl="0" animBg="1"/>
      <p:bldP spid="5" grpId="0"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内容占位符 5" descr="dd"/>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7314407" y="0"/>
            <a:ext cx="3121025" cy="3421063"/>
          </a:xfrm>
        </p:spPr>
      </p:pic>
      <p:pic>
        <p:nvPicPr>
          <p:cNvPr id="15363" name="图片 7" descr="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1" y="2852739"/>
            <a:ext cx="37766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 name="图片 6" descr="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881" y="0"/>
            <a:ext cx="5637213"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1208881" y="3854825"/>
            <a:ext cx="3944145" cy="2677656"/>
          </a:xfrm>
          <a:prstGeom prst="rect">
            <a:avLst/>
          </a:prstGeom>
          <a:noFill/>
        </p:spPr>
        <p:txBody>
          <a:bodyPr wrap="square">
            <a:spAutoFit/>
          </a:bodyPr>
          <a:lstStyle/>
          <a:p>
            <a:r>
              <a:rPr lang="zh-CN" altLang="en-US" sz="2800" b="1" noProof="1" smtClean="0">
                <a:solidFill>
                  <a:schemeClr val="accent5">
                    <a:lumMod val="60000"/>
                    <a:lumOff val="40000"/>
                  </a:schemeClr>
                </a:solidFill>
                <a:latin typeface="Arial" panose="020B0604020202020204" pitchFamily="34" charset="0"/>
                <a:ea typeface="宋体" panose="02010600030101010101" pitchFamily="2" charset="-122"/>
                <a:cs typeface="+mn-ea"/>
              </a:rPr>
              <a:t>与</a:t>
            </a:r>
            <a:r>
              <a:rPr lang="en-US" altLang="zh-CN" sz="2800" b="1" noProof="1" smtClean="0">
                <a:solidFill>
                  <a:schemeClr val="accent5">
                    <a:lumMod val="60000"/>
                    <a:lumOff val="40000"/>
                  </a:schemeClr>
                </a:solidFill>
                <a:latin typeface="Arial" panose="020B0604020202020204" pitchFamily="34" charset="0"/>
                <a:ea typeface="宋体" panose="02010600030101010101" pitchFamily="2" charset="-122"/>
                <a:cs typeface="+mn-ea"/>
              </a:rPr>
              <a:t>《</a:t>
            </a:r>
            <a:r>
              <a:rPr lang="zh-CN" altLang="en-US" sz="2800" b="1" noProof="1" smtClean="0">
                <a:solidFill>
                  <a:schemeClr val="accent5">
                    <a:lumMod val="60000"/>
                    <a:lumOff val="40000"/>
                  </a:schemeClr>
                </a:solidFill>
                <a:latin typeface="Arial" panose="020B0604020202020204" pitchFamily="34" charset="0"/>
                <a:ea typeface="宋体" panose="02010600030101010101" pitchFamily="2" charset="-122"/>
                <a:cs typeface="+mn-ea"/>
              </a:rPr>
              <a:t>愚公移山</a:t>
            </a:r>
            <a:r>
              <a:rPr lang="en-US" altLang="zh-CN" sz="2800" b="1" noProof="1" smtClean="0">
                <a:solidFill>
                  <a:schemeClr val="accent5">
                    <a:lumMod val="60000"/>
                    <a:lumOff val="40000"/>
                  </a:schemeClr>
                </a:solidFill>
                <a:latin typeface="Arial" panose="020B0604020202020204" pitchFamily="34" charset="0"/>
                <a:ea typeface="宋体" panose="02010600030101010101" pitchFamily="2" charset="-122"/>
                <a:cs typeface="+mn-ea"/>
              </a:rPr>
              <a:t>》</a:t>
            </a:r>
            <a:r>
              <a:rPr lang="zh-CN" altLang="en-US" sz="2800" b="1" noProof="1" smtClean="0">
                <a:solidFill>
                  <a:schemeClr val="accent5">
                    <a:lumMod val="60000"/>
                    <a:lumOff val="40000"/>
                  </a:schemeClr>
                </a:solidFill>
                <a:latin typeface="Arial" panose="020B0604020202020204" pitchFamily="34" charset="0"/>
                <a:ea typeface="宋体" panose="02010600030101010101" pitchFamily="2" charset="-122"/>
                <a:cs typeface="+mn-ea"/>
              </a:rPr>
              <a:t>相对比，这些作品以宗教</a:t>
            </a:r>
            <a:r>
              <a:rPr lang="zh-CN" altLang="en-US" sz="2800" b="1" noProof="1">
                <a:solidFill>
                  <a:schemeClr val="accent5">
                    <a:lumMod val="60000"/>
                    <a:lumOff val="40000"/>
                  </a:schemeClr>
                </a:solidFill>
                <a:latin typeface="Arial" panose="020B0604020202020204" pitchFamily="34" charset="0"/>
                <a:ea typeface="宋体" panose="02010600030101010101" pitchFamily="2" charset="-122"/>
                <a:cs typeface="+mn-ea"/>
              </a:rPr>
              <a:t>为题材，科学的透视</a:t>
            </a:r>
            <a:r>
              <a:rPr lang="en-US" altLang="zh-CN" sz="2800" b="1" noProof="1">
                <a:solidFill>
                  <a:schemeClr val="accent5">
                    <a:lumMod val="60000"/>
                    <a:lumOff val="40000"/>
                  </a:schemeClr>
                </a:solidFill>
                <a:latin typeface="Arial" panose="020B0604020202020204" pitchFamily="34" charset="0"/>
                <a:ea typeface="宋体" panose="02010600030101010101" pitchFamily="2" charset="-122"/>
                <a:cs typeface="+mn-ea"/>
              </a:rPr>
              <a:t>,</a:t>
            </a:r>
            <a:r>
              <a:rPr lang="zh-CN" altLang="en-US" sz="2800" b="1" noProof="1">
                <a:solidFill>
                  <a:schemeClr val="accent5">
                    <a:lumMod val="60000"/>
                    <a:lumOff val="40000"/>
                  </a:schemeClr>
                </a:solidFill>
                <a:latin typeface="Arial" panose="020B0604020202020204" pitchFamily="34" charset="0"/>
                <a:ea typeface="宋体" panose="02010600030101010101" pitchFamily="2" charset="-122"/>
                <a:cs typeface="+mn-ea"/>
              </a:rPr>
              <a:t>解剖方法进行创作</a:t>
            </a:r>
            <a:r>
              <a:rPr lang="en-US" altLang="zh-CN" sz="2800" b="1" noProof="1">
                <a:solidFill>
                  <a:schemeClr val="accent5">
                    <a:lumMod val="60000"/>
                    <a:lumOff val="40000"/>
                  </a:schemeClr>
                </a:solidFill>
                <a:latin typeface="Arial" panose="020B0604020202020204" pitchFamily="34" charset="0"/>
                <a:ea typeface="宋体" panose="02010600030101010101" pitchFamily="2" charset="-122"/>
                <a:cs typeface="+mn-ea"/>
              </a:rPr>
              <a:t>——</a:t>
            </a:r>
            <a:r>
              <a:rPr lang="zh-CN" altLang="en-US" sz="2800" b="1" noProof="1">
                <a:solidFill>
                  <a:schemeClr val="accent5">
                    <a:lumMod val="60000"/>
                    <a:lumOff val="40000"/>
                  </a:schemeClr>
                </a:solidFill>
                <a:latin typeface="Arial" panose="020B0604020202020204" pitchFamily="34" charset="0"/>
                <a:ea typeface="宋体" panose="02010600030101010101" pitchFamily="2" charset="-122"/>
                <a:cs typeface="+mn-ea"/>
                <a:sym typeface="+mn-ea"/>
              </a:rPr>
              <a:t>理性，</a:t>
            </a:r>
            <a:r>
              <a:rPr lang="zh-CN" altLang="en-US" sz="2800" b="1" noProof="1">
                <a:solidFill>
                  <a:schemeClr val="accent5">
                    <a:lumMod val="60000"/>
                    <a:lumOff val="40000"/>
                  </a:schemeClr>
                </a:solidFill>
                <a:latin typeface="Arial" panose="020B0604020202020204" pitchFamily="34" charset="0"/>
                <a:ea typeface="宋体" panose="02010600030101010101" pitchFamily="2" charset="-122"/>
                <a:cs typeface="+mn-ea"/>
              </a:rPr>
              <a:t>崇尚</a:t>
            </a:r>
            <a:r>
              <a:rPr lang="zh-CN" altLang="en-US" sz="2800" b="1" noProof="1" smtClean="0">
                <a:solidFill>
                  <a:schemeClr val="accent5">
                    <a:lumMod val="60000"/>
                    <a:lumOff val="40000"/>
                  </a:schemeClr>
                </a:solidFill>
                <a:latin typeface="Arial" panose="020B0604020202020204" pitchFamily="34" charset="0"/>
                <a:ea typeface="宋体" panose="02010600030101010101" pitchFamily="2" charset="-122"/>
                <a:cs typeface="+mn-ea"/>
              </a:rPr>
              <a:t>科学。体现的是何种社会文化情景下的作品？</a:t>
            </a:r>
            <a:endParaRPr lang="zh-CN" altLang="en-US" sz="2800" b="1" noProof="1">
              <a:solidFill>
                <a:schemeClr val="accent5">
                  <a:lumMod val="60000"/>
                  <a:lumOff val="40000"/>
                </a:schemeClr>
              </a:solidFill>
              <a:latin typeface="Arial" panose="020B0604020202020204" pitchFamily="34" charset="0"/>
              <a:ea typeface="宋体" panose="02010600030101010101" pitchFamily="2" charset="-122"/>
              <a:cs typeface="+mn-ea"/>
            </a:endParaRPr>
          </a:p>
        </p:txBody>
      </p:sp>
      <p:sp>
        <p:nvSpPr>
          <p:cNvPr id="2" name="文本框 1"/>
          <p:cNvSpPr txBox="1"/>
          <p:nvPr/>
        </p:nvSpPr>
        <p:spPr>
          <a:xfrm>
            <a:off x="9176546" y="3671047"/>
            <a:ext cx="2206389" cy="2751522"/>
          </a:xfrm>
          <a:prstGeom prst="rect">
            <a:avLst/>
          </a:prstGeom>
          <a:noFill/>
        </p:spPr>
        <p:txBody>
          <a:bodyPr wrap="square" rtlCol="0">
            <a:spAutoFit/>
          </a:bodyPr>
          <a:lstStyle/>
          <a:p>
            <a:pPr>
              <a:lnSpc>
                <a:spcPct val="90000"/>
              </a:lnSpc>
            </a:pPr>
            <a:r>
              <a:rPr lang="zh-CN" altLang="en-US" sz="2400" b="1" dirty="0" smtClean="0">
                <a:solidFill>
                  <a:schemeClr val="accent6">
                    <a:lumMod val="20000"/>
                    <a:lumOff val="80000"/>
                  </a:schemeClr>
                </a:solidFill>
              </a:rPr>
              <a:t>       在</a:t>
            </a:r>
            <a:r>
              <a:rPr lang="zh-CN" altLang="en-US" sz="2400" b="1" dirty="0">
                <a:solidFill>
                  <a:schemeClr val="accent6">
                    <a:lumMod val="20000"/>
                    <a:lumOff val="80000"/>
                  </a:schemeClr>
                </a:solidFill>
              </a:rPr>
              <a:t>不同的社会和文化情景下，艺术家的</a:t>
            </a:r>
            <a:r>
              <a:rPr lang="zh-CN" altLang="en-US" sz="2400" b="1" dirty="0" smtClean="0">
                <a:solidFill>
                  <a:schemeClr val="accent6">
                    <a:lumMod val="20000"/>
                    <a:lumOff val="80000"/>
                  </a:schemeClr>
                </a:solidFill>
              </a:rPr>
              <a:t>创作所</a:t>
            </a:r>
            <a:r>
              <a:rPr lang="zh-CN" altLang="en-US" sz="2400" b="1" dirty="0">
                <a:solidFill>
                  <a:schemeClr val="accent6">
                    <a:lumMod val="20000"/>
                    <a:lumOff val="80000"/>
                  </a:schemeClr>
                </a:solidFill>
              </a:rPr>
              <a:t>针对的问题就不同，因而其</a:t>
            </a:r>
            <a:r>
              <a:rPr lang="zh-CN" altLang="en-US" sz="2400" b="1" dirty="0" smtClean="0">
                <a:solidFill>
                  <a:schemeClr val="accent6">
                    <a:lumMod val="20000"/>
                    <a:lumOff val="80000"/>
                  </a:schemeClr>
                </a:solidFill>
              </a:rPr>
              <a:t>创作意图</a:t>
            </a:r>
            <a:r>
              <a:rPr lang="zh-CN" altLang="en-US" sz="2400" b="1" dirty="0">
                <a:solidFill>
                  <a:schemeClr val="accent6">
                    <a:lumMod val="20000"/>
                    <a:lumOff val="80000"/>
                  </a:schemeClr>
                </a:solidFill>
              </a:rPr>
              <a:t>就会大相径庭 。</a:t>
            </a:r>
            <a:endParaRPr lang="zh-CN" altLang="en-US" sz="2400" b="1" dirty="0">
              <a:solidFill>
                <a:schemeClr val="accent6">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774826" y="4149726"/>
            <a:ext cx="45624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en-US" altLang="zh-CN" sz="2000" b="1">
              <a:solidFill>
                <a:srgbClr val="00FF00"/>
              </a:solidFill>
              <a:latin typeface="Times New Roman" panose="02020603050405020304" pitchFamily="18" charset="0"/>
            </a:endParaRPr>
          </a:p>
          <a:p>
            <a:pPr>
              <a:spcBef>
                <a:spcPct val="50000"/>
              </a:spcBef>
            </a:pPr>
            <a:r>
              <a:rPr kumimoji="1" lang="en-US" altLang="zh-CN" sz="2800" b="1">
                <a:solidFill>
                  <a:srgbClr val="00FF00"/>
                </a:solidFill>
                <a:latin typeface="Times New Roman" panose="02020603050405020304" pitchFamily="18" charset="0"/>
              </a:rPr>
              <a:t>           </a:t>
            </a:r>
            <a:endParaRPr kumimoji="1" lang="en-US" altLang="zh-CN" sz="2800" b="1">
              <a:solidFill>
                <a:srgbClr val="00FF00"/>
              </a:solidFill>
              <a:latin typeface="Times New Roman" panose="02020603050405020304" pitchFamily="18" charset="0"/>
            </a:endParaRPr>
          </a:p>
        </p:txBody>
      </p:sp>
      <p:pic>
        <p:nvPicPr>
          <p:cNvPr id="22532" name="Picture 4" descr="000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1936" y="1066165"/>
            <a:ext cx="5113338" cy="5013325"/>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506" y="879474"/>
            <a:ext cx="3941763" cy="5013325"/>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227965" y="2222500"/>
            <a:ext cx="475615" cy="31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b="1">
                <a:solidFill>
                  <a:srgbClr val="FFFF00"/>
                </a:solidFill>
                <a:latin typeface="Times New Roman" panose="02020603050405020304" pitchFamily="18" charset="0"/>
              </a:rPr>
              <a:t>《</a:t>
            </a:r>
            <a:r>
              <a:rPr kumimoji="1" lang="zh-CN" altLang="en-US" b="1">
                <a:solidFill>
                  <a:srgbClr val="FFFF00"/>
                </a:solidFill>
                <a:latin typeface="Times New Roman" panose="02020603050405020304" pitchFamily="18" charset="0"/>
              </a:rPr>
              <a:t>离婚诉</a:t>
            </a:r>
            <a:r>
              <a:rPr kumimoji="1" lang="en-US" altLang="zh-CN" b="1">
                <a:solidFill>
                  <a:srgbClr val="FFFF00"/>
                </a:solidFill>
                <a:latin typeface="Times New Roman" panose="02020603050405020304" pitchFamily="18" charset="0"/>
              </a:rPr>
              <a:t>》 </a:t>
            </a:r>
            <a:r>
              <a:rPr kumimoji="1" lang="zh-CN" altLang="en-US" b="1">
                <a:solidFill>
                  <a:srgbClr val="FFFF00"/>
                </a:solidFill>
                <a:latin typeface="Times New Roman" panose="02020603050405020304" pitchFamily="18" charset="0"/>
              </a:rPr>
              <a:t>版画  </a:t>
            </a:r>
            <a:r>
              <a:rPr kumimoji="1" lang="en-US" altLang="zh-CN" b="1">
                <a:solidFill>
                  <a:srgbClr val="FFFF00"/>
                </a:solidFill>
                <a:latin typeface="Times New Roman" panose="02020603050405020304" pitchFamily="18" charset="0"/>
              </a:rPr>
              <a:t>1943</a:t>
            </a:r>
            <a:r>
              <a:rPr kumimoji="1" lang="zh-CN" altLang="en-US" b="1">
                <a:solidFill>
                  <a:srgbClr val="FFFF00"/>
                </a:solidFill>
                <a:latin typeface="Times New Roman" panose="02020603050405020304" pitchFamily="18" charset="0"/>
              </a:rPr>
              <a:t>年  古元</a:t>
            </a:r>
            <a:endParaRPr kumimoji="1" lang="zh-CN" altLang="en-US" b="1">
              <a:solidFill>
                <a:srgbClr val="FFFF00"/>
              </a:solidFill>
              <a:latin typeface="Times New Roman" panose="02020603050405020304" pitchFamily="18" charset="0"/>
            </a:endParaRPr>
          </a:p>
        </p:txBody>
      </p:sp>
      <p:sp>
        <p:nvSpPr>
          <p:cNvPr id="22535" name="Text Box 7"/>
          <p:cNvSpPr txBox="1">
            <a:spLocks noChangeArrowheads="1"/>
          </p:cNvSpPr>
          <p:nvPr/>
        </p:nvSpPr>
        <p:spPr bwMode="auto">
          <a:xfrm>
            <a:off x="8425304" y="5962969"/>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1600" dirty="0">
                <a:solidFill>
                  <a:srgbClr val="FFFF00"/>
                </a:solidFill>
                <a:latin typeface="Times New Roman" panose="02020603050405020304" pitchFamily="18" charset="0"/>
              </a:rPr>
              <a:t>《</a:t>
            </a:r>
            <a:r>
              <a:rPr kumimoji="1" lang="zh-CN" altLang="en-US" sz="1600" dirty="0">
                <a:solidFill>
                  <a:srgbClr val="FFFF00"/>
                </a:solidFill>
                <a:latin typeface="Times New Roman" panose="02020603050405020304" pitchFamily="18" charset="0"/>
              </a:rPr>
              <a:t>怒吼吧，中国</a:t>
            </a:r>
            <a:r>
              <a:rPr kumimoji="1" lang="en-US" altLang="zh-CN" sz="1600" dirty="0">
                <a:solidFill>
                  <a:srgbClr val="FFFF00"/>
                </a:solidFill>
                <a:latin typeface="Times New Roman" panose="02020603050405020304" pitchFamily="18" charset="0"/>
              </a:rPr>
              <a:t>》 </a:t>
            </a:r>
            <a:r>
              <a:rPr kumimoji="1" lang="zh-CN" altLang="en-US" sz="1600" dirty="0">
                <a:solidFill>
                  <a:srgbClr val="FFFF00"/>
                </a:solidFill>
                <a:latin typeface="Times New Roman" panose="02020603050405020304" pitchFamily="18" charset="0"/>
              </a:rPr>
              <a:t>版画 </a:t>
            </a:r>
            <a:r>
              <a:rPr kumimoji="1" lang="en-US" altLang="zh-CN" sz="1600" dirty="0">
                <a:solidFill>
                  <a:srgbClr val="FFFF00"/>
                </a:solidFill>
                <a:latin typeface="Times New Roman" panose="02020603050405020304" pitchFamily="18" charset="0"/>
              </a:rPr>
              <a:t>1935</a:t>
            </a:r>
            <a:r>
              <a:rPr kumimoji="1" lang="zh-CN" altLang="en-US" sz="1600" dirty="0">
                <a:solidFill>
                  <a:srgbClr val="FFFF00"/>
                </a:solidFill>
                <a:latin typeface="Times New Roman" panose="02020603050405020304" pitchFamily="18" charset="0"/>
              </a:rPr>
              <a:t>年   李桦</a:t>
            </a:r>
            <a:endParaRPr kumimoji="1" lang="zh-CN" altLang="en-US" sz="1600" dirty="0">
              <a:solidFill>
                <a:srgbClr val="FFFF00"/>
              </a:solidFill>
              <a:latin typeface="Times New Roman" panose="02020603050405020304" pitchFamily="18" charset="0"/>
            </a:endParaRPr>
          </a:p>
        </p:txBody>
      </p:sp>
      <p:sp>
        <p:nvSpPr>
          <p:cNvPr id="22536" name="Text Box 8"/>
          <p:cNvSpPr txBox="1">
            <a:spLocks noChangeArrowheads="1"/>
          </p:cNvSpPr>
          <p:nvPr/>
        </p:nvSpPr>
        <p:spPr bwMode="auto">
          <a:xfrm>
            <a:off x="5955665" y="2205355"/>
            <a:ext cx="2073910" cy="279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dirty="0" smtClean="0">
                <a:solidFill>
                  <a:srgbClr val="FFFF00"/>
                </a:solidFill>
                <a:latin typeface="Times New Roman" panose="02020603050405020304" pitchFamily="18" charset="0"/>
                <a:ea typeface="黑体" panose="02010609060101010101" pitchFamily="49" charset="-122"/>
              </a:rPr>
              <a:t>成长环境    </a:t>
            </a:r>
            <a:endParaRPr kumimoji="1" lang="zh-CN" altLang="en-US" sz="3200" dirty="0" smtClean="0">
              <a:solidFill>
                <a:srgbClr val="FFFF00"/>
              </a:solidFill>
              <a:latin typeface="Times New Roman" panose="02020603050405020304" pitchFamily="18" charset="0"/>
              <a:ea typeface="黑体" panose="02010609060101010101" pitchFamily="49" charset="-122"/>
            </a:endParaRPr>
          </a:p>
          <a:p>
            <a:pPr>
              <a:spcBef>
                <a:spcPct val="50000"/>
              </a:spcBef>
            </a:pPr>
            <a:r>
              <a:rPr kumimoji="1" lang="zh-CN" altLang="en-US" sz="3200" dirty="0">
                <a:solidFill>
                  <a:srgbClr val="FFFF00"/>
                </a:solidFill>
                <a:latin typeface="Times New Roman" panose="02020603050405020304" pitchFamily="18" charset="0"/>
                <a:ea typeface="黑体" panose="02010609060101010101" pitchFamily="49" charset="-122"/>
              </a:rPr>
              <a:t>家庭   </a:t>
            </a:r>
            <a:endParaRPr kumimoji="1" lang="zh-CN" altLang="en-US" sz="3200" dirty="0">
              <a:solidFill>
                <a:srgbClr val="FFFF00"/>
              </a:solidFill>
              <a:latin typeface="Times New Roman" panose="02020603050405020304" pitchFamily="18" charset="0"/>
              <a:ea typeface="黑体" panose="02010609060101010101" pitchFamily="49" charset="-122"/>
            </a:endParaRPr>
          </a:p>
          <a:p>
            <a:pPr>
              <a:spcBef>
                <a:spcPct val="50000"/>
              </a:spcBef>
            </a:pPr>
            <a:r>
              <a:rPr kumimoji="1" lang="zh-CN" altLang="en-US" sz="3200" dirty="0">
                <a:solidFill>
                  <a:srgbClr val="FFFF00"/>
                </a:solidFill>
                <a:latin typeface="Times New Roman" panose="02020603050405020304" pitchFamily="18" charset="0"/>
                <a:ea typeface="黑体" panose="02010609060101010101" pitchFamily="49" charset="-122"/>
              </a:rPr>
              <a:t>个性   </a:t>
            </a:r>
            <a:endParaRPr kumimoji="1" lang="zh-CN" altLang="en-US" sz="3200" dirty="0">
              <a:solidFill>
                <a:srgbClr val="FFFF00"/>
              </a:solidFill>
              <a:latin typeface="Times New Roman" panose="02020603050405020304" pitchFamily="18" charset="0"/>
              <a:ea typeface="黑体" panose="02010609060101010101" pitchFamily="49" charset="-122"/>
            </a:endParaRPr>
          </a:p>
          <a:p>
            <a:pPr>
              <a:spcBef>
                <a:spcPct val="50000"/>
              </a:spcBef>
            </a:pPr>
            <a:r>
              <a:rPr kumimoji="1" lang="zh-CN" altLang="en-US" sz="3200" dirty="0">
                <a:solidFill>
                  <a:srgbClr val="FFFF00"/>
                </a:solidFill>
                <a:latin typeface="Times New Roman" panose="02020603050405020304" pitchFamily="18" charset="0"/>
                <a:ea typeface="黑体" panose="02010609060101010101" pitchFamily="49" charset="-122"/>
              </a:rPr>
              <a:t>知识水平</a:t>
            </a:r>
            <a:endParaRPr kumimoji="1" lang="zh-CN" altLang="en-US" sz="3200" dirty="0">
              <a:solidFill>
                <a:srgbClr val="FFFF00"/>
              </a:solidFill>
              <a:latin typeface="Times New Roman" panose="02020603050405020304" pitchFamily="18" charset="0"/>
              <a:ea typeface="黑体" panose="02010609060101010101" pitchFamily="49" charset="-122"/>
            </a:endParaRPr>
          </a:p>
        </p:txBody>
      </p:sp>
      <p:sp>
        <p:nvSpPr>
          <p:cNvPr id="27654" name="文本框 6"/>
          <p:cNvSpPr txBox="1"/>
          <p:nvPr/>
        </p:nvSpPr>
        <p:spPr>
          <a:xfrm rot="-10800000" flipV="1">
            <a:off x="65405" y="-10160"/>
            <a:ext cx="12017375" cy="1076325"/>
          </a:xfrm>
          <a:prstGeom prst="rect">
            <a:avLst/>
          </a:prstGeom>
          <a:noFill/>
          <a:ln w="9525">
            <a:noFill/>
          </a:ln>
        </p:spPr>
        <p:txBody>
          <a:bodyPr wrap="square" anchor="t">
            <a:spAutoFit/>
          </a:bodyPr>
          <a:p>
            <a:r>
              <a:rPr lang="zh-CN" altLang="en-US" sz="3200" dirty="0">
                <a:latin typeface="黑体" panose="02010609060101010101" pitchFamily="49" charset="-122"/>
                <a:ea typeface="黑体" panose="02010609060101010101" pitchFamily="49" charset="-122"/>
              </a:rPr>
              <a:t>接下来请同学们欣赏古元和李桦版画作品。你们欣赏这两幅作品的感受是一样的吗？                </a:t>
            </a:r>
            <a:endParaRPr lang="zh-CN" altLang="en-US" sz="3200" dirty="0">
              <a:latin typeface="黑体" panose="02010609060101010101" pitchFamily="49" charset="-122"/>
              <a:ea typeface="黑体" panose="02010609060101010101" pitchFamily="49" charset="-122"/>
            </a:endParaRPr>
          </a:p>
        </p:txBody>
      </p:sp>
      <p:sp>
        <p:nvSpPr>
          <p:cNvPr id="2" name="文本框 1"/>
          <p:cNvSpPr txBox="1"/>
          <p:nvPr/>
        </p:nvSpPr>
        <p:spPr>
          <a:xfrm>
            <a:off x="227330" y="6195060"/>
            <a:ext cx="11856085" cy="460375"/>
          </a:xfrm>
          <a:prstGeom prst="rect">
            <a:avLst/>
          </a:prstGeom>
          <a:noFill/>
        </p:spPr>
        <p:txBody>
          <a:bodyPr wrap="square" rtlCol="0" anchor="t">
            <a:spAutoFit/>
          </a:bodyPr>
          <a:p>
            <a:r>
              <a:rPr lang="zh-CN" altLang="en-US" sz="2400" dirty="0">
                <a:solidFill>
                  <a:schemeClr val="tx1"/>
                </a:solidFill>
                <a:uFillTx/>
                <a:latin typeface="黑体" panose="02010609060101010101" pitchFamily="49" charset="-122"/>
                <a:ea typeface="黑体" panose="02010609060101010101" pitchFamily="49" charset="-122"/>
                <a:sym typeface="+mn-ea"/>
              </a:rPr>
              <a:t>依据书本</a:t>
            </a:r>
            <a:r>
              <a:rPr lang="en-US" altLang="zh-CN" sz="2400" dirty="0">
                <a:solidFill>
                  <a:schemeClr val="tx1"/>
                </a:solidFill>
                <a:uFillTx/>
                <a:latin typeface="黑体" panose="02010609060101010101" pitchFamily="49" charset="-122"/>
                <a:ea typeface="黑体" panose="02010609060101010101" pitchFamily="49" charset="-122"/>
                <a:sym typeface="+mn-ea"/>
              </a:rPr>
              <a:t>36</a:t>
            </a:r>
            <a:r>
              <a:rPr lang="zh-CN" altLang="en-US" sz="2400" dirty="0">
                <a:solidFill>
                  <a:schemeClr val="tx1"/>
                </a:solidFill>
                <a:uFillTx/>
                <a:latin typeface="黑体" panose="02010609060101010101" pitchFamily="49" charset="-122"/>
                <a:ea typeface="黑体" panose="02010609060101010101" pitchFamily="49" charset="-122"/>
                <a:sym typeface="+mn-ea"/>
              </a:rPr>
              <a:t>页内容，讨论他们生活在同一社会和文化情景下，作品的创作意图有何不同？</a:t>
            </a:r>
            <a:r>
              <a:rPr lang="zh-CN" altLang="en-US" sz="2000" dirty="0">
                <a:solidFill>
                  <a:schemeClr val="tx1"/>
                </a:solidFill>
                <a:uFillTx/>
                <a:latin typeface="黑体" panose="02010609060101010101" pitchFamily="49" charset="-122"/>
                <a:ea typeface="黑体" panose="02010609060101010101" pitchFamily="49" charset="-122"/>
                <a:sym typeface="+mn-ea"/>
              </a:rPr>
              <a:t>     </a:t>
            </a:r>
            <a:endParaRPr lang="zh-CN" altLang="en-US" sz="2000" dirty="0">
              <a:solidFill>
                <a:schemeClr val="tx1"/>
              </a:solidFill>
              <a:uFillTx/>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linds(horizontal)">
                                      <p:cBhvr>
                                        <p:cTn id="7" dur="500"/>
                                        <p:tgtEl>
                                          <p:spTgt spid="276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6">
                                            <p:txEl>
                                              <p:pRg st="0" end="0"/>
                                            </p:txEl>
                                          </p:spTgt>
                                        </p:tgtEl>
                                        <p:attrNameLst>
                                          <p:attrName>style.visibility</p:attrName>
                                        </p:attrNameLst>
                                      </p:cBhvr>
                                      <p:to>
                                        <p:strVal val="visible"/>
                                      </p:to>
                                    </p:set>
                                    <p:animEffect transition="in" filter="blinds(horizontal)">
                                      <p:cBhvr>
                                        <p:cTn id="17" dur="500"/>
                                        <p:tgtEl>
                                          <p:spTgt spid="225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6">
                                            <p:txEl>
                                              <p:pRg st="1" end="1"/>
                                            </p:txEl>
                                          </p:spTgt>
                                        </p:tgtEl>
                                        <p:attrNameLst>
                                          <p:attrName>style.visibility</p:attrName>
                                        </p:attrNameLst>
                                      </p:cBhvr>
                                      <p:to>
                                        <p:strVal val="visible"/>
                                      </p:to>
                                    </p:set>
                                    <p:animEffect transition="in" filter="blinds(horizontal)">
                                      <p:cBhvr>
                                        <p:cTn id="22" dur="500"/>
                                        <p:tgtEl>
                                          <p:spTgt spid="2253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36">
                                            <p:txEl>
                                              <p:pRg st="2" end="2"/>
                                            </p:txEl>
                                          </p:spTgt>
                                        </p:tgtEl>
                                        <p:attrNameLst>
                                          <p:attrName>style.visibility</p:attrName>
                                        </p:attrNameLst>
                                      </p:cBhvr>
                                      <p:to>
                                        <p:strVal val="visible"/>
                                      </p:to>
                                    </p:set>
                                    <p:animEffect transition="in" filter="blinds(horizontal)">
                                      <p:cBhvr>
                                        <p:cTn id="27" dur="500"/>
                                        <p:tgtEl>
                                          <p:spTgt spid="225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536">
                                            <p:txEl>
                                              <p:pRg st="3" end="3"/>
                                            </p:txEl>
                                          </p:spTgt>
                                        </p:tgtEl>
                                        <p:attrNameLst>
                                          <p:attrName>style.visibility</p:attrName>
                                        </p:attrNameLst>
                                      </p:cBhvr>
                                      <p:to>
                                        <p:strVal val="visible"/>
                                      </p:to>
                                    </p:set>
                                    <p:animEffect transition="in" filter="blinds(horizontal)">
                                      <p:cBhvr>
                                        <p:cTn id="32" dur="500"/>
                                        <p:tgtEl>
                                          <p:spTgt spid="225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Rot="1" noChangeArrowheads="1"/>
          </p:cNvSpPr>
          <p:nvPr>
            <p:ph type="title"/>
          </p:nvPr>
        </p:nvSpPr>
        <p:spPr>
          <a:xfrm>
            <a:off x="1264024" y="620713"/>
            <a:ext cx="9403976" cy="1147575"/>
          </a:xfrm>
          <a:noFill/>
        </p:spPr>
        <p:txBody>
          <a:bodyPr/>
          <a:lstStyle/>
          <a:p>
            <a:pPr algn="l"/>
            <a:r>
              <a:rPr lang="zh-CN" altLang="en-US" sz="4000" b="1" dirty="0" smtClean="0">
                <a:solidFill>
                  <a:schemeClr val="hlink"/>
                </a:solidFill>
              </a:rPr>
              <a:t>二、影响</a:t>
            </a:r>
            <a:r>
              <a:rPr lang="zh-CN" altLang="en-US" sz="4000" b="1" dirty="0">
                <a:solidFill>
                  <a:schemeClr val="hlink"/>
                </a:solidFill>
              </a:rPr>
              <a:t>艺术家创作意图的因素有两点：</a:t>
            </a:r>
            <a:endParaRPr lang="zh-CN" altLang="en-US" sz="4000" b="1" dirty="0">
              <a:solidFill>
                <a:schemeClr val="hlink"/>
              </a:solidFill>
            </a:endParaRPr>
          </a:p>
        </p:txBody>
      </p:sp>
      <p:sp>
        <p:nvSpPr>
          <p:cNvPr id="2" name="文本框 1"/>
          <p:cNvSpPr txBox="1"/>
          <p:nvPr/>
        </p:nvSpPr>
        <p:spPr>
          <a:xfrm>
            <a:off x="1264024" y="5530291"/>
            <a:ext cx="9585512" cy="1383665"/>
          </a:xfrm>
          <a:prstGeom prst="rect">
            <a:avLst/>
          </a:prstGeom>
          <a:noFill/>
        </p:spPr>
        <p:txBody>
          <a:bodyPr wrap="square" rtlCol="0">
            <a:spAutoFit/>
          </a:bodyPr>
          <a:lstStyle/>
          <a:p>
            <a:r>
              <a:rPr lang="zh-CN" altLang="en-US" sz="2800" b="1" dirty="0" smtClean="0">
                <a:solidFill>
                  <a:srgbClr val="FFC000"/>
                </a:solidFill>
              </a:rPr>
              <a:t>思考：当艺术家有了创作意图，就会通过不同的艺术形式来表达，前面几课中我们学习了美术作品有有哪些艺术表现形式呢？ 大家一起来回忆一下他们的艺术特点是什么？</a:t>
            </a:r>
            <a:endParaRPr lang="zh-CN" altLang="en-US" sz="2800" b="1" dirty="0" smtClean="0">
              <a:solidFill>
                <a:srgbClr val="FFC000"/>
              </a:solidFill>
            </a:endParaRPr>
          </a:p>
        </p:txBody>
      </p:sp>
      <p:sp>
        <p:nvSpPr>
          <p:cNvPr id="7" name="圆角矩形 6"/>
          <p:cNvSpPr/>
          <p:nvPr/>
        </p:nvSpPr>
        <p:spPr>
          <a:xfrm>
            <a:off x="3977640" y="1972310"/>
            <a:ext cx="2854325" cy="120586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0" i="0" u="none" strike="noStrike" kern="1200" cap="none" spc="0" normalizeH="0" baseline="0" noProof="1" smtClean="0">
                <a:ln>
                  <a:noFill/>
                </a:ln>
                <a:solidFill>
                  <a:prstClr val="white"/>
                </a:solidFill>
                <a:effectLst/>
                <a:uLnTx/>
                <a:uFillTx/>
                <a:latin typeface="隶书" panose="02010509060101010101" pitchFamily="49" charset="-122"/>
                <a:ea typeface="隶书" panose="02010509060101010101" pitchFamily="49" charset="-122"/>
                <a:cs typeface="+mn-cs"/>
              </a:rPr>
              <a:t>社会</a:t>
            </a:r>
            <a:r>
              <a:rPr lang="zh-CN" altLang="en-US" sz="4800" smtClean="0">
                <a:ln>
                  <a:noFill/>
                </a:ln>
                <a:solidFill>
                  <a:prstClr val="white"/>
                </a:solidFill>
                <a:effectLst/>
                <a:uLnTx/>
                <a:uFillTx/>
                <a:latin typeface="隶书" panose="02010509060101010101" pitchFamily="49" charset="-122"/>
                <a:ea typeface="隶书" panose="02010509060101010101" pitchFamily="49" charset="-122"/>
                <a:sym typeface="+mn-ea"/>
              </a:rPr>
              <a:t>文化</a:t>
            </a:r>
            <a:endParaRPr kumimoji="0" lang="zh-CN" altLang="en-US" sz="4800" b="0" i="0" u="none" strike="noStrike" kern="1200" cap="none" spc="0" normalizeH="0" baseline="0" noProof="1">
              <a:ln>
                <a:noFill/>
              </a:ln>
              <a:solidFill>
                <a:prstClr val="white"/>
              </a:solidFill>
              <a:effectLst/>
              <a:uLnTx/>
              <a:uFillTx/>
              <a:latin typeface="隶书" panose="02010509060101010101" pitchFamily="49" charset="-122"/>
              <a:ea typeface="隶书" panose="02010509060101010101" pitchFamily="49" charset="-122"/>
              <a:cs typeface="+mn-cs"/>
            </a:endParaRPr>
          </a:p>
        </p:txBody>
      </p:sp>
      <p:sp>
        <p:nvSpPr>
          <p:cNvPr id="8" name="圆角矩形 7"/>
          <p:cNvSpPr/>
          <p:nvPr/>
        </p:nvSpPr>
        <p:spPr>
          <a:xfrm>
            <a:off x="3969385" y="3858260"/>
            <a:ext cx="2862580" cy="131000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4400" b="1" dirty="0" smtClean="0">
                <a:solidFill>
                  <a:schemeClr val="tx1"/>
                </a:solidFill>
                <a:latin typeface="隶书" panose="02010509060101010101" pitchFamily="49" charset="-122"/>
                <a:ea typeface="隶书" panose="02010509060101010101" pitchFamily="49" charset="-122"/>
                <a:sym typeface="+mn-ea"/>
              </a:rPr>
              <a:t>成长过程</a:t>
            </a:r>
            <a:endParaRPr kumimoji="0" lang="zh-CN" altLang="en-US" sz="4400" b="1" i="0" u="none" strike="noStrike" kern="1200" cap="none" spc="0" normalizeH="0" baseline="0" noProof="1" dirty="0" smtClean="0">
              <a:ln>
                <a:noFill/>
              </a:ln>
              <a:solidFill>
                <a:schemeClr val="tx1"/>
              </a:solidFill>
              <a:effectLst/>
              <a:uLnTx/>
              <a:uFillTx/>
              <a:latin typeface="隶书" panose="02010509060101010101" pitchFamily="49" charset="-122"/>
              <a:ea typeface="隶书" panose="020105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8"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Rot="1" noChangeArrowheads="1"/>
          </p:cNvSpPr>
          <p:nvPr>
            <p:ph type="body" idx="1"/>
          </p:nvPr>
        </p:nvSpPr>
        <p:spPr>
          <a:xfrm>
            <a:off x="650240" y="2042795"/>
            <a:ext cx="4142105" cy="2479675"/>
          </a:xfrm>
          <a:noFill/>
        </p:spPr>
        <p:txBody>
          <a:bodyPr>
            <a:noAutofit/>
          </a:bodyPr>
          <a:lstStyle/>
          <a:p>
            <a:r>
              <a:rPr lang="zh-CN" altLang="en-US" sz="3600" b="1" dirty="0" smtClean="0">
                <a:ea typeface="隶书" panose="02010509060101010101" pitchFamily="49" charset="-122"/>
              </a:rPr>
              <a:t>以具象形式体现</a:t>
            </a:r>
            <a:endParaRPr lang="zh-CN" altLang="en-US" sz="3600" b="1" dirty="0" smtClean="0">
              <a:ea typeface="隶书" panose="02010509060101010101" pitchFamily="49" charset="-122"/>
            </a:endParaRPr>
          </a:p>
          <a:p>
            <a:r>
              <a:rPr lang="zh-CN" altLang="en-US" sz="3600" b="1" dirty="0" smtClean="0">
                <a:ea typeface="隶书" panose="02010509060101010101" pitchFamily="49" charset="-122"/>
              </a:rPr>
              <a:t>以意象形式体现</a:t>
            </a:r>
            <a:endParaRPr lang="en-US" altLang="zh-CN" sz="3600" b="1" dirty="0" smtClean="0">
              <a:solidFill>
                <a:srgbClr val="FF9933"/>
              </a:solidFill>
            </a:endParaRPr>
          </a:p>
          <a:p>
            <a:endParaRPr lang="zh-CN" altLang="en-US" sz="3600" b="1" dirty="0" smtClean="0">
              <a:ea typeface="隶书" panose="02010509060101010101" pitchFamily="49" charset="-122"/>
            </a:endParaRPr>
          </a:p>
          <a:p>
            <a:r>
              <a:rPr lang="zh-CN" altLang="en-US" sz="3600" b="1" dirty="0" smtClean="0">
                <a:ea typeface="隶书" panose="02010509060101010101" pitchFamily="49" charset="-122"/>
              </a:rPr>
              <a:t>以抽象形式体现</a:t>
            </a:r>
            <a:endParaRPr lang="en-US" altLang="zh-CN" sz="3600" b="1" dirty="0" smtClean="0">
              <a:solidFill>
                <a:srgbClr val="FF9933"/>
              </a:solidFill>
            </a:endParaRPr>
          </a:p>
        </p:txBody>
      </p:sp>
      <p:sp>
        <p:nvSpPr>
          <p:cNvPr id="45061" name="WordArt 5"/>
          <p:cNvSpPr>
            <a:spLocks noChangeArrowheads="1" noChangeShapeType="1" noTextEdit="1"/>
          </p:cNvSpPr>
          <p:nvPr/>
        </p:nvSpPr>
        <p:spPr bwMode="auto">
          <a:xfrm>
            <a:off x="2515394" y="138112"/>
            <a:ext cx="7914482" cy="1576388"/>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zh-CN" altLang="en-US" sz="3600" kern="10" dirty="0" smtClean="0">
                <a:ln w="9525">
                  <a:solidFill>
                    <a:schemeClr val="hlink"/>
                  </a:solidFill>
                  <a:round/>
                </a:ln>
                <a:solidFill>
                  <a:schemeClr val="hlink"/>
                </a:solidFill>
                <a:latin typeface="宋体" panose="02010600030101010101" pitchFamily="2" charset="-122"/>
              </a:rPr>
              <a:t>三、艺术家</a:t>
            </a:r>
            <a:r>
              <a:rPr lang="zh-CN" altLang="en-US" sz="3600" kern="10" dirty="0">
                <a:ln w="9525">
                  <a:solidFill>
                    <a:schemeClr val="hlink"/>
                  </a:solidFill>
                  <a:round/>
                </a:ln>
                <a:solidFill>
                  <a:schemeClr val="hlink"/>
                </a:solidFill>
                <a:latin typeface="宋体" panose="02010600030101010101" pitchFamily="2" charset="-122"/>
              </a:rPr>
              <a:t>的意图是如何体现的</a:t>
            </a:r>
            <a:endParaRPr lang="zh-CN" altLang="en-US" sz="3600" kern="10" dirty="0">
              <a:ln w="9525">
                <a:solidFill>
                  <a:schemeClr val="hlink"/>
                </a:solidFill>
                <a:round/>
              </a:ln>
              <a:solidFill>
                <a:schemeClr val="hlink"/>
              </a:solidFill>
              <a:latin typeface="宋体" panose="02010600030101010101" pitchFamily="2" charset="-122"/>
            </a:endParaRPr>
          </a:p>
        </p:txBody>
      </p:sp>
      <p:sp>
        <p:nvSpPr>
          <p:cNvPr id="2" name="文本框 1"/>
          <p:cNvSpPr txBox="1"/>
          <p:nvPr/>
        </p:nvSpPr>
        <p:spPr>
          <a:xfrm>
            <a:off x="4792345" y="2165350"/>
            <a:ext cx="4572635" cy="521970"/>
          </a:xfrm>
          <a:prstGeom prst="rect">
            <a:avLst/>
          </a:prstGeom>
          <a:noFill/>
        </p:spPr>
        <p:txBody>
          <a:bodyPr wrap="none" rtlCol="0" anchor="t">
            <a:spAutoFit/>
          </a:bodyPr>
          <a:p>
            <a:r>
              <a:rPr lang="zh-CN" altLang="en-US" sz="2800" b="1" dirty="0" smtClean="0">
                <a:solidFill>
                  <a:srgbClr val="FF9933"/>
                </a:solidFill>
                <a:sym typeface="+mn-ea"/>
              </a:rPr>
              <a:t>（</a:t>
            </a:r>
            <a:r>
              <a:rPr lang="zh-CN" altLang="en-US" sz="2800" b="1" dirty="0">
                <a:solidFill>
                  <a:srgbClr val="FF9933"/>
                </a:solidFill>
                <a:sym typeface="+mn-ea"/>
              </a:rPr>
              <a:t>真实地再现客观世界 </a:t>
            </a:r>
            <a:r>
              <a:rPr lang="zh-CN" altLang="en-US" sz="2800" b="1" dirty="0" smtClean="0">
                <a:solidFill>
                  <a:srgbClr val="FF9933"/>
                </a:solidFill>
                <a:sym typeface="+mn-ea"/>
              </a:rPr>
              <a:t>。）</a:t>
            </a:r>
            <a:endParaRPr lang="zh-CN" altLang="en-US" sz="2800"/>
          </a:p>
        </p:txBody>
      </p:sp>
      <p:sp>
        <p:nvSpPr>
          <p:cNvPr id="6" name="文本框 5"/>
          <p:cNvSpPr txBox="1"/>
          <p:nvPr/>
        </p:nvSpPr>
        <p:spPr>
          <a:xfrm>
            <a:off x="1020445" y="3384550"/>
            <a:ext cx="10193020" cy="521970"/>
          </a:xfrm>
          <a:prstGeom prst="rect">
            <a:avLst/>
          </a:prstGeom>
          <a:noFill/>
        </p:spPr>
        <p:txBody>
          <a:bodyPr wrap="none" rtlCol="0" anchor="t">
            <a:spAutoFit/>
          </a:bodyPr>
          <a:p>
            <a:r>
              <a:rPr lang="zh-CN" altLang="en-US" sz="2800" b="1" dirty="0" smtClean="0">
                <a:solidFill>
                  <a:srgbClr val="FF9933"/>
                </a:solidFill>
                <a:sym typeface="+mn-ea"/>
              </a:rPr>
              <a:t>（倾向与心理感受的描绘与抒发，而不是眼见的真实的传达。）</a:t>
            </a:r>
            <a:endParaRPr lang="zh-CN" altLang="en-US" sz="2800"/>
          </a:p>
        </p:txBody>
      </p:sp>
      <p:sp>
        <p:nvSpPr>
          <p:cNvPr id="7" name="文本框 6"/>
          <p:cNvSpPr txBox="1"/>
          <p:nvPr/>
        </p:nvSpPr>
        <p:spPr>
          <a:xfrm>
            <a:off x="1113155" y="4711700"/>
            <a:ext cx="10193020" cy="521970"/>
          </a:xfrm>
          <a:prstGeom prst="rect">
            <a:avLst/>
          </a:prstGeom>
          <a:noFill/>
        </p:spPr>
        <p:txBody>
          <a:bodyPr wrap="none" rtlCol="0" anchor="t">
            <a:spAutoFit/>
          </a:bodyPr>
          <a:p>
            <a:r>
              <a:rPr lang="zh-CN" altLang="en-US" sz="2800" b="1" dirty="0" smtClean="0">
                <a:solidFill>
                  <a:srgbClr val="FF9933"/>
                </a:solidFill>
                <a:sym typeface="+mn-ea"/>
              </a:rPr>
              <a:t>（</a:t>
            </a:r>
            <a:r>
              <a:rPr lang="zh-CN" altLang="en-US" sz="2800" b="1" dirty="0">
                <a:solidFill>
                  <a:srgbClr val="FF9933"/>
                </a:solidFill>
                <a:sym typeface="+mn-ea"/>
              </a:rPr>
              <a:t>通过形式语言本身及构成关系来传递艺术家对事物的认识。</a:t>
            </a:r>
            <a:r>
              <a:rPr lang="zh-CN" altLang="en-US" sz="2800" b="1" dirty="0" smtClean="0">
                <a:solidFill>
                  <a:srgbClr val="FF9933"/>
                </a:solidFill>
                <a:sym typeface="+mn-ea"/>
              </a:rPr>
              <a:t>）</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blinds(horizontal)">
                                      <p:cBhvr>
                                        <p:cTn id="7" dur="500"/>
                                        <p:tgtEl>
                                          <p:spTgt spid="450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60">
                                            <p:txEl>
                                              <p:pRg st="1" end="1"/>
                                            </p:txEl>
                                          </p:spTgt>
                                        </p:tgtEl>
                                        <p:attrNameLst>
                                          <p:attrName>style.visibility</p:attrName>
                                        </p:attrNameLst>
                                      </p:cBhvr>
                                      <p:to>
                                        <p:strVal val="visible"/>
                                      </p:to>
                                    </p:set>
                                    <p:animEffect transition="in" filter="blinds(horizontal)">
                                      <p:cBhvr>
                                        <p:cTn id="12" dur="500"/>
                                        <p:tgtEl>
                                          <p:spTgt spid="450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60">
                                            <p:txEl>
                                              <p:pRg st="3" end="3"/>
                                            </p:txEl>
                                          </p:spTgt>
                                        </p:tgtEl>
                                        <p:attrNameLst>
                                          <p:attrName>style.visibility</p:attrName>
                                        </p:attrNameLst>
                                      </p:cBhvr>
                                      <p:to>
                                        <p:strVal val="visible"/>
                                      </p:to>
                                    </p:set>
                                    <p:animEffect transition="in" filter="blinds(horizontal)">
                                      <p:cBhvr>
                                        <p:cTn id="17" dur="500"/>
                                        <p:tgtEl>
                                          <p:spTgt spid="450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8201" y="3635508"/>
            <a:ext cx="5200316" cy="29620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bwMode="auto">
          <a:xfrm>
            <a:off x="3853098" y="-2296933"/>
            <a:ext cx="4564981" cy="5790956"/>
            <a:chOff x="-1271" y="1810"/>
            <a:chExt cx="13573" cy="16787"/>
          </a:xfrm>
        </p:grpSpPr>
        <p:pic>
          <p:nvPicPr>
            <p:cNvPr id="6" name="图片 1" descr="鲁昂大教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 y="8420"/>
              <a:ext cx="10852" cy="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10796" y="1810"/>
              <a:ext cx="1506" cy="6418"/>
            </a:xfrm>
            <a:prstGeom prst="rect">
              <a:avLst/>
            </a:prstGeom>
            <a:noFill/>
          </p:spPr>
          <p:txBody>
            <a:bodyPr vert="eaVert">
              <a:spAutoFit/>
            </a:bodyPr>
            <a:lstStyle/>
            <a:p>
              <a:endParaRPr lang="zh-CN" altLang="en-US" sz="2000" b="1" noProof="1">
                <a:solidFill>
                  <a:schemeClr val="accent5">
                    <a:lumMod val="50000"/>
                  </a:schemeClr>
                </a:solidFill>
                <a:latin typeface="黑体" panose="02010609060101010101" pitchFamily="49" charset="-122"/>
                <a:ea typeface="黑体" panose="02010609060101010101" pitchFamily="49" charset="-122"/>
              </a:endParaRPr>
            </a:p>
          </p:txBody>
        </p:sp>
      </p:grpSp>
      <p:pic>
        <p:nvPicPr>
          <p:cNvPr id="8" name="Picture 6" descr="5b267ddah77278f8e376d&amp;6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917" y="1472642"/>
            <a:ext cx="3161358" cy="485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6"/>
          <p:cNvSpPr>
            <a:spLocks noChangeArrowheads="1"/>
          </p:cNvSpPr>
          <p:nvPr/>
        </p:nvSpPr>
        <p:spPr bwMode="auto">
          <a:xfrm>
            <a:off x="8122356" y="1085424"/>
            <a:ext cx="513674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dirty="0">
                <a:solidFill>
                  <a:srgbClr val="A01212"/>
                </a:solidFill>
                <a:latin typeface="黑体" panose="02010609060101010101" pitchFamily="49" charset="-122"/>
                <a:ea typeface="黑体" panose="02010609060101010101" pitchFamily="49" charset="-122"/>
              </a:rPr>
              <a:t> </a:t>
            </a:r>
            <a:r>
              <a:rPr lang="zh-CN" altLang="en-US" dirty="0">
                <a:solidFill>
                  <a:srgbClr val="FFFF00"/>
                </a:solidFill>
                <a:latin typeface="黑体" panose="02010609060101010101" pitchFamily="49" charset="-122"/>
                <a:ea typeface="黑体" panose="02010609060101010101" pitchFamily="49" charset="-122"/>
              </a:rPr>
              <a:t>第三国际纪念碑</a:t>
            </a:r>
            <a:r>
              <a:rPr lang="zh-CN" altLang="en-US" dirty="0" smtClean="0">
                <a:solidFill>
                  <a:srgbClr val="FFFF00"/>
                </a:solidFill>
                <a:latin typeface="黑体" panose="02010609060101010101" pitchFamily="49" charset="-122"/>
                <a:ea typeface="黑体" panose="02010609060101010101" pitchFamily="49" charset="-122"/>
              </a:rPr>
              <a:t>模型  塔特林</a:t>
            </a:r>
            <a:r>
              <a:rPr lang="zh-CN" altLang="en-US" dirty="0">
                <a:solidFill>
                  <a:srgbClr val="FFFF00"/>
                </a:solidFill>
                <a:latin typeface="黑体" panose="02010609060101010101" pitchFamily="49" charset="-122"/>
                <a:ea typeface="黑体" panose="02010609060101010101" pitchFamily="49" charset="-122"/>
              </a:rPr>
              <a:t>（俄国）</a:t>
            </a:r>
            <a:endParaRPr lang="zh-CN" altLang="en-US" dirty="0">
              <a:solidFill>
                <a:srgbClr val="FFFF00"/>
              </a:solidFill>
              <a:latin typeface="黑体" panose="02010609060101010101" pitchFamily="49" charset="-122"/>
              <a:ea typeface="黑体" panose="02010609060101010101" pitchFamily="49" charset="-122"/>
            </a:endParaRPr>
          </a:p>
        </p:txBody>
      </p:sp>
      <p:sp>
        <p:nvSpPr>
          <p:cNvPr id="16" name="文本框 15"/>
          <p:cNvSpPr txBox="1"/>
          <p:nvPr/>
        </p:nvSpPr>
        <p:spPr>
          <a:xfrm>
            <a:off x="65405" y="3495040"/>
            <a:ext cx="551815" cy="3344545"/>
          </a:xfrm>
          <a:prstGeom prst="rect">
            <a:avLst/>
          </a:prstGeom>
          <a:noFill/>
        </p:spPr>
        <p:txBody>
          <a:bodyPr vert="eaVert" wrap="square" rtlCol="0">
            <a:spAutoFit/>
          </a:bodyPr>
          <a:lstStyle/>
          <a:p>
            <a:pPr>
              <a:spcBef>
                <a:spcPct val="50000"/>
              </a:spcBef>
            </a:pPr>
            <a:r>
              <a:rPr kumimoji="1" lang="en-US" altLang="zh-CN" sz="2400" b="1" dirty="0">
                <a:solidFill>
                  <a:srgbClr val="FFFF00"/>
                </a:solidFill>
                <a:latin typeface="Times New Roman" panose="02020603050405020304" pitchFamily="18" charset="0"/>
              </a:rPr>
              <a:t>《</a:t>
            </a:r>
            <a:r>
              <a:rPr kumimoji="1" lang="zh-CN" altLang="en-US" sz="2400" b="1" dirty="0">
                <a:solidFill>
                  <a:srgbClr val="FFFF00"/>
                </a:solidFill>
                <a:latin typeface="Times New Roman" panose="02020603050405020304" pitchFamily="18" charset="0"/>
              </a:rPr>
              <a:t>开国大典</a:t>
            </a:r>
            <a:r>
              <a:rPr kumimoji="1" lang="en-US" altLang="zh-CN" sz="2400" b="1" dirty="0">
                <a:solidFill>
                  <a:srgbClr val="FFFF00"/>
                </a:solidFill>
                <a:latin typeface="Times New Roman" panose="02020603050405020304" pitchFamily="18" charset="0"/>
              </a:rPr>
              <a:t>》  </a:t>
            </a:r>
            <a:r>
              <a:rPr kumimoji="1" lang="zh-CN" altLang="en-US" sz="2400" b="1" dirty="0">
                <a:solidFill>
                  <a:srgbClr val="FFFF00"/>
                </a:solidFill>
                <a:latin typeface="Times New Roman" panose="02020603050405020304" pitchFamily="18" charset="0"/>
              </a:rPr>
              <a:t>董希文</a:t>
            </a:r>
            <a:endParaRPr kumimoji="1" lang="zh-CN" altLang="en-US" sz="2400" b="1" dirty="0">
              <a:solidFill>
                <a:srgbClr val="FFFF00"/>
              </a:solidFill>
              <a:latin typeface="Times New Roman" panose="02020603050405020304" pitchFamily="18" charset="0"/>
            </a:endParaRPr>
          </a:p>
        </p:txBody>
      </p:sp>
      <p:sp>
        <p:nvSpPr>
          <p:cNvPr id="2" name="文本框 1"/>
          <p:cNvSpPr txBox="1"/>
          <p:nvPr/>
        </p:nvSpPr>
        <p:spPr>
          <a:xfrm>
            <a:off x="7375295" y="194584"/>
            <a:ext cx="553998" cy="3088532"/>
          </a:xfrm>
          <a:prstGeom prst="rect">
            <a:avLst/>
          </a:prstGeom>
          <a:noFill/>
        </p:spPr>
        <p:txBody>
          <a:bodyPr vert="eaVert" wrap="square" rtlCol="0">
            <a:spAutoFit/>
          </a:bodyPr>
          <a:lstStyle/>
          <a:p>
            <a:r>
              <a:rPr kumimoji="1" lang="zh-CN" altLang="en-US" sz="2400" b="1" noProof="1">
                <a:solidFill>
                  <a:srgbClr val="FFFF00"/>
                </a:solidFill>
                <a:latin typeface="Times New Roman" panose="02020603050405020304" pitchFamily="18" charset="0"/>
              </a:rPr>
              <a:t>莫奈《卢昂大教堂》</a:t>
            </a:r>
            <a:endParaRPr kumimoji="1" lang="zh-CN" altLang="en-US" sz="2400" b="1" noProof="1">
              <a:solidFill>
                <a:srgbClr val="FFFF00"/>
              </a:solidFill>
              <a:latin typeface="Times New Roman" panose="02020603050405020304" pitchFamily="18" charset="0"/>
            </a:endParaRPr>
          </a:p>
        </p:txBody>
      </p:sp>
      <p:pic>
        <p:nvPicPr>
          <p:cNvPr id="13" name="Picture 4" descr="116"/>
          <p:cNvPicPr>
            <a:picLocks noChangeAspect="1" noChangeArrowheads="1"/>
          </p:cNvPicPr>
          <p:nvPr/>
        </p:nvPicPr>
        <p:blipFill>
          <a:blip r:embed="rId4" cstate="print">
            <a:lum bright="6000" contrast="24000"/>
            <a:extLst>
              <a:ext uri="{28A0092B-C50C-407E-A947-70E740481C1C}">
                <a14:useLocalDpi xmlns:a14="http://schemas.microsoft.com/office/drawing/2010/main" val="0"/>
              </a:ext>
            </a:extLst>
          </a:blip>
          <a:srcRect/>
          <a:stretch>
            <a:fillRect/>
          </a:stretch>
        </p:blipFill>
        <p:spPr bwMode="auto">
          <a:xfrm>
            <a:off x="131459" y="1176640"/>
            <a:ext cx="3538176" cy="20370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7"/>
          <p:cNvSpPr txBox="1">
            <a:spLocks noChangeArrowheads="1"/>
          </p:cNvSpPr>
          <p:nvPr/>
        </p:nvSpPr>
        <p:spPr bwMode="auto">
          <a:xfrm>
            <a:off x="185702" y="762646"/>
            <a:ext cx="4070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zh-CN" altLang="en-US" dirty="0">
                <a:solidFill>
                  <a:srgbClr val="FFFF00"/>
                </a:solidFill>
                <a:latin typeface="黑体" panose="02010609060101010101" pitchFamily="49" charset="-122"/>
                <a:ea typeface="黑体" panose="02010609060101010101" pitchFamily="49" charset="-122"/>
              </a:rPr>
              <a:t>伏尔加河上的纤夫  </a:t>
            </a:r>
            <a:r>
              <a:rPr lang="zh-CN" altLang="en-US" dirty="0" smtClean="0">
                <a:solidFill>
                  <a:srgbClr val="FFFF00"/>
                </a:solidFill>
                <a:latin typeface="黑体" panose="02010609060101010101" pitchFamily="49" charset="-122"/>
                <a:ea typeface="黑体" panose="02010609060101010101" pitchFamily="49" charset="-122"/>
              </a:rPr>
              <a:t>列</a:t>
            </a:r>
            <a:r>
              <a:rPr lang="zh-CN" altLang="en-US" dirty="0">
                <a:solidFill>
                  <a:srgbClr val="FFFF00"/>
                </a:solidFill>
                <a:latin typeface="黑体" panose="02010609060101010101" pitchFamily="49" charset="-122"/>
                <a:ea typeface="黑体" panose="02010609060101010101" pitchFamily="49" charset="-122"/>
              </a:rPr>
              <a:t>宾  </a:t>
            </a:r>
            <a:r>
              <a:rPr lang="zh-CN" altLang="en-US" dirty="0" smtClean="0">
                <a:solidFill>
                  <a:srgbClr val="FFFF00"/>
                </a:solidFill>
                <a:latin typeface="黑体" panose="02010609060101010101" pitchFamily="49" charset="-122"/>
                <a:ea typeface="黑体" panose="02010609060101010101" pitchFamily="49" charset="-122"/>
              </a:rPr>
              <a:t>俄国</a:t>
            </a:r>
            <a:endParaRPr lang="zh-CN" altLang="en-US" dirty="0">
              <a:solidFill>
                <a:srgbClr val="FFFF00"/>
              </a:solidFill>
              <a:latin typeface="黑体" panose="02010609060101010101" pitchFamily="49" charset="-122"/>
              <a:ea typeface="黑体" panose="02010609060101010101" pitchFamily="49" charset="-122"/>
            </a:endParaRPr>
          </a:p>
        </p:txBody>
      </p:sp>
      <p:pic>
        <p:nvPicPr>
          <p:cNvPr id="17" name="Picture 8" descr="54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36" y="3635086"/>
            <a:ext cx="2464827" cy="282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2"/>
          <p:cNvSpPr txBox="1">
            <a:spLocks noChangeArrowheads="1"/>
          </p:cNvSpPr>
          <p:nvPr/>
        </p:nvSpPr>
        <p:spPr bwMode="auto">
          <a:xfrm>
            <a:off x="5910087" y="3866013"/>
            <a:ext cx="55399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solidFill>
                  <a:srgbClr val="FFFF00"/>
                </a:solidFill>
                <a:latin typeface="Times New Roman" panose="02020603050405020304" pitchFamily="18" charset="0"/>
                <a:ea typeface="+mn-ea"/>
              </a:rPr>
              <a:t>朱耷</a:t>
            </a:r>
            <a:r>
              <a:rPr kumimoji="1" lang="en-US" altLang="zh-CN" sz="2400" b="1" dirty="0">
                <a:solidFill>
                  <a:srgbClr val="FFFF00"/>
                </a:solidFill>
                <a:latin typeface="Times New Roman" panose="02020603050405020304" pitchFamily="18" charset="0"/>
                <a:ea typeface="+mn-ea"/>
              </a:rPr>
              <a:t>《</a:t>
            </a:r>
            <a:r>
              <a:rPr kumimoji="1" lang="zh-CN" altLang="en-US" sz="2400" b="1" dirty="0">
                <a:solidFill>
                  <a:srgbClr val="FFFF00"/>
                </a:solidFill>
                <a:latin typeface="Times New Roman" panose="02020603050405020304" pitchFamily="18" charset="0"/>
                <a:ea typeface="+mn-ea"/>
              </a:rPr>
              <a:t>鹌鹑图</a:t>
            </a:r>
            <a:r>
              <a:rPr kumimoji="1" lang="en-US" altLang="zh-CN" sz="2400" b="1" dirty="0">
                <a:solidFill>
                  <a:srgbClr val="FFFF00"/>
                </a:solidFill>
                <a:latin typeface="Times New Roman" panose="02020603050405020304" pitchFamily="18" charset="0"/>
                <a:ea typeface="+mn-ea"/>
              </a:rPr>
              <a:t>》</a:t>
            </a:r>
            <a:endParaRPr kumimoji="1" lang="zh-CN" altLang="en-US" sz="2400" b="1" dirty="0">
              <a:solidFill>
                <a:srgbClr val="FFFF00"/>
              </a:solidFill>
              <a:latin typeface="Times New Roman" panose="02020603050405020304" pitchFamily="18" charset="0"/>
              <a:ea typeface="+mn-ea"/>
            </a:endParaRPr>
          </a:p>
        </p:txBody>
      </p:sp>
      <p:sp>
        <p:nvSpPr>
          <p:cNvPr id="3" name="文本框 2"/>
          <p:cNvSpPr txBox="1"/>
          <p:nvPr/>
        </p:nvSpPr>
        <p:spPr>
          <a:xfrm>
            <a:off x="1580515" y="3304540"/>
            <a:ext cx="309880" cy="368300"/>
          </a:xfrm>
          <a:prstGeom prst="rect">
            <a:avLst/>
          </a:prstGeom>
          <a:noFill/>
        </p:spPr>
        <p:txBody>
          <a:bodyPr wrap="none" rtlCol="0" anchor="t">
            <a:spAutoFit/>
          </a:bodyPr>
          <a:p>
            <a:r>
              <a:rPr lang="en-US" altLang="zh-CN">
                <a:sym typeface="Wingdings" panose="05000000000000000000" charset="0"/>
              </a:rPr>
              <a:t>1</a:t>
            </a:r>
            <a:endParaRPr lang="en-US" altLang="zh-CN">
              <a:sym typeface="Wingdings" panose="05000000000000000000" charset="0"/>
            </a:endParaRPr>
          </a:p>
        </p:txBody>
      </p:sp>
      <p:sp>
        <p:nvSpPr>
          <p:cNvPr id="9" name="文本框 8"/>
          <p:cNvSpPr txBox="1"/>
          <p:nvPr/>
        </p:nvSpPr>
        <p:spPr>
          <a:xfrm>
            <a:off x="5830570" y="3485515"/>
            <a:ext cx="309880" cy="368300"/>
          </a:xfrm>
          <a:prstGeom prst="rect">
            <a:avLst/>
          </a:prstGeom>
          <a:noFill/>
        </p:spPr>
        <p:txBody>
          <a:bodyPr wrap="none" rtlCol="0" anchor="t">
            <a:spAutoFit/>
          </a:bodyPr>
          <a:p>
            <a:r>
              <a:rPr lang="en-US" altLang="zh-CN">
                <a:sym typeface="Wingdings" panose="05000000000000000000" charset="0"/>
              </a:rPr>
              <a:t>2</a:t>
            </a:r>
            <a:endParaRPr lang="en-US" altLang="zh-CN">
              <a:sym typeface="Wingdings" panose="05000000000000000000" charset="0"/>
            </a:endParaRPr>
          </a:p>
        </p:txBody>
      </p:sp>
      <p:sp>
        <p:nvSpPr>
          <p:cNvPr id="10" name="文本框 9"/>
          <p:cNvSpPr txBox="1"/>
          <p:nvPr/>
        </p:nvSpPr>
        <p:spPr>
          <a:xfrm>
            <a:off x="2672715" y="6471285"/>
            <a:ext cx="309880" cy="368300"/>
          </a:xfrm>
          <a:prstGeom prst="rect">
            <a:avLst/>
          </a:prstGeom>
          <a:noFill/>
        </p:spPr>
        <p:txBody>
          <a:bodyPr wrap="none" rtlCol="0" anchor="t">
            <a:spAutoFit/>
          </a:bodyPr>
          <a:p>
            <a:r>
              <a:rPr lang="en-US" altLang="zh-CN">
                <a:sym typeface="Wingdings" panose="05000000000000000000" charset="0"/>
              </a:rPr>
              <a:t>3</a:t>
            </a:r>
            <a:endParaRPr lang="en-US" altLang="zh-CN">
              <a:sym typeface="Wingdings" panose="05000000000000000000" charset="0"/>
            </a:endParaRPr>
          </a:p>
        </p:txBody>
      </p:sp>
      <p:sp>
        <p:nvSpPr>
          <p:cNvPr id="12" name="文本框 11"/>
          <p:cNvSpPr txBox="1"/>
          <p:nvPr/>
        </p:nvSpPr>
        <p:spPr>
          <a:xfrm>
            <a:off x="7136765" y="6457315"/>
            <a:ext cx="774700" cy="368300"/>
          </a:xfrm>
          <a:prstGeom prst="rect">
            <a:avLst/>
          </a:prstGeom>
          <a:noFill/>
        </p:spPr>
        <p:txBody>
          <a:bodyPr wrap="square" rtlCol="0" anchor="t">
            <a:spAutoFit/>
          </a:bodyPr>
          <a:p>
            <a:r>
              <a:rPr lang="en-US" altLang="zh-CN">
                <a:sym typeface="Wingdings" panose="05000000000000000000" charset="0"/>
              </a:rPr>
              <a:t>4</a:t>
            </a:r>
            <a:endParaRPr lang="en-US" altLang="zh-CN">
              <a:sym typeface="Wingdings" panose="05000000000000000000" charset="0"/>
            </a:endParaRPr>
          </a:p>
        </p:txBody>
      </p:sp>
      <p:sp>
        <p:nvSpPr>
          <p:cNvPr id="19" name="文本框 18"/>
          <p:cNvSpPr txBox="1"/>
          <p:nvPr/>
        </p:nvSpPr>
        <p:spPr>
          <a:xfrm flipH="1">
            <a:off x="9716770" y="6330950"/>
            <a:ext cx="3242945" cy="368300"/>
          </a:xfrm>
          <a:prstGeom prst="rect">
            <a:avLst/>
          </a:prstGeom>
          <a:noFill/>
        </p:spPr>
        <p:txBody>
          <a:bodyPr wrap="square" rtlCol="0" anchor="t">
            <a:spAutoFit/>
          </a:bodyPr>
          <a:p>
            <a:r>
              <a:rPr lang="en-US" altLang="zh-CN">
                <a:sym typeface="Wingdings" panose="05000000000000000000" charset="0"/>
              </a:rPr>
              <a:t>5</a:t>
            </a:r>
            <a:endParaRPr lang="en-US" altLang="zh-CN">
              <a:sym typeface="Wingdings" panose="05000000000000000000" charset="0"/>
            </a:endParaRPr>
          </a:p>
        </p:txBody>
      </p:sp>
      <p:sp>
        <p:nvSpPr>
          <p:cNvPr id="11" name="文本框 10"/>
          <p:cNvSpPr txBox="1"/>
          <p:nvPr/>
        </p:nvSpPr>
        <p:spPr>
          <a:xfrm>
            <a:off x="367665" y="99695"/>
            <a:ext cx="3110865" cy="645160"/>
          </a:xfrm>
          <a:prstGeom prst="rect">
            <a:avLst/>
          </a:prstGeom>
          <a:noFill/>
        </p:spPr>
        <p:txBody>
          <a:bodyPr wrap="square" rtlCol="0">
            <a:spAutoFit/>
          </a:bodyPr>
          <a:p>
            <a:r>
              <a:rPr lang="zh-CN" altLang="en-US"/>
              <a:t>辨析以下作品分别运用了哪种表现形式？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 grpId="0"/>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1"/>
          <p:cNvPicPr>
            <a:picLocks noChangeAspect="1"/>
          </p:cNvPicPr>
          <p:nvPr/>
        </p:nvPicPr>
        <p:blipFill>
          <a:blip r:embed="rId1"/>
          <a:stretch>
            <a:fillRect/>
          </a:stretch>
        </p:blipFill>
        <p:spPr>
          <a:xfrm>
            <a:off x="8077200" y="4311015"/>
            <a:ext cx="4085590" cy="2534285"/>
          </a:xfrm>
          <a:prstGeom prst="rect">
            <a:avLst/>
          </a:prstGeom>
          <a:noFill/>
          <a:ln w="9525">
            <a:noFill/>
          </a:ln>
        </p:spPr>
      </p:pic>
      <p:pic>
        <p:nvPicPr>
          <p:cNvPr id="30722" name="图片 2"/>
          <p:cNvPicPr>
            <a:picLocks noChangeAspect="1"/>
          </p:cNvPicPr>
          <p:nvPr/>
        </p:nvPicPr>
        <p:blipFill>
          <a:blip r:embed="rId2"/>
          <a:stretch>
            <a:fillRect/>
          </a:stretch>
        </p:blipFill>
        <p:spPr>
          <a:xfrm>
            <a:off x="67945" y="-20955"/>
            <a:ext cx="7774940" cy="4509770"/>
          </a:xfrm>
          <a:prstGeom prst="rect">
            <a:avLst/>
          </a:prstGeom>
          <a:noFill/>
          <a:ln w="9525">
            <a:noFill/>
          </a:ln>
        </p:spPr>
      </p:pic>
      <p:sp>
        <p:nvSpPr>
          <p:cNvPr id="30723" name="文本框 3"/>
          <p:cNvSpPr txBox="1"/>
          <p:nvPr/>
        </p:nvSpPr>
        <p:spPr>
          <a:xfrm>
            <a:off x="1774825" y="4473575"/>
            <a:ext cx="5184775" cy="368300"/>
          </a:xfrm>
          <a:prstGeom prst="rect">
            <a:avLst/>
          </a:prstGeom>
          <a:noFill/>
          <a:ln w="9525">
            <a:noFill/>
          </a:ln>
        </p:spPr>
        <p:txBody>
          <a:bodyPr anchor="t">
            <a:spAutoFit/>
          </a:bodyPr>
          <a:p>
            <a:r>
              <a:rPr lang="zh-CN" altLang="en-US" dirty="0">
                <a:latin typeface="幼圆" panose="02010509060101010101" pitchFamily="49" charset="-122"/>
                <a:ea typeface="幼圆" panose="02010509060101010101" pitchFamily="49" charset="-122"/>
              </a:rPr>
              <a:t>开国大典 （油画）</a:t>
            </a:r>
            <a:r>
              <a:rPr lang="en-US" altLang="zh-CN" dirty="0">
                <a:latin typeface="幼圆" panose="02010509060101010101" pitchFamily="49" charset="-122"/>
                <a:ea typeface="幼圆" panose="02010509060101010101" pitchFamily="49" charset="-122"/>
              </a:rPr>
              <a:t>1952-1953 </a:t>
            </a:r>
            <a:r>
              <a:rPr lang="zh-CN" altLang="en-US" dirty="0">
                <a:latin typeface="幼圆" panose="02010509060101010101" pitchFamily="49" charset="-122"/>
                <a:ea typeface="幼圆" panose="02010509060101010101" pitchFamily="49" charset="-122"/>
              </a:rPr>
              <a:t>董希文</a:t>
            </a:r>
            <a:endParaRPr lang="zh-CN" altLang="en-US" dirty="0">
              <a:latin typeface="幼圆" panose="02010509060101010101" pitchFamily="49" charset="-122"/>
              <a:ea typeface="幼圆" panose="02010509060101010101" pitchFamily="49" charset="-122"/>
            </a:endParaRPr>
          </a:p>
        </p:txBody>
      </p:sp>
      <p:sp>
        <p:nvSpPr>
          <p:cNvPr id="2" name="文本框 1"/>
          <p:cNvSpPr txBox="1"/>
          <p:nvPr/>
        </p:nvSpPr>
        <p:spPr>
          <a:xfrm>
            <a:off x="9556750" y="652780"/>
            <a:ext cx="859790" cy="2703830"/>
          </a:xfrm>
          <a:prstGeom prst="rect">
            <a:avLst/>
          </a:prstGeom>
          <a:noFill/>
        </p:spPr>
        <p:txBody>
          <a:bodyPr vert="eaVert" wrap="square" rtlCol="0">
            <a:spAutoFit/>
          </a:bodyPr>
          <a:p>
            <a:r>
              <a:rPr lang="zh-CN" altLang="en-US" sz="4400">
                <a:solidFill>
                  <a:schemeClr val="accent1"/>
                </a:solidFill>
              </a:rPr>
              <a:t>具象作品</a:t>
            </a:r>
            <a:endParaRPr lang="zh-CN" altLang="en-US" sz="4400">
              <a:solidFill>
                <a:schemeClr val="accent1"/>
              </a:solidFill>
            </a:endParaRPr>
          </a:p>
        </p:txBody>
      </p:sp>
      <p:sp>
        <p:nvSpPr>
          <p:cNvPr id="100" name="文本框 99"/>
          <p:cNvSpPr txBox="1"/>
          <p:nvPr/>
        </p:nvSpPr>
        <p:spPr>
          <a:xfrm>
            <a:off x="-19685" y="4950460"/>
            <a:ext cx="8096250" cy="953135"/>
          </a:xfrm>
          <a:prstGeom prst="rect">
            <a:avLst/>
          </a:prstGeom>
          <a:noFill/>
          <a:ln w="9525">
            <a:noFill/>
          </a:ln>
        </p:spPr>
        <p:txBody>
          <a:bodyPr wrap="square">
            <a:spAutoFit/>
          </a:bodyPr>
          <a:p>
            <a:pPr indent="0"/>
            <a:r>
              <a:rPr lang="zh-CN" altLang="en-US" sz="2800" b="0">
                <a:latin typeface="宋体" panose="02010600030101010101" pitchFamily="2" charset="-122"/>
                <a:ea typeface="宋体" panose="02010600030101010101" pitchFamily="2" charset="-122"/>
                <a:cs typeface="宋体" panose="02010600030101010101" pitchFamily="2" charset="-122"/>
              </a:rPr>
              <a:t>请同学们找不同，找出照片</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开国大典</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和董希文的作品</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开国大典</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哪里不一样。 </a:t>
            </a:r>
            <a:endParaRPr lang="zh-CN" altLang="en-US" sz="2800"/>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3" descr="开国大典３"/>
          <p:cNvPicPr>
            <a:picLocks noChangeAspect="1"/>
          </p:cNvPicPr>
          <p:nvPr/>
        </p:nvPicPr>
        <p:blipFill>
          <a:blip r:embed="rId1">
            <a:lum contrast="12000"/>
          </a:blip>
          <a:stretch>
            <a:fillRect/>
          </a:stretch>
        </p:blipFill>
        <p:spPr>
          <a:xfrm>
            <a:off x="6992620" y="788035"/>
            <a:ext cx="5261610" cy="3305175"/>
          </a:xfrm>
          <a:prstGeom prst="rect">
            <a:avLst/>
          </a:prstGeom>
          <a:noFill/>
          <a:ln w="9525">
            <a:noFill/>
          </a:ln>
        </p:spPr>
      </p:pic>
      <p:pic>
        <p:nvPicPr>
          <p:cNvPr id="31746" name="图片 6" descr="开国大典２"/>
          <p:cNvPicPr>
            <a:picLocks noChangeAspect="1"/>
          </p:cNvPicPr>
          <p:nvPr/>
        </p:nvPicPr>
        <p:blipFill>
          <a:blip r:embed="rId2"/>
          <a:stretch>
            <a:fillRect/>
          </a:stretch>
        </p:blipFill>
        <p:spPr>
          <a:xfrm>
            <a:off x="-70167" y="4178300"/>
            <a:ext cx="4781550" cy="2857500"/>
          </a:xfrm>
          <a:prstGeom prst="rect">
            <a:avLst/>
          </a:prstGeom>
          <a:noFill/>
          <a:ln w="9525">
            <a:noFill/>
          </a:ln>
        </p:spPr>
      </p:pic>
      <p:sp>
        <p:nvSpPr>
          <p:cNvPr id="31747" name="文本框 114694"/>
          <p:cNvSpPr txBox="1"/>
          <p:nvPr/>
        </p:nvSpPr>
        <p:spPr>
          <a:xfrm>
            <a:off x="6229985" y="5541328"/>
            <a:ext cx="2900363" cy="583565"/>
          </a:xfrm>
          <a:prstGeom prst="rect">
            <a:avLst/>
          </a:prstGeom>
          <a:noFill/>
          <a:ln w="9525">
            <a:noFill/>
          </a:ln>
        </p:spPr>
        <p:txBody>
          <a:bodyPr anchor="t">
            <a:spAutoFit/>
          </a:bodyPr>
          <a:p>
            <a:pPr>
              <a:spcBef>
                <a:spcPct val="50000"/>
              </a:spcBef>
            </a:pPr>
            <a:r>
              <a:rPr lang="zh-CN" altLang="en-US" sz="3200" b="1" dirty="0">
                <a:solidFill>
                  <a:srgbClr val="FF6600"/>
                </a:solidFill>
                <a:latin typeface="黑体" panose="02010609060101010101" pitchFamily="49" charset="-122"/>
                <a:ea typeface="黑体" panose="02010609060101010101" pitchFamily="49" charset="-122"/>
              </a:rPr>
              <a:t>画面结构分析</a:t>
            </a:r>
            <a:endParaRPr lang="zh-CN" altLang="en-US" sz="3200" b="1" dirty="0">
              <a:solidFill>
                <a:srgbClr val="FF6600"/>
              </a:solidFill>
              <a:latin typeface="黑体" panose="02010609060101010101" pitchFamily="49" charset="-122"/>
              <a:ea typeface="黑体" panose="02010609060101010101" pitchFamily="49" charset="-122"/>
            </a:endParaRPr>
          </a:p>
        </p:txBody>
      </p:sp>
      <p:sp>
        <p:nvSpPr>
          <p:cNvPr id="31748" name="文本框 1"/>
          <p:cNvSpPr txBox="1"/>
          <p:nvPr/>
        </p:nvSpPr>
        <p:spPr>
          <a:xfrm>
            <a:off x="7931468" y="142875"/>
            <a:ext cx="3217862" cy="645160"/>
          </a:xfrm>
          <a:prstGeom prst="rect">
            <a:avLst/>
          </a:prstGeom>
          <a:noFill/>
          <a:ln w="9525">
            <a:noFill/>
          </a:ln>
        </p:spPr>
        <p:txBody>
          <a:bodyPr anchor="t">
            <a:spAutoFit/>
          </a:bodyPr>
          <a:p>
            <a:r>
              <a:rPr lang="en-US" altLang="zh-CN" sz="3600" b="1" dirty="0">
                <a:solidFill>
                  <a:srgbClr val="FF6600"/>
                </a:solidFill>
                <a:latin typeface="微软雅黑" panose="020B0503020204020204" charset="-122"/>
                <a:ea typeface="微软雅黑" panose="020B0503020204020204" charset="-122"/>
                <a:sym typeface="微软雅黑" panose="020B0503020204020204" charset="-122"/>
              </a:rPr>
              <a:t>《</a:t>
            </a:r>
            <a:r>
              <a:rPr lang="zh-CN" altLang="en-US" sz="3600" b="1" dirty="0">
                <a:solidFill>
                  <a:srgbClr val="FF6600"/>
                </a:solidFill>
                <a:latin typeface="微软雅黑" panose="020B0503020204020204" charset="-122"/>
                <a:ea typeface="微软雅黑" panose="020B0503020204020204" charset="-122"/>
                <a:sym typeface="微软雅黑" panose="020B0503020204020204" charset="-122"/>
              </a:rPr>
              <a:t>开国大典</a:t>
            </a:r>
            <a:r>
              <a:rPr lang="en-US" altLang="zh-CN" sz="3600" b="1" dirty="0">
                <a:solidFill>
                  <a:srgbClr val="FF6600"/>
                </a:solidFill>
                <a:latin typeface="微软雅黑" panose="020B0503020204020204" charset="-122"/>
                <a:ea typeface="微软雅黑" panose="020B0503020204020204" charset="-122"/>
                <a:sym typeface="微软雅黑" panose="020B0503020204020204" charset="-122"/>
              </a:rPr>
              <a:t>》</a:t>
            </a:r>
            <a:endParaRPr lang="zh-CN" altLang="en-US" sz="3600" dirty="0">
              <a:latin typeface="微软雅黑" panose="020B0503020204020204" charset="-122"/>
              <a:ea typeface="微软雅黑" panose="020B0503020204020204" charset="-122"/>
            </a:endParaRPr>
          </a:p>
        </p:txBody>
      </p:sp>
      <p:sp>
        <p:nvSpPr>
          <p:cNvPr id="31749" name="文本框 114693"/>
          <p:cNvSpPr txBox="1"/>
          <p:nvPr/>
        </p:nvSpPr>
        <p:spPr>
          <a:xfrm>
            <a:off x="3605213" y="2149158"/>
            <a:ext cx="1970087" cy="583565"/>
          </a:xfrm>
          <a:prstGeom prst="rect">
            <a:avLst/>
          </a:prstGeom>
          <a:noFill/>
          <a:ln w="9525">
            <a:noFill/>
          </a:ln>
        </p:spPr>
        <p:txBody>
          <a:bodyPr anchor="t">
            <a:spAutoFit/>
          </a:bodyPr>
          <a:p>
            <a:pPr>
              <a:spcBef>
                <a:spcPct val="50000"/>
              </a:spcBef>
            </a:pPr>
            <a:r>
              <a:rPr lang="zh-CN" altLang="en-US" sz="3200" b="1" dirty="0">
                <a:solidFill>
                  <a:srgbClr val="FF6600"/>
                </a:solidFill>
                <a:latin typeface="黑体" panose="02010609060101010101" pitchFamily="49" charset="-122"/>
                <a:ea typeface="黑体" panose="02010609060101010101" pitchFamily="49" charset="-122"/>
              </a:rPr>
              <a:t>历史照片</a:t>
            </a:r>
            <a:endParaRPr lang="zh-CN" altLang="en-US" sz="3200" b="1" dirty="0">
              <a:solidFill>
                <a:srgbClr val="FF6600"/>
              </a:solidFill>
              <a:latin typeface="黑体" panose="02010609060101010101" pitchFamily="49" charset="-122"/>
              <a:ea typeface="黑体" panose="02010609060101010101" pitchFamily="49" charset="-122"/>
            </a:endParaRPr>
          </a:p>
        </p:txBody>
      </p:sp>
      <p:sp>
        <p:nvSpPr>
          <p:cNvPr id="31750" name="Freeform 25"/>
          <p:cNvSpPr>
            <a:spLocks noEditPoints="1"/>
          </p:cNvSpPr>
          <p:nvPr/>
        </p:nvSpPr>
        <p:spPr>
          <a:xfrm flipH="1">
            <a:off x="5010150" y="5392103"/>
            <a:ext cx="723900" cy="882650"/>
          </a:xfrm>
          <a:custGeom>
            <a:avLst/>
            <a:gdLst/>
            <a:ahLst/>
            <a:cxnLst>
              <a:cxn ang="0">
                <a:pos x="262" y="183"/>
              </a:cxn>
              <a:cxn ang="0">
                <a:pos x="303" y="168"/>
              </a:cxn>
              <a:cxn ang="0">
                <a:pos x="281" y="177"/>
              </a:cxn>
              <a:cxn ang="0">
                <a:pos x="130" y="14"/>
              </a:cxn>
              <a:cxn ang="0">
                <a:pos x="111" y="3"/>
              </a:cxn>
              <a:cxn ang="0">
                <a:pos x="114" y="65"/>
              </a:cxn>
              <a:cxn ang="0">
                <a:pos x="43" y="66"/>
              </a:cxn>
              <a:cxn ang="0">
                <a:pos x="35" y="41"/>
              </a:cxn>
              <a:cxn ang="0">
                <a:pos x="25" y="49"/>
              </a:cxn>
              <a:cxn ang="0">
                <a:pos x="12" y="70"/>
              </a:cxn>
              <a:cxn ang="0">
                <a:pos x="13" y="84"/>
              </a:cxn>
              <a:cxn ang="0">
                <a:pos x="26" y="205"/>
              </a:cxn>
              <a:cxn ang="0">
                <a:pos x="20" y="297"/>
              </a:cxn>
              <a:cxn ang="0">
                <a:pos x="11" y="313"/>
              </a:cxn>
              <a:cxn ang="0">
                <a:pos x="33" y="313"/>
              </a:cxn>
              <a:cxn ang="0">
                <a:pos x="53" y="327"/>
              </a:cxn>
              <a:cxn ang="0">
                <a:pos x="136" y="357"/>
              </a:cxn>
              <a:cxn ang="0">
                <a:pos x="141" y="370"/>
              </a:cxn>
              <a:cxn ang="0">
                <a:pos x="153" y="376"/>
              </a:cxn>
              <a:cxn ang="0">
                <a:pos x="283" y="199"/>
              </a:cxn>
              <a:cxn ang="0">
                <a:pos x="30" y="294"/>
              </a:cxn>
              <a:cxn ang="0">
                <a:pos x="34" y="282"/>
              </a:cxn>
              <a:cxn ang="0">
                <a:pos x="35" y="122"/>
              </a:cxn>
              <a:cxn ang="0">
                <a:pos x="36" y="126"/>
              </a:cxn>
              <a:cxn ang="0">
                <a:pos x="42" y="84"/>
              </a:cxn>
              <a:cxn ang="0">
                <a:pos x="224" y="119"/>
              </a:cxn>
              <a:cxn ang="0">
                <a:pos x="224" y="119"/>
              </a:cxn>
              <a:cxn ang="0">
                <a:pos x="201" y="107"/>
              </a:cxn>
              <a:cxn ang="0">
                <a:pos x="186" y="88"/>
              </a:cxn>
              <a:cxn ang="0">
                <a:pos x="119" y="93"/>
              </a:cxn>
              <a:cxn ang="0">
                <a:pos x="103" y="75"/>
              </a:cxn>
              <a:cxn ang="0">
                <a:pos x="57" y="78"/>
              </a:cxn>
              <a:cxn ang="0">
                <a:pos x="97" y="301"/>
              </a:cxn>
              <a:cxn ang="0">
                <a:pos x="143" y="342"/>
              </a:cxn>
              <a:cxn ang="0">
                <a:pos x="152" y="322"/>
              </a:cxn>
              <a:cxn ang="0">
                <a:pos x="150" y="326"/>
              </a:cxn>
              <a:cxn ang="0">
                <a:pos x="216" y="273"/>
              </a:cxn>
              <a:cxn ang="0">
                <a:pos x="261" y="220"/>
              </a:cxn>
              <a:cxn ang="0">
                <a:pos x="261" y="193"/>
              </a:cxn>
              <a:cxn ang="0">
                <a:pos x="185" y="280"/>
              </a:cxn>
              <a:cxn ang="0">
                <a:pos x="181" y="293"/>
              </a:cxn>
              <a:cxn ang="0">
                <a:pos x="157" y="274"/>
              </a:cxn>
              <a:cxn ang="0">
                <a:pos x="116" y="278"/>
              </a:cxn>
              <a:cxn ang="0">
                <a:pos x="70" y="182"/>
              </a:cxn>
              <a:cxn ang="0">
                <a:pos x="61" y="188"/>
              </a:cxn>
              <a:cxn ang="0">
                <a:pos x="62" y="280"/>
              </a:cxn>
              <a:cxn ang="0">
                <a:pos x="56" y="291"/>
              </a:cxn>
              <a:cxn ang="0">
                <a:pos x="56" y="185"/>
              </a:cxn>
              <a:cxn ang="0">
                <a:pos x="118" y="103"/>
              </a:cxn>
              <a:cxn ang="0">
                <a:pos x="127" y="89"/>
              </a:cxn>
              <a:cxn ang="0">
                <a:pos x="133" y="64"/>
              </a:cxn>
              <a:cxn ang="0">
                <a:pos x="183" y="100"/>
              </a:cxn>
              <a:cxn ang="0">
                <a:pos x="219" y="134"/>
              </a:cxn>
              <a:cxn ang="0">
                <a:pos x="273" y="188"/>
              </a:cxn>
              <a:cxn ang="0">
                <a:pos x="277" y="193"/>
              </a:cxn>
            </a:cxnLst>
            <a:pathLst>
              <a:path w="310" h="378">
                <a:moveTo>
                  <a:pt x="262" y="192"/>
                </a:moveTo>
                <a:cubicBezTo>
                  <a:pt x="263" y="189"/>
                  <a:pt x="265" y="186"/>
                  <a:pt x="265" y="182"/>
                </a:cubicBezTo>
                <a:cubicBezTo>
                  <a:pt x="264" y="182"/>
                  <a:pt x="263" y="183"/>
                  <a:pt x="262" y="183"/>
                </a:cubicBezTo>
                <a:cubicBezTo>
                  <a:pt x="264" y="186"/>
                  <a:pt x="258" y="188"/>
                  <a:pt x="262" y="192"/>
                </a:cubicBezTo>
                <a:close/>
                <a:moveTo>
                  <a:pt x="293" y="186"/>
                </a:moveTo>
                <a:cubicBezTo>
                  <a:pt x="297" y="181"/>
                  <a:pt x="310" y="175"/>
                  <a:pt x="303" y="168"/>
                </a:cubicBezTo>
                <a:cubicBezTo>
                  <a:pt x="298" y="167"/>
                  <a:pt x="300" y="173"/>
                  <a:pt x="296" y="173"/>
                </a:cubicBezTo>
                <a:cubicBezTo>
                  <a:pt x="295" y="169"/>
                  <a:pt x="300" y="170"/>
                  <a:pt x="297" y="166"/>
                </a:cubicBezTo>
                <a:cubicBezTo>
                  <a:pt x="288" y="165"/>
                  <a:pt x="287" y="174"/>
                  <a:pt x="281" y="177"/>
                </a:cubicBezTo>
                <a:cubicBezTo>
                  <a:pt x="263" y="162"/>
                  <a:pt x="247" y="144"/>
                  <a:pt x="233" y="123"/>
                </a:cubicBezTo>
                <a:cubicBezTo>
                  <a:pt x="207" y="98"/>
                  <a:pt x="189" y="65"/>
                  <a:pt x="158" y="45"/>
                </a:cubicBezTo>
                <a:cubicBezTo>
                  <a:pt x="149" y="35"/>
                  <a:pt x="141" y="23"/>
                  <a:pt x="130" y="14"/>
                </a:cubicBezTo>
                <a:cubicBezTo>
                  <a:pt x="129" y="9"/>
                  <a:pt x="132" y="7"/>
                  <a:pt x="131" y="3"/>
                </a:cubicBezTo>
                <a:cubicBezTo>
                  <a:pt x="127" y="1"/>
                  <a:pt x="124" y="1"/>
                  <a:pt x="121" y="5"/>
                </a:cubicBezTo>
                <a:cubicBezTo>
                  <a:pt x="119" y="1"/>
                  <a:pt x="115" y="0"/>
                  <a:pt x="111" y="3"/>
                </a:cubicBezTo>
                <a:cubicBezTo>
                  <a:pt x="113" y="10"/>
                  <a:pt x="116" y="13"/>
                  <a:pt x="121" y="18"/>
                </a:cubicBezTo>
                <a:cubicBezTo>
                  <a:pt x="116" y="20"/>
                  <a:pt x="117" y="18"/>
                  <a:pt x="112" y="21"/>
                </a:cubicBezTo>
                <a:cubicBezTo>
                  <a:pt x="112" y="36"/>
                  <a:pt x="115" y="49"/>
                  <a:pt x="114" y="65"/>
                </a:cubicBezTo>
                <a:cubicBezTo>
                  <a:pt x="95" y="66"/>
                  <a:pt x="74" y="63"/>
                  <a:pt x="55" y="66"/>
                </a:cubicBezTo>
                <a:cubicBezTo>
                  <a:pt x="55" y="56"/>
                  <a:pt x="53" y="48"/>
                  <a:pt x="47" y="45"/>
                </a:cubicBezTo>
                <a:cubicBezTo>
                  <a:pt x="43" y="49"/>
                  <a:pt x="47" y="61"/>
                  <a:pt x="43" y="66"/>
                </a:cubicBezTo>
                <a:cubicBezTo>
                  <a:pt x="42" y="65"/>
                  <a:pt x="41" y="67"/>
                  <a:pt x="40" y="66"/>
                </a:cubicBezTo>
                <a:cubicBezTo>
                  <a:pt x="40" y="58"/>
                  <a:pt x="41" y="48"/>
                  <a:pt x="40" y="42"/>
                </a:cubicBezTo>
                <a:cubicBezTo>
                  <a:pt x="38" y="43"/>
                  <a:pt x="36" y="42"/>
                  <a:pt x="35" y="41"/>
                </a:cubicBezTo>
                <a:cubicBezTo>
                  <a:pt x="34" y="44"/>
                  <a:pt x="35" y="49"/>
                  <a:pt x="34" y="52"/>
                </a:cubicBezTo>
                <a:cubicBezTo>
                  <a:pt x="30" y="51"/>
                  <a:pt x="31" y="55"/>
                  <a:pt x="28" y="55"/>
                </a:cubicBezTo>
                <a:cubicBezTo>
                  <a:pt x="28" y="52"/>
                  <a:pt x="27" y="50"/>
                  <a:pt x="25" y="49"/>
                </a:cubicBezTo>
                <a:cubicBezTo>
                  <a:pt x="18" y="52"/>
                  <a:pt x="27" y="60"/>
                  <a:pt x="23" y="66"/>
                </a:cubicBezTo>
                <a:cubicBezTo>
                  <a:pt x="20" y="68"/>
                  <a:pt x="17" y="63"/>
                  <a:pt x="14" y="66"/>
                </a:cubicBezTo>
                <a:cubicBezTo>
                  <a:pt x="11" y="67"/>
                  <a:pt x="14" y="69"/>
                  <a:pt x="12" y="70"/>
                </a:cubicBezTo>
                <a:cubicBezTo>
                  <a:pt x="8" y="70"/>
                  <a:pt x="3" y="69"/>
                  <a:pt x="0" y="71"/>
                </a:cubicBezTo>
                <a:cubicBezTo>
                  <a:pt x="4" y="81"/>
                  <a:pt x="19" y="75"/>
                  <a:pt x="26" y="78"/>
                </a:cubicBezTo>
                <a:cubicBezTo>
                  <a:pt x="24" y="81"/>
                  <a:pt x="17" y="78"/>
                  <a:pt x="13" y="84"/>
                </a:cubicBezTo>
                <a:cubicBezTo>
                  <a:pt x="16" y="86"/>
                  <a:pt x="23" y="85"/>
                  <a:pt x="27" y="87"/>
                </a:cubicBezTo>
                <a:cubicBezTo>
                  <a:pt x="30" y="144"/>
                  <a:pt x="37" y="189"/>
                  <a:pt x="32" y="249"/>
                </a:cubicBezTo>
                <a:cubicBezTo>
                  <a:pt x="25" y="235"/>
                  <a:pt x="35" y="214"/>
                  <a:pt x="26" y="205"/>
                </a:cubicBezTo>
                <a:cubicBezTo>
                  <a:pt x="21" y="208"/>
                  <a:pt x="25" y="213"/>
                  <a:pt x="25" y="218"/>
                </a:cubicBezTo>
                <a:cubicBezTo>
                  <a:pt x="24" y="241"/>
                  <a:pt x="24" y="268"/>
                  <a:pt x="25" y="294"/>
                </a:cubicBezTo>
                <a:cubicBezTo>
                  <a:pt x="22" y="294"/>
                  <a:pt x="21" y="295"/>
                  <a:pt x="20" y="297"/>
                </a:cubicBezTo>
                <a:cubicBezTo>
                  <a:pt x="20" y="300"/>
                  <a:pt x="24" y="298"/>
                  <a:pt x="25" y="300"/>
                </a:cubicBezTo>
                <a:cubicBezTo>
                  <a:pt x="23" y="303"/>
                  <a:pt x="26" y="305"/>
                  <a:pt x="24" y="308"/>
                </a:cubicBezTo>
                <a:cubicBezTo>
                  <a:pt x="18" y="308"/>
                  <a:pt x="8" y="307"/>
                  <a:pt x="11" y="313"/>
                </a:cubicBezTo>
                <a:cubicBezTo>
                  <a:pt x="15" y="315"/>
                  <a:pt x="18" y="313"/>
                  <a:pt x="24" y="313"/>
                </a:cubicBezTo>
                <a:cubicBezTo>
                  <a:pt x="24" y="318"/>
                  <a:pt x="25" y="322"/>
                  <a:pt x="25" y="327"/>
                </a:cubicBezTo>
                <a:cubicBezTo>
                  <a:pt x="34" y="327"/>
                  <a:pt x="30" y="317"/>
                  <a:pt x="33" y="313"/>
                </a:cubicBezTo>
                <a:cubicBezTo>
                  <a:pt x="35" y="317"/>
                  <a:pt x="41" y="317"/>
                  <a:pt x="44" y="321"/>
                </a:cubicBezTo>
                <a:cubicBezTo>
                  <a:pt x="44" y="324"/>
                  <a:pt x="43" y="324"/>
                  <a:pt x="44" y="327"/>
                </a:cubicBezTo>
                <a:cubicBezTo>
                  <a:pt x="53" y="327"/>
                  <a:pt x="53" y="327"/>
                  <a:pt x="53" y="327"/>
                </a:cubicBezTo>
                <a:cubicBezTo>
                  <a:pt x="53" y="312"/>
                  <a:pt x="53" y="312"/>
                  <a:pt x="53" y="312"/>
                </a:cubicBezTo>
                <a:cubicBezTo>
                  <a:pt x="84" y="310"/>
                  <a:pt x="109" y="311"/>
                  <a:pt x="137" y="304"/>
                </a:cubicBezTo>
                <a:cubicBezTo>
                  <a:pt x="137" y="321"/>
                  <a:pt x="138" y="344"/>
                  <a:pt x="136" y="357"/>
                </a:cubicBezTo>
                <a:cubicBezTo>
                  <a:pt x="132" y="359"/>
                  <a:pt x="131" y="366"/>
                  <a:pt x="127" y="369"/>
                </a:cubicBezTo>
                <a:cubicBezTo>
                  <a:pt x="130" y="370"/>
                  <a:pt x="128" y="374"/>
                  <a:pt x="132" y="373"/>
                </a:cubicBezTo>
                <a:cubicBezTo>
                  <a:pt x="133" y="369"/>
                  <a:pt x="136" y="371"/>
                  <a:pt x="141" y="370"/>
                </a:cubicBezTo>
                <a:cubicBezTo>
                  <a:pt x="144" y="368"/>
                  <a:pt x="142" y="363"/>
                  <a:pt x="146" y="362"/>
                </a:cubicBezTo>
                <a:cubicBezTo>
                  <a:pt x="147" y="367"/>
                  <a:pt x="145" y="374"/>
                  <a:pt x="147" y="378"/>
                </a:cubicBezTo>
                <a:cubicBezTo>
                  <a:pt x="150" y="378"/>
                  <a:pt x="150" y="373"/>
                  <a:pt x="153" y="376"/>
                </a:cubicBezTo>
                <a:cubicBezTo>
                  <a:pt x="155" y="367"/>
                  <a:pt x="155" y="359"/>
                  <a:pt x="158" y="346"/>
                </a:cubicBezTo>
                <a:cubicBezTo>
                  <a:pt x="177" y="315"/>
                  <a:pt x="207" y="295"/>
                  <a:pt x="228" y="265"/>
                </a:cubicBezTo>
                <a:cubicBezTo>
                  <a:pt x="253" y="249"/>
                  <a:pt x="263" y="219"/>
                  <a:pt x="283" y="199"/>
                </a:cubicBezTo>
                <a:cubicBezTo>
                  <a:pt x="292" y="203"/>
                  <a:pt x="295" y="213"/>
                  <a:pt x="305" y="215"/>
                </a:cubicBezTo>
                <a:cubicBezTo>
                  <a:pt x="303" y="207"/>
                  <a:pt x="302" y="194"/>
                  <a:pt x="293" y="186"/>
                </a:cubicBezTo>
                <a:close/>
                <a:moveTo>
                  <a:pt x="30" y="294"/>
                </a:moveTo>
                <a:cubicBezTo>
                  <a:pt x="25" y="280"/>
                  <a:pt x="30" y="257"/>
                  <a:pt x="27" y="242"/>
                </a:cubicBezTo>
                <a:cubicBezTo>
                  <a:pt x="29" y="242"/>
                  <a:pt x="27" y="246"/>
                  <a:pt x="30" y="245"/>
                </a:cubicBezTo>
                <a:cubicBezTo>
                  <a:pt x="26" y="256"/>
                  <a:pt x="34" y="271"/>
                  <a:pt x="34" y="282"/>
                </a:cubicBezTo>
                <a:cubicBezTo>
                  <a:pt x="35" y="286"/>
                  <a:pt x="37" y="294"/>
                  <a:pt x="30" y="294"/>
                </a:cubicBezTo>
                <a:close/>
                <a:moveTo>
                  <a:pt x="36" y="126"/>
                </a:moveTo>
                <a:cubicBezTo>
                  <a:pt x="35" y="132"/>
                  <a:pt x="36" y="125"/>
                  <a:pt x="35" y="122"/>
                </a:cubicBezTo>
                <a:cubicBezTo>
                  <a:pt x="34" y="112"/>
                  <a:pt x="32" y="98"/>
                  <a:pt x="33" y="87"/>
                </a:cubicBezTo>
                <a:cubicBezTo>
                  <a:pt x="34" y="87"/>
                  <a:pt x="35" y="88"/>
                  <a:pt x="35" y="89"/>
                </a:cubicBezTo>
                <a:cubicBezTo>
                  <a:pt x="33" y="101"/>
                  <a:pt x="38" y="114"/>
                  <a:pt x="36" y="126"/>
                </a:cubicBezTo>
                <a:close/>
                <a:moveTo>
                  <a:pt x="47" y="260"/>
                </a:moveTo>
                <a:cubicBezTo>
                  <a:pt x="41" y="196"/>
                  <a:pt x="43" y="145"/>
                  <a:pt x="41" y="84"/>
                </a:cubicBezTo>
                <a:cubicBezTo>
                  <a:pt x="42" y="84"/>
                  <a:pt x="42" y="84"/>
                  <a:pt x="42" y="84"/>
                </a:cubicBezTo>
                <a:cubicBezTo>
                  <a:pt x="45" y="103"/>
                  <a:pt x="47" y="130"/>
                  <a:pt x="47" y="158"/>
                </a:cubicBezTo>
                <a:cubicBezTo>
                  <a:pt x="46" y="191"/>
                  <a:pt x="49" y="227"/>
                  <a:pt x="47" y="260"/>
                </a:cubicBezTo>
                <a:close/>
                <a:moveTo>
                  <a:pt x="224" y="119"/>
                </a:moveTo>
                <a:cubicBezTo>
                  <a:pt x="210" y="105"/>
                  <a:pt x="197" y="91"/>
                  <a:pt x="185" y="75"/>
                </a:cubicBezTo>
                <a:cubicBezTo>
                  <a:pt x="184" y="75"/>
                  <a:pt x="184" y="74"/>
                  <a:pt x="184" y="74"/>
                </a:cubicBezTo>
                <a:cubicBezTo>
                  <a:pt x="199" y="87"/>
                  <a:pt x="212" y="103"/>
                  <a:pt x="224" y="119"/>
                </a:cubicBezTo>
                <a:close/>
                <a:moveTo>
                  <a:pt x="201" y="107"/>
                </a:moveTo>
                <a:cubicBezTo>
                  <a:pt x="197" y="101"/>
                  <a:pt x="190" y="96"/>
                  <a:pt x="186" y="90"/>
                </a:cubicBezTo>
                <a:cubicBezTo>
                  <a:pt x="192" y="95"/>
                  <a:pt x="198" y="99"/>
                  <a:pt x="201" y="107"/>
                </a:cubicBezTo>
                <a:close/>
                <a:moveTo>
                  <a:pt x="186" y="88"/>
                </a:moveTo>
                <a:cubicBezTo>
                  <a:pt x="184" y="91"/>
                  <a:pt x="182" y="86"/>
                  <a:pt x="180" y="86"/>
                </a:cubicBezTo>
                <a:cubicBezTo>
                  <a:pt x="182" y="82"/>
                  <a:pt x="183" y="87"/>
                  <a:pt x="186" y="88"/>
                </a:cubicBezTo>
                <a:close/>
                <a:moveTo>
                  <a:pt x="120" y="78"/>
                </a:moveTo>
                <a:cubicBezTo>
                  <a:pt x="125" y="78"/>
                  <a:pt x="120" y="88"/>
                  <a:pt x="123" y="90"/>
                </a:cubicBezTo>
                <a:cubicBezTo>
                  <a:pt x="123" y="92"/>
                  <a:pt x="119" y="91"/>
                  <a:pt x="119" y="93"/>
                </a:cubicBezTo>
                <a:cubicBezTo>
                  <a:pt x="118" y="89"/>
                  <a:pt x="116" y="81"/>
                  <a:pt x="120" y="78"/>
                </a:cubicBezTo>
                <a:close/>
                <a:moveTo>
                  <a:pt x="111" y="73"/>
                </a:moveTo>
                <a:cubicBezTo>
                  <a:pt x="111" y="76"/>
                  <a:pt x="104" y="73"/>
                  <a:pt x="103" y="75"/>
                </a:cubicBezTo>
                <a:cubicBezTo>
                  <a:pt x="100" y="72"/>
                  <a:pt x="110" y="74"/>
                  <a:pt x="111" y="73"/>
                </a:cubicBezTo>
                <a:close/>
                <a:moveTo>
                  <a:pt x="92" y="75"/>
                </a:moveTo>
                <a:cubicBezTo>
                  <a:pt x="82" y="79"/>
                  <a:pt x="65" y="79"/>
                  <a:pt x="57" y="78"/>
                </a:cubicBezTo>
                <a:cubicBezTo>
                  <a:pt x="66" y="74"/>
                  <a:pt x="81" y="77"/>
                  <a:pt x="92" y="75"/>
                </a:cubicBezTo>
                <a:close/>
                <a:moveTo>
                  <a:pt x="73" y="303"/>
                </a:moveTo>
                <a:cubicBezTo>
                  <a:pt x="79" y="300"/>
                  <a:pt x="87" y="301"/>
                  <a:pt x="97" y="301"/>
                </a:cubicBezTo>
                <a:cubicBezTo>
                  <a:pt x="91" y="304"/>
                  <a:pt x="82" y="301"/>
                  <a:pt x="73" y="303"/>
                </a:cubicBezTo>
                <a:close/>
                <a:moveTo>
                  <a:pt x="142" y="348"/>
                </a:moveTo>
                <a:cubicBezTo>
                  <a:pt x="142" y="346"/>
                  <a:pt x="141" y="343"/>
                  <a:pt x="143" y="342"/>
                </a:cubicBezTo>
                <a:cubicBezTo>
                  <a:pt x="145" y="343"/>
                  <a:pt x="146" y="349"/>
                  <a:pt x="142" y="348"/>
                </a:cubicBezTo>
                <a:close/>
                <a:moveTo>
                  <a:pt x="151" y="304"/>
                </a:moveTo>
                <a:cubicBezTo>
                  <a:pt x="151" y="309"/>
                  <a:pt x="154" y="317"/>
                  <a:pt x="152" y="322"/>
                </a:cubicBezTo>
                <a:cubicBezTo>
                  <a:pt x="147" y="319"/>
                  <a:pt x="150" y="308"/>
                  <a:pt x="151" y="304"/>
                </a:cubicBezTo>
                <a:close/>
                <a:moveTo>
                  <a:pt x="152" y="334"/>
                </a:moveTo>
                <a:cubicBezTo>
                  <a:pt x="150" y="333"/>
                  <a:pt x="152" y="328"/>
                  <a:pt x="150" y="326"/>
                </a:cubicBezTo>
                <a:cubicBezTo>
                  <a:pt x="153" y="323"/>
                  <a:pt x="155" y="332"/>
                  <a:pt x="152" y="334"/>
                </a:cubicBezTo>
                <a:close/>
                <a:moveTo>
                  <a:pt x="204" y="288"/>
                </a:moveTo>
                <a:cubicBezTo>
                  <a:pt x="207" y="282"/>
                  <a:pt x="212" y="278"/>
                  <a:pt x="216" y="273"/>
                </a:cubicBezTo>
                <a:cubicBezTo>
                  <a:pt x="215" y="277"/>
                  <a:pt x="209" y="284"/>
                  <a:pt x="204" y="288"/>
                </a:cubicBezTo>
                <a:close/>
                <a:moveTo>
                  <a:pt x="231" y="258"/>
                </a:moveTo>
                <a:cubicBezTo>
                  <a:pt x="240" y="245"/>
                  <a:pt x="252" y="234"/>
                  <a:pt x="261" y="220"/>
                </a:cubicBezTo>
                <a:cubicBezTo>
                  <a:pt x="255" y="233"/>
                  <a:pt x="244" y="249"/>
                  <a:pt x="231" y="258"/>
                </a:cubicBezTo>
                <a:close/>
                <a:moveTo>
                  <a:pt x="242" y="225"/>
                </a:moveTo>
                <a:cubicBezTo>
                  <a:pt x="248" y="212"/>
                  <a:pt x="255" y="206"/>
                  <a:pt x="261" y="193"/>
                </a:cubicBezTo>
                <a:cubicBezTo>
                  <a:pt x="253" y="191"/>
                  <a:pt x="254" y="199"/>
                  <a:pt x="248" y="200"/>
                </a:cubicBezTo>
                <a:cubicBezTo>
                  <a:pt x="227" y="226"/>
                  <a:pt x="206" y="251"/>
                  <a:pt x="184" y="275"/>
                </a:cubicBezTo>
                <a:cubicBezTo>
                  <a:pt x="183" y="278"/>
                  <a:pt x="185" y="278"/>
                  <a:pt x="185" y="280"/>
                </a:cubicBezTo>
                <a:cubicBezTo>
                  <a:pt x="181" y="283"/>
                  <a:pt x="180" y="288"/>
                  <a:pt x="176" y="289"/>
                </a:cubicBezTo>
                <a:cubicBezTo>
                  <a:pt x="174" y="300"/>
                  <a:pt x="164" y="302"/>
                  <a:pt x="161" y="312"/>
                </a:cubicBezTo>
                <a:cubicBezTo>
                  <a:pt x="171" y="312"/>
                  <a:pt x="179" y="300"/>
                  <a:pt x="181" y="293"/>
                </a:cubicBezTo>
                <a:cubicBezTo>
                  <a:pt x="199" y="283"/>
                  <a:pt x="206" y="263"/>
                  <a:pt x="220" y="250"/>
                </a:cubicBezTo>
                <a:cubicBezTo>
                  <a:pt x="204" y="276"/>
                  <a:pt x="182" y="303"/>
                  <a:pt x="159" y="325"/>
                </a:cubicBezTo>
                <a:cubicBezTo>
                  <a:pt x="158" y="305"/>
                  <a:pt x="157" y="291"/>
                  <a:pt x="157" y="274"/>
                </a:cubicBezTo>
                <a:cubicBezTo>
                  <a:pt x="150" y="275"/>
                  <a:pt x="155" y="282"/>
                  <a:pt x="152" y="287"/>
                </a:cubicBezTo>
                <a:cubicBezTo>
                  <a:pt x="147" y="286"/>
                  <a:pt x="144" y="283"/>
                  <a:pt x="143" y="279"/>
                </a:cubicBezTo>
                <a:cubicBezTo>
                  <a:pt x="138" y="283"/>
                  <a:pt x="117" y="288"/>
                  <a:pt x="116" y="278"/>
                </a:cubicBezTo>
                <a:cubicBezTo>
                  <a:pt x="104" y="281"/>
                  <a:pt x="86" y="278"/>
                  <a:pt x="74" y="278"/>
                </a:cubicBezTo>
                <a:cubicBezTo>
                  <a:pt x="72" y="272"/>
                  <a:pt x="74" y="269"/>
                  <a:pt x="76" y="265"/>
                </a:cubicBezTo>
                <a:cubicBezTo>
                  <a:pt x="75" y="238"/>
                  <a:pt x="72" y="209"/>
                  <a:pt x="70" y="182"/>
                </a:cubicBezTo>
                <a:cubicBezTo>
                  <a:pt x="70" y="173"/>
                  <a:pt x="72" y="163"/>
                  <a:pt x="68" y="154"/>
                </a:cubicBezTo>
                <a:cubicBezTo>
                  <a:pt x="61" y="158"/>
                  <a:pt x="65" y="177"/>
                  <a:pt x="66" y="185"/>
                </a:cubicBezTo>
                <a:cubicBezTo>
                  <a:pt x="65" y="186"/>
                  <a:pt x="62" y="186"/>
                  <a:pt x="61" y="188"/>
                </a:cubicBezTo>
                <a:cubicBezTo>
                  <a:pt x="63" y="216"/>
                  <a:pt x="67" y="236"/>
                  <a:pt x="65" y="264"/>
                </a:cubicBezTo>
                <a:cubicBezTo>
                  <a:pt x="63" y="267"/>
                  <a:pt x="68" y="265"/>
                  <a:pt x="67" y="267"/>
                </a:cubicBezTo>
                <a:cubicBezTo>
                  <a:pt x="68" y="274"/>
                  <a:pt x="66" y="278"/>
                  <a:pt x="62" y="280"/>
                </a:cubicBezTo>
                <a:cubicBezTo>
                  <a:pt x="63" y="284"/>
                  <a:pt x="67" y="285"/>
                  <a:pt x="68" y="288"/>
                </a:cubicBezTo>
                <a:cubicBezTo>
                  <a:pt x="70" y="286"/>
                  <a:pt x="73" y="281"/>
                  <a:pt x="78" y="284"/>
                </a:cubicBezTo>
                <a:cubicBezTo>
                  <a:pt x="70" y="288"/>
                  <a:pt x="66" y="292"/>
                  <a:pt x="56" y="291"/>
                </a:cubicBezTo>
                <a:cubicBezTo>
                  <a:pt x="55" y="276"/>
                  <a:pt x="53" y="260"/>
                  <a:pt x="55" y="243"/>
                </a:cubicBezTo>
                <a:cubicBezTo>
                  <a:pt x="56" y="234"/>
                  <a:pt x="59" y="226"/>
                  <a:pt x="59" y="218"/>
                </a:cubicBezTo>
                <a:cubicBezTo>
                  <a:pt x="58" y="207"/>
                  <a:pt x="55" y="196"/>
                  <a:pt x="56" y="185"/>
                </a:cubicBezTo>
                <a:cubicBezTo>
                  <a:pt x="57" y="152"/>
                  <a:pt x="55" y="118"/>
                  <a:pt x="57" y="83"/>
                </a:cubicBezTo>
                <a:cubicBezTo>
                  <a:pt x="75" y="84"/>
                  <a:pt x="94" y="78"/>
                  <a:pt x="114" y="79"/>
                </a:cubicBezTo>
                <a:cubicBezTo>
                  <a:pt x="115" y="90"/>
                  <a:pt x="114" y="97"/>
                  <a:pt x="118" y="103"/>
                </a:cubicBezTo>
                <a:cubicBezTo>
                  <a:pt x="122" y="103"/>
                  <a:pt x="120" y="96"/>
                  <a:pt x="122" y="93"/>
                </a:cubicBezTo>
                <a:cubicBezTo>
                  <a:pt x="124" y="95"/>
                  <a:pt x="123" y="99"/>
                  <a:pt x="127" y="99"/>
                </a:cubicBezTo>
                <a:cubicBezTo>
                  <a:pt x="129" y="95"/>
                  <a:pt x="127" y="93"/>
                  <a:pt x="127" y="89"/>
                </a:cubicBezTo>
                <a:cubicBezTo>
                  <a:pt x="134" y="88"/>
                  <a:pt x="132" y="78"/>
                  <a:pt x="135" y="74"/>
                </a:cubicBezTo>
                <a:cubicBezTo>
                  <a:pt x="138" y="72"/>
                  <a:pt x="142" y="71"/>
                  <a:pt x="144" y="68"/>
                </a:cubicBezTo>
                <a:cubicBezTo>
                  <a:pt x="141" y="66"/>
                  <a:pt x="139" y="63"/>
                  <a:pt x="133" y="64"/>
                </a:cubicBezTo>
                <a:cubicBezTo>
                  <a:pt x="133" y="53"/>
                  <a:pt x="132" y="43"/>
                  <a:pt x="131" y="33"/>
                </a:cubicBezTo>
                <a:cubicBezTo>
                  <a:pt x="141" y="42"/>
                  <a:pt x="145" y="58"/>
                  <a:pt x="157" y="65"/>
                </a:cubicBezTo>
                <a:cubicBezTo>
                  <a:pt x="162" y="76"/>
                  <a:pt x="175" y="87"/>
                  <a:pt x="183" y="100"/>
                </a:cubicBezTo>
                <a:cubicBezTo>
                  <a:pt x="185" y="103"/>
                  <a:pt x="184" y="109"/>
                  <a:pt x="190" y="109"/>
                </a:cubicBezTo>
                <a:cubicBezTo>
                  <a:pt x="194" y="108"/>
                  <a:pt x="190" y="106"/>
                  <a:pt x="190" y="103"/>
                </a:cubicBezTo>
                <a:cubicBezTo>
                  <a:pt x="200" y="113"/>
                  <a:pt x="210" y="123"/>
                  <a:pt x="219" y="134"/>
                </a:cubicBezTo>
                <a:cubicBezTo>
                  <a:pt x="227" y="146"/>
                  <a:pt x="233" y="160"/>
                  <a:pt x="245" y="168"/>
                </a:cubicBezTo>
                <a:cubicBezTo>
                  <a:pt x="249" y="154"/>
                  <a:pt x="224" y="139"/>
                  <a:pt x="218" y="126"/>
                </a:cubicBezTo>
                <a:cubicBezTo>
                  <a:pt x="239" y="144"/>
                  <a:pt x="258" y="164"/>
                  <a:pt x="273" y="188"/>
                </a:cubicBezTo>
                <a:cubicBezTo>
                  <a:pt x="262" y="200"/>
                  <a:pt x="253" y="213"/>
                  <a:pt x="242" y="225"/>
                </a:cubicBezTo>
                <a:close/>
                <a:moveTo>
                  <a:pt x="275" y="197"/>
                </a:moveTo>
                <a:cubicBezTo>
                  <a:pt x="272" y="196"/>
                  <a:pt x="277" y="194"/>
                  <a:pt x="277" y="193"/>
                </a:cubicBezTo>
                <a:cubicBezTo>
                  <a:pt x="280" y="194"/>
                  <a:pt x="276" y="196"/>
                  <a:pt x="275" y="197"/>
                </a:cubicBezTo>
                <a:close/>
              </a:path>
            </a:pathLst>
          </a:custGeom>
          <a:solidFill>
            <a:schemeClr val="tx1"/>
          </a:solidFill>
          <a:ln w="9525">
            <a:noFill/>
          </a:ln>
        </p:spPr>
        <p:txBody>
          <a:bodyPr/>
          <a:p>
            <a:endParaRPr lang="zh-CN" altLang="en-US"/>
          </a:p>
        </p:txBody>
      </p:sp>
      <p:grpSp>
        <p:nvGrpSpPr>
          <p:cNvPr id="31751" name="组合 2"/>
          <p:cNvGrpSpPr/>
          <p:nvPr/>
        </p:nvGrpSpPr>
        <p:grpSpPr>
          <a:xfrm>
            <a:off x="1524000" y="0"/>
            <a:ext cx="2832100" cy="1035366"/>
            <a:chOff x="136" y="199"/>
            <a:chExt cx="4458" cy="1631"/>
          </a:xfrm>
        </p:grpSpPr>
        <p:sp>
          <p:nvSpPr>
            <p:cNvPr id="31752" name="文本框 17411"/>
            <p:cNvSpPr txBox="1"/>
            <p:nvPr/>
          </p:nvSpPr>
          <p:spPr>
            <a:xfrm>
              <a:off x="810" y="199"/>
              <a:ext cx="3096" cy="1452"/>
            </a:xfrm>
            <a:prstGeom prst="rect">
              <a:avLst/>
            </a:prstGeom>
            <a:noFill/>
            <a:ln w="9525">
              <a:noFill/>
            </a:ln>
          </p:spPr>
          <p:txBody>
            <a:bodyPr anchor="t">
              <a:spAutoFit/>
            </a:bodyPr>
            <a:p>
              <a:pPr>
                <a:spcBef>
                  <a:spcPct val="50000"/>
                </a:spcBef>
              </a:pPr>
              <a:r>
                <a:rPr lang="en-US" altLang="zh-CN" sz="5400" dirty="0">
                  <a:solidFill>
                    <a:srgbClr val="FF6600"/>
                  </a:solidFill>
                  <a:latin typeface="English111 Vivace BT" pitchFamily="66" charset="0"/>
                  <a:ea typeface="宋体" panose="02010600030101010101" pitchFamily="2" charset="-122"/>
                </a:rPr>
                <a:t>Art</a:t>
              </a:r>
              <a:endParaRPr lang="en-US" altLang="zh-CN" sz="5400" dirty="0">
                <a:solidFill>
                  <a:srgbClr val="FF6600"/>
                </a:solidFill>
                <a:latin typeface="English111 Vivace BT" pitchFamily="66" charset="0"/>
                <a:ea typeface="宋体" panose="02010600030101010101" pitchFamily="2" charset="-122"/>
              </a:endParaRPr>
            </a:p>
          </p:txBody>
        </p:sp>
        <p:sp>
          <p:nvSpPr>
            <p:cNvPr id="17413" name="文本框 17412"/>
            <p:cNvSpPr txBox="1"/>
            <p:nvPr/>
          </p:nvSpPr>
          <p:spPr>
            <a:xfrm>
              <a:off x="136" y="814"/>
              <a:ext cx="4458" cy="1016"/>
            </a:xfrm>
            <a:prstGeom prst="rect">
              <a:avLst/>
            </a:prstGeom>
            <a:noFill/>
            <a:ln w="9525">
              <a:noFill/>
            </a:ln>
          </p:spPr>
          <p:txBody>
            <a:bodyPr>
              <a:spAutoFit/>
            </a:bodyPr>
            <a:lstStyle/>
            <a:p>
              <a:pPr marR="0" defTabSz="914400">
                <a:spcBef>
                  <a:spcPct val="50000"/>
                </a:spcBef>
                <a:buClr>
                  <a:srgbClr val="000000"/>
                </a:buClr>
                <a:buSzTx/>
                <a:buFont typeface="Arial" panose="020B0604020202020204" pitchFamily="34" charset="0"/>
                <a:buNone/>
                <a:defRPr/>
              </a:pPr>
              <a:r>
                <a:rPr kumimoji="0" lang="en-US" altLang="zh-CN" sz="3600" b="1" kern="1200" cap="none" spc="0" normalizeH="0" baseline="0" noProof="1">
                  <a:solidFill>
                    <a:srgbClr val="FF6600"/>
                  </a:solidFill>
                  <a:latin typeface="Terminator Two" pitchFamily="2" charset="0"/>
                  <a:ea typeface="宋体" panose="02010600030101010101" pitchFamily="2" charset="-122"/>
                  <a:cs typeface="+mn-ea"/>
                </a:rPr>
                <a:t>E</a:t>
              </a:r>
              <a:r>
                <a:rPr kumimoji="0" lang="en-US" altLang="zh-CN" sz="1200" b="1" kern="1200" cap="none" spc="0" normalizeH="0" baseline="0" noProof="1">
                  <a:solidFill>
                    <a:schemeClr val="folHlink"/>
                  </a:solidFill>
                  <a:latin typeface="Terminator Two" pitchFamily="2" charset="0"/>
                  <a:ea typeface="宋体" panose="02010600030101010101" pitchFamily="2" charset="-122"/>
                  <a:cs typeface="+mn-ea"/>
                </a:rPr>
                <a:t> </a:t>
              </a:r>
              <a:r>
                <a:rPr kumimoji="0" lang="en-US" altLang="zh-CN" b="1" kern="1200" cap="none" spc="0" normalizeH="0" baseline="0" noProof="1">
                  <a:effectLst>
                    <a:outerShdw blurRad="38100" dist="38100" dir="2700000" algn="tl">
                      <a:srgbClr val="000000">
                        <a:alpha val="43137"/>
                      </a:srgbClr>
                    </a:outerShdw>
                  </a:effectLst>
                  <a:latin typeface="Terminator Two" pitchFamily="2" charset="0"/>
                  <a:ea typeface="宋体" panose="02010600030101010101" pitchFamily="2" charset="-122"/>
                  <a:cs typeface="+mn-ea"/>
                </a:rPr>
                <a:t>d u c a t i o n</a:t>
              </a:r>
              <a:endParaRPr kumimoji="0" lang="en-US" altLang="zh-CN" b="1" kern="1200" cap="none" spc="0" normalizeH="0" baseline="0" noProof="1">
                <a:effectLst>
                  <a:outerShdw blurRad="38100" dist="38100" dir="2700000" algn="tl">
                    <a:srgbClr val="000000">
                      <a:alpha val="43137"/>
                    </a:srgbClr>
                  </a:outerShdw>
                </a:effectLst>
                <a:latin typeface="Terminator Two" pitchFamily="2" charset="0"/>
                <a:ea typeface="宋体" panose="02010600030101010101" pitchFamily="2" charset="-122"/>
                <a:cs typeface="+mn-cs"/>
              </a:endParaRPr>
            </a:p>
          </p:txBody>
        </p:sp>
      </p:grpSp>
      <p:sp>
        <p:nvSpPr>
          <p:cNvPr id="31754" name="Freeform 25"/>
          <p:cNvSpPr>
            <a:spLocks noEditPoints="1"/>
          </p:cNvSpPr>
          <p:nvPr/>
        </p:nvSpPr>
        <p:spPr>
          <a:xfrm>
            <a:off x="5734050" y="1999615"/>
            <a:ext cx="723900" cy="882650"/>
          </a:xfrm>
          <a:custGeom>
            <a:avLst/>
            <a:gdLst/>
            <a:ahLst/>
            <a:cxnLst>
              <a:cxn ang="0">
                <a:pos x="262" y="183"/>
              </a:cxn>
              <a:cxn ang="0">
                <a:pos x="303" y="168"/>
              </a:cxn>
              <a:cxn ang="0">
                <a:pos x="281" y="177"/>
              </a:cxn>
              <a:cxn ang="0">
                <a:pos x="130" y="14"/>
              </a:cxn>
              <a:cxn ang="0">
                <a:pos x="111" y="3"/>
              </a:cxn>
              <a:cxn ang="0">
                <a:pos x="114" y="65"/>
              </a:cxn>
              <a:cxn ang="0">
                <a:pos x="43" y="66"/>
              </a:cxn>
              <a:cxn ang="0">
                <a:pos x="35" y="41"/>
              </a:cxn>
              <a:cxn ang="0">
                <a:pos x="25" y="49"/>
              </a:cxn>
              <a:cxn ang="0">
                <a:pos x="12" y="70"/>
              </a:cxn>
              <a:cxn ang="0">
                <a:pos x="13" y="84"/>
              </a:cxn>
              <a:cxn ang="0">
                <a:pos x="26" y="205"/>
              </a:cxn>
              <a:cxn ang="0">
                <a:pos x="20" y="297"/>
              </a:cxn>
              <a:cxn ang="0">
                <a:pos x="11" y="313"/>
              </a:cxn>
              <a:cxn ang="0">
                <a:pos x="33" y="313"/>
              </a:cxn>
              <a:cxn ang="0">
                <a:pos x="53" y="327"/>
              </a:cxn>
              <a:cxn ang="0">
                <a:pos x="136" y="357"/>
              </a:cxn>
              <a:cxn ang="0">
                <a:pos x="141" y="370"/>
              </a:cxn>
              <a:cxn ang="0">
                <a:pos x="153" y="376"/>
              </a:cxn>
              <a:cxn ang="0">
                <a:pos x="283" y="199"/>
              </a:cxn>
              <a:cxn ang="0">
                <a:pos x="30" y="294"/>
              </a:cxn>
              <a:cxn ang="0">
                <a:pos x="34" y="282"/>
              </a:cxn>
              <a:cxn ang="0">
                <a:pos x="35" y="122"/>
              </a:cxn>
              <a:cxn ang="0">
                <a:pos x="36" y="126"/>
              </a:cxn>
              <a:cxn ang="0">
                <a:pos x="42" y="84"/>
              </a:cxn>
              <a:cxn ang="0">
                <a:pos x="224" y="119"/>
              </a:cxn>
              <a:cxn ang="0">
                <a:pos x="224" y="119"/>
              </a:cxn>
              <a:cxn ang="0">
                <a:pos x="201" y="107"/>
              </a:cxn>
              <a:cxn ang="0">
                <a:pos x="186" y="88"/>
              </a:cxn>
              <a:cxn ang="0">
                <a:pos x="119" y="93"/>
              </a:cxn>
              <a:cxn ang="0">
                <a:pos x="103" y="75"/>
              </a:cxn>
              <a:cxn ang="0">
                <a:pos x="57" y="78"/>
              </a:cxn>
              <a:cxn ang="0">
                <a:pos x="97" y="301"/>
              </a:cxn>
              <a:cxn ang="0">
                <a:pos x="143" y="342"/>
              </a:cxn>
              <a:cxn ang="0">
                <a:pos x="152" y="322"/>
              </a:cxn>
              <a:cxn ang="0">
                <a:pos x="150" y="326"/>
              </a:cxn>
              <a:cxn ang="0">
                <a:pos x="216" y="273"/>
              </a:cxn>
              <a:cxn ang="0">
                <a:pos x="261" y="220"/>
              </a:cxn>
              <a:cxn ang="0">
                <a:pos x="261" y="193"/>
              </a:cxn>
              <a:cxn ang="0">
                <a:pos x="185" y="280"/>
              </a:cxn>
              <a:cxn ang="0">
                <a:pos x="181" y="293"/>
              </a:cxn>
              <a:cxn ang="0">
                <a:pos x="157" y="274"/>
              </a:cxn>
              <a:cxn ang="0">
                <a:pos x="116" y="278"/>
              </a:cxn>
              <a:cxn ang="0">
                <a:pos x="70" y="182"/>
              </a:cxn>
              <a:cxn ang="0">
                <a:pos x="61" y="188"/>
              </a:cxn>
              <a:cxn ang="0">
                <a:pos x="62" y="280"/>
              </a:cxn>
              <a:cxn ang="0">
                <a:pos x="56" y="291"/>
              </a:cxn>
              <a:cxn ang="0">
                <a:pos x="56" y="185"/>
              </a:cxn>
              <a:cxn ang="0">
                <a:pos x="118" y="103"/>
              </a:cxn>
              <a:cxn ang="0">
                <a:pos x="127" y="89"/>
              </a:cxn>
              <a:cxn ang="0">
                <a:pos x="133" y="64"/>
              </a:cxn>
              <a:cxn ang="0">
                <a:pos x="183" y="100"/>
              </a:cxn>
              <a:cxn ang="0">
                <a:pos x="219" y="134"/>
              </a:cxn>
              <a:cxn ang="0">
                <a:pos x="273" y="188"/>
              </a:cxn>
              <a:cxn ang="0">
                <a:pos x="277" y="193"/>
              </a:cxn>
            </a:cxnLst>
            <a:pathLst>
              <a:path w="310" h="378">
                <a:moveTo>
                  <a:pt x="262" y="192"/>
                </a:moveTo>
                <a:cubicBezTo>
                  <a:pt x="263" y="189"/>
                  <a:pt x="265" y="186"/>
                  <a:pt x="265" y="182"/>
                </a:cubicBezTo>
                <a:cubicBezTo>
                  <a:pt x="264" y="182"/>
                  <a:pt x="263" y="183"/>
                  <a:pt x="262" y="183"/>
                </a:cubicBezTo>
                <a:cubicBezTo>
                  <a:pt x="264" y="186"/>
                  <a:pt x="258" y="188"/>
                  <a:pt x="262" y="192"/>
                </a:cubicBezTo>
                <a:close/>
                <a:moveTo>
                  <a:pt x="293" y="186"/>
                </a:moveTo>
                <a:cubicBezTo>
                  <a:pt x="297" y="181"/>
                  <a:pt x="310" y="175"/>
                  <a:pt x="303" y="168"/>
                </a:cubicBezTo>
                <a:cubicBezTo>
                  <a:pt x="298" y="167"/>
                  <a:pt x="300" y="173"/>
                  <a:pt x="296" y="173"/>
                </a:cubicBezTo>
                <a:cubicBezTo>
                  <a:pt x="295" y="169"/>
                  <a:pt x="300" y="170"/>
                  <a:pt x="297" y="166"/>
                </a:cubicBezTo>
                <a:cubicBezTo>
                  <a:pt x="288" y="165"/>
                  <a:pt x="287" y="174"/>
                  <a:pt x="281" y="177"/>
                </a:cubicBezTo>
                <a:cubicBezTo>
                  <a:pt x="263" y="162"/>
                  <a:pt x="247" y="144"/>
                  <a:pt x="233" y="123"/>
                </a:cubicBezTo>
                <a:cubicBezTo>
                  <a:pt x="207" y="98"/>
                  <a:pt x="189" y="65"/>
                  <a:pt x="158" y="45"/>
                </a:cubicBezTo>
                <a:cubicBezTo>
                  <a:pt x="149" y="35"/>
                  <a:pt x="141" y="23"/>
                  <a:pt x="130" y="14"/>
                </a:cubicBezTo>
                <a:cubicBezTo>
                  <a:pt x="129" y="9"/>
                  <a:pt x="132" y="7"/>
                  <a:pt x="131" y="3"/>
                </a:cubicBezTo>
                <a:cubicBezTo>
                  <a:pt x="127" y="1"/>
                  <a:pt x="124" y="1"/>
                  <a:pt x="121" y="5"/>
                </a:cubicBezTo>
                <a:cubicBezTo>
                  <a:pt x="119" y="1"/>
                  <a:pt x="115" y="0"/>
                  <a:pt x="111" y="3"/>
                </a:cubicBezTo>
                <a:cubicBezTo>
                  <a:pt x="113" y="10"/>
                  <a:pt x="116" y="13"/>
                  <a:pt x="121" y="18"/>
                </a:cubicBezTo>
                <a:cubicBezTo>
                  <a:pt x="116" y="20"/>
                  <a:pt x="117" y="18"/>
                  <a:pt x="112" y="21"/>
                </a:cubicBezTo>
                <a:cubicBezTo>
                  <a:pt x="112" y="36"/>
                  <a:pt x="115" y="49"/>
                  <a:pt x="114" y="65"/>
                </a:cubicBezTo>
                <a:cubicBezTo>
                  <a:pt x="95" y="66"/>
                  <a:pt x="74" y="63"/>
                  <a:pt x="55" y="66"/>
                </a:cubicBezTo>
                <a:cubicBezTo>
                  <a:pt x="55" y="56"/>
                  <a:pt x="53" y="48"/>
                  <a:pt x="47" y="45"/>
                </a:cubicBezTo>
                <a:cubicBezTo>
                  <a:pt x="43" y="49"/>
                  <a:pt x="47" y="61"/>
                  <a:pt x="43" y="66"/>
                </a:cubicBezTo>
                <a:cubicBezTo>
                  <a:pt x="42" y="65"/>
                  <a:pt x="41" y="67"/>
                  <a:pt x="40" y="66"/>
                </a:cubicBezTo>
                <a:cubicBezTo>
                  <a:pt x="40" y="58"/>
                  <a:pt x="41" y="48"/>
                  <a:pt x="40" y="42"/>
                </a:cubicBezTo>
                <a:cubicBezTo>
                  <a:pt x="38" y="43"/>
                  <a:pt x="36" y="42"/>
                  <a:pt x="35" y="41"/>
                </a:cubicBezTo>
                <a:cubicBezTo>
                  <a:pt x="34" y="44"/>
                  <a:pt x="35" y="49"/>
                  <a:pt x="34" y="52"/>
                </a:cubicBezTo>
                <a:cubicBezTo>
                  <a:pt x="30" y="51"/>
                  <a:pt x="31" y="55"/>
                  <a:pt x="28" y="55"/>
                </a:cubicBezTo>
                <a:cubicBezTo>
                  <a:pt x="28" y="52"/>
                  <a:pt x="27" y="50"/>
                  <a:pt x="25" y="49"/>
                </a:cubicBezTo>
                <a:cubicBezTo>
                  <a:pt x="18" y="52"/>
                  <a:pt x="27" y="60"/>
                  <a:pt x="23" y="66"/>
                </a:cubicBezTo>
                <a:cubicBezTo>
                  <a:pt x="20" y="68"/>
                  <a:pt x="17" y="63"/>
                  <a:pt x="14" y="66"/>
                </a:cubicBezTo>
                <a:cubicBezTo>
                  <a:pt x="11" y="67"/>
                  <a:pt x="14" y="69"/>
                  <a:pt x="12" y="70"/>
                </a:cubicBezTo>
                <a:cubicBezTo>
                  <a:pt x="8" y="70"/>
                  <a:pt x="3" y="69"/>
                  <a:pt x="0" y="71"/>
                </a:cubicBezTo>
                <a:cubicBezTo>
                  <a:pt x="4" y="81"/>
                  <a:pt x="19" y="75"/>
                  <a:pt x="26" y="78"/>
                </a:cubicBezTo>
                <a:cubicBezTo>
                  <a:pt x="24" y="81"/>
                  <a:pt x="17" y="78"/>
                  <a:pt x="13" y="84"/>
                </a:cubicBezTo>
                <a:cubicBezTo>
                  <a:pt x="16" y="86"/>
                  <a:pt x="23" y="85"/>
                  <a:pt x="27" y="87"/>
                </a:cubicBezTo>
                <a:cubicBezTo>
                  <a:pt x="30" y="144"/>
                  <a:pt x="37" y="189"/>
                  <a:pt x="32" y="249"/>
                </a:cubicBezTo>
                <a:cubicBezTo>
                  <a:pt x="25" y="235"/>
                  <a:pt x="35" y="214"/>
                  <a:pt x="26" y="205"/>
                </a:cubicBezTo>
                <a:cubicBezTo>
                  <a:pt x="21" y="208"/>
                  <a:pt x="25" y="213"/>
                  <a:pt x="25" y="218"/>
                </a:cubicBezTo>
                <a:cubicBezTo>
                  <a:pt x="24" y="241"/>
                  <a:pt x="24" y="268"/>
                  <a:pt x="25" y="294"/>
                </a:cubicBezTo>
                <a:cubicBezTo>
                  <a:pt x="22" y="294"/>
                  <a:pt x="21" y="295"/>
                  <a:pt x="20" y="297"/>
                </a:cubicBezTo>
                <a:cubicBezTo>
                  <a:pt x="20" y="300"/>
                  <a:pt x="24" y="298"/>
                  <a:pt x="25" y="300"/>
                </a:cubicBezTo>
                <a:cubicBezTo>
                  <a:pt x="23" y="303"/>
                  <a:pt x="26" y="305"/>
                  <a:pt x="24" y="308"/>
                </a:cubicBezTo>
                <a:cubicBezTo>
                  <a:pt x="18" y="308"/>
                  <a:pt x="8" y="307"/>
                  <a:pt x="11" y="313"/>
                </a:cubicBezTo>
                <a:cubicBezTo>
                  <a:pt x="15" y="315"/>
                  <a:pt x="18" y="313"/>
                  <a:pt x="24" y="313"/>
                </a:cubicBezTo>
                <a:cubicBezTo>
                  <a:pt x="24" y="318"/>
                  <a:pt x="25" y="322"/>
                  <a:pt x="25" y="327"/>
                </a:cubicBezTo>
                <a:cubicBezTo>
                  <a:pt x="34" y="327"/>
                  <a:pt x="30" y="317"/>
                  <a:pt x="33" y="313"/>
                </a:cubicBezTo>
                <a:cubicBezTo>
                  <a:pt x="35" y="317"/>
                  <a:pt x="41" y="317"/>
                  <a:pt x="44" y="321"/>
                </a:cubicBezTo>
                <a:cubicBezTo>
                  <a:pt x="44" y="324"/>
                  <a:pt x="43" y="324"/>
                  <a:pt x="44" y="327"/>
                </a:cubicBezTo>
                <a:cubicBezTo>
                  <a:pt x="53" y="327"/>
                  <a:pt x="53" y="327"/>
                  <a:pt x="53" y="327"/>
                </a:cubicBezTo>
                <a:cubicBezTo>
                  <a:pt x="53" y="312"/>
                  <a:pt x="53" y="312"/>
                  <a:pt x="53" y="312"/>
                </a:cubicBezTo>
                <a:cubicBezTo>
                  <a:pt x="84" y="310"/>
                  <a:pt x="109" y="311"/>
                  <a:pt x="137" y="304"/>
                </a:cubicBezTo>
                <a:cubicBezTo>
                  <a:pt x="137" y="321"/>
                  <a:pt x="138" y="344"/>
                  <a:pt x="136" y="357"/>
                </a:cubicBezTo>
                <a:cubicBezTo>
                  <a:pt x="132" y="359"/>
                  <a:pt x="131" y="366"/>
                  <a:pt x="127" y="369"/>
                </a:cubicBezTo>
                <a:cubicBezTo>
                  <a:pt x="130" y="370"/>
                  <a:pt x="128" y="374"/>
                  <a:pt x="132" y="373"/>
                </a:cubicBezTo>
                <a:cubicBezTo>
                  <a:pt x="133" y="369"/>
                  <a:pt x="136" y="371"/>
                  <a:pt x="141" y="370"/>
                </a:cubicBezTo>
                <a:cubicBezTo>
                  <a:pt x="144" y="368"/>
                  <a:pt x="142" y="363"/>
                  <a:pt x="146" y="362"/>
                </a:cubicBezTo>
                <a:cubicBezTo>
                  <a:pt x="147" y="367"/>
                  <a:pt x="145" y="374"/>
                  <a:pt x="147" y="378"/>
                </a:cubicBezTo>
                <a:cubicBezTo>
                  <a:pt x="150" y="378"/>
                  <a:pt x="150" y="373"/>
                  <a:pt x="153" y="376"/>
                </a:cubicBezTo>
                <a:cubicBezTo>
                  <a:pt x="155" y="367"/>
                  <a:pt x="155" y="359"/>
                  <a:pt x="158" y="346"/>
                </a:cubicBezTo>
                <a:cubicBezTo>
                  <a:pt x="177" y="315"/>
                  <a:pt x="207" y="295"/>
                  <a:pt x="228" y="265"/>
                </a:cubicBezTo>
                <a:cubicBezTo>
                  <a:pt x="253" y="249"/>
                  <a:pt x="263" y="219"/>
                  <a:pt x="283" y="199"/>
                </a:cubicBezTo>
                <a:cubicBezTo>
                  <a:pt x="292" y="203"/>
                  <a:pt x="295" y="213"/>
                  <a:pt x="305" y="215"/>
                </a:cubicBezTo>
                <a:cubicBezTo>
                  <a:pt x="303" y="207"/>
                  <a:pt x="302" y="194"/>
                  <a:pt x="293" y="186"/>
                </a:cubicBezTo>
                <a:close/>
                <a:moveTo>
                  <a:pt x="30" y="294"/>
                </a:moveTo>
                <a:cubicBezTo>
                  <a:pt x="25" y="280"/>
                  <a:pt x="30" y="257"/>
                  <a:pt x="27" y="242"/>
                </a:cubicBezTo>
                <a:cubicBezTo>
                  <a:pt x="29" y="242"/>
                  <a:pt x="27" y="246"/>
                  <a:pt x="30" y="245"/>
                </a:cubicBezTo>
                <a:cubicBezTo>
                  <a:pt x="26" y="256"/>
                  <a:pt x="34" y="271"/>
                  <a:pt x="34" y="282"/>
                </a:cubicBezTo>
                <a:cubicBezTo>
                  <a:pt x="35" y="286"/>
                  <a:pt x="37" y="294"/>
                  <a:pt x="30" y="294"/>
                </a:cubicBezTo>
                <a:close/>
                <a:moveTo>
                  <a:pt x="36" y="126"/>
                </a:moveTo>
                <a:cubicBezTo>
                  <a:pt x="35" y="132"/>
                  <a:pt x="36" y="125"/>
                  <a:pt x="35" y="122"/>
                </a:cubicBezTo>
                <a:cubicBezTo>
                  <a:pt x="34" y="112"/>
                  <a:pt x="32" y="98"/>
                  <a:pt x="33" y="87"/>
                </a:cubicBezTo>
                <a:cubicBezTo>
                  <a:pt x="34" y="87"/>
                  <a:pt x="35" y="88"/>
                  <a:pt x="35" y="89"/>
                </a:cubicBezTo>
                <a:cubicBezTo>
                  <a:pt x="33" y="101"/>
                  <a:pt x="38" y="114"/>
                  <a:pt x="36" y="126"/>
                </a:cubicBezTo>
                <a:close/>
                <a:moveTo>
                  <a:pt x="47" y="260"/>
                </a:moveTo>
                <a:cubicBezTo>
                  <a:pt x="41" y="196"/>
                  <a:pt x="43" y="145"/>
                  <a:pt x="41" y="84"/>
                </a:cubicBezTo>
                <a:cubicBezTo>
                  <a:pt x="42" y="84"/>
                  <a:pt x="42" y="84"/>
                  <a:pt x="42" y="84"/>
                </a:cubicBezTo>
                <a:cubicBezTo>
                  <a:pt x="45" y="103"/>
                  <a:pt x="47" y="130"/>
                  <a:pt x="47" y="158"/>
                </a:cubicBezTo>
                <a:cubicBezTo>
                  <a:pt x="46" y="191"/>
                  <a:pt x="49" y="227"/>
                  <a:pt x="47" y="260"/>
                </a:cubicBezTo>
                <a:close/>
                <a:moveTo>
                  <a:pt x="224" y="119"/>
                </a:moveTo>
                <a:cubicBezTo>
                  <a:pt x="210" y="105"/>
                  <a:pt x="197" y="91"/>
                  <a:pt x="185" y="75"/>
                </a:cubicBezTo>
                <a:cubicBezTo>
                  <a:pt x="184" y="75"/>
                  <a:pt x="184" y="74"/>
                  <a:pt x="184" y="74"/>
                </a:cubicBezTo>
                <a:cubicBezTo>
                  <a:pt x="199" y="87"/>
                  <a:pt x="212" y="103"/>
                  <a:pt x="224" y="119"/>
                </a:cubicBezTo>
                <a:close/>
                <a:moveTo>
                  <a:pt x="201" y="107"/>
                </a:moveTo>
                <a:cubicBezTo>
                  <a:pt x="197" y="101"/>
                  <a:pt x="190" y="96"/>
                  <a:pt x="186" y="90"/>
                </a:cubicBezTo>
                <a:cubicBezTo>
                  <a:pt x="192" y="95"/>
                  <a:pt x="198" y="99"/>
                  <a:pt x="201" y="107"/>
                </a:cubicBezTo>
                <a:close/>
                <a:moveTo>
                  <a:pt x="186" y="88"/>
                </a:moveTo>
                <a:cubicBezTo>
                  <a:pt x="184" y="91"/>
                  <a:pt x="182" y="86"/>
                  <a:pt x="180" y="86"/>
                </a:cubicBezTo>
                <a:cubicBezTo>
                  <a:pt x="182" y="82"/>
                  <a:pt x="183" y="87"/>
                  <a:pt x="186" y="88"/>
                </a:cubicBezTo>
                <a:close/>
                <a:moveTo>
                  <a:pt x="120" y="78"/>
                </a:moveTo>
                <a:cubicBezTo>
                  <a:pt x="125" y="78"/>
                  <a:pt x="120" y="88"/>
                  <a:pt x="123" y="90"/>
                </a:cubicBezTo>
                <a:cubicBezTo>
                  <a:pt x="123" y="92"/>
                  <a:pt x="119" y="91"/>
                  <a:pt x="119" y="93"/>
                </a:cubicBezTo>
                <a:cubicBezTo>
                  <a:pt x="118" y="89"/>
                  <a:pt x="116" y="81"/>
                  <a:pt x="120" y="78"/>
                </a:cubicBezTo>
                <a:close/>
                <a:moveTo>
                  <a:pt x="111" y="73"/>
                </a:moveTo>
                <a:cubicBezTo>
                  <a:pt x="111" y="76"/>
                  <a:pt x="104" y="73"/>
                  <a:pt x="103" y="75"/>
                </a:cubicBezTo>
                <a:cubicBezTo>
                  <a:pt x="100" y="72"/>
                  <a:pt x="110" y="74"/>
                  <a:pt x="111" y="73"/>
                </a:cubicBezTo>
                <a:close/>
                <a:moveTo>
                  <a:pt x="92" y="75"/>
                </a:moveTo>
                <a:cubicBezTo>
                  <a:pt x="82" y="79"/>
                  <a:pt x="65" y="79"/>
                  <a:pt x="57" y="78"/>
                </a:cubicBezTo>
                <a:cubicBezTo>
                  <a:pt x="66" y="74"/>
                  <a:pt x="81" y="77"/>
                  <a:pt x="92" y="75"/>
                </a:cubicBezTo>
                <a:close/>
                <a:moveTo>
                  <a:pt x="73" y="303"/>
                </a:moveTo>
                <a:cubicBezTo>
                  <a:pt x="79" y="300"/>
                  <a:pt x="87" y="301"/>
                  <a:pt x="97" y="301"/>
                </a:cubicBezTo>
                <a:cubicBezTo>
                  <a:pt x="91" y="304"/>
                  <a:pt x="82" y="301"/>
                  <a:pt x="73" y="303"/>
                </a:cubicBezTo>
                <a:close/>
                <a:moveTo>
                  <a:pt x="142" y="348"/>
                </a:moveTo>
                <a:cubicBezTo>
                  <a:pt x="142" y="346"/>
                  <a:pt x="141" y="343"/>
                  <a:pt x="143" y="342"/>
                </a:cubicBezTo>
                <a:cubicBezTo>
                  <a:pt x="145" y="343"/>
                  <a:pt x="146" y="349"/>
                  <a:pt x="142" y="348"/>
                </a:cubicBezTo>
                <a:close/>
                <a:moveTo>
                  <a:pt x="151" y="304"/>
                </a:moveTo>
                <a:cubicBezTo>
                  <a:pt x="151" y="309"/>
                  <a:pt x="154" y="317"/>
                  <a:pt x="152" y="322"/>
                </a:cubicBezTo>
                <a:cubicBezTo>
                  <a:pt x="147" y="319"/>
                  <a:pt x="150" y="308"/>
                  <a:pt x="151" y="304"/>
                </a:cubicBezTo>
                <a:close/>
                <a:moveTo>
                  <a:pt x="152" y="334"/>
                </a:moveTo>
                <a:cubicBezTo>
                  <a:pt x="150" y="333"/>
                  <a:pt x="152" y="328"/>
                  <a:pt x="150" y="326"/>
                </a:cubicBezTo>
                <a:cubicBezTo>
                  <a:pt x="153" y="323"/>
                  <a:pt x="155" y="332"/>
                  <a:pt x="152" y="334"/>
                </a:cubicBezTo>
                <a:close/>
                <a:moveTo>
                  <a:pt x="204" y="288"/>
                </a:moveTo>
                <a:cubicBezTo>
                  <a:pt x="207" y="282"/>
                  <a:pt x="212" y="278"/>
                  <a:pt x="216" y="273"/>
                </a:cubicBezTo>
                <a:cubicBezTo>
                  <a:pt x="215" y="277"/>
                  <a:pt x="209" y="284"/>
                  <a:pt x="204" y="288"/>
                </a:cubicBezTo>
                <a:close/>
                <a:moveTo>
                  <a:pt x="231" y="258"/>
                </a:moveTo>
                <a:cubicBezTo>
                  <a:pt x="240" y="245"/>
                  <a:pt x="252" y="234"/>
                  <a:pt x="261" y="220"/>
                </a:cubicBezTo>
                <a:cubicBezTo>
                  <a:pt x="255" y="233"/>
                  <a:pt x="244" y="249"/>
                  <a:pt x="231" y="258"/>
                </a:cubicBezTo>
                <a:close/>
                <a:moveTo>
                  <a:pt x="242" y="225"/>
                </a:moveTo>
                <a:cubicBezTo>
                  <a:pt x="248" y="212"/>
                  <a:pt x="255" y="206"/>
                  <a:pt x="261" y="193"/>
                </a:cubicBezTo>
                <a:cubicBezTo>
                  <a:pt x="253" y="191"/>
                  <a:pt x="254" y="199"/>
                  <a:pt x="248" y="200"/>
                </a:cubicBezTo>
                <a:cubicBezTo>
                  <a:pt x="227" y="226"/>
                  <a:pt x="206" y="251"/>
                  <a:pt x="184" y="275"/>
                </a:cubicBezTo>
                <a:cubicBezTo>
                  <a:pt x="183" y="278"/>
                  <a:pt x="185" y="278"/>
                  <a:pt x="185" y="280"/>
                </a:cubicBezTo>
                <a:cubicBezTo>
                  <a:pt x="181" y="283"/>
                  <a:pt x="180" y="288"/>
                  <a:pt x="176" y="289"/>
                </a:cubicBezTo>
                <a:cubicBezTo>
                  <a:pt x="174" y="300"/>
                  <a:pt x="164" y="302"/>
                  <a:pt x="161" y="312"/>
                </a:cubicBezTo>
                <a:cubicBezTo>
                  <a:pt x="171" y="312"/>
                  <a:pt x="179" y="300"/>
                  <a:pt x="181" y="293"/>
                </a:cubicBezTo>
                <a:cubicBezTo>
                  <a:pt x="199" y="283"/>
                  <a:pt x="206" y="263"/>
                  <a:pt x="220" y="250"/>
                </a:cubicBezTo>
                <a:cubicBezTo>
                  <a:pt x="204" y="276"/>
                  <a:pt x="182" y="303"/>
                  <a:pt x="159" y="325"/>
                </a:cubicBezTo>
                <a:cubicBezTo>
                  <a:pt x="158" y="305"/>
                  <a:pt x="157" y="291"/>
                  <a:pt x="157" y="274"/>
                </a:cubicBezTo>
                <a:cubicBezTo>
                  <a:pt x="150" y="275"/>
                  <a:pt x="155" y="282"/>
                  <a:pt x="152" y="287"/>
                </a:cubicBezTo>
                <a:cubicBezTo>
                  <a:pt x="147" y="286"/>
                  <a:pt x="144" y="283"/>
                  <a:pt x="143" y="279"/>
                </a:cubicBezTo>
                <a:cubicBezTo>
                  <a:pt x="138" y="283"/>
                  <a:pt x="117" y="288"/>
                  <a:pt x="116" y="278"/>
                </a:cubicBezTo>
                <a:cubicBezTo>
                  <a:pt x="104" y="281"/>
                  <a:pt x="86" y="278"/>
                  <a:pt x="74" y="278"/>
                </a:cubicBezTo>
                <a:cubicBezTo>
                  <a:pt x="72" y="272"/>
                  <a:pt x="74" y="269"/>
                  <a:pt x="76" y="265"/>
                </a:cubicBezTo>
                <a:cubicBezTo>
                  <a:pt x="75" y="238"/>
                  <a:pt x="72" y="209"/>
                  <a:pt x="70" y="182"/>
                </a:cubicBezTo>
                <a:cubicBezTo>
                  <a:pt x="70" y="173"/>
                  <a:pt x="72" y="163"/>
                  <a:pt x="68" y="154"/>
                </a:cubicBezTo>
                <a:cubicBezTo>
                  <a:pt x="61" y="158"/>
                  <a:pt x="65" y="177"/>
                  <a:pt x="66" y="185"/>
                </a:cubicBezTo>
                <a:cubicBezTo>
                  <a:pt x="65" y="186"/>
                  <a:pt x="62" y="186"/>
                  <a:pt x="61" y="188"/>
                </a:cubicBezTo>
                <a:cubicBezTo>
                  <a:pt x="63" y="216"/>
                  <a:pt x="67" y="236"/>
                  <a:pt x="65" y="264"/>
                </a:cubicBezTo>
                <a:cubicBezTo>
                  <a:pt x="63" y="267"/>
                  <a:pt x="68" y="265"/>
                  <a:pt x="67" y="267"/>
                </a:cubicBezTo>
                <a:cubicBezTo>
                  <a:pt x="68" y="274"/>
                  <a:pt x="66" y="278"/>
                  <a:pt x="62" y="280"/>
                </a:cubicBezTo>
                <a:cubicBezTo>
                  <a:pt x="63" y="284"/>
                  <a:pt x="67" y="285"/>
                  <a:pt x="68" y="288"/>
                </a:cubicBezTo>
                <a:cubicBezTo>
                  <a:pt x="70" y="286"/>
                  <a:pt x="73" y="281"/>
                  <a:pt x="78" y="284"/>
                </a:cubicBezTo>
                <a:cubicBezTo>
                  <a:pt x="70" y="288"/>
                  <a:pt x="66" y="292"/>
                  <a:pt x="56" y="291"/>
                </a:cubicBezTo>
                <a:cubicBezTo>
                  <a:pt x="55" y="276"/>
                  <a:pt x="53" y="260"/>
                  <a:pt x="55" y="243"/>
                </a:cubicBezTo>
                <a:cubicBezTo>
                  <a:pt x="56" y="234"/>
                  <a:pt x="59" y="226"/>
                  <a:pt x="59" y="218"/>
                </a:cubicBezTo>
                <a:cubicBezTo>
                  <a:pt x="58" y="207"/>
                  <a:pt x="55" y="196"/>
                  <a:pt x="56" y="185"/>
                </a:cubicBezTo>
                <a:cubicBezTo>
                  <a:pt x="57" y="152"/>
                  <a:pt x="55" y="118"/>
                  <a:pt x="57" y="83"/>
                </a:cubicBezTo>
                <a:cubicBezTo>
                  <a:pt x="75" y="84"/>
                  <a:pt x="94" y="78"/>
                  <a:pt x="114" y="79"/>
                </a:cubicBezTo>
                <a:cubicBezTo>
                  <a:pt x="115" y="90"/>
                  <a:pt x="114" y="97"/>
                  <a:pt x="118" y="103"/>
                </a:cubicBezTo>
                <a:cubicBezTo>
                  <a:pt x="122" y="103"/>
                  <a:pt x="120" y="96"/>
                  <a:pt x="122" y="93"/>
                </a:cubicBezTo>
                <a:cubicBezTo>
                  <a:pt x="124" y="95"/>
                  <a:pt x="123" y="99"/>
                  <a:pt x="127" y="99"/>
                </a:cubicBezTo>
                <a:cubicBezTo>
                  <a:pt x="129" y="95"/>
                  <a:pt x="127" y="93"/>
                  <a:pt x="127" y="89"/>
                </a:cubicBezTo>
                <a:cubicBezTo>
                  <a:pt x="134" y="88"/>
                  <a:pt x="132" y="78"/>
                  <a:pt x="135" y="74"/>
                </a:cubicBezTo>
                <a:cubicBezTo>
                  <a:pt x="138" y="72"/>
                  <a:pt x="142" y="71"/>
                  <a:pt x="144" y="68"/>
                </a:cubicBezTo>
                <a:cubicBezTo>
                  <a:pt x="141" y="66"/>
                  <a:pt x="139" y="63"/>
                  <a:pt x="133" y="64"/>
                </a:cubicBezTo>
                <a:cubicBezTo>
                  <a:pt x="133" y="53"/>
                  <a:pt x="132" y="43"/>
                  <a:pt x="131" y="33"/>
                </a:cubicBezTo>
                <a:cubicBezTo>
                  <a:pt x="141" y="42"/>
                  <a:pt x="145" y="58"/>
                  <a:pt x="157" y="65"/>
                </a:cubicBezTo>
                <a:cubicBezTo>
                  <a:pt x="162" y="76"/>
                  <a:pt x="175" y="87"/>
                  <a:pt x="183" y="100"/>
                </a:cubicBezTo>
                <a:cubicBezTo>
                  <a:pt x="185" y="103"/>
                  <a:pt x="184" y="109"/>
                  <a:pt x="190" y="109"/>
                </a:cubicBezTo>
                <a:cubicBezTo>
                  <a:pt x="194" y="108"/>
                  <a:pt x="190" y="106"/>
                  <a:pt x="190" y="103"/>
                </a:cubicBezTo>
                <a:cubicBezTo>
                  <a:pt x="200" y="113"/>
                  <a:pt x="210" y="123"/>
                  <a:pt x="219" y="134"/>
                </a:cubicBezTo>
                <a:cubicBezTo>
                  <a:pt x="227" y="146"/>
                  <a:pt x="233" y="160"/>
                  <a:pt x="245" y="168"/>
                </a:cubicBezTo>
                <a:cubicBezTo>
                  <a:pt x="249" y="154"/>
                  <a:pt x="224" y="139"/>
                  <a:pt x="218" y="126"/>
                </a:cubicBezTo>
                <a:cubicBezTo>
                  <a:pt x="239" y="144"/>
                  <a:pt x="258" y="164"/>
                  <a:pt x="273" y="188"/>
                </a:cubicBezTo>
                <a:cubicBezTo>
                  <a:pt x="262" y="200"/>
                  <a:pt x="253" y="213"/>
                  <a:pt x="242" y="225"/>
                </a:cubicBezTo>
                <a:close/>
                <a:moveTo>
                  <a:pt x="275" y="197"/>
                </a:moveTo>
                <a:cubicBezTo>
                  <a:pt x="272" y="196"/>
                  <a:pt x="277" y="194"/>
                  <a:pt x="277" y="193"/>
                </a:cubicBezTo>
                <a:cubicBezTo>
                  <a:pt x="280" y="194"/>
                  <a:pt x="276" y="196"/>
                  <a:pt x="275" y="197"/>
                </a:cubicBezTo>
                <a:close/>
              </a:path>
            </a:pathLst>
          </a:custGeom>
          <a:solidFill>
            <a:schemeClr val="tx1"/>
          </a:solidFill>
          <a:ln w="9525">
            <a:noFill/>
          </a:ln>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p:pic>
        <p:nvPicPr>
          <p:cNvPr id="32769" name="内容占位符 3" descr="开国大典.jpg"/>
          <p:cNvPicPr>
            <a:picLocks noGrp="1" noChangeAspect="1"/>
          </p:cNvPicPr>
          <p:nvPr>
            <p:ph sz="quarter" idx="4294967295"/>
          </p:nvPr>
        </p:nvPicPr>
        <p:blipFill>
          <a:blip r:embed="rId1"/>
          <a:stretch>
            <a:fillRect/>
          </a:stretch>
        </p:blipFill>
        <p:spPr>
          <a:xfrm>
            <a:off x="1519238" y="0"/>
            <a:ext cx="8321675" cy="4797425"/>
          </a:xfrm>
        </p:spPr>
      </p:pic>
      <p:sp>
        <p:nvSpPr>
          <p:cNvPr id="668675" name="矩形 6"/>
          <p:cNvSpPr/>
          <p:nvPr/>
        </p:nvSpPr>
        <p:spPr>
          <a:xfrm>
            <a:off x="1774825" y="5805488"/>
            <a:ext cx="8569325" cy="829945"/>
          </a:xfrm>
          <a:prstGeom prst="rect">
            <a:avLst/>
          </a:prstGeom>
          <a:noFill/>
          <a:ln w="9525">
            <a:noFill/>
          </a:ln>
        </p:spPr>
        <p:txBody>
          <a:bodyPr anchor="t">
            <a:spAutoFit/>
          </a:bodyPr>
          <a:p>
            <a:r>
              <a:rPr lang="en-US" altLang="zh-CN" sz="2400" dirty="0">
                <a:latin typeface="Arial" panose="020B0604020202020204" pitchFamily="34" charset="0"/>
                <a:ea typeface="宋体" panose="02010600030101010101" pitchFamily="2" charset="-122"/>
              </a:rPr>
              <a:t>  </a:t>
            </a:r>
            <a:r>
              <a:rPr lang="en-US" altLang="zh-CN" sz="2400" b="1" dirty="0">
                <a:solidFill>
                  <a:schemeClr val="bg1"/>
                </a:solidFill>
                <a:latin typeface="Arial" panose="020B0604020202020204" pitchFamily="34" charset="0"/>
                <a:ea typeface="宋体" panose="02010600030101010101" pitchFamily="2" charset="-122"/>
              </a:rPr>
              <a:t>    “</a:t>
            </a:r>
            <a:r>
              <a:rPr lang="zh-CN" altLang="en-US" sz="2400" b="1" dirty="0">
                <a:solidFill>
                  <a:schemeClr val="bg1"/>
                </a:solidFill>
                <a:latin typeface="Arial" panose="020B0604020202020204" pitchFamily="34" charset="0"/>
                <a:ea typeface="宋体" panose="02010600030101010101" pitchFamily="2" charset="-122"/>
              </a:rPr>
              <a:t>画面右方有一个柱子没有画上去</a:t>
            </a:r>
            <a:r>
              <a:rPr lang="en-US" altLang="zh-CN" sz="2400" b="1" dirty="0">
                <a:solidFill>
                  <a:schemeClr val="bg1"/>
                </a:solidFill>
                <a:latin typeface="Arial" panose="020B0604020202020204" pitchFamily="34" charset="0"/>
                <a:ea typeface="宋体" panose="02010600030101010101" pitchFamily="2" charset="-122"/>
              </a:rPr>
              <a:t>……</a:t>
            </a:r>
            <a:r>
              <a:rPr lang="zh-CN" altLang="en-US" sz="2400" b="1" dirty="0">
                <a:solidFill>
                  <a:schemeClr val="bg1"/>
                </a:solidFill>
                <a:latin typeface="Arial" panose="020B0604020202020204" pitchFamily="34" charset="0"/>
                <a:ea typeface="宋体" panose="02010600030101010101" pitchFamily="2" charset="-122"/>
              </a:rPr>
              <a:t>这在建筑学上是一个大错误，但是在绘画艺术上却是一个大成功。” </a:t>
            </a:r>
            <a:r>
              <a:rPr lang="en-US" altLang="zh-CN" sz="2400" b="1" dirty="0">
                <a:solidFill>
                  <a:schemeClr val="bg1"/>
                </a:solidFill>
                <a:latin typeface="Arial" panose="020B0604020202020204" pitchFamily="34" charset="0"/>
                <a:ea typeface="宋体" panose="02010600030101010101" pitchFamily="2" charset="-122"/>
              </a:rPr>
              <a:t>——</a:t>
            </a:r>
            <a:r>
              <a:rPr lang="zh-CN" altLang="en-US" sz="2400" b="1" dirty="0">
                <a:solidFill>
                  <a:schemeClr val="bg1"/>
                </a:solidFill>
                <a:latin typeface="Arial" panose="020B0604020202020204" pitchFamily="34" charset="0"/>
                <a:ea typeface="宋体" panose="02010600030101010101" pitchFamily="2" charset="-122"/>
              </a:rPr>
              <a:t>梁思成</a:t>
            </a:r>
            <a:endParaRPr lang="zh-CN" altLang="en-US" sz="2400" b="1" dirty="0">
              <a:solidFill>
                <a:schemeClr val="bg1"/>
              </a:solidFill>
              <a:latin typeface="Arial" panose="020B0604020202020204" pitchFamily="34" charset="0"/>
              <a:ea typeface="宋体" panose="02010600030101010101" pitchFamily="2" charset="-122"/>
            </a:endParaRPr>
          </a:p>
        </p:txBody>
      </p:sp>
      <p:sp>
        <p:nvSpPr>
          <p:cNvPr id="6" name="矩形 5"/>
          <p:cNvSpPr/>
          <p:nvPr/>
        </p:nvSpPr>
        <p:spPr>
          <a:xfrm>
            <a:off x="1595438" y="4870450"/>
            <a:ext cx="8316913"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anose="020B0604020202020204" pitchFamily="34" charset="0"/>
                <a:ea typeface="宋体" panose="02010600030101010101" pitchFamily="2" charset="-122"/>
              </a:defRPr>
            </a:lvl1pPr>
            <a:lvl2pPr marL="742950" indent="-285750">
              <a:spcBef>
                <a:spcPct val="0"/>
              </a:spcBef>
              <a:defRPr>
                <a:solidFill>
                  <a:schemeClr val="tx1"/>
                </a:solidFill>
                <a:latin typeface="Arial" panose="020B0604020202020204" pitchFamily="34" charset="0"/>
                <a:ea typeface="宋体" panose="02010600030101010101" pitchFamily="2" charset="-122"/>
              </a:defRPr>
            </a:lvl2pPr>
            <a:lvl3pPr marL="1143000" indent="-228600">
              <a:spcBef>
                <a:spcPct val="0"/>
              </a:spcBef>
              <a:defRPr>
                <a:solidFill>
                  <a:schemeClr val="tx1"/>
                </a:solidFill>
                <a:latin typeface="Arial" panose="020B0604020202020204" pitchFamily="34" charset="0"/>
                <a:ea typeface="宋体" panose="02010600030101010101" pitchFamily="2" charset="-122"/>
              </a:defRPr>
            </a:lvl3pPr>
            <a:lvl4pPr marL="1600200" indent="-228600">
              <a:spcBef>
                <a:spcPct val="0"/>
              </a:spcBef>
              <a:defRPr>
                <a:solidFill>
                  <a:schemeClr val="tx1"/>
                </a:solidFill>
                <a:latin typeface="Arial" panose="020B0604020202020204" pitchFamily="34" charset="0"/>
                <a:ea typeface="宋体" panose="02010600030101010101" pitchFamily="2" charset="-122"/>
              </a:defRPr>
            </a:lvl4pPr>
            <a:lvl5pPr marL="2057400" indent="-228600">
              <a:spcBef>
                <a:spcPct val="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开国大典（油画） </a:t>
            </a:r>
            <a:r>
              <a:rPr kumimoji="0" lang="en-US" altLang="zh-CN"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1952  </a:t>
            </a:r>
            <a:r>
              <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董希文</a:t>
            </a:r>
            <a:endPar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endParaRPr>
          </a:p>
        </p:txBody>
      </p:sp>
      <p:pic>
        <p:nvPicPr>
          <p:cNvPr id="668677" name="Picture 5" descr="天安门柱子"/>
          <p:cNvPicPr>
            <a:picLocks noChangeAspect="1"/>
          </p:cNvPicPr>
          <p:nvPr/>
        </p:nvPicPr>
        <p:blipFill>
          <a:blip r:embed="rId2"/>
          <a:stretch>
            <a:fillRect/>
          </a:stretch>
        </p:blipFill>
        <p:spPr>
          <a:xfrm>
            <a:off x="8832850" y="0"/>
            <a:ext cx="1008063" cy="3357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68677"/>
                                        </p:tgtEl>
                                        <p:attrNameLst>
                                          <p:attrName>style.visibility</p:attrName>
                                        </p:attrNameLst>
                                      </p:cBhvr>
                                      <p:to>
                                        <p:strVal val="visible"/>
                                      </p:to>
                                    </p:set>
                                    <p:animEffect transition="in" filter="wipe(down)">
                                      <p:cBhvr>
                                        <p:cTn id="7" dur="580">
                                          <p:stCondLst>
                                            <p:cond delay="0"/>
                                          </p:stCondLst>
                                        </p:cTn>
                                        <p:tgtEl>
                                          <p:spTgt spid="668677"/>
                                        </p:tgtEl>
                                      </p:cBhvr>
                                    </p:animEffect>
                                    <p:anim calcmode="lin" valueType="num">
                                      <p:cBhvr>
                                        <p:cTn id="8" dur="1822" tmFilter="0,0; 0.14,0.36; 0.43,0.73; 0.71,0.91; 1.0,1.0">
                                          <p:stCondLst>
                                            <p:cond delay="0"/>
                                          </p:stCondLst>
                                        </p:cTn>
                                        <p:tgtEl>
                                          <p:spTgt spid="6686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68677"/>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668677"/>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668677"/>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668677"/>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668677"/>
                                        </p:tgtEl>
                                      </p:cBhvr>
                                      <p:to x="100000" y="60000"/>
                                    </p:animScale>
                                    <p:animScale>
                                      <p:cBhvr>
                                        <p:cTn id="14" dur="166" decel="50000">
                                          <p:stCondLst>
                                            <p:cond delay="676"/>
                                          </p:stCondLst>
                                        </p:cTn>
                                        <p:tgtEl>
                                          <p:spTgt spid="668677"/>
                                        </p:tgtEl>
                                      </p:cBhvr>
                                      <p:to x="100000" y="100000"/>
                                    </p:animScale>
                                    <p:animScale>
                                      <p:cBhvr>
                                        <p:cTn id="15" dur="26">
                                          <p:stCondLst>
                                            <p:cond delay="1312"/>
                                          </p:stCondLst>
                                        </p:cTn>
                                        <p:tgtEl>
                                          <p:spTgt spid="668677"/>
                                        </p:tgtEl>
                                      </p:cBhvr>
                                      <p:to x="100000" y="80000"/>
                                    </p:animScale>
                                    <p:animScale>
                                      <p:cBhvr>
                                        <p:cTn id="16" dur="166" decel="50000">
                                          <p:stCondLst>
                                            <p:cond delay="1338"/>
                                          </p:stCondLst>
                                        </p:cTn>
                                        <p:tgtEl>
                                          <p:spTgt spid="668677"/>
                                        </p:tgtEl>
                                      </p:cBhvr>
                                      <p:to x="100000" y="100000"/>
                                    </p:animScale>
                                    <p:animScale>
                                      <p:cBhvr>
                                        <p:cTn id="17" dur="26">
                                          <p:stCondLst>
                                            <p:cond delay="1642"/>
                                          </p:stCondLst>
                                        </p:cTn>
                                        <p:tgtEl>
                                          <p:spTgt spid="668677"/>
                                        </p:tgtEl>
                                      </p:cBhvr>
                                      <p:to x="100000" y="90000"/>
                                    </p:animScale>
                                    <p:animScale>
                                      <p:cBhvr>
                                        <p:cTn id="18" dur="166" decel="50000">
                                          <p:stCondLst>
                                            <p:cond delay="1668"/>
                                          </p:stCondLst>
                                        </p:cTn>
                                        <p:tgtEl>
                                          <p:spTgt spid="668677"/>
                                        </p:tgtEl>
                                      </p:cBhvr>
                                      <p:to x="100000" y="100000"/>
                                    </p:animScale>
                                    <p:animScale>
                                      <p:cBhvr>
                                        <p:cTn id="19" dur="26">
                                          <p:stCondLst>
                                            <p:cond delay="1808"/>
                                          </p:stCondLst>
                                        </p:cTn>
                                        <p:tgtEl>
                                          <p:spTgt spid="668677"/>
                                        </p:tgtEl>
                                      </p:cBhvr>
                                      <p:to x="100000" y="95000"/>
                                    </p:animScale>
                                    <p:animScale>
                                      <p:cBhvr>
                                        <p:cTn id="20" dur="166" decel="50000">
                                          <p:stCondLst>
                                            <p:cond delay="1834"/>
                                          </p:stCondLst>
                                        </p:cTn>
                                        <p:tgtEl>
                                          <p:spTgt spid="66867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7" presetClass="exit" presetSubtype="1" fill="hold" nodeType="clickEffect">
                                  <p:stCondLst>
                                    <p:cond delay="200"/>
                                  </p:stCondLst>
                                  <p:childTnLst>
                                    <p:anim calcmode="lin" valueType="num">
                                      <p:cBhvr>
                                        <p:cTn id="24" dur="5000"/>
                                        <p:tgtEl>
                                          <p:spTgt spid="668677"/>
                                        </p:tgtEl>
                                        <p:attrNameLst>
                                          <p:attrName>ppt_x</p:attrName>
                                        </p:attrNameLst>
                                      </p:cBhvr>
                                      <p:tavLst>
                                        <p:tav tm="0">
                                          <p:val>
                                            <p:strVal val="ppt_x"/>
                                          </p:val>
                                        </p:tav>
                                        <p:tav tm="100000">
                                          <p:val>
                                            <p:strVal val="ppt_x"/>
                                          </p:val>
                                        </p:tav>
                                      </p:tavLst>
                                    </p:anim>
                                    <p:anim calcmode="lin" valueType="num">
                                      <p:cBhvr>
                                        <p:cTn id="25" dur="5000"/>
                                        <p:tgtEl>
                                          <p:spTgt spid="668677"/>
                                        </p:tgtEl>
                                        <p:attrNameLst>
                                          <p:attrName>ppt_y</p:attrName>
                                        </p:attrNameLst>
                                      </p:cBhvr>
                                      <p:tavLst>
                                        <p:tav tm="0">
                                          <p:val>
                                            <p:strVal val="ppt_y"/>
                                          </p:val>
                                        </p:tav>
                                        <p:tav tm="100000">
                                          <p:val>
                                            <p:strVal val="0-ppt_h/2"/>
                                          </p:val>
                                        </p:tav>
                                      </p:tavLst>
                                    </p:anim>
                                    <p:set>
                                      <p:cBhvr>
                                        <p:cTn id="26" dur="1" fill="hold">
                                          <p:stCondLst>
                                            <p:cond delay="4999"/>
                                          </p:stCondLst>
                                        </p:cTn>
                                        <p:tgtEl>
                                          <p:spTgt spid="66867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68675"/>
                                        </p:tgtEl>
                                        <p:attrNameLst>
                                          <p:attrName>style.visibility</p:attrName>
                                        </p:attrNameLst>
                                      </p:cBhvr>
                                      <p:to>
                                        <p:strVal val="visible"/>
                                      </p:to>
                                    </p:set>
                                    <p:animEffect transition="in" filter="blinds(horizontal)">
                                      <p:cBhvr>
                                        <p:cTn id="31" dur="500"/>
                                        <p:tgtEl>
                                          <p:spTgt spid="66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097"/>
          <p:cNvSpPr>
            <a:spLocks noChangeArrowheads="1" noChangeShapeType="1" noTextEdit="1"/>
          </p:cNvSpPr>
          <p:nvPr/>
        </p:nvSpPr>
        <p:spPr bwMode="auto">
          <a:xfrm>
            <a:off x="2216897" y="2120901"/>
            <a:ext cx="7370856" cy="261619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6000" b="1" dirty="0">
                <a:effectLst>
                  <a:outerShdw dist="35921" dir="2700000" algn="ctr" rotWithShape="0">
                    <a:srgbClr val="C0C0C0">
                      <a:alpha val="75000"/>
                    </a:srgbClr>
                  </a:outerShdw>
                </a:effectLst>
                <a:latin typeface="黑体" panose="02010609060101010101" pitchFamily="49" charset="-122"/>
                <a:ea typeface="黑体" panose="02010609060101010101" pitchFamily="49" charset="-122"/>
              </a:rPr>
              <a:t>分析美术作品的创作意图</a:t>
            </a:r>
            <a:endParaRPr lang="zh-CN" altLang="en-US" sz="6000" b="1" dirty="0">
              <a:effectLst>
                <a:outerShdw dist="35921" dir="2700000" algn="ctr" rotWithShape="0">
                  <a:srgbClr val="C0C0C0">
                    <a:alpha val="75000"/>
                  </a:srgbClr>
                </a:outerShdw>
              </a:effectLst>
              <a:latin typeface="黑体" panose="02010609060101010101" pitchFamily="49" charset="-122"/>
              <a:ea typeface="黑体" panose="02010609060101010101" pitchFamily="49" charset="-122"/>
            </a:endParaRPr>
          </a:p>
        </p:txBody>
      </p:sp>
      <p:sp>
        <p:nvSpPr>
          <p:cNvPr id="3074" name="文本框 4098"/>
          <p:cNvSpPr txBox="1">
            <a:spLocks noChangeArrowheads="1"/>
          </p:cNvSpPr>
          <p:nvPr/>
        </p:nvSpPr>
        <p:spPr bwMode="auto">
          <a:xfrm>
            <a:off x="8256588" y="45085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zh-CN" altLang="zh-CN" sz="2400">
              <a:latin typeface="Times New Roman" panose="02020603050405020304" pitchFamily="18" charset="0"/>
              <a:ea typeface="宋体" panose="02010600030101010101" pitchFamily="2" charset="-122"/>
            </a:endParaRPr>
          </a:p>
        </p:txBody>
      </p:sp>
      <p:sp>
        <p:nvSpPr>
          <p:cNvPr id="4100" name="文本框 4099"/>
          <p:cNvSpPr txBox="1">
            <a:spLocks noChangeArrowheads="1"/>
          </p:cNvSpPr>
          <p:nvPr/>
        </p:nvSpPr>
        <p:spPr bwMode="auto">
          <a:xfrm>
            <a:off x="1489076" y="5734051"/>
            <a:ext cx="9142413" cy="519113"/>
          </a:xfrm>
          <a:prstGeom prst="rect">
            <a:avLst/>
          </a:prstGeom>
          <a:solidFill>
            <a:srgbClr val="CC99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zh-CN" altLang="zh-CN" sz="2800" b="1">
              <a:solidFill>
                <a:srgbClr val="000000"/>
              </a:solidFill>
              <a:latin typeface="Times New Roman" panose="02020603050405020304" pitchFamily="18" charset="0"/>
            </a:endParaRPr>
          </a:p>
        </p:txBody>
      </p:sp>
      <p:sp>
        <p:nvSpPr>
          <p:cNvPr id="3076" name="文本框 4100"/>
          <p:cNvSpPr txBox="1">
            <a:spLocks noChangeArrowheads="1"/>
          </p:cNvSpPr>
          <p:nvPr/>
        </p:nvSpPr>
        <p:spPr bwMode="auto">
          <a:xfrm>
            <a:off x="4583114" y="476250"/>
            <a:ext cx="5761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00"/>
                </a:solidFill>
                <a:latin typeface="Comic Sans MS" panose="030F0702030302020204" pitchFamily="66" charset="0"/>
                <a:ea typeface="宋体" panose="02010600030101010101" pitchFamily="2" charset="-122"/>
              </a:rPr>
              <a:t>《</a:t>
            </a:r>
            <a:r>
              <a:rPr lang="zh-CN" altLang="en-US" sz="3200" b="1">
                <a:solidFill>
                  <a:srgbClr val="000000"/>
                </a:solidFill>
                <a:latin typeface="Comic Sans MS" panose="030F0702030302020204" pitchFamily="66" charset="0"/>
                <a:ea typeface="宋体" panose="02010600030101010101" pitchFamily="2" charset="-122"/>
              </a:rPr>
              <a:t>高中美术鉴赏</a:t>
            </a:r>
            <a:r>
              <a:rPr lang="en-US" altLang="zh-CN" sz="3200" b="1">
                <a:solidFill>
                  <a:srgbClr val="000000"/>
                </a:solidFill>
                <a:latin typeface="Comic Sans MS" panose="030F0702030302020204" pitchFamily="66" charset="0"/>
                <a:ea typeface="宋体" panose="02010600030101010101" pitchFamily="2" charset="-122"/>
              </a:rPr>
              <a:t>》</a:t>
            </a:r>
            <a:r>
              <a:rPr lang="zh-CN" altLang="en-US" sz="3200" b="1">
                <a:solidFill>
                  <a:srgbClr val="000000"/>
                </a:solidFill>
                <a:latin typeface="Comic Sans MS" panose="030F0702030302020204" pitchFamily="66" charset="0"/>
                <a:ea typeface="宋体" panose="02010600030101010101" pitchFamily="2" charset="-122"/>
              </a:rPr>
              <a:t>第七课</a:t>
            </a:r>
            <a:endParaRPr lang="zh-CN" altLang="en-US" sz="3200" b="1">
              <a:solidFill>
                <a:srgbClr val="000000"/>
              </a:solidFill>
              <a:latin typeface="Times New Roman" panose="02020603050405020304" pitchFamily="18" charset="0"/>
              <a:ea typeface="宋体" panose="02010600030101010101" pitchFamily="2" charset="-122"/>
            </a:endParaRPr>
          </a:p>
        </p:txBody>
      </p:sp>
      <p:sp>
        <p:nvSpPr>
          <p:cNvPr id="3077" name="矩形 4101"/>
          <p:cNvSpPr>
            <a:spLocks noChangeArrowheads="1"/>
          </p:cNvSpPr>
          <p:nvPr/>
        </p:nvSpPr>
        <p:spPr bwMode="auto">
          <a:xfrm>
            <a:off x="1423988" y="1125538"/>
            <a:ext cx="5535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solidFill>
                  <a:schemeClr val="accent2"/>
                </a:solidFill>
                <a:latin typeface="Arial" panose="020B0604020202020204" pitchFamily="34" charset="0"/>
                <a:ea typeface="黑体" panose="02010609060101010101" pitchFamily="49" charset="-122"/>
              </a:rPr>
              <a:t>千姿百态的美术作品</a:t>
            </a:r>
            <a:endParaRPr lang="zh-CN" altLang="en-US" sz="4400" b="1">
              <a:solidFill>
                <a:schemeClr val="accent2"/>
              </a:solidFill>
              <a:latin typeface="Arial" panose="020B0604020202020204" pitchFamily="34" charset="0"/>
              <a:ea typeface="黑体" panose="02010609060101010101" pitchFamily="49" charset="-122"/>
            </a:endParaRPr>
          </a:p>
        </p:txBody>
      </p:sp>
      <p:sp>
        <p:nvSpPr>
          <p:cNvPr id="3078" name="文本框 1"/>
          <p:cNvSpPr txBox="1">
            <a:spLocks noChangeArrowheads="1"/>
          </p:cNvSpPr>
          <p:nvPr/>
        </p:nvSpPr>
        <p:spPr bwMode="auto">
          <a:xfrm>
            <a:off x="6959600" y="5810250"/>
            <a:ext cx="3384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a:latin typeface="黑体" panose="02010609060101010101" pitchFamily="49" charset="-122"/>
                <a:ea typeface="黑体" panose="02010609060101010101" pitchFamily="49" charset="-122"/>
              </a:rPr>
              <a:t>授课教师</a:t>
            </a:r>
            <a:r>
              <a:rPr lang="zh-CN"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沈红</a:t>
            </a:r>
            <a:endParaRPr lang="zh-CN" altLang="en-US" sz="2400" dirty="0" smtClean="0">
              <a:latin typeface="黑体" panose="02010609060101010101" pitchFamily="49" charset="-122"/>
              <a:ea typeface="黑体" panose="02010609060101010101"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style.rotation</p:attrName>
                                        </p:attrNameLst>
                                      </p:cBhvr>
                                      <p:tavLst>
                                        <p:tav tm="0">
                                          <p:val>
                                            <p:fltVal val="720"/>
                                          </p:val>
                                        </p:tav>
                                        <p:tav tm="100000">
                                          <p:val>
                                            <p:fltVal val="0"/>
                                          </p:val>
                                        </p:tav>
                                      </p:tavLst>
                                    </p:anim>
                                    <p:anim calcmode="lin" valueType="num">
                                      <p:cBhvr>
                                        <p:cTn id="9" dur="1000" fill="hold"/>
                                        <p:tgtEl>
                                          <p:spTgt spid="4098"/>
                                        </p:tgtEl>
                                        <p:attrNameLst>
                                          <p:attrName>ppt_h</p:attrName>
                                        </p:attrNameLst>
                                      </p:cBhvr>
                                      <p:tavLst>
                                        <p:tav tm="0">
                                          <p:val>
                                            <p:fltVal val="0"/>
                                          </p:val>
                                        </p:tav>
                                        <p:tav tm="100000">
                                          <p:val>
                                            <p:strVal val="#ppt_h"/>
                                          </p:val>
                                        </p:tav>
                                      </p:tavLst>
                                    </p:anim>
                                    <p:anim calcmode="lin" valueType="num">
                                      <p:cBhvr>
                                        <p:cTn id="10" dur="1000" fill="hold"/>
                                        <p:tgtEl>
                                          <p:spTgt spid="409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endCondLst>
                                    <p:cond evt="begin" delay="0"/>
                                  </p:endCondLst>
                                  <p:iterate type="lt">
                                    <p:tmPct val="50000"/>
                                  </p:iterate>
                                  <p:childTnLst>
                                    <p:set>
                                      <p:cBhvr>
                                        <p:cTn id="14" dur="1" fill="hold">
                                          <p:stCondLst>
                                            <p:cond delay="0"/>
                                          </p:stCondLst>
                                        </p:cTn>
                                        <p:tgtEl>
                                          <p:spTgt spid="4100">
                                            <p:txEl>
                                              <p:pRg st="0" end="0"/>
                                            </p:txEl>
                                          </p:spTgt>
                                        </p:tgtEl>
                                        <p:attrNameLst>
                                          <p:attrName>style.visibility</p:attrName>
                                        </p:attrNameLst>
                                      </p:cBhvr>
                                      <p:to>
                                        <p:strVal val="visible"/>
                                      </p:to>
                                    </p:set>
                                    <p:anim calcmode="discrete" valueType="clr">
                                      <p:cBhvr override="childStyle">
                                        <p:cTn id="15" dur="80"/>
                                        <p:tgtEl>
                                          <p:spTgt spid="4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0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10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内容占位符 3" descr="开国大典.jpg"/>
          <p:cNvPicPr>
            <a:picLocks noGrp="1" noChangeAspect="1"/>
          </p:cNvPicPr>
          <p:nvPr>
            <p:ph sz="quarter" idx="4294967295"/>
          </p:nvPr>
        </p:nvPicPr>
        <p:blipFill>
          <a:blip r:embed="rId1"/>
          <a:stretch>
            <a:fillRect/>
          </a:stretch>
        </p:blipFill>
        <p:spPr>
          <a:xfrm>
            <a:off x="1524000" y="0"/>
            <a:ext cx="8321675" cy="4797425"/>
          </a:xfrm>
        </p:spPr>
      </p:pic>
      <p:sp>
        <p:nvSpPr>
          <p:cNvPr id="15" name="椭圆 14"/>
          <p:cNvSpPr/>
          <p:nvPr/>
        </p:nvSpPr>
        <p:spPr>
          <a:xfrm>
            <a:off x="4511675" y="1268413"/>
            <a:ext cx="1079500" cy="36734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直接连接符 16"/>
          <p:cNvCxnSpPr/>
          <p:nvPr/>
        </p:nvCxnSpPr>
        <p:spPr>
          <a:xfrm rot="10800000">
            <a:off x="1524000" y="1700213"/>
            <a:ext cx="2916238" cy="360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flipV="1">
            <a:off x="1524000" y="3933825"/>
            <a:ext cx="2916238" cy="79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0800000">
            <a:off x="5591175" y="3860800"/>
            <a:ext cx="3168650" cy="863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0800000" flipV="1">
            <a:off x="5664200" y="2276475"/>
            <a:ext cx="4103688" cy="1444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0800000" flipV="1">
            <a:off x="5664200" y="692150"/>
            <a:ext cx="4032250" cy="1584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0729" name="TextBox 37"/>
          <p:cNvSpPr txBox="1"/>
          <p:nvPr/>
        </p:nvSpPr>
        <p:spPr>
          <a:xfrm>
            <a:off x="1750695" y="5560695"/>
            <a:ext cx="7009130" cy="521970"/>
          </a:xfrm>
          <a:prstGeom prst="rect">
            <a:avLst/>
          </a:prstGeom>
          <a:noFill/>
          <a:ln w="9525">
            <a:noFill/>
          </a:ln>
        </p:spPr>
        <p:txBody>
          <a:bodyPr wrap="square" anchor="t">
            <a:spAutoFit/>
          </a:bodyPr>
          <a:p>
            <a:r>
              <a:rPr lang="zh-CN" altLang="en-US" sz="2800" dirty="0">
                <a:solidFill>
                  <a:srgbClr val="FF0000"/>
                </a:solidFill>
                <a:latin typeface="Arial" panose="020B0604020202020204" pitchFamily="34" charset="0"/>
                <a:ea typeface="黑体" panose="02010609060101010101" pitchFamily="49" charset="-122"/>
              </a:rPr>
              <a:t>强化视觉中心点</a:t>
            </a:r>
            <a:r>
              <a:rPr lang="en-US" altLang="zh-CN" sz="2800" dirty="0">
                <a:latin typeface="Arial" panose="020B0604020202020204" pitchFamily="34" charset="0"/>
                <a:ea typeface="黑体" panose="02010609060101010101" pitchFamily="49" charset="-122"/>
              </a:rPr>
              <a:t>——</a:t>
            </a:r>
            <a:r>
              <a:rPr lang="zh-CN" altLang="en-US" sz="2800" dirty="0">
                <a:latin typeface="Arial" panose="020B0604020202020204" pitchFamily="34" charset="0"/>
                <a:ea typeface="黑体" panose="02010609060101010101" pitchFamily="49" charset="-122"/>
              </a:rPr>
              <a:t>突出毛主席的主体地位</a:t>
            </a:r>
            <a:endParaRPr lang="zh-CN" altLang="en-US" sz="2800" dirty="0">
              <a:latin typeface="Arial" panose="020B0604020202020204" pitchFamily="34" charset="0"/>
              <a:ea typeface="黑体" panose="02010609060101010101" pitchFamily="49" charset="-122"/>
            </a:endParaRPr>
          </a:p>
        </p:txBody>
      </p:sp>
      <p:sp>
        <p:nvSpPr>
          <p:cNvPr id="6" name="矩形 5"/>
          <p:cNvSpPr/>
          <p:nvPr/>
        </p:nvSpPr>
        <p:spPr>
          <a:xfrm>
            <a:off x="1524000" y="4797425"/>
            <a:ext cx="8316913"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anose="020B0604020202020204" pitchFamily="34" charset="0"/>
                <a:ea typeface="宋体" panose="02010600030101010101" pitchFamily="2" charset="-122"/>
              </a:defRPr>
            </a:lvl1pPr>
            <a:lvl2pPr marL="742950" indent="-285750">
              <a:spcBef>
                <a:spcPct val="0"/>
              </a:spcBef>
              <a:defRPr>
                <a:solidFill>
                  <a:schemeClr val="tx1"/>
                </a:solidFill>
                <a:latin typeface="Arial" panose="020B0604020202020204" pitchFamily="34" charset="0"/>
                <a:ea typeface="宋体" panose="02010600030101010101" pitchFamily="2" charset="-122"/>
              </a:defRPr>
            </a:lvl2pPr>
            <a:lvl3pPr marL="1143000" indent="-228600">
              <a:spcBef>
                <a:spcPct val="0"/>
              </a:spcBef>
              <a:defRPr>
                <a:solidFill>
                  <a:schemeClr val="tx1"/>
                </a:solidFill>
                <a:latin typeface="Arial" panose="020B0604020202020204" pitchFamily="34" charset="0"/>
                <a:ea typeface="宋体" panose="02010600030101010101" pitchFamily="2" charset="-122"/>
              </a:defRPr>
            </a:lvl3pPr>
            <a:lvl4pPr marL="1600200" indent="-228600">
              <a:spcBef>
                <a:spcPct val="0"/>
              </a:spcBef>
              <a:defRPr>
                <a:solidFill>
                  <a:schemeClr val="tx1"/>
                </a:solidFill>
                <a:latin typeface="Arial" panose="020B0604020202020204" pitchFamily="34" charset="0"/>
                <a:ea typeface="宋体" panose="02010600030101010101" pitchFamily="2" charset="-122"/>
              </a:defRPr>
            </a:lvl4pPr>
            <a:lvl5pPr marL="2057400" indent="-228600">
              <a:spcBef>
                <a:spcPct val="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                                                                                             </a:t>
            </a:r>
            <a:r>
              <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开国大典（油画） </a:t>
            </a:r>
            <a:r>
              <a:rPr kumimoji="0" lang="en-US" altLang="zh-CN"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1952  </a:t>
            </a:r>
            <a:r>
              <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董希文</a:t>
            </a:r>
            <a:endPar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1000"/>
                                        <p:tgtEl>
                                          <p:spTgt spid="15"/>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1000"/>
                                        <p:tgtEl>
                                          <p:spTgt spid="17"/>
                                        </p:tgtEl>
                                      </p:cBhvr>
                                    </p:animEffect>
                                  </p:childTnLst>
                                </p:cTn>
                              </p:par>
                              <p:par>
                                <p:cTn id="12" presetID="18" presetClass="entr" presetSubtype="1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downLeft)">
                                      <p:cBhvr>
                                        <p:cTn id="14" dur="1000"/>
                                        <p:tgtEl>
                                          <p:spTgt spid="18"/>
                                        </p:tgtEl>
                                      </p:cBhvr>
                                    </p:animEffect>
                                  </p:childTnLst>
                                </p:cTn>
                              </p:par>
                              <p:par>
                                <p:cTn id="15" presetID="18" presetClass="entr" presetSubtype="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downRight)">
                                      <p:cBhvr>
                                        <p:cTn id="17" dur="1000"/>
                                        <p:tgtEl>
                                          <p:spTgt spid="32"/>
                                        </p:tgtEl>
                                      </p:cBhvr>
                                    </p:animEffect>
                                  </p:childTnLst>
                                </p:cTn>
                              </p:par>
                              <p:par>
                                <p:cTn id="18" presetID="18" presetClass="entr" presetSubtype="6"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strips(downRight)">
                                      <p:cBhvr>
                                        <p:cTn id="20" dur="1000"/>
                                        <p:tgtEl>
                                          <p:spTgt spid="30"/>
                                        </p:tgtEl>
                                      </p:cBhvr>
                                    </p:animEffect>
                                  </p:childTnLst>
                                </p:cTn>
                              </p:par>
                              <p:par>
                                <p:cTn id="21" presetID="18" presetClass="entr" presetSubtype="6"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Right)">
                                      <p:cBhvr>
                                        <p:cTn id="23" dur="1000"/>
                                        <p:tgtEl>
                                          <p:spTgt spid="25"/>
                                        </p:tgtEl>
                                      </p:cBhvr>
                                    </p:animEffect>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670729"/>
                                        </p:tgtEl>
                                        <p:attrNameLst>
                                          <p:attrName>style.visibility</p:attrName>
                                        </p:attrNameLst>
                                      </p:cBhvr>
                                      <p:to>
                                        <p:strVal val="visible"/>
                                      </p:to>
                                    </p:set>
                                    <p:anim calcmode="lin" valueType="num">
                                      <p:cBhvr>
                                        <p:cTn id="27" dur="1000" fill="hold"/>
                                        <p:tgtEl>
                                          <p:spTgt spid="670729"/>
                                        </p:tgtEl>
                                        <p:attrNameLst>
                                          <p:attrName>ppt_w</p:attrName>
                                        </p:attrNameLst>
                                      </p:cBhvr>
                                      <p:tavLst>
                                        <p:tav tm="0">
                                          <p:val>
                                            <p:strVal val="#ppt_w*0.70"/>
                                          </p:val>
                                        </p:tav>
                                        <p:tav tm="100000">
                                          <p:val>
                                            <p:strVal val="#ppt_w"/>
                                          </p:val>
                                        </p:tav>
                                      </p:tavLst>
                                    </p:anim>
                                    <p:anim calcmode="lin" valueType="num">
                                      <p:cBhvr>
                                        <p:cTn id="28" dur="1000" fill="hold"/>
                                        <p:tgtEl>
                                          <p:spTgt spid="670729"/>
                                        </p:tgtEl>
                                        <p:attrNameLst>
                                          <p:attrName>ppt_h</p:attrName>
                                        </p:attrNameLst>
                                      </p:cBhvr>
                                      <p:tavLst>
                                        <p:tav tm="0">
                                          <p:val>
                                            <p:strVal val="#ppt_h"/>
                                          </p:val>
                                        </p:tav>
                                        <p:tav tm="100000">
                                          <p:val>
                                            <p:strVal val="#ppt_h"/>
                                          </p:val>
                                        </p:tav>
                                      </p:tavLst>
                                    </p:anim>
                                    <p:animEffect transition="in" filter="fade">
                                      <p:cBhvr>
                                        <p:cTn id="29" dur="1000"/>
                                        <p:tgtEl>
                                          <p:spTgt spid="67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6707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内容占位符 3" descr="开国大典.jpg"/>
          <p:cNvPicPr>
            <a:picLocks noGrp="1" noChangeAspect="1"/>
          </p:cNvPicPr>
          <p:nvPr>
            <p:ph sz="quarter" idx="4294967295"/>
          </p:nvPr>
        </p:nvPicPr>
        <p:blipFill>
          <a:blip r:embed="rId1"/>
          <a:stretch>
            <a:fillRect/>
          </a:stretch>
        </p:blipFill>
        <p:spPr>
          <a:xfrm>
            <a:off x="1524000" y="0"/>
            <a:ext cx="8321675" cy="4797425"/>
          </a:xfrm>
        </p:spPr>
      </p:pic>
      <p:sp>
        <p:nvSpPr>
          <p:cNvPr id="5" name="TextBox 4"/>
          <p:cNvSpPr txBox="1"/>
          <p:nvPr/>
        </p:nvSpPr>
        <p:spPr>
          <a:xfrm>
            <a:off x="2519363" y="5508625"/>
            <a:ext cx="7091680" cy="583565"/>
          </a:xfrm>
          <a:prstGeom prst="rect">
            <a:avLst/>
          </a:prstGeom>
          <a:noFill/>
          <a:ln w="9525">
            <a:noFill/>
          </a:ln>
        </p:spPr>
        <p:txBody>
          <a:bodyPr wrap="none" anchor="t">
            <a:spAutoFit/>
          </a:bodyPr>
          <a:p>
            <a:r>
              <a:rPr lang="zh-CN" altLang="en-US" sz="3200" dirty="0">
                <a:solidFill>
                  <a:srgbClr val="FF0000"/>
                </a:solidFill>
                <a:latin typeface="黑体" panose="02010609060101010101" pitchFamily="49" charset="-122"/>
                <a:ea typeface="黑体" panose="02010609060101010101" pitchFamily="49" charset="-122"/>
              </a:rPr>
              <a:t>民族化</a:t>
            </a:r>
            <a:r>
              <a:rPr lang="en-US" altLang="zh-CN" sz="3200" dirty="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宋体" panose="02010600030101010101" pitchFamily="2" charset="-122"/>
              </a:rPr>
              <a:t>表现出开国大典的喜庆气氛</a:t>
            </a:r>
            <a:endParaRPr lang="zh-CN" altLang="en-US" sz="3200" dirty="0">
              <a:latin typeface="Arial" panose="020B0604020202020204" pitchFamily="34" charset="0"/>
              <a:ea typeface="宋体" panose="02010600030101010101" pitchFamily="2" charset="-122"/>
            </a:endParaRPr>
          </a:p>
        </p:txBody>
      </p:sp>
      <p:cxnSp>
        <p:nvCxnSpPr>
          <p:cNvPr id="9" name="直接连接符 8"/>
          <p:cNvCxnSpPr/>
          <p:nvPr/>
        </p:nvCxnSpPr>
        <p:spPr>
          <a:xfrm rot="5400000">
            <a:off x="1883569" y="2024856"/>
            <a:ext cx="3095625" cy="1444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flipH="1">
            <a:off x="1415256" y="1772444"/>
            <a:ext cx="3311525" cy="576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flipV="1">
            <a:off x="3359150" y="2636838"/>
            <a:ext cx="2449513" cy="1079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943475" y="2276475"/>
            <a:ext cx="2592388" cy="1439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0" flipH="1">
            <a:off x="4836319" y="1880394"/>
            <a:ext cx="2735263" cy="1225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0800000" flipV="1">
            <a:off x="6816725" y="3789363"/>
            <a:ext cx="1582738" cy="714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24113" y="3644900"/>
            <a:ext cx="894080" cy="521970"/>
          </a:xfrm>
          <a:prstGeom prst="rect">
            <a:avLst/>
          </a:prstGeom>
          <a:noFill/>
          <a:ln w="9525">
            <a:noFill/>
          </a:ln>
        </p:spPr>
        <p:txBody>
          <a:bodyPr wrap="none" anchor="t">
            <a:spAutoFit/>
          </a:bodyPr>
          <a:p>
            <a:r>
              <a:rPr lang="zh-CN" altLang="en-US" sz="2800" dirty="0">
                <a:solidFill>
                  <a:schemeClr val="tx1"/>
                </a:solidFill>
                <a:latin typeface="Arial" panose="020B0604020202020204" pitchFamily="34" charset="0"/>
                <a:ea typeface="宋体" panose="02010600030101010101" pitchFamily="2" charset="-122"/>
              </a:rPr>
              <a:t>大红</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9" name="TextBox 28"/>
          <p:cNvSpPr txBox="1"/>
          <p:nvPr/>
        </p:nvSpPr>
        <p:spPr>
          <a:xfrm>
            <a:off x="4943475" y="4292600"/>
            <a:ext cx="894080" cy="521970"/>
          </a:xfrm>
          <a:prstGeom prst="rect">
            <a:avLst/>
          </a:prstGeom>
          <a:noFill/>
          <a:ln w="9525">
            <a:noFill/>
          </a:ln>
        </p:spPr>
        <p:txBody>
          <a:bodyPr wrap="none" anchor="t">
            <a:spAutoFit/>
          </a:bodyPr>
          <a:p>
            <a:r>
              <a:rPr lang="zh-CN" altLang="en-US" sz="2800" dirty="0">
                <a:solidFill>
                  <a:schemeClr val="tx1"/>
                </a:solidFill>
                <a:latin typeface="Arial" panose="020B0604020202020204" pitchFamily="34" charset="0"/>
                <a:ea typeface="宋体" panose="02010600030101010101" pitchFamily="2" charset="-122"/>
              </a:rPr>
              <a:t>碧蓝</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 name="TextBox 33"/>
          <p:cNvSpPr txBox="1"/>
          <p:nvPr/>
        </p:nvSpPr>
        <p:spPr>
          <a:xfrm>
            <a:off x="6383338" y="3933825"/>
            <a:ext cx="894080" cy="521970"/>
          </a:xfrm>
          <a:prstGeom prst="rect">
            <a:avLst/>
          </a:prstGeom>
          <a:noFill/>
          <a:ln w="9525">
            <a:noFill/>
          </a:ln>
        </p:spPr>
        <p:txBody>
          <a:bodyPr wrap="none" anchor="t">
            <a:spAutoFit/>
          </a:bodyPr>
          <a:p>
            <a:r>
              <a:rPr lang="zh-CN" altLang="en-US" sz="2800" dirty="0">
                <a:solidFill>
                  <a:schemeClr val="tx1"/>
                </a:solidFill>
                <a:latin typeface="Arial" panose="020B0604020202020204" pitchFamily="34" charset="0"/>
                <a:ea typeface="宋体" panose="02010600030101010101" pitchFamily="2" charset="-122"/>
              </a:rPr>
              <a:t>金黄</a:t>
            </a:r>
            <a:endParaRPr lang="zh-CN" altLang="en-US" sz="2800" dirty="0">
              <a:solidFill>
                <a:schemeClr val="tx1"/>
              </a:solidFill>
              <a:latin typeface="Arial" panose="020B0604020202020204" pitchFamily="34" charset="0"/>
              <a:ea typeface="宋体" panose="02010600030101010101" pitchFamily="2" charset="-122"/>
            </a:endParaRPr>
          </a:p>
        </p:txBody>
      </p:sp>
      <p:cxnSp>
        <p:nvCxnSpPr>
          <p:cNvPr id="36" name="直接连接符 35"/>
          <p:cNvCxnSpPr/>
          <p:nvPr/>
        </p:nvCxnSpPr>
        <p:spPr>
          <a:xfrm rot="10800000">
            <a:off x="3359150" y="3716338"/>
            <a:ext cx="1223963" cy="504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524000" y="4797425"/>
            <a:ext cx="8316913"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anose="020B0604020202020204" pitchFamily="34" charset="0"/>
                <a:ea typeface="宋体" panose="02010600030101010101" pitchFamily="2" charset="-122"/>
              </a:defRPr>
            </a:lvl1pPr>
            <a:lvl2pPr marL="742950" indent="-285750">
              <a:spcBef>
                <a:spcPct val="0"/>
              </a:spcBef>
              <a:defRPr>
                <a:solidFill>
                  <a:schemeClr val="tx1"/>
                </a:solidFill>
                <a:latin typeface="Arial" panose="020B0604020202020204" pitchFamily="34" charset="0"/>
                <a:ea typeface="宋体" panose="02010600030101010101" pitchFamily="2" charset="-122"/>
              </a:defRPr>
            </a:lvl2pPr>
            <a:lvl3pPr marL="1143000" indent="-228600">
              <a:spcBef>
                <a:spcPct val="0"/>
              </a:spcBef>
              <a:defRPr>
                <a:solidFill>
                  <a:schemeClr val="tx1"/>
                </a:solidFill>
                <a:latin typeface="Arial" panose="020B0604020202020204" pitchFamily="34" charset="0"/>
                <a:ea typeface="宋体" panose="02010600030101010101" pitchFamily="2" charset="-122"/>
              </a:defRPr>
            </a:lvl3pPr>
            <a:lvl4pPr marL="1600200" indent="-228600">
              <a:spcBef>
                <a:spcPct val="0"/>
              </a:spcBef>
              <a:defRPr>
                <a:solidFill>
                  <a:schemeClr val="tx1"/>
                </a:solidFill>
                <a:latin typeface="Arial" panose="020B0604020202020204" pitchFamily="34" charset="0"/>
                <a:ea typeface="宋体" panose="02010600030101010101" pitchFamily="2" charset="-122"/>
              </a:defRPr>
            </a:lvl4pPr>
            <a:lvl5pPr marL="2057400" indent="-228600">
              <a:spcBef>
                <a:spcPct val="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                                                                                             </a:t>
            </a:r>
            <a:r>
              <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开国大典（油画） </a:t>
            </a:r>
            <a:r>
              <a:rPr kumimoji="0" lang="en-US" altLang="zh-CN"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1952  </a:t>
            </a:r>
            <a:r>
              <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rPr>
              <a:t>董希文</a:t>
            </a:r>
            <a:endParaRPr kumimoji="0" lang="zh-CN" altLang="en-US" sz="1600" b="0" i="0" u="none" strike="noStrike" kern="1200" cap="none" spc="0" normalizeH="0" baseline="0" noProof="0" smtClean="0">
              <a:ln>
                <a:noFill/>
              </a:ln>
              <a:solidFill>
                <a:schemeClr val="tx1"/>
              </a:solidFill>
              <a:effectLst/>
              <a:uLnTx/>
              <a:uFillTx/>
              <a:latin typeface="Perpetua" pitchFamily="18" charset="0"/>
              <a:ea typeface="宋体" panose="02010600030101010101" pitchFamily="2" charset="-122"/>
              <a:cs typeface="+mn-cs"/>
              <a:sym typeface="+mn-ea"/>
            </a:endParaRPr>
          </a:p>
        </p:txBody>
      </p:sp>
      <p:sp>
        <p:nvSpPr>
          <p:cNvPr id="2" name="文本框 1"/>
          <p:cNvSpPr txBox="1"/>
          <p:nvPr/>
        </p:nvSpPr>
        <p:spPr>
          <a:xfrm>
            <a:off x="1630363" y="5508625"/>
            <a:ext cx="995680" cy="583565"/>
          </a:xfrm>
          <a:prstGeom prst="rect">
            <a:avLst/>
          </a:prstGeom>
          <a:noFill/>
          <a:ln w="9525">
            <a:noFill/>
          </a:ln>
        </p:spPr>
        <p:txBody>
          <a:bodyPr wrap="none" anchor="t">
            <a:spAutoFit/>
          </a:bodyPr>
          <a:p>
            <a:r>
              <a:rPr lang="zh-CN" altLang="en-US" sz="3200" dirty="0">
                <a:solidFill>
                  <a:srgbClr val="FF0000"/>
                </a:solidFill>
                <a:latin typeface="黑体" panose="02010609060101010101" pitchFamily="49" charset="-122"/>
                <a:ea typeface="黑体" panose="02010609060101010101" pitchFamily="49" charset="-122"/>
              </a:rPr>
              <a:t>色彩</a:t>
            </a:r>
            <a:endParaRPr lang="zh-CN" altLang="en-US"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par>
                                <p:cTn id="17" presetID="18" presetClass="entr" presetSubtype="1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par>
                                <p:cTn id="20" presetID="18" presetClass="entr" presetSubtype="12"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cTn>
                              </p:par>
                            </p:childTnLst>
                          </p:cTn>
                        </p:par>
                        <p:par>
                          <p:cTn id="23" fill="hold">
                            <p:stCondLst>
                              <p:cond delay="500"/>
                            </p:stCondLst>
                            <p:childTnLst>
                              <p:par>
                                <p:cTn id="24" presetID="50" presetClass="entr" presetSubtype="0" decel="10000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strVal val="#ppt_w+.3"/>
                                          </p:val>
                                        </p:tav>
                                        <p:tav tm="100000">
                                          <p:val>
                                            <p:strVal val="#ppt_w"/>
                                          </p:val>
                                        </p:tav>
                                      </p:tavLst>
                                    </p:anim>
                                    <p:anim calcmode="lin" valueType="num">
                                      <p:cBhvr>
                                        <p:cTn id="27" dur="1000" fill="hold"/>
                                        <p:tgtEl>
                                          <p:spTgt spid="27"/>
                                        </p:tgtEl>
                                        <p:attrNameLst>
                                          <p:attrName>ppt_h</p:attrName>
                                        </p:attrNameLst>
                                      </p:cBhvr>
                                      <p:tavLst>
                                        <p:tav tm="0">
                                          <p:val>
                                            <p:strVal val="#ppt_h"/>
                                          </p:val>
                                        </p:tav>
                                        <p:tav tm="100000">
                                          <p:val>
                                            <p:strVal val="#ppt_h"/>
                                          </p:val>
                                        </p:tav>
                                      </p:tavLst>
                                    </p:anim>
                                    <p:animEffect transition="in" filter="fade">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Left)">
                                      <p:cBhvr>
                                        <p:cTn id="33" dur="500"/>
                                        <p:tgtEl>
                                          <p:spTgt spid="19"/>
                                        </p:tgtEl>
                                      </p:cBhvr>
                                    </p:animEffect>
                                  </p:childTnLst>
                                </p:cTn>
                              </p:par>
                            </p:childTnLst>
                          </p:cTn>
                        </p:par>
                        <p:par>
                          <p:cTn id="34" fill="hold">
                            <p:stCondLst>
                              <p:cond delay="500"/>
                            </p:stCondLst>
                            <p:childTnLst>
                              <p:par>
                                <p:cTn id="35" presetID="50" presetClass="entr" presetSubtype="0" decel="10000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strVal val="#ppt_w+.3"/>
                                          </p:val>
                                        </p:tav>
                                        <p:tav tm="100000">
                                          <p:val>
                                            <p:strVal val="#ppt_w"/>
                                          </p:val>
                                        </p:tav>
                                      </p:tavLst>
                                    </p:anim>
                                    <p:anim calcmode="lin" valueType="num">
                                      <p:cBhvr>
                                        <p:cTn id="38" dur="1000" fill="hold"/>
                                        <p:tgtEl>
                                          <p:spTgt spid="29"/>
                                        </p:tgtEl>
                                        <p:attrNameLst>
                                          <p:attrName>ppt_h</p:attrName>
                                        </p:attrNameLst>
                                      </p:cBhvr>
                                      <p:tavLst>
                                        <p:tav tm="0">
                                          <p:val>
                                            <p:strVal val="#ppt_h"/>
                                          </p:val>
                                        </p:tav>
                                        <p:tav tm="100000">
                                          <p:val>
                                            <p:strVal val="#ppt_h"/>
                                          </p:val>
                                        </p:tav>
                                      </p:tavLst>
                                    </p:anim>
                                    <p:animEffect transition="in" filter="fade">
                                      <p:cBhvr>
                                        <p:cTn id="39" dur="10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strips(downLeft)">
                                      <p:cBhvr>
                                        <p:cTn id="44" dur="500"/>
                                        <p:tgtEl>
                                          <p:spTgt spid="23"/>
                                        </p:tgtEl>
                                      </p:cBhvr>
                                    </p:animEffect>
                                  </p:childTnLst>
                                </p:cTn>
                              </p:par>
                              <p:par>
                                <p:cTn id="45" presetID="18" presetClass="entr" presetSubtype="12"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strips(downLeft)">
                                      <p:cBhvr>
                                        <p:cTn id="47" dur="500"/>
                                        <p:tgtEl>
                                          <p:spTgt spid="24"/>
                                        </p:tgtEl>
                                      </p:cBhvr>
                                    </p:animEffect>
                                  </p:childTnLst>
                                </p:cTn>
                              </p:par>
                            </p:childTnLst>
                          </p:cTn>
                        </p:par>
                        <p:par>
                          <p:cTn id="48" fill="hold">
                            <p:stCondLst>
                              <p:cond delay="500"/>
                            </p:stCondLst>
                            <p:childTnLst>
                              <p:par>
                                <p:cTn id="49" presetID="50" presetClass="entr" presetSubtype="0" decel="10000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strVal val="#ppt_w+.3"/>
                                          </p:val>
                                        </p:tav>
                                        <p:tav tm="100000">
                                          <p:val>
                                            <p:strVal val="#ppt_w"/>
                                          </p:val>
                                        </p:tav>
                                      </p:tavLst>
                                    </p:anim>
                                    <p:anim calcmode="lin" valueType="num">
                                      <p:cBhvr>
                                        <p:cTn id="52" dur="1000" fill="hold"/>
                                        <p:tgtEl>
                                          <p:spTgt spid="34"/>
                                        </p:tgtEl>
                                        <p:attrNameLst>
                                          <p:attrName>ppt_h</p:attrName>
                                        </p:attrNameLst>
                                      </p:cBhvr>
                                      <p:tavLst>
                                        <p:tav tm="0">
                                          <p:val>
                                            <p:strVal val="#ppt_h"/>
                                          </p:val>
                                        </p:tav>
                                        <p:tav tm="100000">
                                          <p:val>
                                            <p:strVal val="#ppt_h"/>
                                          </p:val>
                                        </p:tav>
                                      </p:tavLst>
                                    </p:anim>
                                    <p:animEffect transition="in" filter="fade">
                                      <p:cBhvr>
                                        <p:cTn id="53" dur="10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lide(fromBottom)">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9" grpId="0"/>
      <p:bldP spid="3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000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16226" y="0"/>
            <a:ext cx="6991350" cy="3982186"/>
          </a:xfrm>
          <a:prstGeom prst="rect">
            <a:avLst/>
          </a:prstGeom>
          <a:noFill/>
          <a:extLst>
            <a:ext uri="{909E8E84-426E-40DD-AFC4-6F175D3DCCD1}">
              <a14:hiddenFill xmlns:a14="http://schemas.microsoft.com/office/drawing/2010/main">
                <a:solidFill>
                  <a:srgbClr val="FFFFFF"/>
                </a:solidFill>
              </a14:hiddenFill>
            </a:ext>
          </a:extLst>
        </p:spPr>
      </p:pic>
      <p:sp>
        <p:nvSpPr>
          <p:cNvPr id="46084" name="Text Box 4"/>
          <p:cNvSpPr txBox="1">
            <a:spLocks noChangeArrowheads="1"/>
          </p:cNvSpPr>
          <p:nvPr/>
        </p:nvSpPr>
        <p:spPr bwMode="auto">
          <a:xfrm>
            <a:off x="2495550" y="3933826"/>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en-US" altLang="zh-CN" sz="2000" b="1" dirty="0">
                <a:solidFill>
                  <a:srgbClr val="FFFF00"/>
                </a:solidFill>
                <a:latin typeface="Times New Roman" panose="02020603050405020304" pitchFamily="18" charset="0"/>
              </a:rPr>
              <a:t>《</a:t>
            </a:r>
            <a:r>
              <a:rPr kumimoji="1" lang="zh-CN" altLang="en-US" sz="2000" b="1" dirty="0">
                <a:solidFill>
                  <a:srgbClr val="FFFF00"/>
                </a:solidFill>
                <a:latin typeface="Times New Roman" panose="02020603050405020304" pitchFamily="18" charset="0"/>
              </a:rPr>
              <a:t>开国大典</a:t>
            </a:r>
            <a:r>
              <a:rPr kumimoji="1" lang="en-US" altLang="zh-CN" sz="2000" b="1" dirty="0">
                <a:solidFill>
                  <a:srgbClr val="FFFF00"/>
                </a:solidFill>
                <a:latin typeface="Times New Roman" panose="02020603050405020304" pitchFamily="18" charset="0"/>
              </a:rPr>
              <a:t>》  </a:t>
            </a:r>
            <a:r>
              <a:rPr kumimoji="1" lang="zh-CN" altLang="en-US" sz="2000" b="1" dirty="0">
                <a:solidFill>
                  <a:srgbClr val="FFFF00"/>
                </a:solidFill>
                <a:latin typeface="Times New Roman" panose="02020603050405020304" pitchFamily="18" charset="0"/>
              </a:rPr>
              <a:t>油画  </a:t>
            </a:r>
            <a:r>
              <a:rPr kumimoji="1" lang="en-US" altLang="zh-CN" sz="2000" b="1" dirty="0">
                <a:solidFill>
                  <a:srgbClr val="FFFF00"/>
                </a:solidFill>
                <a:latin typeface="Times New Roman" panose="02020603050405020304" pitchFamily="18" charset="0"/>
              </a:rPr>
              <a:t>1952-1953</a:t>
            </a:r>
            <a:r>
              <a:rPr kumimoji="1" lang="zh-CN" altLang="en-US" sz="2000" b="1" dirty="0">
                <a:solidFill>
                  <a:srgbClr val="FFFF00"/>
                </a:solidFill>
                <a:latin typeface="Times New Roman" panose="02020603050405020304" pitchFamily="18" charset="0"/>
              </a:rPr>
              <a:t>年     董希文</a:t>
            </a:r>
            <a:endParaRPr kumimoji="1" lang="zh-CN" altLang="en-US" sz="2000" b="1" dirty="0">
              <a:solidFill>
                <a:srgbClr val="FFFF00"/>
              </a:solidFill>
              <a:latin typeface="Times New Roman" panose="02020603050405020304" pitchFamily="18" charset="0"/>
            </a:endParaRPr>
          </a:p>
        </p:txBody>
      </p:sp>
      <p:sp>
        <p:nvSpPr>
          <p:cNvPr id="46086" name="Text Box 6"/>
          <p:cNvSpPr txBox="1">
            <a:spLocks noChangeArrowheads="1"/>
          </p:cNvSpPr>
          <p:nvPr/>
        </p:nvSpPr>
        <p:spPr bwMode="auto">
          <a:xfrm>
            <a:off x="2018087" y="153562"/>
            <a:ext cx="861774" cy="273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lgn="ctr" eaLnBrk="1" hangingPunct="1">
              <a:spcBef>
                <a:spcPct val="50000"/>
              </a:spcBef>
            </a:pPr>
            <a:r>
              <a:rPr lang="zh-CN" altLang="en-US" sz="4400" b="1" dirty="0">
                <a:solidFill>
                  <a:schemeClr val="hlink"/>
                </a:solidFill>
                <a:effectLst>
                  <a:outerShdw blurRad="38100" dist="38100" dir="2700000" algn="tl">
                    <a:srgbClr val="FFFFFF"/>
                  </a:outerShdw>
                </a:effectLst>
              </a:rPr>
              <a:t>具象作品：</a:t>
            </a:r>
            <a:endParaRPr lang="zh-CN" altLang="en-US" sz="4400" b="1" dirty="0">
              <a:solidFill>
                <a:schemeClr val="hlink"/>
              </a:solidFill>
              <a:effectLst>
                <a:outerShdw blurRad="38100" dist="38100" dir="2700000" algn="tl">
                  <a:srgbClr val="FFFFFF"/>
                </a:outerShdw>
              </a:effectLst>
            </a:endParaRPr>
          </a:p>
        </p:txBody>
      </p:sp>
      <p:sp>
        <p:nvSpPr>
          <p:cNvPr id="8" name="Text Box 7"/>
          <p:cNvSpPr txBox="1">
            <a:spLocks noChangeArrowheads="1"/>
          </p:cNvSpPr>
          <p:nvPr/>
        </p:nvSpPr>
        <p:spPr bwMode="auto">
          <a:xfrm>
            <a:off x="889635" y="4249420"/>
            <a:ext cx="9782810" cy="1383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从</a:t>
            </a:r>
            <a:r>
              <a:rPr lang="zh-CN" altLang="en-US" sz="2800" dirty="0">
                <a:solidFill>
                  <a:srgbClr val="FFC000"/>
                </a:solidFill>
                <a:latin typeface="黑体" panose="02010609060101010101" pitchFamily="49" charset="-122"/>
                <a:ea typeface="黑体" panose="02010609060101010101" pitchFamily="49" charset="-122"/>
              </a:rPr>
              <a:t>主题上</a:t>
            </a:r>
            <a:r>
              <a:rPr lang="zh-CN" altLang="en-US" sz="2800" dirty="0">
                <a:latin typeface="黑体" panose="02010609060101010101" pitchFamily="49" charset="-122"/>
                <a:ea typeface="黑体" panose="02010609060101010101" pitchFamily="49" charset="-122"/>
              </a:rPr>
              <a:t>看</a:t>
            </a:r>
            <a:r>
              <a:rPr lang="zh-CN" altLang="en-US" sz="2800" dirty="0" smtClean="0">
                <a:latin typeface="黑体" panose="02010609060101010101" pitchFamily="49" charset="-122"/>
                <a:ea typeface="黑体" panose="02010609060101010101" pitchFamily="49" charset="-122"/>
              </a:rPr>
              <a:t>，作者创作意图</a:t>
            </a:r>
            <a:r>
              <a:rPr lang="zh-CN" altLang="en-US" sz="2800" dirty="0">
                <a:latin typeface="黑体" panose="02010609060101010101" pitchFamily="49" charset="-122"/>
                <a:ea typeface="黑体" panose="02010609060101010101" pitchFamily="49" charset="-122"/>
              </a:rPr>
              <a:t>是要表达一个新的时代的开始，表现中国人民摆脱了三座大山的压迫，从此站起来了的豪迈的精神风貌。</a:t>
            </a:r>
            <a:endParaRPr lang="zh-CN" altLang="en-US" sz="2800" dirty="0">
              <a:latin typeface="黑体" panose="02010609060101010101" pitchFamily="49" charset="-122"/>
              <a:ea typeface="黑体" panose="02010609060101010101" pitchFamily="49" charset="-122"/>
            </a:endParaRPr>
          </a:p>
        </p:txBody>
      </p:sp>
      <p:sp>
        <p:nvSpPr>
          <p:cNvPr id="2" name="文本框 1"/>
          <p:cNvSpPr txBox="1"/>
          <p:nvPr/>
        </p:nvSpPr>
        <p:spPr>
          <a:xfrm>
            <a:off x="889635" y="5551805"/>
            <a:ext cx="10260330" cy="1660525"/>
          </a:xfrm>
          <a:prstGeom prst="rect">
            <a:avLst/>
          </a:prstGeom>
          <a:noFill/>
        </p:spPr>
        <p:txBody>
          <a:bodyPr wrap="square" rtlCol="0" anchor="t">
            <a:spAutoFit/>
          </a:bodyPr>
          <a:p>
            <a:r>
              <a:rPr lang="zh-CN" altLang="en-US" sz="2800" dirty="0">
                <a:solidFill>
                  <a:srgbClr val="FFFF00"/>
                </a:solidFill>
                <a:latin typeface="黑体" panose="02010609060101010101" pitchFamily="49" charset="-122"/>
                <a:ea typeface="黑体" panose="02010609060101010101" pitchFamily="49" charset="-122"/>
                <a:sym typeface="+mn-ea"/>
              </a:rPr>
              <a:t>艺术上</a:t>
            </a:r>
            <a:r>
              <a:rPr lang="zh-CN" altLang="en-US" sz="2800" dirty="0">
                <a:latin typeface="黑体" panose="02010609060101010101" pitchFamily="49" charset="-122"/>
                <a:ea typeface="黑体" panose="02010609060101010101" pitchFamily="49" charset="-122"/>
                <a:sym typeface="+mn-ea"/>
              </a:rPr>
              <a:t>，作者力图传达一种喜庆、明朗的气氛和具有民族特色的油画语言方式。作者借用了中国传统和民间的艺术语言，以达到内容与形式的完美统一。</a:t>
            </a:r>
            <a:endParaRPr lang="zh-CN" altLang="en-US" dirty="0">
              <a:latin typeface="黑体" panose="02010609060101010101" pitchFamily="49" charset="-122"/>
              <a:ea typeface="黑体" panose="02010609060101010101" pitchFamily="49"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342017" y="-18682"/>
            <a:ext cx="7729843" cy="6858000"/>
            <a:chOff x="395" y="70"/>
            <a:chExt cx="11977" cy="10177"/>
          </a:xfrm>
        </p:grpSpPr>
        <p:pic>
          <p:nvPicPr>
            <p:cNvPr id="24578" name="图片 1" descr="鲁昂大教堂"/>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 y="70"/>
              <a:ext cx="10852" cy="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209" y="352"/>
              <a:ext cx="1163" cy="6418"/>
            </a:xfrm>
            <a:prstGeom prst="rect">
              <a:avLst/>
            </a:prstGeom>
            <a:noFill/>
          </p:spPr>
          <p:txBody>
            <a:bodyPr vert="eaVert">
              <a:spAutoFit/>
            </a:bodyPr>
            <a:lstStyle/>
            <a:p>
              <a:r>
                <a:rPr lang="zh-CN" altLang="en-US" sz="3600" b="1" noProof="1">
                  <a:solidFill>
                    <a:schemeClr val="tx1">
                      <a:lumMod val="75000"/>
                    </a:schemeClr>
                  </a:solidFill>
                  <a:latin typeface="黑体" panose="02010609060101010101" pitchFamily="49" charset="-122"/>
                  <a:ea typeface="黑体" panose="02010609060101010101" pitchFamily="49" charset="-122"/>
                  <a:cs typeface="+mn-ea"/>
                </a:rPr>
                <a:t>莫奈《卢昂大教堂》</a:t>
              </a:r>
              <a:endParaRPr lang="zh-CN" altLang="en-US" sz="3600" b="1" noProof="1">
                <a:solidFill>
                  <a:schemeClr val="tx1">
                    <a:lumMod val="75000"/>
                  </a:schemeClr>
                </a:solidFill>
                <a:latin typeface="黑体" panose="02010609060101010101" pitchFamily="49" charset="-122"/>
                <a:ea typeface="黑体" panose="02010609060101010101" pitchFamily="49" charset="-122"/>
              </a:endParaRPr>
            </a:p>
          </p:txBody>
        </p:sp>
      </p:grpSp>
      <p:pic>
        <p:nvPicPr>
          <p:cNvPr id="2" name="图片 1" descr="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796" y="3141788"/>
            <a:ext cx="3061683" cy="369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400925" y="5042118"/>
            <a:ext cx="4791075" cy="1815882"/>
          </a:xfrm>
          <a:prstGeom prst="rect">
            <a:avLst/>
          </a:prstGeom>
          <a:solidFill>
            <a:schemeClr val="accent5">
              <a:lumMod val="25000"/>
            </a:schemeClr>
          </a:solidFill>
        </p:spPr>
        <p:txBody>
          <a:bodyPr>
            <a:spAutoFit/>
          </a:bodyPr>
          <a:lstStyle/>
          <a:p>
            <a:r>
              <a:rPr lang="zh-CN" altLang="en-US" sz="2800" b="1" noProof="1">
                <a:solidFill>
                  <a:schemeClr val="tx1">
                    <a:lumMod val="95000"/>
                  </a:schemeClr>
                </a:solidFill>
                <a:latin typeface="黑体" panose="02010609060101010101" pitchFamily="49" charset="-122"/>
                <a:ea typeface="黑体" panose="02010609060101010101" pitchFamily="49" charset="-122"/>
                <a:cs typeface="+mn-ea"/>
              </a:rPr>
              <a:t>不为表现物体形象而作画，意在表现对太阳照射在教堂上的光斑和色彩的闪动而作画</a:t>
            </a:r>
            <a:endParaRPr lang="zh-CN" altLang="en-US" sz="2800" b="1" noProof="1">
              <a:solidFill>
                <a:schemeClr val="tx1">
                  <a:lumMod val="95000"/>
                </a:schemeClr>
              </a:solidFill>
              <a:latin typeface="黑体" panose="02010609060101010101" pitchFamily="49" charset="-122"/>
              <a:ea typeface="黑体" panose="02010609060101010101" pitchFamily="49" charset="-122"/>
            </a:endParaRPr>
          </a:p>
        </p:txBody>
      </p:sp>
      <p:sp>
        <p:nvSpPr>
          <p:cNvPr id="6" name="文本框 5"/>
          <p:cNvSpPr txBox="1"/>
          <p:nvPr/>
        </p:nvSpPr>
        <p:spPr>
          <a:xfrm>
            <a:off x="10337929" y="1546698"/>
            <a:ext cx="923330" cy="3444365"/>
          </a:xfrm>
          <a:prstGeom prst="rect">
            <a:avLst/>
          </a:prstGeom>
          <a:noFill/>
        </p:spPr>
        <p:txBody>
          <a:bodyPr vert="eaVert" wrap="square" rtlCol="0">
            <a:spAutoFit/>
          </a:bodyPr>
          <a:lstStyle/>
          <a:p>
            <a:r>
              <a:rPr lang="zh-CN" altLang="en-US" sz="4800" b="1" dirty="0">
                <a:solidFill>
                  <a:schemeClr val="hlink"/>
                </a:solidFill>
              </a:rPr>
              <a:t>意象作品：</a:t>
            </a:r>
            <a:endParaRPr lang="zh-CN" altLang="en-US" sz="4800" b="1"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from="(-#ppt_w/2)" to="(#ppt_x)" calcmode="lin" valueType="num">
                                      <p:cBhvr>
                                        <p:cTn id="15" dur="600" fill="hold">
                                          <p:stCondLst>
                                            <p:cond delay="0"/>
                                          </p:stCondLst>
                                        </p:cTn>
                                        <p:tgtEl>
                                          <p:spTgt spid="2"/>
                                        </p:tgtEl>
                                        <p:attrNameLst>
                                          <p:attrName>ppt_x</p:attrName>
                                        </p:attrNameLst>
                                      </p:cBhvr>
                                    </p:anim>
                                    <p:anim from="0" to="-1.0" calcmode="lin" valueType="num">
                                      <p:cBhvr>
                                        <p:cTn id="16" dur="200" decel="50000" autoRev="1" fill="hold">
                                          <p:stCondLst>
                                            <p:cond delay="600"/>
                                          </p:stCondLst>
                                        </p:cTn>
                                        <p:tgtEl>
                                          <p:spTgt spid="2"/>
                                        </p:tgtEl>
                                        <p:attrNameLst>
                                          <p:attrName>xshear</p:attrName>
                                        </p:attrNameLst>
                                      </p:cBhvr>
                                    </p:anim>
                                    <p:animScale>
                                      <p:cBhvr>
                                        <p:cTn id="17" dur="200" decel="100000" autoRev="1" fill="hold">
                                          <p:stCondLst>
                                            <p:cond delay="600"/>
                                          </p:stCondLst>
                                        </p:cTn>
                                        <p:tgtEl>
                                          <p:spTgt spid="2"/>
                                        </p:tgtEl>
                                      </p:cBhvr>
                                      <p:from x="100000" y="100000"/>
                                      <p:to x="80000" y="100000"/>
                                    </p:animScale>
                                    <p:anim by="(#ppt_h/3+#ppt_w*0.1)" calcmode="lin" valueType="num">
                                      <p:cBhvr additive="sum">
                                        <p:cTn id="18" dur="200" decel="100000" autoRev="1" fill="hold">
                                          <p:stCondLst>
                                            <p:cond delay="600"/>
                                          </p:stCondLst>
                                        </p:cTn>
                                        <p:tgtEl>
                                          <p:spTgt spid="2"/>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from="(-#ppt_w/2)" to="(#ppt_x)" calcmode="lin" valueType="num">
                                      <p:cBhvr>
                                        <p:cTn id="29" dur="600" fill="hold">
                                          <p:stCondLst>
                                            <p:cond delay="0"/>
                                          </p:stCondLst>
                                        </p:cTn>
                                        <p:tgtEl>
                                          <p:spTgt spid="5"/>
                                        </p:tgtEl>
                                        <p:attrNameLst>
                                          <p:attrName>ppt_x</p:attrName>
                                        </p:attrNameLst>
                                      </p:cBhvr>
                                    </p:anim>
                                    <p:anim from="0" to="-1.0" calcmode="lin" valueType="num">
                                      <p:cBhvr>
                                        <p:cTn id="30" dur="200" decel="50000" autoRev="1" fill="hold">
                                          <p:stCondLst>
                                            <p:cond delay="600"/>
                                          </p:stCondLst>
                                        </p:cTn>
                                        <p:tgtEl>
                                          <p:spTgt spid="5"/>
                                        </p:tgtEl>
                                        <p:attrNameLst>
                                          <p:attrName>xshear</p:attrName>
                                        </p:attrNameLst>
                                      </p:cBhvr>
                                    </p:anim>
                                    <p:animScale>
                                      <p:cBhvr>
                                        <p:cTn id="31" dur="200" decel="100000" autoRev="1" fill="hold">
                                          <p:stCondLst>
                                            <p:cond delay="600"/>
                                          </p:stCondLst>
                                        </p:cTn>
                                        <p:tgtEl>
                                          <p:spTgt spid="5"/>
                                        </p:tgtEl>
                                      </p:cBhvr>
                                      <p:from x="100000" y="100000"/>
                                      <p:to x="80000" y="100000"/>
                                    </p:animScale>
                                    <p:anim by="(#ppt_h/3+#ppt_w*0.1)" calcmode="lin" valueType="num">
                                      <p:cBhvr additive="sum">
                                        <p:cTn id="32" dur="200" decel="100000" autoRev="1" fill="hold">
                                          <p:stCondLst>
                                            <p:cond delay="600"/>
                                          </p:stCondLst>
                                        </p:cTn>
                                        <p:tgtEl>
                                          <p:spTgt spid="5"/>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hidden="1"/>
          <p:cNvSpPr>
            <a:spLocks noChangeArrowheads="1"/>
          </p:cNvSpPr>
          <p:nvPr/>
        </p:nvSpPr>
        <p:spPr bwMode="auto">
          <a:xfrm>
            <a:off x="3463925" y="1954214"/>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2771" name="矩形 6" hidden="1"/>
          <p:cNvSpPr>
            <a:spLocks noChangeArrowheads="1"/>
          </p:cNvSpPr>
          <p:nvPr/>
        </p:nvSpPr>
        <p:spPr bwMode="auto">
          <a:xfrm>
            <a:off x="3463926" y="3025776"/>
            <a:ext cx="1471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2772" name="矩形 7" hidden="1"/>
          <p:cNvSpPr>
            <a:spLocks noChangeArrowheads="1"/>
          </p:cNvSpPr>
          <p:nvPr/>
        </p:nvSpPr>
        <p:spPr bwMode="auto">
          <a:xfrm>
            <a:off x="3535363" y="4240213"/>
            <a:ext cx="1471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2773" name="矩形 8" hidden="1"/>
          <p:cNvSpPr>
            <a:spLocks noChangeArrowheads="1"/>
          </p:cNvSpPr>
          <p:nvPr/>
        </p:nvSpPr>
        <p:spPr bwMode="auto">
          <a:xfrm>
            <a:off x="3535363" y="5526088"/>
            <a:ext cx="1471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pic>
        <p:nvPicPr>
          <p:cNvPr id="32774" name="Picture 6" descr="5b267ddah77278f8e376d&amp;69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8925" y="46038"/>
            <a:ext cx="4122738"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5940092" y="247010"/>
            <a:ext cx="4176712" cy="267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en-US" altLang="zh-CN" sz="2800" dirty="0">
              <a:ea typeface="黑体" panose="02010609060101010101" pitchFamily="49" charset="-122"/>
            </a:endParaRPr>
          </a:p>
          <a:p>
            <a:r>
              <a:rPr lang="zh-CN" altLang="en-US" sz="2800" dirty="0" smtClean="0">
                <a:ea typeface="黑体" panose="02010609060101010101" pitchFamily="49" charset="-122"/>
              </a:rPr>
              <a:t>俄国艺术家</a:t>
            </a:r>
            <a:r>
              <a:rPr lang="zh-CN" altLang="en-US" sz="2800" dirty="0">
                <a:ea typeface="黑体" panose="02010609060101010101" pitchFamily="49" charset="-122"/>
              </a:rPr>
              <a:t>塔特林用直线和曲线两种语言元素，以螺旋上升的曲线将直线连接起来，把人们的视线引向无线的天空。</a:t>
            </a:r>
            <a:endParaRPr lang="zh-CN" altLang="en-US" sz="2800" dirty="0">
              <a:ea typeface="黑体" panose="02010609060101010101" pitchFamily="49" charset="-122"/>
            </a:endParaRPr>
          </a:p>
        </p:txBody>
      </p:sp>
      <p:sp>
        <p:nvSpPr>
          <p:cNvPr id="32776" name="TextBox 26"/>
          <p:cNvSpPr>
            <a:spLocks noChangeArrowheads="1"/>
          </p:cNvSpPr>
          <p:nvPr/>
        </p:nvSpPr>
        <p:spPr bwMode="auto">
          <a:xfrm>
            <a:off x="1391055" y="6381750"/>
            <a:ext cx="513674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dirty="0">
                <a:solidFill>
                  <a:srgbClr val="A01212"/>
                </a:solidFill>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第三国际纪念碑模型1919年塔特林（俄国）</a:t>
            </a:r>
            <a:endParaRPr lang="zh-CN" altLang="en-US" dirty="0">
              <a:latin typeface="黑体" panose="02010609060101010101" pitchFamily="49" charset="-122"/>
              <a:ea typeface="黑体" panose="02010609060101010101" pitchFamily="49" charset="-122"/>
            </a:endParaRPr>
          </a:p>
        </p:txBody>
      </p:sp>
      <p:sp>
        <p:nvSpPr>
          <p:cNvPr id="10" name="TextBox 2"/>
          <p:cNvSpPr txBox="1"/>
          <p:nvPr/>
        </p:nvSpPr>
        <p:spPr>
          <a:xfrm>
            <a:off x="1524000" y="5103813"/>
            <a:ext cx="2357438" cy="369332"/>
          </a:xfrm>
          <a:prstGeom prst="rect">
            <a:avLst/>
          </a:prstGeom>
          <a:noFill/>
        </p:spPr>
        <p:txBody>
          <a:bodyPr>
            <a:spAutoFit/>
          </a:bodyPr>
          <a:lstStyle/>
          <a:p>
            <a:pPr>
              <a:defRPr/>
            </a:pPr>
            <a:r>
              <a:rPr lang="zh-CN" altLang="en-US" dirty="0" smtClean="0">
                <a:ea typeface="宋体" panose="02010600030101010101" pitchFamily="2" charset="-122"/>
              </a:rPr>
              <a:t>。</a:t>
            </a:r>
            <a:endParaRPr lang="en-US" altLang="zh-CN" dirty="0">
              <a:ea typeface="宋体" panose="02010600030101010101" pitchFamily="2" charset="-122"/>
            </a:endParaRPr>
          </a:p>
        </p:txBody>
      </p:sp>
      <p:sp>
        <p:nvSpPr>
          <p:cNvPr id="11" name="TextBox 5"/>
          <p:cNvSpPr txBox="1"/>
          <p:nvPr/>
        </p:nvSpPr>
        <p:spPr>
          <a:xfrm>
            <a:off x="793655" y="-22515"/>
            <a:ext cx="826380" cy="6880515"/>
          </a:xfrm>
          <a:prstGeom prst="rect">
            <a:avLst/>
          </a:prstGeom>
          <a:noFill/>
        </p:spPr>
        <p:txBody>
          <a:bodyPr vert="wordArtVertRtl" wrap="square">
            <a:spAutoFit/>
          </a:bodyPr>
          <a:lstStyle/>
          <a:p>
            <a:pPr>
              <a:defRPr/>
            </a:pPr>
            <a:r>
              <a:rPr lang="zh-CN" altLang="en-US" sz="3600" dirty="0">
                <a:ea typeface="宋体" panose="02010600030101010101" pitchFamily="2" charset="-122"/>
              </a:rPr>
              <a:t>表现</a:t>
            </a:r>
            <a:r>
              <a:rPr lang="zh-CN" altLang="en-US" sz="3600" b="1" dirty="0">
                <a:solidFill>
                  <a:srgbClr val="FFC000"/>
                </a:solidFill>
                <a:effectLst>
                  <a:outerShdw blurRad="38100" dist="38100" dir="2700000" algn="tl">
                    <a:srgbClr val="000000">
                      <a:alpha val="43137"/>
                    </a:srgbClr>
                  </a:outerShdw>
                </a:effectLst>
                <a:ea typeface="宋体" panose="02010600030101010101" pitchFamily="2" charset="-122"/>
              </a:rPr>
              <a:t>升腾和飞翔</a:t>
            </a:r>
            <a:r>
              <a:rPr lang="zh-CN" altLang="en-US" sz="3600" dirty="0">
                <a:ea typeface="宋体" panose="02010600030101010101" pitchFamily="2" charset="-122"/>
              </a:rPr>
              <a:t>的空间效果</a:t>
            </a:r>
            <a:endParaRPr lang="zh-CN" altLang="en-US" sz="3600" dirty="0">
              <a:ea typeface="宋体" panose="02010600030101010101" pitchFamily="2" charset="-122"/>
            </a:endParaRPr>
          </a:p>
        </p:txBody>
      </p:sp>
      <p:sp>
        <p:nvSpPr>
          <p:cNvPr id="3" name="文本框 2"/>
          <p:cNvSpPr txBox="1"/>
          <p:nvPr/>
        </p:nvSpPr>
        <p:spPr>
          <a:xfrm>
            <a:off x="6195196" y="3280599"/>
            <a:ext cx="3921288" cy="1015663"/>
          </a:xfrm>
          <a:prstGeom prst="rect">
            <a:avLst/>
          </a:prstGeom>
          <a:noFill/>
        </p:spPr>
        <p:txBody>
          <a:bodyPr wrap="square" rtlCol="0">
            <a:spAutoFit/>
          </a:bodyPr>
          <a:lstStyle/>
          <a:p>
            <a:r>
              <a:rPr lang="zh-CN" altLang="en-US" sz="6000" b="1" dirty="0">
                <a:solidFill>
                  <a:schemeClr val="hlink"/>
                </a:solidFill>
              </a:rPr>
              <a:t>抽象艺术：</a:t>
            </a:r>
            <a:endParaRPr lang="zh-CN" altLang="en-US" sz="6000" b="1" dirty="0">
              <a:solidFill>
                <a:schemeClr val="hlink"/>
              </a:solidFill>
            </a:endParaRPr>
          </a:p>
        </p:txBody>
      </p:sp>
      <p:sp>
        <p:nvSpPr>
          <p:cNvPr id="2" name="文本框 1"/>
          <p:cNvSpPr txBox="1"/>
          <p:nvPr/>
        </p:nvSpPr>
        <p:spPr>
          <a:xfrm rot="10800000" flipV="1">
            <a:off x="5939790" y="4551680"/>
            <a:ext cx="4030345" cy="1814830"/>
          </a:xfrm>
          <a:prstGeom prst="rect">
            <a:avLst/>
          </a:prstGeom>
          <a:noFill/>
        </p:spPr>
        <p:txBody>
          <a:bodyPr wrap="square" rtlCol="0" anchor="t">
            <a:spAutoFit/>
          </a:bodyPr>
          <a:p>
            <a:r>
              <a:rPr lang="zh-CN" altLang="en-US" sz="2800" dirty="0">
                <a:ea typeface="黑体" panose="02010609060101010101" pitchFamily="49" charset="-122"/>
                <a:sym typeface="+mn-ea"/>
              </a:rPr>
              <a:t>抽象艺术主要是借助美术的形式语言本身及其构成关系体现艺术家创作意图。</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checkerboard(across)">
                                      <p:cBhvr>
                                        <p:cTn id="7" dur="5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标题 1"/>
          <p:cNvSpPr>
            <a:spLocks noGrp="1"/>
          </p:cNvSpPr>
          <p:nvPr>
            <p:ph type="title"/>
          </p:nvPr>
        </p:nvSpPr>
        <p:spPr>
          <a:xfrm>
            <a:off x="645795" y="452755"/>
            <a:ext cx="9404985" cy="935990"/>
          </a:xfrm>
        </p:spPr>
        <p:txBody>
          <a:bodyPr/>
          <a:p>
            <a:r>
              <a:rPr lang="zh-CN" altLang="en-US">
                <a:solidFill>
                  <a:schemeClr val="bg1"/>
                </a:solidFill>
              </a:rPr>
              <a:t>思考：</a:t>
            </a:r>
            <a:endParaRPr lang="zh-CN" altLang="en-US">
              <a:solidFill>
                <a:schemeClr val="bg1"/>
              </a:solidFill>
            </a:endParaRPr>
          </a:p>
        </p:txBody>
      </p:sp>
      <p:sp>
        <p:nvSpPr>
          <p:cNvPr id="3" name="内容占位符 2"/>
          <p:cNvSpPr>
            <a:spLocks noGrp="1"/>
          </p:cNvSpPr>
          <p:nvPr>
            <p:ph idx="1"/>
          </p:nvPr>
        </p:nvSpPr>
        <p:spPr>
          <a:xfrm>
            <a:off x="917575" y="2052955"/>
            <a:ext cx="9131935" cy="1990090"/>
          </a:xfrm>
        </p:spPr>
        <p:txBody>
          <a:bodyPr>
            <a:normAutofit/>
          </a:bodyPr>
          <a:p>
            <a:pPr marL="0" indent="0">
              <a:buNone/>
            </a:pPr>
            <a:r>
              <a:rPr lang="zh-CN" altLang="en-US" sz="4400">
                <a:solidFill>
                  <a:srgbClr val="FF0000"/>
                </a:solidFill>
              </a:rPr>
              <a:t>明确的主题</a:t>
            </a:r>
            <a:endParaRPr lang="zh-CN" altLang="en-US" sz="4400">
              <a:solidFill>
                <a:srgbClr val="FF0000"/>
              </a:solidFill>
            </a:endParaRPr>
          </a:p>
          <a:p>
            <a:pPr marL="0" indent="0">
              <a:buNone/>
            </a:pPr>
            <a:r>
              <a:rPr lang="zh-CN" altLang="en-US" sz="4400">
                <a:solidFill>
                  <a:srgbClr val="FF0000"/>
                </a:solidFill>
              </a:rPr>
              <a:t>恰当的形式  </a:t>
            </a:r>
            <a:endParaRPr lang="zh-CN" altLang="en-US" sz="4400">
              <a:solidFill>
                <a:srgbClr val="FF0000"/>
              </a:solidFill>
            </a:endParaRPr>
          </a:p>
        </p:txBody>
      </p:sp>
      <p:sp>
        <p:nvSpPr>
          <p:cNvPr id="4" name="右大括号 3"/>
          <p:cNvSpPr/>
          <p:nvPr/>
        </p:nvSpPr>
        <p:spPr>
          <a:xfrm>
            <a:off x="4504690" y="2266315"/>
            <a:ext cx="266700" cy="929005"/>
          </a:xfrm>
          <a:prstGeom prst="rightBrace">
            <a:avLst/>
          </a:prstGeom>
          <a:ln w="28575" cmpd="sng">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文本框 4"/>
          <p:cNvSpPr txBox="1"/>
          <p:nvPr/>
        </p:nvSpPr>
        <p:spPr>
          <a:xfrm>
            <a:off x="5897245" y="2346960"/>
            <a:ext cx="1997710" cy="768350"/>
          </a:xfrm>
          <a:prstGeom prst="rect">
            <a:avLst/>
          </a:prstGeom>
          <a:noFill/>
        </p:spPr>
        <p:txBody>
          <a:bodyPr wrap="square" rtlCol="0">
            <a:spAutoFit/>
          </a:bodyPr>
          <a:p>
            <a:r>
              <a:rPr lang="zh-CN" altLang="en-US" sz="4400">
                <a:solidFill>
                  <a:srgbClr val="0070C0"/>
                </a:solidFill>
              </a:rPr>
              <a:t>统一</a:t>
            </a:r>
            <a:endParaRPr lang="zh-CN" altLang="en-US" sz="4400">
              <a:solidFill>
                <a:srgbClr val="0070C0"/>
              </a:solidFill>
            </a:endParaRPr>
          </a:p>
        </p:txBody>
      </p:sp>
      <p:sp>
        <p:nvSpPr>
          <p:cNvPr id="6" name="文本框 5"/>
          <p:cNvSpPr txBox="1"/>
          <p:nvPr/>
        </p:nvSpPr>
        <p:spPr>
          <a:xfrm>
            <a:off x="645795" y="1251585"/>
            <a:ext cx="10414000" cy="521970"/>
          </a:xfrm>
          <a:prstGeom prst="rect">
            <a:avLst/>
          </a:prstGeom>
          <a:noFill/>
        </p:spPr>
        <p:txBody>
          <a:bodyPr wrap="square" rtlCol="0" anchor="t">
            <a:spAutoFit/>
          </a:bodyPr>
          <a:p>
            <a:r>
              <a:rPr lang="zh-CN" altLang="en-US" sz="2800">
                <a:solidFill>
                  <a:schemeClr val="bg1"/>
                </a:solidFill>
                <a:sym typeface="+mn-ea"/>
              </a:rPr>
              <a:t>说一说艺术家的创作意图与美术作品的</a:t>
            </a:r>
            <a:r>
              <a:rPr lang="zh-CN" altLang="en-US" sz="2800">
                <a:solidFill>
                  <a:srgbClr val="FF0000"/>
                </a:solidFill>
                <a:sym typeface="+mn-ea"/>
              </a:rPr>
              <a:t>内容与形式</a:t>
            </a:r>
            <a:r>
              <a:rPr lang="zh-CN" altLang="en-US" sz="2800">
                <a:solidFill>
                  <a:schemeClr val="bg1"/>
                </a:solidFill>
                <a:sym typeface="+mn-ea"/>
              </a:rPr>
              <a:t>之间的关系。</a:t>
            </a:r>
            <a:endParaRPr lang="zh-CN" altLang="en-US" sz="2800">
              <a:solidFill>
                <a:schemeClr val="bg1"/>
              </a:solidFill>
              <a:sym typeface="+mn-ea"/>
            </a:endParaRPr>
          </a:p>
        </p:txBody>
      </p:sp>
      <p:sp>
        <p:nvSpPr>
          <p:cNvPr id="7" name="文本框 6"/>
          <p:cNvSpPr txBox="1"/>
          <p:nvPr/>
        </p:nvSpPr>
        <p:spPr>
          <a:xfrm>
            <a:off x="4445" y="4043045"/>
            <a:ext cx="12695555" cy="1814830"/>
          </a:xfrm>
          <a:prstGeom prst="rect">
            <a:avLst/>
          </a:prstGeom>
          <a:noFill/>
        </p:spPr>
        <p:txBody>
          <a:bodyPr wrap="none" rtlCol="0" anchor="t">
            <a:spAutoFit/>
          </a:bodyPr>
          <a:p>
            <a:r>
              <a:rPr lang="en-US" altLang="zh-CN" sz="2800" b="1" dirty="0" smtClean="0">
                <a:solidFill>
                  <a:srgbClr val="C00000"/>
                </a:solidFill>
                <a:uFillTx/>
                <a:sym typeface="+mn-ea"/>
              </a:rPr>
              <a:t>                                                        </a:t>
            </a:r>
            <a:r>
              <a:rPr lang="zh-CN" altLang="en-US" sz="2800" b="1" dirty="0" smtClean="0">
                <a:solidFill>
                  <a:srgbClr val="C00000"/>
                </a:solidFill>
                <a:uFillTx/>
                <a:sym typeface="+mn-ea"/>
              </a:rPr>
              <a:t>小结：</a:t>
            </a:r>
            <a:endParaRPr lang="zh-CN" altLang="en-US" sz="2800" b="1" dirty="0" smtClean="0">
              <a:solidFill>
                <a:srgbClr val="C00000"/>
              </a:solidFill>
              <a:uFillTx/>
              <a:sym typeface="+mn-ea"/>
            </a:endParaRPr>
          </a:p>
          <a:p>
            <a:r>
              <a:rPr lang="zh-CN" altLang="en-US" sz="2800" b="1" dirty="0" smtClean="0">
                <a:solidFill>
                  <a:schemeClr val="bg1"/>
                </a:solidFill>
                <a:uFillTx/>
                <a:sym typeface="+mn-ea"/>
              </a:rPr>
              <a:t>     </a:t>
            </a:r>
            <a:endParaRPr lang="zh-CN" altLang="en-US" sz="2800" b="1" dirty="0" smtClean="0">
              <a:solidFill>
                <a:schemeClr val="bg1"/>
              </a:solidFill>
              <a:uFillTx/>
              <a:sym typeface="+mn-ea"/>
            </a:endParaRPr>
          </a:p>
          <a:p>
            <a:r>
              <a:rPr lang="zh-CN" altLang="en-US" sz="2800" b="1" dirty="0" smtClean="0">
                <a:solidFill>
                  <a:schemeClr val="bg1"/>
                </a:solidFill>
                <a:uFillTx/>
                <a:sym typeface="+mn-ea"/>
              </a:rPr>
              <a:t>创作意图是创作者想</a:t>
            </a:r>
            <a:r>
              <a:rPr lang="zh-CN" altLang="en-US" sz="2800" b="1" dirty="0">
                <a:solidFill>
                  <a:schemeClr val="bg1"/>
                </a:solidFill>
                <a:uFillTx/>
                <a:sym typeface="+mn-ea"/>
              </a:rPr>
              <a:t>要在作品中表达的主题、</a:t>
            </a:r>
            <a:r>
              <a:rPr lang="zh-CN" altLang="en-US" sz="2800" b="1" dirty="0" smtClean="0">
                <a:solidFill>
                  <a:schemeClr val="bg1"/>
                </a:solidFill>
                <a:uFillTx/>
                <a:sym typeface="+mn-ea"/>
              </a:rPr>
              <a:t>内容</a:t>
            </a:r>
            <a:r>
              <a:rPr lang="zh-CN" altLang="en-US" sz="2800" b="1" smtClean="0">
                <a:solidFill>
                  <a:schemeClr val="bg1"/>
                </a:solidFill>
                <a:uFillTx/>
                <a:sym typeface="+mn-ea"/>
              </a:rPr>
              <a:t>、思想情感</a:t>
            </a:r>
            <a:r>
              <a:rPr lang="zh-CN" altLang="en-US" sz="2800" b="1" dirty="0" smtClean="0">
                <a:solidFill>
                  <a:schemeClr val="bg1"/>
                </a:solidFill>
                <a:uFillTx/>
                <a:sym typeface="+mn-ea"/>
              </a:rPr>
              <a:t>以及表达形式等。</a:t>
            </a:r>
            <a:endParaRPr lang="zh-CN" altLang="en-US" sz="2800" b="1" dirty="0" smtClean="0">
              <a:solidFill>
                <a:schemeClr val="bg1"/>
              </a:solidFill>
              <a:uFillTx/>
              <a:sym typeface="+mn-ea"/>
            </a:endParaRPr>
          </a:p>
          <a:p>
            <a:r>
              <a:rPr lang="zh-CN" altLang="en-US" sz="2800" b="1" dirty="0" smtClean="0">
                <a:solidFill>
                  <a:schemeClr val="bg1"/>
                </a:solidFill>
                <a:uFillTx/>
                <a:sym typeface="+mn-ea"/>
              </a:rPr>
              <a:t>只有内容与形式的完美统一，才能准确的传达出创作意图。</a:t>
            </a:r>
            <a:endParaRPr lang="zh-CN" altLang="en-US" sz="2800" b="1" dirty="0" smtClean="0">
              <a:solidFill>
                <a:schemeClr val="bg1"/>
              </a:solidFill>
              <a:uFillTx/>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bldLvl="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5564" y="103094"/>
            <a:ext cx="9404723" cy="1400530"/>
          </a:xfrm>
        </p:spPr>
        <p:txBody>
          <a:bodyPr/>
          <a:lstStyle/>
          <a:p>
            <a:pPr algn="ctr"/>
            <a:r>
              <a:rPr lang="zh-CN" altLang="en-US" sz="5400" b="1" dirty="0" smtClean="0">
                <a:solidFill>
                  <a:srgbClr val="FFFF00"/>
                </a:solidFill>
                <a:latin typeface="华文彩云" panose="02010800040101010101" pitchFamily="2" charset="-122"/>
                <a:ea typeface="华文彩云" panose="02010800040101010101" pitchFamily="2" charset="-122"/>
              </a:rPr>
              <a:t>课堂小结</a:t>
            </a:r>
            <a:endParaRPr lang="zh-CN" altLang="en-US" sz="5400" b="1" dirty="0">
              <a:solidFill>
                <a:srgbClr val="FFFF00"/>
              </a:solidFill>
              <a:latin typeface="华文彩云" panose="02010800040101010101" pitchFamily="2" charset="-122"/>
              <a:ea typeface="华文彩云" panose="02010800040101010101" pitchFamily="2" charset="-122"/>
            </a:endParaRPr>
          </a:p>
        </p:txBody>
      </p:sp>
      <p:sp>
        <p:nvSpPr>
          <p:cNvPr id="4" name="内容占位符 3"/>
          <p:cNvSpPr>
            <a:spLocks noGrp="1"/>
          </p:cNvSpPr>
          <p:nvPr>
            <p:ph sz="half" idx="2"/>
          </p:nvPr>
        </p:nvSpPr>
        <p:spPr>
          <a:xfrm>
            <a:off x="1210235" y="1095935"/>
            <a:ext cx="9970994" cy="5647764"/>
          </a:xfrm>
        </p:spPr>
        <p:txBody>
          <a:bodyPr>
            <a:normAutofit fontScale="85000" lnSpcReduction="20000"/>
          </a:bodyPr>
          <a:lstStyle/>
          <a:p>
            <a:r>
              <a:rPr lang="zh-CN" altLang="en-US" sz="4600" b="1" dirty="0"/>
              <a:t>课堂重点</a:t>
            </a:r>
            <a:r>
              <a:rPr lang="zh-CN" altLang="en-US" sz="4600" b="1" dirty="0" smtClean="0"/>
              <a:t>回顾：</a:t>
            </a:r>
            <a:endParaRPr lang="en-US" altLang="zh-CN" sz="4600" b="1" dirty="0" smtClean="0"/>
          </a:p>
          <a:p>
            <a:r>
              <a:rPr lang="en-US" altLang="zh-CN" sz="3100" b="1" dirty="0" smtClean="0">
                <a:latin typeface="隶书" panose="02010509060101010101" pitchFamily="49" charset="-122"/>
                <a:ea typeface="隶书" panose="02010509060101010101" pitchFamily="49" charset="-122"/>
              </a:rPr>
              <a:t>1</a:t>
            </a:r>
            <a:r>
              <a:rPr lang="zh-CN" altLang="en-US" sz="3100" b="1" dirty="0" smtClean="0">
                <a:latin typeface="隶书" panose="02010509060101010101" pitchFamily="49" charset="-122"/>
                <a:ea typeface="隶书" panose="02010509060101010101" pitchFamily="49" charset="-122"/>
              </a:rPr>
              <a:t>、创作</a:t>
            </a:r>
            <a:r>
              <a:rPr lang="zh-CN" altLang="en-US" sz="3100" b="1" dirty="0">
                <a:latin typeface="隶书" panose="02010509060101010101" pitchFamily="49" charset="-122"/>
                <a:ea typeface="隶书" panose="02010509060101010101" pitchFamily="49" charset="-122"/>
              </a:rPr>
              <a:t>意图来自哪里</a:t>
            </a:r>
            <a:r>
              <a:rPr lang="en-US" altLang="zh-CN" sz="3100" b="1" dirty="0" smtClean="0">
                <a:latin typeface="隶书" panose="02010509060101010101" pitchFamily="49" charset="-122"/>
                <a:ea typeface="隶书" panose="02010509060101010101" pitchFamily="49" charset="-122"/>
              </a:rPr>
              <a:t>?</a:t>
            </a:r>
            <a:endParaRPr lang="en-US" altLang="zh-CN" sz="3100" b="1" dirty="0" smtClean="0">
              <a:latin typeface="隶书" panose="02010509060101010101" pitchFamily="49" charset="-122"/>
              <a:ea typeface="隶书" panose="02010509060101010101" pitchFamily="49" charset="-122"/>
            </a:endParaRPr>
          </a:p>
          <a:p>
            <a:pPr>
              <a:spcBef>
                <a:spcPct val="50000"/>
              </a:spcBef>
            </a:pPr>
            <a:r>
              <a:rPr lang="zh-CN" altLang="en-US" sz="3100" b="1" dirty="0">
                <a:solidFill>
                  <a:srgbClr val="FFC000"/>
                </a:solidFill>
                <a:latin typeface="Arial" panose="020B0604020202020204" pitchFamily="34" charset="0"/>
                <a:ea typeface="隶书" panose="02010509060101010101" pitchFamily="49" charset="-122"/>
              </a:rPr>
              <a:t>（</a:t>
            </a:r>
            <a:r>
              <a:rPr lang="en-US" altLang="zh-CN" sz="3100" b="1" dirty="0">
                <a:solidFill>
                  <a:srgbClr val="FFC000"/>
                </a:solidFill>
                <a:latin typeface="Arial" panose="020B0604020202020204" pitchFamily="34" charset="0"/>
                <a:ea typeface="隶书" panose="02010509060101010101" pitchFamily="49" charset="-122"/>
              </a:rPr>
              <a:t>1</a:t>
            </a:r>
            <a:r>
              <a:rPr lang="zh-CN" altLang="en-US" sz="3100" b="1" dirty="0">
                <a:solidFill>
                  <a:srgbClr val="FFC000"/>
                </a:solidFill>
                <a:latin typeface="Arial" panose="020B0604020202020204" pitchFamily="34" charset="0"/>
                <a:ea typeface="隶书" panose="02010509060101010101" pitchFamily="49" charset="-122"/>
              </a:rPr>
              <a:t>）生活的感受</a:t>
            </a:r>
            <a:endParaRPr lang="zh-CN" altLang="en-US" sz="3100" b="1" dirty="0">
              <a:solidFill>
                <a:srgbClr val="FFC000"/>
              </a:solidFill>
              <a:latin typeface="Arial" panose="020B0604020202020204" pitchFamily="34" charset="0"/>
              <a:ea typeface="隶书" panose="02010509060101010101" pitchFamily="49" charset="-122"/>
            </a:endParaRPr>
          </a:p>
          <a:p>
            <a:pPr>
              <a:spcBef>
                <a:spcPct val="50000"/>
              </a:spcBef>
            </a:pPr>
            <a:r>
              <a:rPr lang="zh-CN" altLang="en-US" sz="3100" b="1" dirty="0" smtClean="0">
                <a:solidFill>
                  <a:srgbClr val="FFC000"/>
                </a:solidFill>
                <a:latin typeface="Arial" panose="020B0604020202020204" pitchFamily="34" charset="0"/>
                <a:ea typeface="隶书" panose="02010509060101010101" pitchFamily="49" charset="-122"/>
              </a:rPr>
              <a:t>（</a:t>
            </a:r>
            <a:r>
              <a:rPr lang="en-US" altLang="zh-CN" sz="3100" b="1" dirty="0">
                <a:solidFill>
                  <a:srgbClr val="FFC000"/>
                </a:solidFill>
                <a:latin typeface="Arial" panose="020B0604020202020204" pitchFamily="34" charset="0"/>
                <a:ea typeface="隶书" panose="02010509060101010101" pitchFamily="49" charset="-122"/>
              </a:rPr>
              <a:t>2</a:t>
            </a:r>
            <a:r>
              <a:rPr lang="zh-CN" altLang="en-US" sz="3100" b="1" dirty="0">
                <a:solidFill>
                  <a:srgbClr val="FFC000"/>
                </a:solidFill>
                <a:latin typeface="Arial" panose="020B0604020202020204" pitchFamily="34" charset="0"/>
                <a:ea typeface="隶书" panose="02010509060101010101" pitchFamily="49" charset="-122"/>
              </a:rPr>
              <a:t>）艺术的追求</a:t>
            </a:r>
            <a:endParaRPr lang="zh-CN" altLang="en-US" sz="3100" b="1" dirty="0">
              <a:solidFill>
                <a:srgbClr val="FFC000"/>
              </a:solidFill>
              <a:latin typeface="Arial" panose="020B0604020202020204" pitchFamily="34" charset="0"/>
              <a:ea typeface="隶书" panose="02010509060101010101" pitchFamily="49" charset="-122"/>
            </a:endParaRPr>
          </a:p>
          <a:p>
            <a:r>
              <a:rPr lang="en-US" altLang="zh-CN" sz="3100" b="1" dirty="0" smtClean="0">
                <a:latin typeface="隶书" panose="02010509060101010101" pitchFamily="49" charset="-122"/>
                <a:ea typeface="隶书" panose="02010509060101010101" pitchFamily="49" charset="-122"/>
              </a:rPr>
              <a:t>2</a:t>
            </a:r>
            <a:r>
              <a:rPr lang="zh-CN" altLang="en-US" sz="3100" b="1" dirty="0" smtClean="0">
                <a:latin typeface="隶书" panose="02010509060101010101" pitchFamily="49" charset="-122"/>
                <a:ea typeface="隶书" panose="02010509060101010101" pitchFamily="49" charset="-122"/>
              </a:rPr>
              <a:t>、影响</a:t>
            </a:r>
            <a:r>
              <a:rPr lang="zh-CN" altLang="en-US" sz="3100" b="1" dirty="0">
                <a:latin typeface="隶书" panose="02010509060101010101" pitchFamily="49" charset="-122"/>
                <a:ea typeface="隶书" panose="02010509060101010101" pitchFamily="49" charset="-122"/>
              </a:rPr>
              <a:t>创作意图的因素有哪些</a:t>
            </a:r>
            <a:r>
              <a:rPr lang="en-US" altLang="zh-CN" sz="3100" b="1" dirty="0" smtClean="0">
                <a:latin typeface="隶书" panose="02010509060101010101" pitchFamily="49" charset="-122"/>
                <a:ea typeface="隶书" panose="02010509060101010101" pitchFamily="49" charset="-122"/>
              </a:rPr>
              <a:t>?</a:t>
            </a:r>
            <a:endParaRPr lang="en-US" altLang="zh-CN" sz="3100" b="1" dirty="0" smtClean="0">
              <a:latin typeface="隶书" panose="02010509060101010101" pitchFamily="49" charset="-122"/>
              <a:ea typeface="隶书" panose="02010509060101010101" pitchFamily="49" charset="-122"/>
            </a:endParaRPr>
          </a:p>
          <a:p>
            <a:pPr>
              <a:spcBef>
                <a:spcPct val="50000"/>
              </a:spcBef>
            </a:pPr>
            <a:r>
              <a:rPr lang="zh-CN" altLang="en-US" sz="3100" b="1" dirty="0">
                <a:solidFill>
                  <a:srgbClr val="FFC000"/>
                </a:solidFill>
                <a:latin typeface="Arial" panose="020B0604020202020204" pitchFamily="34" charset="0"/>
                <a:ea typeface="隶书" panose="02010509060101010101" pitchFamily="49" charset="-122"/>
              </a:rPr>
              <a:t>（</a:t>
            </a:r>
            <a:r>
              <a:rPr lang="en-US" altLang="zh-CN" sz="3100" b="1" dirty="0">
                <a:solidFill>
                  <a:srgbClr val="FFC000"/>
                </a:solidFill>
                <a:latin typeface="Arial" panose="020B0604020202020204" pitchFamily="34" charset="0"/>
                <a:ea typeface="隶书" panose="02010509060101010101" pitchFamily="49" charset="-122"/>
              </a:rPr>
              <a:t>1</a:t>
            </a:r>
            <a:r>
              <a:rPr lang="zh-CN" altLang="en-US" sz="3100" b="1" dirty="0">
                <a:solidFill>
                  <a:srgbClr val="FFC000"/>
                </a:solidFill>
                <a:latin typeface="Arial" panose="020B0604020202020204" pitchFamily="34" charset="0"/>
                <a:ea typeface="隶书" panose="02010509060101010101" pitchFamily="49" charset="-122"/>
              </a:rPr>
              <a:t>）社会和</a:t>
            </a:r>
            <a:r>
              <a:rPr lang="zh-CN" altLang="en-US" sz="3100" b="1" dirty="0" smtClean="0">
                <a:solidFill>
                  <a:srgbClr val="FFC000"/>
                </a:solidFill>
                <a:latin typeface="Arial" panose="020B0604020202020204" pitchFamily="34" charset="0"/>
                <a:ea typeface="隶书" panose="02010509060101010101" pitchFamily="49" charset="-122"/>
              </a:rPr>
              <a:t>文化情境因素</a:t>
            </a:r>
            <a:endParaRPr lang="zh-CN" altLang="en-US" sz="3100" b="1" dirty="0">
              <a:solidFill>
                <a:srgbClr val="FFC000"/>
              </a:solidFill>
              <a:latin typeface="Arial" panose="020B0604020202020204" pitchFamily="34" charset="0"/>
              <a:ea typeface="隶书" panose="02010509060101010101" pitchFamily="49" charset="-122"/>
            </a:endParaRPr>
          </a:p>
          <a:p>
            <a:pPr>
              <a:spcBef>
                <a:spcPct val="50000"/>
              </a:spcBef>
            </a:pPr>
            <a:r>
              <a:rPr lang="zh-CN" altLang="en-US" sz="3100" b="1" dirty="0" smtClean="0">
                <a:solidFill>
                  <a:srgbClr val="FFC000"/>
                </a:solidFill>
                <a:latin typeface="Arial" panose="020B0604020202020204" pitchFamily="34" charset="0"/>
                <a:ea typeface="隶书" panose="02010509060101010101" pitchFamily="49" charset="-122"/>
              </a:rPr>
              <a:t>（</a:t>
            </a:r>
            <a:r>
              <a:rPr lang="en-US" altLang="zh-CN" sz="3100" b="1" dirty="0">
                <a:solidFill>
                  <a:srgbClr val="FFC000"/>
                </a:solidFill>
                <a:latin typeface="Arial" panose="020B0604020202020204" pitchFamily="34" charset="0"/>
                <a:ea typeface="隶书" panose="02010509060101010101" pitchFamily="49" charset="-122"/>
              </a:rPr>
              <a:t>2</a:t>
            </a:r>
            <a:r>
              <a:rPr lang="zh-CN" altLang="en-US" sz="3100" b="1" dirty="0" smtClean="0">
                <a:solidFill>
                  <a:srgbClr val="FFC000"/>
                </a:solidFill>
                <a:latin typeface="Arial" panose="020B0604020202020204" pitchFamily="34" charset="0"/>
                <a:ea typeface="隶书" panose="02010509060101010101" pitchFamily="49" charset="-122"/>
              </a:rPr>
              <a:t>）成长过程、个性</a:t>
            </a:r>
            <a:r>
              <a:rPr lang="zh-CN" altLang="en-US" sz="3100" b="1" dirty="0">
                <a:solidFill>
                  <a:srgbClr val="FFC000"/>
                </a:solidFill>
                <a:latin typeface="Arial" panose="020B0604020202020204" pitchFamily="34" charset="0"/>
                <a:ea typeface="隶书" panose="02010509060101010101" pitchFamily="49" charset="-122"/>
              </a:rPr>
              <a:t>、知识水平</a:t>
            </a:r>
            <a:r>
              <a:rPr lang="zh-CN" altLang="en-US" sz="3100" b="1" dirty="0" smtClean="0">
                <a:solidFill>
                  <a:srgbClr val="FFC000"/>
                </a:solidFill>
                <a:latin typeface="Arial" panose="020B0604020202020204" pitchFamily="34" charset="0"/>
                <a:ea typeface="隶书" panose="02010509060101010101" pitchFamily="49" charset="-122"/>
              </a:rPr>
              <a:t>因素等 </a:t>
            </a:r>
            <a:endParaRPr lang="en-US" altLang="zh-CN" sz="3100" b="1" dirty="0" smtClean="0">
              <a:solidFill>
                <a:srgbClr val="FFC000"/>
              </a:solidFill>
              <a:latin typeface="Arial" panose="020B0604020202020204" pitchFamily="34" charset="0"/>
              <a:ea typeface="隶书" panose="02010509060101010101" pitchFamily="49" charset="-122"/>
            </a:endParaRPr>
          </a:p>
          <a:p>
            <a:pPr>
              <a:spcBef>
                <a:spcPct val="50000"/>
              </a:spcBef>
            </a:pPr>
            <a:r>
              <a:rPr lang="en-US" altLang="zh-CN" sz="3100" b="1" dirty="0" smtClean="0">
                <a:latin typeface="隶书" panose="02010509060101010101" pitchFamily="49" charset="-122"/>
                <a:ea typeface="隶书" panose="02010509060101010101" pitchFamily="49" charset="-122"/>
              </a:rPr>
              <a:t>3</a:t>
            </a:r>
            <a:r>
              <a:rPr lang="zh-CN" altLang="en-US" sz="3100" b="1" dirty="0" smtClean="0">
                <a:latin typeface="隶书" panose="02010509060101010101" pitchFamily="49" charset="-122"/>
                <a:ea typeface="隶书" panose="02010509060101010101" pitchFamily="49" charset="-122"/>
              </a:rPr>
              <a:t>、创作</a:t>
            </a:r>
            <a:r>
              <a:rPr lang="zh-CN" altLang="en-US" sz="3100" b="1" dirty="0">
                <a:latin typeface="隶书" panose="02010509060101010101" pitchFamily="49" charset="-122"/>
                <a:ea typeface="隶书" panose="02010509060101010101" pitchFamily="49" charset="-122"/>
              </a:rPr>
              <a:t>意图是如何体现的</a:t>
            </a:r>
            <a:r>
              <a:rPr lang="en-US" altLang="zh-CN" sz="3100" b="1" dirty="0" smtClean="0">
                <a:latin typeface="隶书" panose="02010509060101010101" pitchFamily="49" charset="-122"/>
                <a:ea typeface="隶书" panose="02010509060101010101" pitchFamily="49" charset="-122"/>
              </a:rPr>
              <a:t>?</a:t>
            </a:r>
            <a:endParaRPr lang="en-US" altLang="zh-CN" sz="3100" b="1" dirty="0" smtClean="0">
              <a:latin typeface="隶书" panose="02010509060101010101" pitchFamily="49" charset="-122"/>
              <a:ea typeface="隶书" panose="02010509060101010101" pitchFamily="49" charset="-122"/>
            </a:endParaRPr>
          </a:p>
          <a:p>
            <a:pPr>
              <a:spcBef>
                <a:spcPct val="50000"/>
              </a:spcBef>
            </a:pPr>
            <a:r>
              <a:rPr lang="zh-CN" altLang="en-US" sz="3100" b="1" dirty="0" smtClean="0">
                <a:solidFill>
                  <a:srgbClr val="FFC000"/>
                </a:solidFill>
                <a:latin typeface="Arial" panose="020B0604020202020204" pitchFamily="34" charset="0"/>
                <a:ea typeface="隶书" panose="02010509060101010101" pitchFamily="49" charset="-122"/>
              </a:rPr>
              <a:t>（</a:t>
            </a:r>
            <a:r>
              <a:rPr lang="en-US" altLang="zh-CN" sz="3100" b="1" dirty="0" smtClean="0">
                <a:solidFill>
                  <a:srgbClr val="FFC000"/>
                </a:solidFill>
                <a:latin typeface="Arial" panose="020B0604020202020204" pitchFamily="34" charset="0"/>
                <a:ea typeface="隶书" panose="02010509060101010101" pitchFamily="49" charset="-122"/>
              </a:rPr>
              <a:t>1</a:t>
            </a:r>
            <a:r>
              <a:rPr lang="zh-CN" altLang="en-US" sz="3100" b="1" dirty="0" smtClean="0">
                <a:solidFill>
                  <a:srgbClr val="FFC000"/>
                </a:solidFill>
                <a:latin typeface="Arial" panose="020B0604020202020204" pitchFamily="34" charset="0"/>
                <a:ea typeface="隶书" panose="02010509060101010101" pitchFamily="49" charset="-122"/>
              </a:rPr>
              <a:t>）、</a:t>
            </a:r>
            <a:r>
              <a:rPr lang="zh-CN" altLang="en-US" sz="3100" b="1" dirty="0">
                <a:solidFill>
                  <a:srgbClr val="FFC000"/>
                </a:solidFill>
                <a:latin typeface="Arial" panose="020B0604020202020204" pitchFamily="34" charset="0"/>
                <a:ea typeface="隶书" panose="02010509060101010101" pitchFamily="49" charset="-122"/>
              </a:rPr>
              <a:t>具象的意图体现</a:t>
            </a:r>
            <a:endParaRPr lang="zh-CN" altLang="en-US" sz="3100" b="1" dirty="0">
              <a:solidFill>
                <a:srgbClr val="FFC000"/>
              </a:solidFill>
              <a:latin typeface="Arial" panose="020B0604020202020204" pitchFamily="34" charset="0"/>
              <a:ea typeface="隶书" panose="02010509060101010101" pitchFamily="49" charset="-122"/>
            </a:endParaRPr>
          </a:p>
          <a:p>
            <a:pPr>
              <a:spcBef>
                <a:spcPct val="50000"/>
              </a:spcBef>
            </a:pPr>
            <a:r>
              <a:rPr lang="zh-CN" altLang="en-US" sz="3100" b="1" dirty="0" smtClean="0">
                <a:solidFill>
                  <a:srgbClr val="FFC000"/>
                </a:solidFill>
                <a:latin typeface="Arial" panose="020B0604020202020204" pitchFamily="34" charset="0"/>
                <a:ea typeface="隶书" panose="02010509060101010101" pitchFamily="49" charset="-122"/>
              </a:rPr>
              <a:t>（</a:t>
            </a:r>
            <a:r>
              <a:rPr lang="en-US" altLang="zh-CN" sz="3100" b="1" dirty="0" smtClean="0">
                <a:solidFill>
                  <a:srgbClr val="FFC000"/>
                </a:solidFill>
                <a:latin typeface="Arial" panose="020B0604020202020204" pitchFamily="34" charset="0"/>
                <a:ea typeface="隶书" panose="02010509060101010101" pitchFamily="49" charset="-122"/>
              </a:rPr>
              <a:t>2</a:t>
            </a:r>
            <a:r>
              <a:rPr lang="zh-CN" altLang="en-US" sz="3100" b="1" dirty="0" smtClean="0">
                <a:solidFill>
                  <a:srgbClr val="FFC000"/>
                </a:solidFill>
                <a:latin typeface="Arial" panose="020B0604020202020204" pitchFamily="34" charset="0"/>
                <a:ea typeface="隶书" panose="02010509060101010101" pitchFamily="49" charset="-122"/>
              </a:rPr>
              <a:t>）、</a:t>
            </a:r>
            <a:r>
              <a:rPr lang="zh-CN" altLang="en-US" sz="3100" b="1" dirty="0">
                <a:solidFill>
                  <a:srgbClr val="FFC000"/>
                </a:solidFill>
                <a:latin typeface="Arial" panose="020B0604020202020204" pitchFamily="34" charset="0"/>
                <a:ea typeface="隶书" panose="02010509060101010101" pitchFamily="49" charset="-122"/>
              </a:rPr>
              <a:t>意象的意图体现</a:t>
            </a:r>
            <a:endParaRPr lang="zh-CN" altLang="en-US" sz="3100" b="1" dirty="0">
              <a:solidFill>
                <a:srgbClr val="FFC000"/>
              </a:solidFill>
              <a:latin typeface="Arial" panose="020B0604020202020204" pitchFamily="34" charset="0"/>
              <a:ea typeface="隶书" panose="02010509060101010101" pitchFamily="49" charset="-122"/>
            </a:endParaRPr>
          </a:p>
          <a:p>
            <a:pPr>
              <a:spcBef>
                <a:spcPct val="50000"/>
              </a:spcBef>
            </a:pPr>
            <a:r>
              <a:rPr lang="zh-CN" altLang="en-US" sz="3100" b="1" dirty="0" smtClean="0">
                <a:solidFill>
                  <a:srgbClr val="FFC000"/>
                </a:solidFill>
                <a:latin typeface="Arial" panose="020B0604020202020204" pitchFamily="34" charset="0"/>
                <a:ea typeface="隶书" panose="02010509060101010101" pitchFamily="49" charset="-122"/>
              </a:rPr>
              <a:t>（</a:t>
            </a:r>
            <a:r>
              <a:rPr lang="en-US" altLang="zh-CN" sz="3100" b="1" dirty="0" smtClean="0">
                <a:solidFill>
                  <a:srgbClr val="FFC000"/>
                </a:solidFill>
                <a:latin typeface="Arial" panose="020B0604020202020204" pitchFamily="34" charset="0"/>
                <a:ea typeface="隶书" panose="02010509060101010101" pitchFamily="49" charset="-122"/>
              </a:rPr>
              <a:t>3</a:t>
            </a:r>
            <a:r>
              <a:rPr lang="zh-CN" altLang="en-US" sz="3100" b="1" dirty="0" smtClean="0">
                <a:solidFill>
                  <a:srgbClr val="FFC000"/>
                </a:solidFill>
                <a:latin typeface="Arial" panose="020B0604020202020204" pitchFamily="34" charset="0"/>
                <a:ea typeface="隶书" panose="02010509060101010101" pitchFamily="49" charset="-122"/>
              </a:rPr>
              <a:t>）、</a:t>
            </a:r>
            <a:r>
              <a:rPr lang="zh-CN" altLang="en-US" sz="3100" b="1" dirty="0">
                <a:solidFill>
                  <a:srgbClr val="FFC000"/>
                </a:solidFill>
                <a:latin typeface="Arial" panose="020B0604020202020204" pitchFamily="34" charset="0"/>
                <a:ea typeface="隶书" panose="02010509060101010101" pitchFamily="49" charset="-122"/>
              </a:rPr>
              <a:t>抽象的意图体现</a:t>
            </a:r>
            <a:endParaRPr lang="zh-CN" altLang="en-US" sz="3100" b="1" dirty="0">
              <a:solidFill>
                <a:srgbClr val="FFC000"/>
              </a:solidFill>
              <a:latin typeface="Arial" panose="020B0604020202020204" pitchFamily="34" charset="0"/>
              <a:ea typeface="隶书" panose="02010509060101010101" pitchFamily="49" charset="-122"/>
            </a:endParaRPr>
          </a:p>
          <a:p>
            <a:pPr>
              <a:lnSpc>
                <a:spcPct val="90000"/>
              </a:lnSpc>
            </a:pPr>
            <a:endParaRPr lang="en-US" altLang="zh-CN" b="1" dirty="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p:cTn id="2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7" end="7"/>
                                            </p:txEl>
                                          </p:spTgt>
                                        </p:tgtEl>
                                        <p:attrNameLst>
                                          <p:attrName>ppt_h</p:attrName>
                                        </p:attrNameLst>
                                      </p:cBhvr>
                                      <p:tavLst>
                                        <p:tav tm="0">
                                          <p:val>
                                            <p:fltVal val="0"/>
                                          </p:val>
                                        </p:tav>
                                        <p:tav tm="100000">
                                          <p:val>
                                            <p:strVal val="#ppt_h"/>
                                          </p:val>
                                        </p:tav>
                                      </p:tavLst>
                                    </p:anim>
                                    <p:anim calcmode="lin" valueType="num">
                                      <p:cBhvr>
                                        <p:cTn id="23" dur="5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4">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5" end="5"/>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p:cTn id="61"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p:cTn id="67"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12"/>
          <p:cNvSpPr>
            <a:spLocks noChangeArrowheads="1"/>
          </p:cNvSpPr>
          <p:nvPr/>
        </p:nvSpPr>
        <p:spPr bwMode="auto">
          <a:xfrm>
            <a:off x="2220914" y="540078"/>
            <a:ext cx="3743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000" b="1" dirty="0">
                <a:solidFill>
                  <a:srgbClr val="FFFF00"/>
                </a:solidFill>
                <a:latin typeface="华文彩云" panose="02010800040101010101" pitchFamily="2" charset="-122"/>
                <a:ea typeface="华文彩云" panose="02010800040101010101" pitchFamily="2" charset="-122"/>
                <a:sym typeface="微软雅黑" panose="020B0503020204020204" charset="-122"/>
              </a:rPr>
              <a:t>课后拓展</a:t>
            </a:r>
            <a:r>
              <a:rPr lang="zh-CN" altLang="en-US" sz="6000" b="1" dirty="0">
                <a:solidFill>
                  <a:srgbClr val="FFFF00"/>
                </a:solidFill>
                <a:latin typeface="微软雅黑" panose="020B0503020204020204" charset="-122"/>
                <a:ea typeface="微软雅黑" panose="020B0503020204020204" charset="-122"/>
                <a:sym typeface="微软雅黑" panose="020B0503020204020204" charset="-122"/>
              </a:rPr>
              <a:t>：</a:t>
            </a:r>
            <a:endParaRPr lang="zh-CN" altLang="en-US" sz="6000" b="1" dirty="0">
              <a:solidFill>
                <a:srgbClr val="FFFF00"/>
              </a:solidFill>
              <a:latin typeface="微软雅黑" panose="020B0503020204020204" charset="-122"/>
              <a:ea typeface="微软雅黑" panose="020B0503020204020204" charset="-122"/>
              <a:sym typeface="微软雅黑" panose="020B0503020204020204" charset="-122"/>
            </a:endParaRPr>
          </a:p>
        </p:txBody>
      </p:sp>
      <p:sp>
        <p:nvSpPr>
          <p:cNvPr id="23556" name="TextBox 26"/>
          <p:cNvSpPr>
            <a:spLocks noChangeArrowheads="1"/>
          </p:cNvSpPr>
          <p:nvPr/>
        </p:nvSpPr>
        <p:spPr bwMode="auto">
          <a:xfrm>
            <a:off x="2006601" y="2162269"/>
            <a:ext cx="8245475"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rgbClr val="F9CBCB"/>
                </a:solidFill>
                <a:latin typeface="黑体" panose="02010609060101010101" pitchFamily="49" charset="-122"/>
                <a:ea typeface="黑体" panose="02010609060101010101" pitchFamily="49" charset="-122"/>
              </a:rPr>
              <a:t> </a:t>
            </a:r>
            <a:r>
              <a:rPr lang="zh-CN" altLang="en-US" sz="3200" dirty="0">
                <a:solidFill>
                  <a:srgbClr val="F9CBCB"/>
                </a:solidFill>
                <a:latin typeface="黑体" panose="02010609060101010101" pitchFamily="49" charset="-122"/>
                <a:ea typeface="黑体" panose="02010609060101010101" pitchFamily="49" charset="-122"/>
              </a:rPr>
              <a:t>1、尝试从书本中任选一件作品，试着分析作品的创作意图。</a:t>
            </a:r>
            <a:endParaRPr lang="zh-CN" altLang="en-US" sz="3200" dirty="0">
              <a:solidFill>
                <a:srgbClr val="F9CBCB"/>
              </a:solidFill>
              <a:latin typeface="黑体" panose="02010609060101010101" pitchFamily="49" charset="-122"/>
              <a:ea typeface="黑体" panose="02010609060101010101" pitchFamily="49" charset="-122"/>
            </a:endParaRPr>
          </a:p>
        </p:txBody>
      </p:sp>
      <p:sp>
        <p:nvSpPr>
          <p:cNvPr id="23557" name="TextBox 26"/>
          <p:cNvSpPr>
            <a:spLocks noChangeArrowheads="1"/>
          </p:cNvSpPr>
          <p:nvPr/>
        </p:nvSpPr>
        <p:spPr bwMode="auto">
          <a:xfrm>
            <a:off x="2063751" y="3533775"/>
            <a:ext cx="824547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rgbClr val="F9CBCB"/>
                </a:solidFill>
                <a:latin typeface="黑体" panose="02010609060101010101" pitchFamily="49" charset="-122"/>
                <a:ea typeface="黑体" panose="02010609060101010101" pitchFamily="49" charset="-122"/>
              </a:rPr>
              <a:t> </a:t>
            </a:r>
            <a:r>
              <a:rPr lang="zh-CN" altLang="en-US" sz="3200" dirty="0">
                <a:solidFill>
                  <a:srgbClr val="F9CBCB"/>
                </a:solidFill>
                <a:latin typeface="黑体" panose="02010609060101010101" pitchFamily="49" charset="-122"/>
                <a:ea typeface="黑体" panose="02010609060101010101" pitchFamily="49" charset="-122"/>
              </a:rPr>
              <a:t>2、预习下节课内容。</a:t>
            </a:r>
            <a:endParaRPr lang="zh-CN" altLang="en-US" sz="3200" dirty="0">
              <a:solidFill>
                <a:srgbClr val="F9CBCB"/>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ldLvl="0" autoUpdateAnimBg="0"/>
      <p:bldP spid="23557"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2">
                    <a14:imgEffect>
                      <a14:brightnessContrast bright="30000" contrast="-100000"/>
                    </a14:imgEffect>
                    <a14:imgEffect>
                      <a14:sharpenSoften amount="-5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35842" name="TextBox 5" hidden="1"/>
          <p:cNvSpPr>
            <a:spLocks noChangeArrowheads="1"/>
          </p:cNvSpPr>
          <p:nvPr/>
        </p:nvSpPr>
        <p:spPr bwMode="auto">
          <a:xfrm>
            <a:off x="3463925" y="1954214"/>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5843" name="矩形 6" hidden="1"/>
          <p:cNvSpPr>
            <a:spLocks noChangeArrowheads="1"/>
          </p:cNvSpPr>
          <p:nvPr/>
        </p:nvSpPr>
        <p:spPr bwMode="auto">
          <a:xfrm>
            <a:off x="3463926" y="3025776"/>
            <a:ext cx="1471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5844" name="矩形 7" hidden="1"/>
          <p:cNvSpPr>
            <a:spLocks noChangeArrowheads="1"/>
          </p:cNvSpPr>
          <p:nvPr/>
        </p:nvSpPr>
        <p:spPr bwMode="auto">
          <a:xfrm>
            <a:off x="3535363" y="4240213"/>
            <a:ext cx="1471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5845" name="矩形 8" hidden="1"/>
          <p:cNvSpPr>
            <a:spLocks noChangeArrowheads="1"/>
          </p:cNvSpPr>
          <p:nvPr/>
        </p:nvSpPr>
        <p:spPr bwMode="auto">
          <a:xfrm>
            <a:off x="3535363" y="5526088"/>
            <a:ext cx="1471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pic>
        <p:nvPicPr>
          <p:cNvPr id="7" name="Picture 4" descr="butterfl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5000" contrast="-78000"/>
                    </a14:imgEffect>
                    <a14:imgEffect>
                      <a14:sharpenSoften amount="-95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outerShdw blurRad="1016000" dist="50800" dir="5400000" algn="ctr" rotWithShape="0">
              <a:srgbClr val="000000"/>
            </a:outerShdw>
            <a:reflection stA="16000" endPos="650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4196979" y="999346"/>
            <a:ext cx="4694102" cy="2554545"/>
          </a:xfrm>
          <a:prstGeom prst="rect">
            <a:avLst/>
          </a:prstGeom>
          <a:noFill/>
          <a:ln>
            <a:noFill/>
          </a:ln>
          <a:effectLst>
            <a:glow rad="228600">
              <a:schemeClr val="accent6">
                <a:satMod val="175000"/>
                <a:alpha val="40000"/>
              </a:schemeClr>
            </a:glow>
            <a:outerShdw blurRad="736600" dir="9300000" algn="ctr" rotWithShape="0">
              <a:srgbClr val="000000"/>
            </a:outerShdw>
            <a:reflection blurRad="469900" endPos="68000" dist="762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solidFill>
                  <a:srgbClr val="FFFF00"/>
                </a:solidFill>
                <a:latin typeface="华文琥珀" panose="02010800040101010101" pitchFamily="2" charset="-122"/>
                <a:ea typeface="华文琥珀" panose="02010800040101010101" pitchFamily="2" charset="-122"/>
              </a:rPr>
              <a:t>本课结束</a:t>
            </a:r>
            <a:endParaRPr lang="zh-CN" altLang="en-US" sz="8000" dirty="0">
              <a:solidFill>
                <a:srgbClr val="FFFF00"/>
              </a:solidFill>
              <a:latin typeface="华文琥珀" panose="02010800040101010101" pitchFamily="2" charset="-122"/>
              <a:ea typeface="华文琥珀" panose="02010800040101010101" pitchFamily="2" charset="-122"/>
            </a:endParaRPr>
          </a:p>
          <a:p>
            <a:r>
              <a:rPr lang="zh-CN" altLang="en-US" sz="8000" dirty="0">
                <a:solidFill>
                  <a:srgbClr val="FFFF00"/>
                </a:solidFill>
                <a:latin typeface="华文琥珀" panose="02010800040101010101" pitchFamily="2" charset="-122"/>
                <a:ea typeface="华文琥珀" panose="02010800040101010101" pitchFamily="2" charset="-122"/>
              </a:rPr>
              <a:t>谢谢大家</a:t>
            </a:r>
            <a:endParaRPr lang="zh-CN" altLang="en-US" sz="8000" dirty="0">
              <a:solidFill>
                <a:srgbClr val="FFFF00"/>
              </a:solidFill>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2"/>
          <p:cNvSpPr/>
          <p:nvPr/>
        </p:nvSpPr>
        <p:spPr>
          <a:xfrm>
            <a:off x="1811338" y="17463"/>
            <a:ext cx="8856662" cy="68319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
              </a:buBlip>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
              </a:buBlip>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
              </a:buBlip>
              <a:defRPr sz="2000" kern="1200">
                <a:solidFill>
                  <a:schemeClr val="tx1"/>
                </a:solidFill>
                <a:effectLst/>
                <a:latin typeface="+mn-lt"/>
                <a:ea typeface="+mn-ea"/>
                <a:cs typeface="+mn-cs"/>
              </a:defRPr>
            </a:lvl5pPr>
          </a:lstStyle>
          <a:p>
            <a:pPr marL="0" lvl="0" indent="0" eaLnBrk="1" hangingPunct="1">
              <a:spcBef>
                <a:spcPct val="0"/>
              </a:spcBef>
              <a:buClrTx/>
              <a:buNone/>
            </a:pPr>
            <a:r>
              <a:rPr lang="zh-CN" altLang="en-US" sz="2400" b="1" dirty="0">
                <a:latin typeface="Times New Roman" panose="02020603050405020304" pitchFamily="18" charset="0"/>
              </a:rPr>
              <a:t>故事梗概</a:t>
            </a:r>
            <a:r>
              <a:rPr lang="zh-CN" altLang="en-US" sz="1800" dirty="0">
                <a:latin typeface="Times New Roman" panose="02020603050405020304" pitchFamily="18" charset="0"/>
              </a:rPr>
              <a:t>：很久以前，有一位老先生，他的名字叫作愚公。愚公家的门口有两座好高好高的山，一座山叫太行，另一座山叫王屋。两座山正好挡在愚公家的门口，让愚公每天进出家里都要绕好远好远的路！</a:t>
            </a:r>
            <a:br>
              <a:rPr lang="zh-CN" altLang="en-US" sz="1800" dirty="0">
                <a:latin typeface="Times New Roman" panose="02020603050405020304" pitchFamily="18" charset="0"/>
              </a:rPr>
            </a:br>
            <a:r>
              <a:rPr lang="zh-CN" altLang="en-US" sz="1800" dirty="0">
                <a:latin typeface="Times New Roman" panose="02020603050405020304" pitchFamily="18" charset="0"/>
              </a:rPr>
              <a:t>　　有一天吃饭的时候，愚公突然对家人说：”我们全家一起合作，把挡在门口的两座大山移开，让门口的路可以直通到外面的大路上，你们看好不好呢？”儿子和孙子一听，都点头赞成说：”好呀！好呀！”。可是愚公的妻子却摇摇头说：”不可能的，你连搬一个土丘的力气都没有，还想搬移大山！就算你搬得动，那些挖出来的泥土石块，你要扔到什么地方去呢？”愚公和孩子们听了，都哈哈大笑起来：”那有什么困难的！我们可以丢到海里面去呀！”</a:t>
            </a:r>
            <a:br>
              <a:rPr lang="zh-CN" altLang="en-US" sz="1800" dirty="0">
                <a:latin typeface="Times New Roman" panose="02020603050405020304" pitchFamily="18" charset="0"/>
              </a:rPr>
            </a:br>
            <a:r>
              <a:rPr lang="zh-CN" altLang="en-US" sz="1800" dirty="0">
                <a:latin typeface="Times New Roman" panose="02020603050405020304" pitchFamily="18" charset="0"/>
              </a:rPr>
              <a:t>　　第二天开始，愚公和他的儿子、孙子，三个人一起扛着锄头，挑着扁担，到山边开始挖。愚公的邻居京城氏和她的小儿子，也兴致勃勃地帮愚公一起做着移山的工作。这时候，有一个叫作智叟的老先生，忍不住嘲笑他们说：”愚公呀！你实在太糊涂了。你这么老了，还要去移什么山？就算让你搬到你死掉的那一天，也不可能把大山移开来的！”</a:t>
            </a:r>
            <a:br>
              <a:rPr lang="zh-CN" altLang="en-US" sz="1800" dirty="0">
                <a:latin typeface="Times New Roman" panose="02020603050405020304" pitchFamily="18" charset="0"/>
              </a:rPr>
            </a:br>
            <a:r>
              <a:rPr lang="zh-CN" altLang="en-US" sz="1800" dirty="0">
                <a:latin typeface="Times New Roman" panose="02020603050405020304" pitchFamily="18" charset="0"/>
              </a:rPr>
              <a:t>　　愚公听了他的话，笑笑说：”智叟，你才糊涂呢！我虽然很老，我还有儿子可以继续去做呀；儿子还会生孙子，孙子还会再生儿子，我们的子子孙孙可以一直搬下去，只要我们搬掉山的一层，就少一层，总有一天我们会把这两座山搬走，天底下哪儿有不能克服的困难呢？”智叟没有话好说，只好走开了。</a:t>
            </a:r>
            <a:br>
              <a:rPr lang="zh-CN" altLang="en-US" sz="1800" dirty="0">
                <a:latin typeface="Times New Roman" panose="02020603050405020304" pitchFamily="18" charset="0"/>
              </a:rPr>
            </a:br>
            <a:r>
              <a:rPr lang="zh-CN" altLang="en-US" sz="1800" dirty="0">
                <a:latin typeface="Times New Roman" panose="02020603050405020304" pitchFamily="18" charset="0"/>
              </a:rPr>
              <a:t>　　后来，山神和海神知道愚公要移山的事情，害怕愚公一家人永不停止的搬下去，会把山搬光，把海填满，就跑去告诉天神，天神一听：”嗯！这个愚公真是有恒心呀！我来帮帮他吧！”天神就派了两个神仙去把王屋山与太行山背走，放到别的地方去，不再挡在愚公家门口了。</a:t>
            </a:r>
            <a:br>
              <a:rPr lang="zh-CN" altLang="en-US" sz="1800" dirty="0">
                <a:latin typeface="Times New Roman" panose="02020603050405020304" pitchFamily="18" charset="0"/>
              </a:rPr>
            </a:br>
            <a:r>
              <a:rPr lang="zh-CN" altLang="en-US" sz="1800" dirty="0">
                <a:latin typeface="Times New Roman" panose="02020603050405020304" pitchFamily="18" charset="0"/>
              </a:rPr>
              <a:t>　　从此以后，只要有人做事情不怕困难一直做，我们就说他有“愚公移山”的精神，一定会成功的！</a:t>
            </a:r>
            <a:r>
              <a:rPr lang="zh-CN" altLang="en-US" sz="1400" dirty="0">
                <a:latin typeface="Times New Roman" panose="02020603050405020304" pitchFamily="18" charset="0"/>
              </a:rPr>
              <a:t> </a:t>
            </a:r>
            <a:endParaRPr lang="zh-CN" altLang="en-US" sz="1400" dirty="0">
              <a:latin typeface="Times New Roman" panose="02020603050405020304" pitchFamily="18" charset="0"/>
            </a:endParaRPr>
          </a:p>
        </p:txBody>
      </p:sp>
      <p:sp>
        <p:nvSpPr>
          <p:cNvPr id="2" name="左箭头 1">
            <a:hlinkClick r:id="rId2" action="ppaction://hlinksldjump"/>
          </p:cNvPr>
          <p:cNvSpPr/>
          <p:nvPr/>
        </p:nvSpPr>
        <p:spPr>
          <a:xfrm>
            <a:off x="10681970" y="5840730"/>
            <a:ext cx="1045210" cy="835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121"/>
          <p:cNvSpPr>
            <a:spLocks noGrp="1" noChangeArrowheads="1"/>
          </p:cNvSpPr>
          <p:nvPr>
            <p:ph type="title"/>
          </p:nvPr>
        </p:nvSpPr>
        <p:spPr>
          <a:xfrm>
            <a:off x="2030132" y="504920"/>
            <a:ext cx="8001000" cy="1216025"/>
          </a:xfrm>
        </p:spPr>
        <p:txBody>
          <a:bodyPr/>
          <a:lstStyle/>
          <a:p>
            <a:pPr algn="ctr"/>
            <a:r>
              <a:rPr lang="zh-CN" altLang="en-US" sz="6600" b="1" dirty="0">
                <a:solidFill>
                  <a:schemeClr val="accent1">
                    <a:lumMod val="40000"/>
                    <a:lumOff val="60000"/>
                  </a:schemeClr>
                </a:solidFill>
                <a:ea typeface="黑体" panose="02010609060101010101" pitchFamily="49" charset="-122"/>
              </a:rPr>
              <a:t>本课目标</a:t>
            </a:r>
            <a:endParaRPr lang="zh-CN" altLang="en-US" sz="6600" b="1" dirty="0">
              <a:solidFill>
                <a:schemeClr val="accent1">
                  <a:lumMod val="40000"/>
                  <a:lumOff val="60000"/>
                </a:schemeClr>
              </a:solidFill>
              <a:ea typeface="黑体" panose="02010609060101010101" pitchFamily="49" charset="-122"/>
            </a:endParaRPr>
          </a:p>
        </p:txBody>
      </p:sp>
      <p:sp>
        <p:nvSpPr>
          <p:cNvPr id="5123" name="内容占位符 5122"/>
          <p:cNvSpPr>
            <a:spLocks noGrp="1" noChangeArrowheads="1"/>
          </p:cNvSpPr>
          <p:nvPr>
            <p:ph idx="1"/>
          </p:nvPr>
        </p:nvSpPr>
        <p:spPr>
          <a:xfrm>
            <a:off x="2135188" y="1989138"/>
            <a:ext cx="8229600" cy="4525962"/>
          </a:xfrm>
        </p:spPr>
        <p:txBody>
          <a:bodyPr>
            <a:normAutofit/>
          </a:bodyPr>
          <a:lstStyle/>
          <a:p>
            <a:r>
              <a:rPr lang="zh-CN" altLang="en-US" sz="4800" b="1" dirty="0" smtClean="0">
                <a:latin typeface="隶书" panose="02010509060101010101" pitchFamily="49" charset="-122"/>
                <a:ea typeface="隶书" panose="02010509060101010101" pitchFamily="49" charset="-122"/>
              </a:rPr>
              <a:t>创作</a:t>
            </a:r>
            <a:r>
              <a:rPr lang="zh-CN" altLang="en-US" sz="4800" b="1" dirty="0">
                <a:latin typeface="隶书" panose="02010509060101010101" pitchFamily="49" charset="-122"/>
                <a:ea typeface="隶书" panose="02010509060101010101" pitchFamily="49" charset="-122"/>
              </a:rPr>
              <a:t>意图来自哪里</a:t>
            </a:r>
            <a:r>
              <a:rPr lang="en-US" altLang="zh-CN" sz="4800" b="1" dirty="0">
                <a:latin typeface="隶书" panose="02010509060101010101" pitchFamily="49" charset="-122"/>
                <a:ea typeface="隶书" panose="02010509060101010101" pitchFamily="49" charset="-122"/>
              </a:rPr>
              <a:t>?</a:t>
            </a:r>
            <a:endParaRPr lang="en-US" altLang="zh-CN" sz="4800" b="1" dirty="0">
              <a:latin typeface="隶书" panose="02010509060101010101" pitchFamily="49" charset="-122"/>
              <a:ea typeface="隶书" panose="02010509060101010101" pitchFamily="49" charset="-122"/>
            </a:endParaRPr>
          </a:p>
          <a:p>
            <a:r>
              <a:rPr lang="zh-CN" altLang="en-US" sz="4800" b="1" dirty="0" smtClean="0">
                <a:latin typeface="隶书" panose="02010509060101010101" pitchFamily="49" charset="-122"/>
                <a:ea typeface="隶书" panose="02010509060101010101" pitchFamily="49" charset="-122"/>
              </a:rPr>
              <a:t>影响创作</a:t>
            </a:r>
            <a:r>
              <a:rPr lang="zh-CN" altLang="en-US" sz="4800" b="1" dirty="0">
                <a:latin typeface="隶书" panose="02010509060101010101" pitchFamily="49" charset="-122"/>
                <a:ea typeface="隶书" panose="02010509060101010101" pitchFamily="49" charset="-122"/>
              </a:rPr>
              <a:t>意图的因素有哪些</a:t>
            </a:r>
            <a:r>
              <a:rPr lang="en-US" altLang="zh-CN" sz="4800" b="1" dirty="0">
                <a:latin typeface="隶书" panose="02010509060101010101" pitchFamily="49" charset="-122"/>
                <a:ea typeface="隶书" panose="02010509060101010101" pitchFamily="49" charset="-122"/>
              </a:rPr>
              <a:t>?</a:t>
            </a:r>
            <a:endParaRPr lang="en-US" altLang="zh-CN" sz="4800" b="1" dirty="0">
              <a:latin typeface="隶书" panose="02010509060101010101" pitchFamily="49" charset="-122"/>
              <a:ea typeface="隶书" panose="02010509060101010101" pitchFamily="49" charset="-122"/>
            </a:endParaRPr>
          </a:p>
          <a:p>
            <a:r>
              <a:rPr lang="zh-CN" altLang="en-US" sz="4800" b="1" dirty="0" smtClean="0">
                <a:latin typeface="隶书" panose="02010509060101010101" pitchFamily="49" charset="-122"/>
                <a:ea typeface="隶书" panose="02010509060101010101" pitchFamily="49" charset="-122"/>
              </a:rPr>
              <a:t>创作意图</a:t>
            </a:r>
            <a:r>
              <a:rPr lang="zh-CN" altLang="en-US" sz="4800" b="1" dirty="0">
                <a:latin typeface="隶书" panose="02010509060101010101" pitchFamily="49" charset="-122"/>
                <a:ea typeface="隶书" panose="02010509060101010101" pitchFamily="49" charset="-122"/>
              </a:rPr>
              <a:t>是如何体现的</a:t>
            </a:r>
            <a:r>
              <a:rPr lang="en-US" altLang="zh-CN" sz="4800" b="1" dirty="0">
                <a:latin typeface="隶书" panose="02010509060101010101" pitchFamily="49" charset="-122"/>
                <a:ea typeface="隶书" panose="02010509060101010101" pitchFamily="49" charset="-122"/>
              </a:rPr>
              <a:t>?</a:t>
            </a:r>
            <a:endParaRPr lang="en-US" altLang="zh-CN" sz="4800" b="1" dirty="0">
              <a:latin typeface="隶书" panose="02010509060101010101" pitchFamily="49" charset="-122"/>
              <a:ea typeface="隶书" panose="02010509060101010101" pitchFamily="49" charset="-122"/>
            </a:endParaRPr>
          </a:p>
          <a:p>
            <a:endParaRPr lang="en-US" altLang="zh-CN" sz="4800" b="1" dirty="0">
              <a:latin typeface="隶书" panose="02010509060101010101" pitchFamily="49" charset="-122"/>
              <a:ea typeface="隶书" panose="02010509060101010101" pitchFamily="49"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981200" y="2503488"/>
            <a:ext cx="8229600" cy="4525962"/>
          </a:xfrm>
        </p:spPr>
        <p:txBody>
          <a:bodyPr/>
          <a:lstStyle/>
          <a:p>
            <a:r>
              <a:rPr lang="zh-CN" altLang="en-US" sz="5000" b="1" dirty="0" smtClean="0">
                <a:solidFill>
                  <a:srgbClr val="88FD7F"/>
                </a:solidFill>
              </a:rPr>
              <a:t>是创作者想</a:t>
            </a:r>
            <a:r>
              <a:rPr lang="zh-CN" altLang="en-US" sz="5000" b="1" dirty="0">
                <a:solidFill>
                  <a:srgbClr val="88FD7F"/>
                </a:solidFill>
              </a:rPr>
              <a:t>要在作品中表达的主题、</a:t>
            </a:r>
            <a:r>
              <a:rPr lang="zh-CN" altLang="en-US" sz="5000" b="1" dirty="0" smtClean="0">
                <a:solidFill>
                  <a:srgbClr val="88FD7F"/>
                </a:solidFill>
              </a:rPr>
              <a:t>内容</a:t>
            </a:r>
            <a:r>
              <a:rPr lang="zh-CN" altLang="en-US" sz="5000" b="1" smtClean="0">
                <a:solidFill>
                  <a:srgbClr val="88FD7F"/>
                </a:solidFill>
              </a:rPr>
              <a:t>、思想情感</a:t>
            </a:r>
            <a:r>
              <a:rPr lang="zh-CN" altLang="en-US" sz="5000" b="1" dirty="0" smtClean="0">
                <a:solidFill>
                  <a:srgbClr val="88FD7F"/>
                </a:solidFill>
              </a:rPr>
              <a:t>以及表达形式等。</a:t>
            </a:r>
            <a:endParaRPr lang="zh-CN" altLang="en-US" sz="5000" b="1" dirty="0">
              <a:solidFill>
                <a:srgbClr val="88FD7F"/>
              </a:solidFill>
            </a:endParaRPr>
          </a:p>
        </p:txBody>
      </p:sp>
      <p:sp>
        <p:nvSpPr>
          <p:cNvPr id="96260" name="WordArt 4"/>
          <p:cNvSpPr>
            <a:spLocks noChangeArrowheads="1" noChangeShapeType="1" noTextEdit="1"/>
          </p:cNvSpPr>
          <p:nvPr/>
        </p:nvSpPr>
        <p:spPr bwMode="auto">
          <a:xfrm>
            <a:off x="3302000" y="549275"/>
            <a:ext cx="5386388" cy="1295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13005"/>
                <a:gd name="adj2" fmla="val 0"/>
              </a:avLst>
            </a:prstTxWarp>
          </a:bodyPr>
          <a:lstStyle/>
          <a:p>
            <a:pPr algn="ctr"/>
            <a:r>
              <a:rPr lang="zh-CN" altLang="en-US" sz="3600" kern="10" dirty="0" smtClean="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rPr>
              <a:t>创作意图</a:t>
            </a:r>
            <a:endParaRPr lang="zh-CN" altLang="en-US" sz="3600" kern="10" dirty="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blinds(horizontal)">
                                      <p:cBhvr>
                                        <p:cTn id="7" dur="500"/>
                                        <p:tgtEl>
                                          <p:spTgt spid="962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0000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15587" y="-15846"/>
            <a:ext cx="3581400" cy="4176712"/>
          </a:xfrm>
          <a:prstGeom prst="rect">
            <a:avLst/>
          </a:prstGeom>
          <a:noFill/>
          <a:extLst>
            <a:ext uri="{909E8E84-426E-40DD-AFC4-6F175D3DCCD1}">
              <a14:hiddenFill xmlns:a14="http://schemas.microsoft.com/office/drawing/2010/main">
                <a:solidFill>
                  <a:srgbClr val="FFFFFF"/>
                </a:solidFill>
              </a14:hiddenFill>
            </a:ext>
          </a:extLst>
        </p:spPr>
      </p:pic>
      <p:sp>
        <p:nvSpPr>
          <p:cNvPr id="37894" name="Rectangle 6"/>
          <p:cNvSpPr>
            <a:spLocks noChangeArrowheads="1"/>
          </p:cNvSpPr>
          <p:nvPr/>
        </p:nvSpPr>
        <p:spPr bwMode="auto">
          <a:xfrm>
            <a:off x="11003280" y="1376045"/>
            <a:ext cx="1327785" cy="1938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r>
              <a:rPr lang="en-US" altLang="zh-CN" sz="2400" dirty="0">
                <a:solidFill>
                  <a:srgbClr val="FF9933"/>
                </a:solidFill>
              </a:rPr>
              <a:t>           《</a:t>
            </a:r>
            <a:r>
              <a:rPr lang="zh-CN" altLang="en-US" sz="2400" dirty="0">
                <a:solidFill>
                  <a:srgbClr val="FF9933"/>
                </a:solidFill>
              </a:rPr>
              <a:t>牛头</a:t>
            </a:r>
            <a:r>
              <a:rPr lang="en-US" altLang="zh-CN" sz="2400" dirty="0">
                <a:solidFill>
                  <a:srgbClr val="FF9933"/>
                </a:solidFill>
              </a:rPr>
              <a:t>》</a:t>
            </a:r>
            <a:endParaRPr lang="en-US" altLang="zh-CN" sz="2400" dirty="0">
              <a:solidFill>
                <a:srgbClr val="FF9933"/>
              </a:solidFill>
            </a:endParaRPr>
          </a:p>
          <a:p>
            <a:pPr eaLnBrk="1" hangingPunct="1"/>
            <a:r>
              <a:rPr lang="en-US" altLang="zh-CN" sz="2400" dirty="0">
                <a:solidFill>
                  <a:srgbClr val="FF9933"/>
                </a:solidFill>
              </a:rPr>
              <a:t>1943</a:t>
            </a:r>
            <a:r>
              <a:rPr lang="zh-CN" altLang="en-US" sz="2400" dirty="0">
                <a:solidFill>
                  <a:srgbClr val="FF9933"/>
                </a:solidFill>
              </a:rPr>
              <a:t>年  雕塑  毕加索</a:t>
            </a:r>
            <a:endParaRPr lang="zh-CN" altLang="en-US" sz="2400" dirty="0">
              <a:solidFill>
                <a:srgbClr val="FF9933"/>
              </a:solidFill>
            </a:endParaRPr>
          </a:p>
        </p:txBody>
      </p:sp>
      <p:sp>
        <p:nvSpPr>
          <p:cNvPr id="37900" name="WordArt 12"/>
          <p:cNvSpPr>
            <a:spLocks noChangeArrowheads="1" noChangeShapeType="1" noTextEdit="1"/>
          </p:cNvSpPr>
          <p:nvPr/>
        </p:nvSpPr>
        <p:spPr bwMode="auto">
          <a:xfrm>
            <a:off x="471056" y="263236"/>
            <a:ext cx="6363134" cy="123853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13005"/>
                <a:gd name="adj2" fmla="val 0"/>
              </a:avLst>
            </a:prstTxWarp>
          </a:bodyPr>
          <a:lstStyle/>
          <a:p>
            <a:pPr algn="ctr"/>
            <a:r>
              <a:rPr lang="zh-CN" altLang="en-US" sz="2800" kern="10" dirty="0" smtClean="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rPr>
              <a:t>一、艺术家</a:t>
            </a:r>
            <a:r>
              <a:rPr lang="zh-CN" altLang="en-US" sz="2800" kern="10" dirty="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rPr>
              <a:t>的创作意图来自哪里</a:t>
            </a:r>
            <a:r>
              <a:rPr lang="en-US" altLang="zh-CN" sz="2800" kern="10" dirty="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rPr>
              <a:t>?</a:t>
            </a:r>
            <a:endParaRPr lang="zh-CN" altLang="en-US" sz="2800" kern="10" dirty="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endParaRPr>
          </a:p>
        </p:txBody>
      </p:sp>
      <p:sp>
        <p:nvSpPr>
          <p:cNvPr id="37901" name="Text Box 13"/>
          <p:cNvSpPr txBox="1">
            <a:spLocks noChangeArrowheads="1"/>
          </p:cNvSpPr>
          <p:nvPr/>
        </p:nvSpPr>
        <p:spPr bwMode="auto">
          <a:xfrm>
            <a:off x="865911" y="1770148"/>
            <a:ext cx="5691908" cy="1296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lnSpc>
                <a:spcPct val="140000"/>
              </a:lnSpc>
              <a:spcBef>
                <a:spcPct val="50000"/>
              </a:spcBef>
            </a:pPr>
            <a:r>
              <a:rPr lang="zh-CN" altLang="en-US" sz="2800" b="1" dirty="0">
                <a:solidFill>
                  <a:srgbClr val="88FD7F"/>
                </a:solidFill>
              </a:rPr>
              <a:t>你能看出这个雕塑作品</a:t>
            </a:r>
            <a:r>
              <a:rPr lang="en-US" altLang="zh-CN" sz="2800" b="1" dirty="0">
                <a:solidFill>
                  <a:srgbClr val="88FD7F"/>
                </a:solidFill>
              </a:rPr>
              <a:t>《</a:t>
            </a:r>
            <a:r>
              <a:rPr lang="zh-CN" altLang="en-US" sz="2800" b="1" dirty="0">
                <a:solidFill>
                  <a:srgbClr val="88FD7F"/>
                </a:solidFill>
              </a:rPr>
              <a:t>牛头</a:t>
            </a:r>
            <a:r>
              <a:rPr lang="en-US" altLang="zh-CN" sz="2800" b="1" dirty="0">
                <a:solidFill>
                  <a:srgbClr val="88FD7F"/>
                </a:solidFill>
              </a:rPr>
              <a:t>》</a:t>
            </a:r>
            <a:r>
              <a:rPr lang="zh-CN" altLang="en-US" sz="2800" b="1" dirty="0">
                <a:solidFill>
                  <a:srgbClr val="88FD7F"/>
                </a:solidFill>
              </a:rPr>
              <a:t>是由什么物件设计而成的吗？</a:t>
            </a:r>
            <a:endParaRPr lang="zh-CN" altLang="en-US" sz="2800" b="1" dirty="0">
              <a:solidFill>
                <a:srgbClr val="88FD7F"/>
              </a:solidFill>
            </a:endParaRPr>
          </a:p>
        </p:txBody>
      </p:sp>
      <p:sp>
        <p:nvSpPr>
          <p:cNvPr id="37902" name="Text Box 14"/>
          <p:cNvSpPr txBox="1">
            <a:spLocks noChangeArrowheads="1"/>
          </p:cNvSpPr>
          <p:nvPr/>
        </p:nvSpPr>
        <p:spPr bwMode="auto">
          <a:xfrm>
            <a:off x="1253837" y="3192721"/>
            <a:ext cx="351328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1" hangingPunct="1">
              <a:spcBef>
                <a:spcPct val="50000"/>
              </a:spcBef>
            </a:pPr>
            <a:r>
              <a:rPr lang="zh-CN" altLang="en-US" sz="2800" b="1" dirty="0">
                <a:solidFill>
                  <a:schemeClr val="accent1"/>
                </a:solidFill>
              </a:rPr>
              <a:t>自行车车把与车座</a:t>
            </a:r>
            <a:endParaRPr lang="zh-CN" altLang="en-US" sz="2800" b="1" dirty="0">
              <a:solidFill>
                <a:schemeClr val="accent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7859"/>
            <a:ext cx="3903302" cy="2849411"/>
          </a:xfrm>
          <a:prstGeom prst="rect">
            <a:avLst/>
          </a:prstGeom>
        </p:spPr>
      </p:pic>
      <p:pic>
        <p:nvPicPr>
          <p:cNvPr id="14338" name="图片 1" descr="图片2"/>
          <p:cNvPicPr>
            <a:picLocks noChangeAspect="1"/>
          </p:cNvPicPr>
          <p:nvPr/>
        </p:nvPicPr>
        <p:blipFill>
          <a:blip r:embed="rId3"/>
          <a:stretch>
            <a:fillRect/>
          </a:stretch>
        </p:blipFill>
        <p:spPr>
          <a:xfrm>
            <a:off x="3903028" y="3608388"/>
            <a:ext cx="2206625" cy="2208212"/>
          </a:xfrm>
          <a:prstGeom prst="rect">
            <a:avLst/>
          </a:prstGeom>
          <a:noFill/>
          <a:ln w="9525">
            <a:noFill/>
          </a:ln>
        </p:spPr>
      </p:pic>
      <p:pic>
        <p:nvPicPr>
          <p:cNvPr id="14339" name="图片 2" descr="图片1"/>
          <p:cNvPicPr>
            <a:picLocks noChangeAspect="1"/>
          </p:cNvPicPr>
          <p:nvPr/>
        </p:nvPicPr>
        <p:blipFill>
          <a:blip r:embed="rId4"/>
          <a:stretch>
            <a:fillRect/>
          </a:stretch>
        </p:blipFill>
        <p:spPr>
          <a:xfrm>
            <a:off x="3903028" y="5634673"/>
            <a:ext cx="2479675" cy="1231900"/>
          </a:xfrm>
          <a:prstGeom prst="rect">
            <a:avLst/>
          </a:prstGeom>
          <a:noFill/>
          <a:ln w="9525">
            <a:noFill/>
          </a:ln>
        </p:spPr>
      </p:pic>
      <p:sp>
        <p:nvSpPr>
          <p:cNvPr id="5" name="矩形 4"/>
          <p:cNvSpPr/>
          <p:nvPr/>
        </p:nvSpPr>
        <p:spPr>
          <a:xfrm>
            <a:off x="7237730" y="4686300"/>
            <a:ext cx="3765550" cy="706755"/>
          </a:xfrm>
          <a:prstGeom prst="rect">
            <a:avLst/>
          </a:prstGeom>
          <a:noFill/>
          <a:ln>
            <a:noFill/>
          </a:ln>
        </p:spPr>
        <p:txBody>
          <a:bodyPr wrap="square" rtlCol="0" anchor="t">
            <a:spAutoFit/>
            <a:scene3d>
              <a:camera prst="orthographicFront"/>
              <a:lightRig rig="threePt" dir="t"/>
            </a:scene3d>
          </a:bodyPr>
          <a:p>
            <a:pPr algn="ct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艺术来源于</a:t>
            </a:r>
            <a:endPar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文本框 2"/>
          <p:cNvSpPr txBox="1"/>
          <p:nvPr/>
        </p:nvSpPr>
        <p:spPr>
          <a:xfrm>
            <a:off x="7237730" y="5634990"/>
            <a:ext cx="3475355" cy="645160"/>
          </a:xfrm>
          <a:prstGeom prst="rect">
            <a:avLst/>
          </a:prstGeom>
          <a:noFill/>
        </p:spPr>
        <p:txBody>
          <a:bodyPr wrap="square" rtlCol="0" anchor="t">
            <a:spAutoFit/>
          </a:bodyPr>
          <a:p>
            <a:pPr algn="ctr"/>
            <a:r>
              <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现实生活</a:t>
            </a:r>
            <a:endParaRPr lang="zh-CN" alt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box(in)">
                                      <p:cBhvr>
                                        <p:cTn id="7" dur="500"/>
                                        <p:tgtEl>
                                          <p:spTgt spid="3790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7902"/>
                                        </p:tgtEl>
                                        <p:attrNameLst>
                                          <p:attrName>style.visibility</p:attrName>
                                        </p:attrNameLst>
                                      </p:cBhvr>
                                      <p:to>
                                        <p:strVal val="visible"/>
                                      </p:to>
                                    </p:set>
                                    <p:anim calcmode="lin" valueType="num">
                                      <p:cBhvr>
                                        <p:cTn id="19" dur="1000" fill="hold"/>
                                        <p:tgtEl>
                                          <p:spTgt spid="37902"/>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37902"/>
                                        </p:tgtEl>
                                        <p:attrNameLst>
                                          <p:attrName>ppt_y</p:attrName>
                                        </p:attrNameLst>
                                      </p:cBhvr>
                                      <p:tavLst>
                                        <p:tav tm="0">
                                          <p:val>
                                            <p:strVal val="#ppt_y"/>
                                          </p:val>
                                        </p:tav>
                                        <p:tav tm="100000">
                                          <p:val>
                                            <p:strVal val="#ppt_y"/>
                                          </p:val>
                                        </p:tav>
                                      </p:tavLst>
                                    </p:anim>
                                    <p:anim calcmode="lin" valueType="num">
                                      <p:cBhvr>
                                        <p:cTn id="21" dur="1000" fill="hold"/>
                                        <p:tgtEl>
                                          <p:spTgt spid="37902"/>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3790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3790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338"/>
                                        </p:tgtEl>
                                        <p:attrNameLst>
                                          <p:attrName>style.visibility</p:attrName>
                                        </p:attrNameLst>
                                      </p:cBhvr>
                                      <p:to>
                                        <p:strVal val="visible"/>
                                      </p:to>
                                    </p:set>
                                    <p:anim calcmode="lin" valueType="num">
                                      <p:cBhvr>
                                        <p:cTn id="28" dur="500" fill="hold"/>
                                        <p:tgtEl>
                                          <p:spTgt spid="14338"/>
                                        </p:tgtEl>
                                        <p:attrNameLst>
                                          <p:attrName>ppt_x</p:attrName>
                                        </p:attrNameLst>
                                      </p:cBhvr>
                                      <p:tavLst>
                                        <p:tav tm="0">
                                          <p:val>
                                            <p:strVal val="#ppt_x"/>
                                          </p:val>
                                        </p:tav>
                                        <p:tav tm="100000">
                                          <p:val>
                                            <p:strVal val="#ppt_x"/>
                                          </p:val>
                                        </p:tav>
                                      </p:tavLst>
                                    </p:anim>
                                    <p:anim calcmode="lin" valueType="num">
                                      <p:cBhvr>
                                        <p:cTn id="29"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339"/>
                                        </p:tgtEl>
                                        <p:attrNameLst>
                                          <p:attrName>style.visibility</p:attrName>
                                        </p:attrNameLst>
                                      </p:cBhvr>
                                      <p:to>
                                        <p:strVal val="visible"/>
                                      </p:to>
                                    </p:set>
                                    <p:anim calcmode="lin" valueType="num">
                                      <p:cBhvr>
                                        <p:cTn id="34" dur="500" fill="hold"/>
                                        <p:tgtEl>
                                          <p:spTgt spid="14339"/>
                                        </p:tgtEl>
                                        <p:attrNameLst>
                                          <p:attrName>ppt_x</p:attrName>
                                        </p:attrNameLst>
                                      </p:cBhvr>
                                      <p:tavLst>
                                        <p:tav tm="0">
                                          <p:val>
                                            <p:strVal val="#ppt_x"/>
                                          </p:val>
                                        </p:tav>
                                        <p:tav tm="100000">
                                          <p:val>
                                            <p:strVal val="#ppt_x"/>
                                          </p:val>
                                        </p:tav>
                                      </p:tavLst>
                                    </p:anim>
                                    <p:anim calcmode="lin" valueType="num">
                                      <p:cBhvr>
                                        <p:cTn id="35"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bldLvl="0" animBg="1"/>
      <p:bldP spid="37902"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4650" y="1306830"/>
            <a:ext cx="11244580" cy="3415030"/>
          </a:xfrm>
          <a:prstGeom prst="rect">
            <a:avLst/>
          </a:prstGeom>
          <a:noFill/>
          <a:ln w="9525">
            <a:noFill/>
          </a:ln>
        </p:spPr>
        <p:txBody>
          <a:bodyPr wrap="square">
            <a:spAutoFit/>
          </a:bodyPr>
          <a:p>
            <a:pPr indent="0"/>
            <a:r>
              <a:rPr lang="zh-CN" altLang="en-US" sz="3600" b="0">
                <a:latin typeface="宋体" panose="02010600030101010101" pitchFamily="2" charset="-122"/>
                <a:ea typeface="宋体" panose="02010600030101010101" pitchFamily="2" charset="-122"/>
                <a:cs typeface="宋体" panose="02010600030101010101" pitchFamily="2" charset="-122"/>
              </a:rPr>
              <a:t>大家都见过、也骑过自行车，为什么我们就不能创作出“牛头”来呢？</a:t>
            </a:r>
            <a:endParaRPr lang="zh-CN" altLang="en-US" sz="3600" b="0">
              <a:latin typeface="宋体" panose="02010600030101010101" pitchFamily="2" charset="-122"/>
              <a:ea typeface="宋体" panose="02010600030101010101" pitchFamily="2" charset="-122"/>
              <a:cs typeface="宋体" panose="02010600030101010101" pitchFamily="2" charset="-122"/>
            </a:endParaRPr>
          </a:p>
          <a:p>
            <a:pPr indent="0"/>
            <a:endParaRPr lang="zh-CN" altLang="en-US" sz="3600" b="0">
              <a:latin typeface="宋体" panose="02010600030101010101" pitchFamily="2" charset="-122"/>
              <a:ea typeface="宋体" panose="02010600030101010101" pitchFamily="2" charset="-122"/>
              <a:cs typeface="宋体" panose="02010600030101010101" pitchFamily="2" charset="-122"/>
            </a:endParaRPr>
          </a:p>
          <a:p>
            <a:pPr indent="0"/>
            <a:r>
              <a:rPr lang="zh-CN" altLang="en-US" sz="3600" b="0">
                <a:latin typeface="宋体" panose="02010600030101010101" pitchFamily="2" charset="-122"/>
                <a:ea typeface="宋体" panose="02010600030101010101" pitchFamily="2" charset="-122"/>
                <a:cs typeface="宋体" panose="02010600030101010101" pitchFamily="2" charset="-122"/>
              </a:rPr>
              <a:t>而艺术家为什么就能够创作出来呢？</a:t>
            </a:r>
            <a:endParaRPr lang="zh-CN" altLang="en-US" sz="3600" b="0">
              <a:latin typeface="宋体" panose="02010600030101010101" pitchFamily="2" charset="-122"/>
              <a:ea typeface="宋体" panose="02010600030101010101" pitchFamily="2" charset="-122"/>
              <a:cs typeface="宋体" panose="02010600030101010101" pitchFamily="2" charset="-122"/>
            </a:endParaRPr>
          </a:p>
          <a:p>
            <a:pPr indent="0"/>
            <a:endParaRPr lang="zh-CN" altLang="en-US" sz="3600" b="0">
              <a:latin typeface="宋体" panose="02010600030101010101" pitchFamily="2" charset="-122"/>
              <a:ea typeface="宋体" panose="02010600030101010101" pitchFamily="2" charset="-122"/>
              <a:cs typeface="宋体" panose="02010600030101010101" pitchFamily="2" charset="-122"/>
            </a:endParaRPr>
          </a:p>
          <a:p>
            <a:pPr indent="0"/>
            <a:r>
              <a:rPr lang="zh-CN" altLang="en-US" sz="3600" b="0">
                <a:latin typeface="宋体" panose="02010600030101010101" pitchFamily="2" charset="-122"/>
                <a:ea typeface="宋体" panose="02010600030101010101" pitchFamily="2" charset="-122"/>
                <a:cs typeface="宋体" panose="02010600030101010101" pitchFamily="2" charset="-122"/>
              </a:rPr>
              <a:t>他们比我们普通人多的是什么呢？</a:t>
            </a:r>
            <a:r>
              <a:rPr lang="zh-CN" altLang="en-US" sz="3600" b="0">
                <a:latin typeface="Calibri" panose="020F0502020204030204" charset="0"/>
                <a:cs typeface="Calibri" panose="020F0502020204030204" charset="0"/>
              </a:rPr>
              <a:t> </a:t>
            </a:r>
            <a:endParaRPr lang="zh-CN" alt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animEffect transition="in" filter="blinds(horizontal)">
                                      <p:cBhvr>
                                        <p:cTn id="7" dur="500"/>
                                        <p:tgtEl>
                                          <p:spTgt spid="10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4" end="4"/>
                                            </p:txEl>
                                          </p:spTgt>
                                        </p:tgtEl>
                                        <p:attrNameLst>
                                          <p:attrName>style.visibility</p:attrName>
                                        </p:attrNameLst>
                                      </p:cBhvr>
                                      <p:to>
                                        <p:strVal val="visible"/>
                                      </p:to>
                                    </p:set>
                                    <p:animEffect transition="in" filter="blinds(horizontal)">
                                      <p:cBhvr>
                                        <p:cTn id="12"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a:spLocks noChangeArrowheads="1"/>
          </p:cNvSpPr>
          <p:nvPr/>
        </p:nvSpPr>
        <p:spPr bwMode="auto">
          <a:xfrm>
            <a:off x="2149475" y="1730376"/>
            <a:ext cx="1574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600" b="1" dirty="0">
                <a:solidFill>
                  <a:schemeClr val="accent5">
                    <a:lumMod val="40000"/>
                    <a:lumOff val="60000"/>
                  </a:schemeClr>
                </a:solidFill>
                <a:latin typeface="黑体" panose="02010609060101010101" pitchFamily="49" charset="-122"/>
                <a:ea typeface="黑体" panose="02010609060101010101" pitchFamily="49" charset="-122"/>
                <a:sym typeface="Arial" panose="020B0604020202020204" pitchFamily="34" charset="0"/>
              </a:rPr>
              <a:t>艺术家</a:t>
            </a:r>
            <a:endParaRPr lang="zh-CN" altLang="en-US" sz="3600" b="1" dirty="0">
              <a:solidFill>
                <a:schemeClr val="accent5">
                  <a:lumMod val="40000"/>
                  <a:lumOff val="60000"/>
                </a:schemeClr>
              </a:solidFill>
              <a:latin typeface="黑体" panose="02010609060101010101" pitchFamily="49" charset="-122"/>
              <a:ea typeface="黑体" panose="02010609060101010101" pitchFamily="49" charset="-122"/>
              <a:sym typeface="Arial" panose="020B0604020202020204" pitchFamily="34" charset="0"/>
            </a:endParaRPr>
          </a:p>
        </p:txBody>
      </p:sp>
      <p:sp>
        <p:nvSpPr>
          <p:cNvPr id="12290" name="文本框 2"/>
          <p:cNvSpPr txBox="1">
            <a:spLocks noChangeArrowheads="1"/>
          </p:cNvSpPr>
          <p:nvPr/>
        </p:nvSpPr>
        <p:spPr bwMode="auto">
          <a:xfrm>
            <a:off x="4505325" y="1730376"/>
            <a:ext cx="1574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600" b="1" dirty="0">
                <a:solidFill>
                  <a:schemeClr val="accent5">
                    <a:lumMod val="40000"/>
                    <a:lumOff val="60000"/>
                  </a:schemeClr>
                </a:solidFill>
                <a:latin typeface="黑体" panose="02010609060101010101" pitchFamily="49" charset="-122"/>
                <a:ea typeface="黑体" panose="02010609060101010101" pitchFamily="49" charset="-122"/>
                <a:sym typeface="Arial" panose="020B0604020202020204" pitchFamily="34" charset="0"/>
              </a:rPr>
              <a:t>劳动者</a:t>
            </a:r>
            <a:endParaRPr lang="zh-CN" altLang="en-US" dirty="0">
              <a:solidFill>
                <a:schemeClr val="accent5">
                  <a:lumMod val="40000"/>
                  <a:lumOff val="60000"/>
                </a:schemeClr>
              </a:solidFill>
              <a:latin typeface="Arial" panose="020B0604020202020204" pitchFamily="34" charset="0"/>
              <a:ea typeface="宋体" panose="02010600030101010101" pitchFamily="2" charset="-122"/>
            </a:endParaRPr>
          </a:p>
        </p:txBody>
      </p:sp>
      <p:sp>
        <p:nvSpPr>
          <p:cNvPr id="12291" name="文本框 3"/>
          <p:cNvSpPr txBox="1">
            <a:spLocks noChangeArrowheads="1"/>
          </p:cNvSpPr>
          <p:nvPr/>
        </p:nvSpPr>
        <p:spPr bwMode="auto">
          <a:xfrm>
            <a:off x="6065838" y="1438275"/>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FFC000"/>
                </a:solidFill>
                <a:latin typeface="黑体" panose="02010609060101010101" pitchFamily="49" charset="-122"/>
                <a:ea typeface="黑体" panose="02010609060101010101" pitchFamily="49" charset="-122"/>
                <a:sym typeface="Arial" panose="020B0604020202020204" pitchFamily="34" charset="0"/>
              </a:rPr>
              <a:t>视觉敏感性</a:t>
            </a:r>
            <a:endParaRPr lang="zh-CN" altLang="en-US" sz="2000" dirty="0">
              <a:solidFill>
                <a:srgbClr val="FFC000"/>
              </a:solidFill>
              <a:latin typeface="黑体" panose="02010609060101010101" pitchFamily="49" charset="-122"/>
              <a:ea typeface="黑体" panose="02010609060101010101" pitchFamily="49" charset="-122"/>
              <a:sym typeface="Arial" panose="020B0604020202020204" pitchFamily="34" charset="0"/>
            </a:endParaRPr>
          </a:p>
        </p:txBody>
      </p:sp>
      <p:sp>
        <p:nvSpPr>
          <p:cNvPr id="12292" name="文本框 4"/>
          <p:cNvSpPr txBox="1">
            <a:spLocks noChangeArrowheads="1"/>
          </p:cNvSpPr>
          <p:nvPr/>
        </p:nvSpPr>
        <p:spPr bwMode="auto">
          <a:xfrm>
            <a:off x="5803902" y="2806958"/>
            <a:ext cx="2573616" cy="147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400" b="1" dirty="0" smtClean="0">
                <a:solidFill>
                  <a:srgbClr val="FFC000"/>
                </a:solidFill>
                <a:latin typeface="黑体" panose="02010609060101010101" pitchFamily="49" charset="-122"/>
                <a:ea typeface="黑体" panose="02010609060101010101" pitchFamily="49" charset="-122"/>
                <a:sym typeface="幼圆" panose="02010509060101010101" pitchFamily="49" charset="-122"/>
              </a:rPr>
              <a:t>创作冲动表达</a:t>
            </a:r>
            <a:r>
              <a:rPr lang="zh-CN" altLang="en-US" sz="4400" b="1" dirty="0">
                <a:solidFill>
                  <a:srgbClr val="FFC000"/>
                </a:solidFill>
                <a:latin typeface="黑体" panose="02010609060101010101" pitchFamily="49" charset="-122"/>
                <a:ea typeface="黑体" panose="02010609060101010101" pitchFamily="49" charset="-122"/>
                <a:sym typeface="幼圆" panose="02010509060101010101" pitchFamily="49" charset="-122"/>
              </a:rPr>
              <a:t>欲望</a:t>
            </a:r>
            <a:endParaRPr lang="zh-CN" altLang="en-US" sz="4400" b="1" dirty="0">
              <a:solidFill>
                <a:srgbClr val="FFC000"/>
              </a:solidFill>
              <a:latin typeface="黑体" panose="02010609060101010101" pitchFamily="49" charset="-122"/>
              <a:ea typeface="黑体" panose="02010609060101010101" pitchFamily="49" charset="-122"/>
              <a:sym typeface="幼圆" panose="02010509060101010101" pitchFamily="49" charset="-122"/>
            </a:endParaRPr>
          </a:p>
        </p:txBody>
      </p:sp>
      <p:sp>
        <p:nvSpPr>
          <p:cNvPr id="12293" name="文本框 5"/>
          <p:cNvSpPr txBox="1">
            <a:spLocks noChangeArrowheads="1"/>
          </p:cNvSpPr>
          <p:nvPr/>
        </p:nvSpPr>
        <p:spPr bwMode="auto">
          <a:xfrm>
            <a:off x="2689265" y="3214507"/>
            <a:ext cx="1986550" cy="59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dirty="0">
                <a:solidFill>
                  <a:schemeClr val="accent5">
                    <a:lumMod val="40000"/>
                    <a:lumOff val="60000"/>
                  </a:schemeClr>
                </a:solidFill>
                <a:latin typeface="黑体" panose="02010609060101010101" pitchFamily="49" charset="-122"/>
                <a:ea typeface="黑体" panose="02010609060101010101" pitchFamily="49" charset="-122"/>
              </a:rPr>
              <a:t>艺术作品</a:t>
            </a:r>
            <a:endParaRPr lang="zh-CN" altLang="en-US" sz="3200" b="1" dirty="0">
              <a:solidFill>
                <a:schemeClr val="accent5">
                  <a:lumMod val="40000"/>
                  <a:lumOff val="60000"/>
                </a:schemeClr>
              </a:solidFill>
              <a:latin typeface="黑体" panose="02010609060101010101" pitchFamily="49" charset="-122"/>
              <a:ea typeface="黑体" panose="02010609060101010101" pitchFamily="49" charset="-122"/>
            </a:endParaRPr>
          </a:p>
        </p:txBody>
      </p:sp>
      <p:sp>
        <p:nvSpPr>
          <p:cNvPr id="12" name="直角双向箭头 11"/>
          <p:cNvSpPr/>
          <p:nvPr/>
        </p:nvSpPr>
        <p:spPr>
          <a:xfrm>
            <a:off x="8230227" y="2309813"/>
            <a:ext cx="808297" cy="160328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1" name="Rectangle 15"/>
          <p:cNvSpPr>
            <a:spLocks noChangeArrowheads="1"/>
          </p:cNvSpPr>
          <p:nvPr/>
        </p:nvSpPr>
        <p:spPr bwMode="auto">
          <a:xfrm>
            <a:off x="1919288" y="4401591"/>
            <a:ext cx="8977312" cy="2062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r>
              <a:rPr lang="zh-CN" altLang="en-US" sz="3200" b="1" dirty="0">
                <a:solidFill>
                  <a:srgbClr val="F9CBCB"/>
                </a:solidFill>
              </a:rPr>
              <a:t>其实艺术家和</a:t>
            </a:r>
            <a:r>
              <a:rPr lang="zh-CN" altLang="en-US" sz="3200" b="1" dirty="0" smtClean="0">
                <a:solidFill>
                  <a:srgbClr val="F9CBCB"/>
                </a:solidFill>
              </a:rPr>
              <a:t>我们一样都是</a:t>
            </a:r>
            <a:r>
              <a:rPr lang="zh-CN" altLang="en-US" sz="3200" b="1" dirty="0">
                <a:solidFill>
                  <a:srgbClr val="F9CBCB"/>
                </a:solidFill>
              </a:rPr>
              <a:t>普通的劳动者，</a:t>
            </a:r>
            <a:r>
              <a:rPr lang="zh-CN" altLang="en-US" sz="3200" b="1" dirty="0" smtClean="0">
                <a:solidFill>
                  <a:srgbClr val="F9CBCB"/>
                </a:solidFill>
              </a:rPr>
              <a:t>只不过他们的</a:t>
            </a:r>
            <a:r>
              <a:rPr lang="zh-CN" altLang="en-US" sz="3200" b="1" dirty="0">
                <a:solidFill>
                  <a:srgbClr val="F9CBCB"/>
                </a:solidFill>
              </a:rPr>
              <a:t>劳动产品是</a:t>
            </a:r>
            <a:r>
              <a:rPr lang="zh-CN" altLang="en-US" sz="3200" b="1" dirty="0" smtClean="0">
                <a:solidFill>
                  <a:srgbClr val="F9CBCB"/>
                </a:solidFill>
              </a:rPr>
              <a:t>艺术品，所以他们比</a:t>
            </a:r>
            <a:r>
              <a:rPr lang="zh-CN" altLang="en-US" sz="3200" b="1" dirty="0">
                <a:solidFill>
                  <a:srgbClr val="F9CBCB"/>
                </a:solidFill>
              </a:rPr>
              <a:t>一般人更有视觉敏感性， 当他们受到</a:t>
            </a:r>
            <a:r>
              <a:rPr lang="zh-CN" altLang="en-US" sz="3200" b="1" dirty="0">
                <a:solidFill>
                  <a:srgbClr val="FFC000"/>
                </a:solidFill>
              </a:rPr>
              <a:t>现实或艺术</a:t>
            </a:r>
            <a:r>
              <a:rPr lang="zh-CN" altLang="en-US" sz="3200" b="1" dirty="0">
                <a:solidFill>
                  <a:srgbClr val="F9CBCB"/>
                </a:solidFill>
              </a:rPr>
              <a:t>的某种触动时， 便有感而发，激发创作的冲动和欲望。</a:t>
            </a:r>
            <a:endParaRPr lang="zh-CN" altLang="en-US" sz="3200" b="1" dirty="0">
              <a:solidFill>
                <a:srgbClr val="F9CBCB"/>
              </a:solidFill>
            </a:endParaRPr>
          </a:p>
        </p:txBody>
      </p:sp>
      <p:sp>
        <p:nvSpPr>
          <p:cNvPr id="3" name="等号 2"/>
          <p:cNvSpPr/>
          <p:nvPr/>
        </p:nvSpPr>
        <p:spPr>
          <a:xfrm>
            <a:off x="3565822" y="1629610"/>
            <a:ext cx="1109993" cy="8715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5"/>
          <p:cNvSpPr txBox="1">
            <a:spLocks noChangeArrowheads="1"/>
          </p:cNvSpPr>
          <p:nvPr/>
        </p:nvSpPr>
        <p:spPr bwMode="auto">
          <a:xfrm>
            <a:off x="7599919" y="1797269"/>
            <a:ext cx="1839916"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dirty="0" smtClean="0">
                <a:solidFill>
                  <a:schemeClr val="accent5">
                    <a:lumMod val="40000"/>
                    <a:lumOff val="60000"/>
                  </a:schemeClr>
                </a:solidFill>
                <a:latin typeface="黑体" panose="02010609060101010101" pitchFamily="49" charset="-122"/>
                <a:ea typeface="黑体" panose="02010609060101010101" pitchFamily="49" charset="-122"/>
              </a:rPr>
              <a:t>社会现实</a:t>
            </a:r>
            <a:endParaRPr lang="zh-CN" altLang="en-US" sz="3200" b="1" dirty="0">
              <a:solidFill>
                <a:schemeClr val="accent5">
                  <a:lumMod val="40000"/>
                  <a:lumOff val="60000"/>
                </a:schemeClr>
              </a:solidFill>
              <a:latin typeface="黑体" panose="02010609060101010101" pitchFamily="49" charset="-122"/>
              <a:ea typeface="黑体" panose="02010609060101010101" pitchFamily="49" charset="-122"/>
            </a:endParaRPr>
          </a:p>
        </p:txBody>
      </p:sp>
      <p:sp>
        <p:nvSpPr>
          <p:cNvPr id="14" name="右箭头 13"/>
          <p:cNvSpPr/>
          <p:nvPr/>
        </p:nvSpPr>
        <p:spPr>
          <a:xfrm>
            <a:off x="6065838" y="1878013"/>
            <a:ext cx="1452562"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5" name="右箭头 14"/>
          <p:cNvSpPr/>
          <p:nvPr/>
        </p:nvSpPr>
        <p:spPr>
          <a:xfrm rot="10800000">
            <a:off x="4505324" y="3317247"/>
            <a:ext cx="1229846" cy="427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from="(-#ppt_w/2)" to="(#ppt_x)" calcmode="lin" valueType="num">
                                      <p:cBhvr>
                                        <p:cTn id="7" dur="300" fill="hold">
                                          <p:stCondLst>
                                            <p:cond delay="0"/>
                                          </p:stCondLst>
                                        </p:cTn>
                                        <p:tgtEl>
                                          <p:spTgt spid="12289"/>
                                        </p:tgtEl>
                                        <p:attrNameLst>
                                          <p:attrName>ppt_x</p:attrName>
                                        </p:attrNameLst>
                                      </p:cBhvr>
                                    </p:anim>
                                    <p:anim from="0" to="-1.0" calcmode="lin" valueType="num">
                                      <p:cBhvr>
                                        <p:cTn id="8" dur="100" decel="50000" autoRev="1" fill="hold">
                                          <p:stCondLst>
                                            <p:cond delay="300"/>
                                          </p:stCondLst>
                                        </p:cTn>
                                        <p:tgtEl>
                                          <p:spTgt spid="12289"/>
                                        </p:tgtEl>
                                        <p:attrNameLst>
                                          <p:attrName>xshear</p:attrName>
                                        </p:attrNameLst>
                                      </p:cBhvr>
                                    </p:anim>
                                    <p:animScale>
                                      <p:cBhvr>
                                        <p:cTn id="9" dur="100" decel="100000" autoRev="1" fill="hold">
                                          <p:stCondLst>
                                            <p:cond delay="300"/>
                                          </p:stCondLst>
                                        </p:cTn>
                                        <p:tgtEl>
                                          <p:spTgt spid="12289"/>
                                        </p:tgtEl>
                                      </p:cBhvr>
                                      <p:from x="100000" y="100000"/>
                                      <p:to x="80000" y="100000"/>
                                    </p:animScale>
                                    <p:anim by="(#ppt_h/3+#ppt_w*0.1)" calcmode="lin" valueType="num">
                                      <p:cBhvr additive="sum">
                                        <p:cTn id="10" dur="100" decel="100000" autoRev="1" fill="hold">
                                          <p:stCondLst>
                                            <p:cond delay="300"/>
                                          </p:stCondLst>
                                        </p:cTn>
                                        <p:tgtEl>
                                          <p:spTgt spid="1228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2290"/>
                                        </p:tgtEl>
                                        <p:attrNameLst>
                                          <p:attrName>style.visibility</p:attrName>
                                        </p:attrNameLst>
                                      </p:cBhvr>
                                      <p:to>
                                        <p:strVal val="visible"/>
                                      </p:to>
                                    </p:set>
                                    <p:anim from="(-#ppt_w/2)" to="(#ppt_x)" calcmode="lin" valueType="num">
                                      <p:cBhvr>
                                        <p:cTn id="20" dur="300" fill="hold">
                                          <p:stCondLst>
                                            <p:cond delay="0"/>
                                          </p:stCondLst>
                                        </p:cTn>
                                        <p:tgtEl>
                                          <p:spTgt spid="12290"/>
                                        </p:tgtEl>
                                        <p:attrNameLst>
                                          <p:attrName>ppt_x</p:attrName>
                                        </p:attrNameLst>
                                      </p:cBhvr>
                                    </p:anim>
                                    <p:anim from="0" to="-1.0" calcmode="lin" valueType="num">
                                      <p:cBhvr>
                                        <p:cTn id="21" dur="100" decel="50000" autoRev="1" fill="hold">
                                          <p:stCondLst>
                                            <p:cond delay="300"/>
                                          </p:stCondLst>
                                        </p:cTn>
                                        <p:tgtEl>
                                          <p:spTgt spid="12290"/>
                                        </p:tgtEl>
                                        <p:attrNameLst>
                                          <p:attrName>xshear</p:attrName>
                                        </p:attrNameLst>
                                      </p:cBhvr>
                                    </p:anim>
                                    <p:animScale>
                                      <p:cBhvr>
                                        <p:cTn id="22" dur="100" decel="100000" autoRev="1" fill="hold">
                                          <p:stCondLst>
                                            <p:cond delay="300"/>
                                          </p:stCondLst>
                                        </p:cTn>
                                        <p:tgtEl>
                                          <p:spTgt spid="12290"/>
                                        </p:tgtEl>
                                      </p:cBhvr>
                                      <p:from x="100000" y="100000"/>
                                      <p:to x="80000" y="100000"/>
                                    </p:animScale>
                                    <p:anim by="(#ppt_h/3+#ppt_w*0.1)" calcmode="lin" valueType="num">
                                      <p:cBhvr additive="sum">
                                        <p:cTn id="23" dur="100" decel="100000" autoRev="1" fill="hold">
                                          <p:stCondLst>
                                            <p:cond delay="300"/>
                                          </p:stCondLst>
                                        </p:cTn>
                                        <p:tgtEl>
                                          <p:spTgt spid="12290"/>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2291"/>
                                        </p:tgtEl>
                                        <p:attrNameLst>
                                          <p:attrName>style.visibility</p:attrName>
                                        </p:attrNameLst>
                                      </p:cBhvr>
                                      <p:to>
                                        <p:strVal val="visible"/>
                                      </p:to>
                                    </p:set>
                                    <p:anim from="(-#ppt_w/2)" to="(#ppt_x)" calcmode="lin" valueType="num">
                                      <p:cBhvr>
                                        <p:cTn id="28" dur="300" fill="hold">
                                          <p:stCondLst>
                                            <p:cond delay="0"/>
                                          </p:stCondLst>
                                        </p:cTn>
                                        <p:tgtEl>
                                          <p:spTgt spid="12291"/>
                                        </p:tgtEl>
                                        <p:attrNameLst>
                                          <p:attrName>ppt_x</p:attrName>
                                        </p:attrNameLst>
                                      </p:cBhvr>
                                    </p:anim>
                                    <p:anim from="0" to="-1.0" calcmode="lin" valueType="num">
                                      <p:cBhvr>
                                        <p:cTn id="29" dur="100" decel="50000" autoRev="1" fill="hold">
                                          <p:stCondLst>
                                            <p:cond delay="300"/>
                                          </p:stCondLst>
                                        </p:cTn>
                                        <p:tgtEl>
                                          <p:spTgt spid="12291"/>
                                        </p:tgtEl>
                                        <p:attrNameLst>
                                          <p:attrName>xshear</p:attrName>
                                        </p:attrNameLst>
                                      </p:cBhvr>
                                    </p:anim>
                                    <p:animScale>
                                      <p:cBhvr>
                                        <p:cTn id="30" dur="100" decel="100000" autoRev="1" fill="hold">
                                          <p:stCondLst>
                                            <p:cond delay="300"/>
                                          </p:stCondLst>
                                        </p:cTn>
                                        <p:tgtEl>
                                          <p:spTgt spid="12291"/>
                                        </p:tgtEl>
                                      </p:cBhvr>
                                      <p:from x="100000" y="100000"/>
                                      <p:to x="80000" y="100000"/>
                                    </p:animScale>
                                    <p:anim by="(#ppt_h/3+#ppt_w*0.1)" calcmode="lin" valueType="num">
                                      <p:cBhvr additive="sum">
                                        <p:cTn id="31" dur="100" decel="100000" autoRev="1" fill="hold">
                                          <p:stCondLst>
                                            <p:cond delay="300"/>
                                          </p:stCondLst>
                                        </p:cTn>
                                        <p:tgtEl>
                                          <p:spTgt spid="12291"/>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from="(-#ppt_w/2)" to="(#ppt_x)" calcmode="lin" valueType="num">
                                      <p:cBhvr>
                                        <p:cTn id="36" dur="300" fill="hold">
                                          <p:stCondLst>
                                            <p:cond delay="0"/>
                                          </p:stCondLst>
                                        </p:cTn>
                                        <p:tgtEl>
                                          <p:spTgt spid="14"/>
                                        </p:tgtEl>
                                        <p:attrNameLst>
                                          <p:attrName>ppt_x</p:attrName>
                                        </p:attrNameLst>
                                      </p:cBhvr>
                                    </p:anim>
                                    <p:anim from="0" to="-1.0" calcmode="lin" valueType="num">
                                      <p:cBhvr>
                                        <p:cTn id="37" dur="100" decel="50000" autoRev="1" fill="hold">
                                          <p:stCondLst>
                                            <p:cond delay="300"/>
                                          </p:stCondLst>
                                        </p:cTn>
                                        <p:tgtEl>
                                          <p:spTgt spid="14"/>
                                        </p:tgtEl>
                                        <p:attrNameLst>
                                          <p:attrName>xshear</p:attrName>
                                        </p:attrNameLst>
                                      </p:cBhvr>
                                    </p:anim>
                                    <p:animScale>
                                      <p:cBhvr>
                                        <p:cTn id="38" dur="100" decel="100000" autoRev="1" fill="hold">
                                          <p:stCondLst>
                                            <p:cond delay="300"/>
                                          </p:stCondLst>
                                        </p:cTn>
                                        <p:tgtEl>
                                          <p:spTgt spid="14"/>
                                        </p:tgtEl>
                                      </p:cBhvr>
                                      <p:from x="100000" y="100000"/>
                                      <p:to x="80000" y="100000"/>
                                    </p:animScale>
                                    <p:anim by="(#ppt_h/3+#ppt_w*0.1)" calcmode="lin" valueType="num">
                                      <p:cBhvr additive="sum">
                                        <p:cTn id="39" dur="100" decel="100000" autoRev="1" fill="hold">
                                          <p:stCondLst>
                                            <p:cond delay="300"/>
                                          </p:stCondLst>
                                        </p:cTn>
                                        <p:tgtEl>
                                          <p:spTgt spid="14"/>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from="(-#ppt_w/2)" to="(#ppt_x)" calcmode="lin" valueType="num">
                                      <p:cBhvr>
                                        <p:cTn id="44" dur="300" fill="hold">
                                          <p:stCondLst>
                                            <p:cond delay="0"/>
                                          </p:stCondLst>
                                        </p:cTn>
                                        <p:tgtEl>
                                          <p:spTgt spid="13"/>
                                        </p:tgtEl>
                                        <p:attrNameLst>
                                          <p:attrName>ppt_x</p:attrName>
                                        </p:attrNameLst>
                                      </p:cBhvr>
                                    </p:anim>
                                    <p:anim from="0" to="-1.0" calcmode="lin" valueType="num">
                                      <p:cBhvr>
                                        <p:cTn id="45" dur="100" decel="50000" autoRev="1" fill="hold">
                                          <p:stCondLst>
                                            <p:cond delay="300"/>
                                          </p:stCondLst>
                                        </p:cTn>
                                        <p:tgtEl>
                                          <p:spTgt spid="13"/>
                                        </p:tgtEl>
                                        <p:attrNameLst>
                                          <p:attrName>xshear</p:attrName>
                                        </p:attrNameLst>
                                      </p:cBhvr>
                                    </p:anim>
                                    <p:animScale>
                                      <p:cBhvr>
                                        <p:cTn id="46" dur="100" decel="100000" autoRev="1" fill="hold">
                                          <p:stCondLst>
                                            <p:cond delay="300"/>
                                          </p:stCondLst>
                                        </p:cTn>
                                        <p:tgtEl>
                                          <p:spTgt spid="13"/>
                                        </p:tgtEl>
                                      </p:cBhvr>
                                      <p:from x="100000" y="100000"/>
                                      <p:to x="80000" y="100000"/>
                                    </p:animScale>
                                    <p:anim by="(#ppt_h/3+#ppt_w*0.1)" calcmode="lin" valueType="num">
                                      <p:cBhvr additive="sum">
                                        <p:cTn id="47" dur="100" decel="100000" autoRev="1" fill="hold">
                                          <p:stCondLst>
                                            <p:cond delay="300"/>
                                          </p:stCondLst>
                                        </p:cTn>
                                        <p:tgtEl>
                                          <p:spTgt spid="13"/>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from="(-#ppt_w/2)" to="(#ppt_x)" calcmode="lin" valueType="num">
                                      <p:cBhvr>
                                        <p:cTn id="52" dur="300" fill="hold">
                                          <p:stCondLst>
                                            <p:cond delay="0"/>
                                          </p:stCondLst>
                                        </p:cTn>
                                        <p:tgtEl>
                                          <p:spTgt spid="12"/>
                                        </p:tgtEl>
                                        <p:attrNameLst>
                                          <p:attrName>ppt_x</p:attrName>
                                        </p:attrNameLst>
                                      </p:cBhvr>
                                    </p:anim>
                                    <p:anim from="0" to="-1.0" calcmode="lin" valueType="num">
                                      <p:cBhvr>
                                        <p:cTn id="53" dur="100" decel="50000" autoRev="1" fill="hold">
                                          <p:stCondLst>
                                            <p:cond delay="300"/>
                                          </p:stCondLst>
                                        </p:cTn>
                                        <p:tgtEl>
                                          <p:spTgt spid="12"/>
                                        </p:tgtEl>
                                        <p:attrNameLst>
                                          <p:attrName>xshear</p:attrName>
                                        </p:attrNameLst>
                                      </p:cBhvr>
                                    </p:anim>
                                    <p:animScale>
                                      <p:cBhvr>
                                        <p:cTn id="54" dur="100" decel="100000" autoRev="1" fill="hold">
                                          <p:stCondLst>
                                            <p:cond delay="300"/>
                                          </p:stCondLst>
                                        </p:cTn>
                                        <p:tgtEl>
                                          <p:spTgt spid="12"/>
                                        </p:tgtEl>
                                      </p:cBhvr>
                                      <p:from x="100000" y="100000"/>
                                      <p:to x="80000" y="100000"/>
                                    </p:animScale>
                                    <p:anim by="(#ppt_h/3+#ppt_w*0.1)" calcmode="lin" valueType="num">
                                      <p:cBhvr additive="sum">
                                        <p:cTn id="55" dur="100" decel="100000" autoRev="1" fill="hold">
                                          <p:stCondLst>
                                            <p:cond delay="300"/>
                                          </p:stCondLst>
                                        </p:cTn>
                                        <p:tgtEl>
                                          <p:spTgt spid="12"/>
                                        </p:tgtEl>
                                        <p:attrNameLst>
                                          <p:attrName>ppt_x</p:attrName>
                                        </p:attrNameLst>
                                      </p:cBhvr>
                                    </p:anim>
                                  </p:childTnLst>
                                </p:cTn>
                              </p:par>
                            </p:childTnLst>
                          </p:cTn>
                        </p:par>
                        <p:par>
                          <p:cTn id="56" fill="hold">
                            <p:stCondLst>
                              <p:cond delay="500"/>
                            </p:stCondLst>
                            <p:childTnLst>
                              <p:par>
                                <p:cTn id="57" presetID="34" presetClass="entr" presetSubtype="0" fill="hold" grpId="0" nodeType="afterEffect">
                                  <p:stCondLst>
                                    <p:cond delay="0"/>
                                  </p:stCondLst>
                                  <p:childTnLst>
                                    <p:set>
                                      <p:cBhvr>
                                        <p:cTn id="58" dur="1" fill="hold">
                                          <p:stCondLst>
                                            <p:cond delay="0"/>
                                          </p:stCondLst>
                                        </p:cTn>
                                        <p:tgtEl>
                                          <p:spTgt spid="12292"/>
                                        </p:tgtEl>
                                        <p:attrNameLst>
                                          <p:attrName>style.visibility</p:attrName>
                                        </p:attrNameLst>
                                      </p:cBhvr>
                                      <p:to>
                                        <p:strVal val="visible"/>
                                      </p:to>
                                    </p:set>
                                    <p:anim from="(-#ppt_w/2)" to="(#ppt_x)" calcmode="lin" valueType="num">
                                      <p:cBhvr>
                                        <p:cTn id="59" dur="300" fill="hold">
                                          <p:stCondLst>
                                            <p:cond delay="0"/>
                                          </p:stCondLst>
                                        </p:cTn>
                                        <p:tgtEl>
                                          <p:spTgt spid="12292"/>
                                        </p:tgtEl>
                                        <p:attrNameLst>
                                          <p:attrName>ppt_x</p:attrName>
                                        </p:attrNameLst>
                                      </p:cBhvr>
                                    </p:anim>
                                    <p:anim from="0" to="-1.0" calcmode="lin" valueType="num">
                                      <p:cBhvr>
                                        <p:cTn id="60" dur="100" decel="50000" autoRev="1" fill="hold">
                                          <p:stCondLst>
                                            <p:cond delay="300"/>
                                          </p:stCondLst>
                                        </p:cTn>
                                        <p:tgtEl>
                                          <p:spTgt spid="12292"/>
                                        </p:tgtEl>
                                        <p:attrNameLst>
                                          <p:attrName>xshear</p:attrName>
                                        </p:attrNameLst>
                                      </p:cBhvr>
                                    </p:anim>
                                    <p:animScale>
                                      <p:cBhvr>
                                        <p:cTn id="61" dur="100" decel="100000" autoRev="1" fill="hold">
                                          <p:stCondLst>
                                            <p:cond delay="300"/>
                                          </p:stCondLst>
                                        </p:cTn>
                                        <p:tgtEl>
                                          <p:spTgt spid="12292"/>
                                        </p:tgtEl>
                                      </p:cBhvr>
                                      <p:from x="100000" y="100000"/>
                                      <p:to x="80000" y="100000"/>
                                    </p:animScale>
                                    <p:anim by="(#ppt_h/3+#ppt_w*0.1)" calcmode="lin" valueType="num">
                                      <p:cBhvr additive="sum">
                                        <p:cTn id="62" dur="100" decel="100000" autoRev="1" fill="hold">
                                          <p:stCondLst>
                                            <p:cond delay="300"/>
                                          </p:stCondLst>
                                        </p:cTn>
                                        <p:tgtEl>
                                          <p:spTgt spid="12292"/>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from="(-#ppt_w/2)" to="(#ppt_x)" calcmode="lin" valueType="num">
                                      <p:cBhvr>
                                        <p:cTn id="67" dur="300" fill="hold">
                                          <p:stCondLst>
                                            <p:cond delay="0"/>
                                          </p:stCondLst>
                                        </p:cTn>
                                        <p:tgtEl>
                                          <p:spTgt spid="15"/>
                                        </p:tgtEl>
                                        <p:attrNameLst>
                                          <p:attrName>ppt_x</p:attrName>
                                        </p:attrNameLst>
                                      </p:cBhvr>
                                    </p:anim>
                                    <p:anim from="0" to="-1.0" calcmode="lin" valueType="num">
                                      <p:cBhvr>
                                        <p:cTn id="68" dur="100" decel="50000" autoRev="1" fill="hold">
                                          <p:stCondLst>
                                            <p:cond delay="300"/>
                                          </p:stCondLst>
                                        </p:cTn>
                                        <p:tgtEl>
                                          <p:spTgt spid="15"/>
                                        </p:tgtEl>
                                        <p:attrNameLst>
                                          <p:attrName>xshear</p:attrName>
                                        </p:attrNameLst>
                                      </p:cBhvr>
                                    </p:anim>
                                    <p:animScale>
                                      <p:cBhvr>
                                        <p:cTn id="69" dur="100" decel="100000" autoRev="1" fill="hold">
                                          <p:stCondLst>
                                            <p:cond delay="300"/>
                                          </p:stCondLst>
                                        </p:cTn>
                                        <p:tgtEl>
                                          <p:spTgt spid="15"/>
                                        </p:tgtEl>
                                      </p:cBhvr>
                                      <p:from x="100000" y="100000"/>
                                      <p:to x="80000" y="100000"/>
                                    </p:animScale>
                                    <p:anim by="(#ppt_h/3+#ppt_w*0.1)" calcmode="lin" valueType="num">
                                      <p:cBhvr additive="sum">
                                        <p:cTn id="70" dur="100" decel="100000" autoRev="1" fill="hold">
                                          <p:stCondLst>
                                            <p:cond delay="300"/>
                                          </p:stCondLst>
                                        </p:cTn>
                                        <p:tgtEl>
                                          <p:spTgt spid="15"/>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12293"/>
                                        </p:tgtEl>
                                        <p:attrNameLst>
                                          <p:attrName>style.visibility</p:attrName>
                                        </p:attrNameLst>
                                      </p:cBhvr>
                                      <p:to>
                                        <p:strVal val="visible"/>
                                      </p:to>
                                    </p:set>
                                    <p:anim from="(-#ppt_w/2)" to="(#ppt_x)" calcmode="lin" valueType="num">
                                      <p:cBhvr>
                                        <p:cTn id="75" dur="300" fill="hold">
                                          <p:stCondLst>
                                            <p:cond delay="0"/>
                                          </p:stCondLst>
                                        </p:cTn>
                                        <p:tgtEl>
                                          <p:spTgt spid="12293"/>
                                        </p:tgtEl>
                                        <p:attrNameLst>
                                          <p:attrName>ppt_x</p:attrName>
                                        </p:attrNameLst>
                                      </p:cBhvr>
                                    </p:anim>
                                    <p:anim from="0" to="-1.0" calcmode="lin" valueType="num">
                                      <p:cBhvr>
                                        <p:cTn id="76" dur="100" decel="50000" autoRev="1" fill="hold">
                                          <p:stCondLst>
                                            <p:cond delay="300"/>
                                          </p:stCondLst>
                                        </p:cTn>
                                        <p:tgtEl>
                                          <p:spTgt spid="12293"/>
                                        </p:tgtEl>
                                        <p:attrNameLst>
                                          <p:attrName>xshear</p:attrName>
                                        </p:attrNameLst>
                                      </p:cBhvr>
                                    </p:anim>
                                    <p:animScale>
                                      <p:cBhvr>
                                        <p:cTn id="77" dur="100" decel="100000" autoRev="1" fill="hold">
                                          <p:stCondLst>
                                            <p:cond delay="300"/>
                                          </p:stCondLst>
                                        </p:cTn>
                                        <p:tgtEl>
                                          <p:spTgt spid="12293"/>
                                        </p:tgtEl>
                                      </p:cBhvr>
                                      <p:from x="100000" y="100000"/>
                                      <p:to x="80000" y="100000"/>
                                    </p:animScale>
                                    <p:anim by="(#ppt_h/3+#ppt_w*0.1)" calcmode="lin" valueType="num">
                                      <p:cBhvr additive="sum">
                                        <p:cTn id="78" dur="100" decel="100000" autoRev="1" fill="hold">
                                          <p:stCondLst>
                                            <p:cond delay="300"/>
                                          </p:stCondLst>
                                        </p:cTn>
                                        <p:tgtEl>
                                          <p:spTgt spid="12293"/>
                                        </p:tgtEl>
                                        <p:attrNameLst>
                                          <p:attrName>ppt_x</p:attrName>
                                        </p:attrNameLst>
                                      </p:cBhvr>
                                    </p:anim>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1"/>
                                        </p:tgtEl>
                                        <p:attrNameLst>
                                          <p:attrName>ppt_y</p:attrName>
                                        </p:attrNameLst>
                                      </p:cBhvr>
                                      <p:tavLst>
                                        <p:tav tm="0">
                                          <p:val>
                                            <p:strVal val="#ppt_y"/>
                                          </p:val>
                                        </p:tav>
                                        <p:tav tm="100000">
                                          <p:val>
                                            <p:strVal val="#ppt_y"/>
                                          </p:val>
                                        </p:tav>
                                      </p:tavLst>
                                    </p:anim>
                                    <p:anim calcmode="lin" valueType="num">
                                      <p:cBhvr>
                                        <p:cTn id="8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0" grpId="0"/>
      <p:bldP spid="12291" grpId="0"/>
      <p:bldP spid="12292" grpId="0"/>
      <p:bldP spid="12293" grpId="0"/>
      <p:bldP spid="12" grpId="0" bldLvl="0" animBg="1"/>
      <p:bldP spid="11" grpId="0" bldLvl="0" animBg="1"/>
      <p:bldP spid="3" grpId="0" bldLvl="0" animBg="1"/>
      <p:bldP spid="13" grpId="0"/>
      <p:bldP spid="14"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7893" name="Picture 5" descr="0000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79790" y="1482725"/>
            <a:ext cx="3550285" cy="41402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750" y="1720850"/>
            <a:ext cx="8333105" cy="3081655"/>
          </a:xfrm>
          <a:prstGeom prst="rect">
            <a:avLst/>
          </a:prstGeom>
          <a:noFill/>
        </p:spPr>
        <p:txBody>
          <a:bodyPr wrap="square" rtlCol="0" anchor="t">
            <a:spAutoFit/>
          </a:bodyPr>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lang="en-US" altLang="zh-CN" sz="3600" noProof="0" dirty="0" smtClean="0">
                <a:ln>
                  <a:noFill/>
                </a:ln>
                <a:effectLst/>
                <a:uLnTx/>
                <a:uFillTx/>
                <a:sym typeface="+mn-ea"/>
              </a:rPr>
              <a:t>《</a:t>
            </a:r>
            <a:r>
              <a:rPr lang="zh-CN" altLang="en-US" sz="3600" noProof="0" dirty="0" smtClean="0">
                <a:ln>
                  <a:noFill/>
                </a:ln>
                <a:effectLst/>
                <a:uLnTx/>
                <a:uFillTx/>
                <a:sym typeface="+mn-ea"/>
              </a:rPr>
              <a:t>牛头</a:t>
            </a:r>
            <a:r>
              <a:rPr lang="en-US" altLang="zh-CN" sz="3600" noProof="0" dirty="0" smtClean="0">
                <a:ln>
                  <a:noFill/>
                </a:ln>
                <a:effectLst/>
                <a:uLnTx/>
                <a:uFillTx/>
                <a:sym typeface="+mn-ea"/>
              </a:rPr>
              <a:t>》</a:t>
            </a:r>
            <a:r>
              <a:rPr lang="zh-CN" altLang="en-US" sz="3600" noProof="0" dirty="0" smtClean="0">
                <a:ln>
                  <a:noFill/>
                </a:ln>
                <a:effectLst/>
                <a:uLnTx/>
                <a:uFillTx/>
                <a:sym typeface="+mn-ea"/>
              </a:rPr>
              <a:t>就是毕加索运用</a:t>
            </a:r>
            <a:r>
              <a:rPr lang="zh-CN" altLang="en-US" sz="3600">
                <a:ln>
                  <a:noFill/>
                </a:ln>
                <a:effectLst/>
                <a:uLnTx/>
                <a:uFillTx/>
                <a:latin typeface="黑体" panose="02010609060101010101" pitchFamily="49" charset="-122"/>
                <a:sym typeface="+mn-ea"/>
              </a:rPr>
              <a:t>想象力表达</a:t>
            </a:r>
            <a:r>
              <a:rPr lang="zh-CN" altLang="en-US" sz="3600" b="1">
                <a:ln>
                  <a:noFill/>
                </a:ln>
                <a:solidFill>
                  <a:srgbClr val="FF9999"/>
                </a:solidFill>
                <a:effectLst/>
                <a:uLnTx/>
                <a:uFillTx/>
                <a:latin typeface="黑体" panose="02010609060101010101" pitchFamily="49" charset="-122"/>
                <a:sym typeface="+mn-ea"/>
              </a:rPr>
              <a:t>艺术</a:t>
            </a:r>
            <a:r>
              <a:rPr lang="zh-CN" altLang="en-US" sz="3600">
                <a:ln>
                  <a:noFill/>
                </a:ln>
                <a:effectLst/>
                <a:uLnTx/>
                <a:uFillTx/>
                <a:latin typeface="黑体" panose="02010609060101010101" pitchFamily="49" charset="-122"/>
                <a:sym typeface="+mn-ea"/>
              </a:rPr>
              <a:t>的一种观点与主张的很好体现。</a:t>
            </a:r>
            <a:endParaRPr kumimoji="0" lang="zh-CN" altLang="en-US" sz="3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zh-CN" altLang="en-US" sz="3600">
                <a:ln>
                  <a:noFill/>
                </a:ln>
                <a:effectLst/>
                <a:uLnTx/>
                <a:uFillTx/>
                <a:latin typeface="黑体" panose="02010609060101010101" pitchFamily="49" charset="-122"/>
                <a:sym typeface="+mn-ea"/>
              </a:rPr>
              <a:t>  </a:t>
            </a:r>
            <a:endParaRPr kumimoji="0" lang="zh-CN" altLang="en-US" sz="3600" b="0" i="0" u="none" strike="noStrike" kern="1200" cap="none" spc="0" normalizeH="0" baseline="0" noProof="1">
              <a:ln>
                <a:noFill/>
              </a:ln>
              <a:solidFill>
                <a:schemeClr val="tx1"/>
              </a:solidFill>
              <a:effectLst/>
              <a:uLnTx/>
              <a:uFillTx/>
              <a:latin typeface="黑体" panose="02010609060101010101" pitchFamily="49" charset="-122"/>
              <a:ea typeface="+mn-ea"/>
              <a:cs typeface="+mn-cs"/>
              <a:sym typeface="+mn-ea"/>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Char char="ß"/>
              <a:defRPr/>
            </a:pPr>
            <a:r>
              <a:rPr lang="zh-CN" altLang="en-US" sz="3600">
                <a:ln>
                  <a:noFill/>
                </a:ln>
                <a:effectLst/>
                <a:uLnTx/>
                <a:uFillTx/>
                <a:latin typeface="黑体" panose="02010609060101010101" pitchFamily="49" charset="-122"/>
                <a:sym typeface="+mn-ea"/>
              </a:rPr>
              <a:t>牛还是西班牙民族精神的象征，具有特殊的文化含义。</a:t>
            </a:r>
            <a:endParaRPr lang="zh-CN" altLang="en-US" sz="3600">
              <a:ln>
                <a:noFill/>
              </a:ln>
              <a:solidFill>
                <a:srgbClr val="FF9999"/>
              </a:solidFill>
              <a:effectLst/>
              <a:uLnTx/>
              <a:uFillTx/>
              <a:latin typeface="黑体" panose="02010609060101010101" pitchFamily="49" charset="-122"/>
              <a:sym typeface="+mn-ea"/>
            </a:endParaRPr>
          </a:p>
        </p:txBody>
      </p:sp>
      <p:sp>
        <p:nvSpPr>
          <p:cNvPr id="5" name="文本框 4"/>
          <p:cNvSpPr txBox="1"/>
          <p:nvPr/>
        </p:nvSpPr>
        <p:spPr>
          <a:xfrm>
            <a:off x="3746500" y="4218940"/>
            <a:ext cx="4036060" cy="583565"/>
          </a:xfrm>
          <a:prstGeom prst="rect">
            <a:avLst/>
          </a:prstGeom>
          <a:noFill/>
        </p:spPr>
        <p:txBody>
          <a:bodyPr wrap="square" rtlCol="0" anchor="t">
            <a:spAutoFit/>
          </a:bodyPr>
          <a:p>
            <a:r>
              <a:rPr lang="zh-CN" altLang="en-US" sz="3200" b="1">
                <a:ln>
                  <a:noFill/>
                </a:ln>
                <a:solidFill>
                  <a:srgbClr val="FF9999"/>
                </a:solidFill>
                <a:effectLst/>
                <a:uLnTx/>
                <a:uFillTx/>
                <a:latin typeface="黑体" panose="02010609060101010101" pitchFamily="49" charset="-122"/>
                <a:sym typeface="+mn-ea"/>
              </a:rPr>
              <a:t>（就像我们中国的龙）</a:t>
            </a:r>
            <a:endParaRPr lang="zh-CN" altLang="en-US" sz="3200" b="1">
              <a:ln>
                <a:noFill/>
              </a:ln>
              <a:solidFill>
                <a:srgbClr val="FF9999"/>
              </a:solidFill>
              <a:effectLst/>
              <a:uLnTx/>
              <a:uFillTx/>
              <a:latin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Text Box 20"/>
          <p:cNvSpPr txBox="1">
            <a:spLocks noChangeArrowheads="1"/>
          </p:cNvSpPr>
          <p:nvPr/>
        </p:nvSpPr>
        <p:spPr bwMode="auto">
          <a:xfrm>
            <a:off x="762000" y="508116"/>
            <a:ext cx="1064110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spcBef>
                <a:spcPct val="50000"/>
              </a:spcBef>
            </a:pPr>
            <a:r>
              <a:rPr lang="zh-CN" altLang="en-US" sz="4800" b="1" dirty="0" smtClean="0">
                <a:solidFill>
                  <a:srgbClr val="FFCC66"/>
                </a:solidFill>
              </a:rPr>
              <a:t>小结：艺术家</a:t>
            </a:r>
            <a:r>
              <a:rPr lang="zh-CN" altLang="en-US" sz="4800" b="1" dirty="0">
                <a:solidFill>
                  <a:srgbClr val="FFCC66"/>
                </a:solidFill>
              </a:rPr>
              <a:t>的创作意图来自</a:t>
            </a:r>
            <a:r>
              <a:rPr lang="zh-CN" altLang="en-US" sz="4800" b="1" dirty="0" smtClean="0">
                <a:solidFill>
                  <a:srgbClr val="FFCC66"/>
                </a:solidFill>
              </a:rPr>
              <a:t>哪里？</a:t>
            </a:r>
            <a:endParaRPr lang="en-US" altLang="zh-CN" sz="4800" b="1" dirty="0">
              <a:solidFill>
                <a:srgbClr val="FFCC66"/>
              </a:solidFill>
            </a:endParaRPr>
          </a:p>
        </p:txBody>
      </p:sp>
      <p:sp>
        <p:nvSpPr>
          <p:cNvPr id="3094" name="Rectangle 22"/>
          <p:cNvSpPr>
            <a:spLocks noChangeArrowheads="1"/>
          </p:cNvSpPr>
          <p:nvPr/>
        </p:nvSpPr>
        <p:spPr bwMode="auto">
          <a:xfrm>
            <a:off x="3552190" y="1770380"/>
            <a:ext cx="6035675"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r>
              <a:rPr kumimoji="1" lang="en-US" altLang="zh-CN" sz="3200" b="1" dirty="0">
                <a:solidFill>
                  <a:srgbClr val="FFCC66"/>
                </a:solidFill>
                <a:latin typeface="宋体" panose="02010600030101010101" pitchFamily="2" charset="-122"/>
              </a:rPr>
              <a:t>1</a:t>
            </a:r>
            <a:r>
              <a:rPr kumimoji="1" lang="zh-CN" altLang="en-US" sz="3200" b="1" dirty="0">
                <a:solidFill>
                  <a:srgbClr val="FFCC66"/>
                </a:solidFill>
                <a:latin typeface="宋体" panose="02010600030101010101" pitchFamily="2" charset="-122"/>
              </a:rPr>
              <a:t>、针对社会现实以表明自己的态度、情感。（生活的感受）</a:t>
            </a:r>
            <a:endParaRPr kumimoji="1" lang="zh-CN" altLang="en-US" sz="3200" b="1" dirty="0">
              <a:solidFill>
                <a:srgbClr val="FFCC66"/>
              </a:solidFill>
              <a:latin typeface="宋体" panose="02010600030101010101" pitchFamily="2" charset="-122"/>
            </a:endParaRPr>
          </a:p>
        </p:txBody>
      </p:sp>
      <p:sp>
        <p:nvSpPr>
          <p:cNvPr id="3095" name="Rectangle 23"/>
          <p:cNvSpPr>
            <a:spLocks noChangeArrowheads="1"/>
          </p:cNvSpPr>
          <p:nvPr/>
        </p:nvSpPr>
        <p:spPr bwMode="auto">
          <a:xfrm>
            <a:off x="3965577" y="1920036"/>
            <a:ext cx="412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r>
              <a:rPr lang="en-US" altLang="zh-CN" dirty="0">
                <a:solidFill>
                  <a:srgbClr val="FF6600"/>
                </a:solidFill>
              </a:rPr>
              <a:t>■</a:t>
            </a:r>
            <a:endParaRPr lang="en-US" altLang="zh-CN" dirty="0">
              <a:solidFill>
                <a:srgbClr val="FF6600"/>
              </a:solidFill>
            </a:endParaRPr>
          </a:p>
        </p:txBody>
      </p:sp>
      <p:sp>
        <p:nvSpPr>
          <p:cNvPr id="5" name="TextBox 4"/>
          <p:cNvSpPr txBox="1"/>
          <p:nvPr/>
        </p:nvSpPr>
        <p:spPr>
          <a:xfrm>
            <a:off x="1546860" y="5002530"/>
            <a:ext cx="8698865" cy="1383665"/>
          </a:xfrm>
          <a:prstGeom prst="rect">
            <a:avLst/>
          </a:prstGeom>
          <a:noFill/>
          <a:ln w="9525">
            <a:noFill/>
          </a:ln>
        </p:spPr>
        <p:txBody>
          <a:bodyPr wrap="square" anchor="t">
            <a:spAutoFit/>
          </a:bodyPr>
          <a:p>
            <a:r>
              <a:rPr lang="zh-CN" altLang="en-US" sz="2800" b="1" dirty="0">
                <a:solidFill>
                  <a:srgbClr val="003300"/>
                </a:solidFill>
                <a:latin typeface="Comic Sans MS" panose="030F0702030302020204" pitchFamily="66" charset="0"/>
                <a:ea typeface="宋体" panose="02010600030101010101" pitchFamily="2" charset="-122"/>
              </a:rPr>
              <a:t>生活中处处皆有艺术，那么，是哪些因素激起了艺术家的这种有感而发呢？</a:t>
            </a:r>
            <a:endParaRPr lang="zh-CN" altLang="en-US" sz="2800" b="1" dirty="0">
              <a:solidFill>
                <a:srgbClr val="003300"/>
              </a:solidFill>
              <a:latin typeface="Comic Sans MS" panose="030F0702030302020204" pitchFamily="66" charset="0"/>
              <a:ea typeface="宋体" panose="02010600030101010101" pitchFamily="2" charset="-122"/>
            </a:endParaRPr>
          </a:p>
          <a:p>
            <a:r>
              <a:rPr lang="en-US" altLang="zh-CN" sz="2800" b="1" dirty="0">
                <a:solidFill>
                  <a:srgbClr val="003300"/>
                </a:solidFill>
                <a:latin typeface="Comic Sans MS" panose="030F0702030302020204" pitchFamily="66" charset="0"/>
                <a:ea typeface="宋体" panose="02010600030101010101" pitchFamily="2" charset="-122"/>
              </a:rPr>
              <a:t>            </a:t>
            </a:r>
            <a:endParaRPr lang="zh-CN" altLang="en-US" dirty="0">
              <a:latin typeface="Comic Sans MS" panose="030F0702030302020204" pitchFamily="66" charset="0"/>
              <a:ea typeface="宋体" panose="02010600030101010101" pitchFamily="2" charset="-122"/>
            </a:endParaRPr>
          </a:p>
        </p:txBody>
      </p:sp>
      <p:sp>
        <p:nvSpPr>
          <p:cNvPr id="7" name="圆角矩形 6"/>
          <p:cNvSpPr/>
          <p:nvPr/>
        </p:nvSpPr>
        <p:spPr>
          <a:xfrm>
            <a:off x="158115" y="1603375"/>
            <a:ext cx="3269615" cy="136842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rPr>
              <a:t>现实生活</a:t>
            </a:r>
            <a:endParaRPr kumimoji="0" lang="zh-CN" altLang="en-US" sz="48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
        <p:nvSpPr>
          <p:cNvPr id="8" name="圆角矩形 7"/>
          <p:cNvSpPr/>
          <p:nvPr/>
        </p:nvSpPr>
        <p:spPr>
          <a:xfrm>
            <a:off x="761683" y="3157538"/>
            <a:ext cx="2665413" cy="136842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0" i="0" u="none" strike="noStrike" kern="1200" cap="none" spc="0" normalizeH="0" baseline="0" noProof="1" smtClean="0">
                <a:ln>
                  <a:noFill/>
                </a:ln>
                <a:solidFill>
                  <a:schemeClr val="lt1"/>
                </a:solidFill>
                <a:effectLst/>
                <a:uLnTx/>
                <a:uFillTx/>
                <a:latin typeface="隶书" panose="02010509060101010101" pitchFamily="49" charset="-122"/>
                <a:ea typeface="隶书" panose="02010509060101010101" pitchFamily="49" charset="-122"/>
                <a:cs typeface="+mn-cs"/>
              </a:rPr>
              <a:t>艺术</a:t>
            </a:r>
            <a:endParaRPr kumimoji="0" lang="zh-CN" altLang="en-US" sz="4800" b="0" i="0" u="none" strike="noStrike" kern="1200" cap="none" spc="0" normalizeH="0" baseline="0" noProof="1">
              <a:ln>
                <a:noFill/>
              </a:ln>
              <a:solidFill>
                <a:schemeClr val="lt1"/>
              </a:solidFill>
              <a:effectLst/>
              <a:uLnTx/>
              <a:uFillTx/>
              <a:latin typeface="隶书" panose="02010509060101010101" pitchFamily="49" charset="-122"/>
              <a:ea typeface="隶书" panose="02010509060101010101" pitchFamily="49" charset="-122"/>
              <a:cs typeface="+mn-cs"/>
            </a:endParaRPr>
          </a:p>
        </p:txBody>
      </p:sp>
      <p:sp>
        <p:nvSpPr>
          <p:cNvPr id="2" name="文本框 1"/>
          <p:cNvSpPr txBox="1"/>
          <p:nvPr/>
        </p:nvSpPr>
        <p:spPr>
          <a:xfrm>
            <a:off x="3552190" y="3405505"/>
            <a:ext cx="6035675" cy="1076325"/>
          </a:xfrm>
          <a:prstGeom prst="rect">
            <a:avLst/>
          </a:prstGeom>
          <a:noFill/>
        </p:spPr>
        <p:txBody>
          <a:bodyPr wrap="square" rtlCol="0" anchor="t">
            <a:spAutoFit/>
          </a:bodyPr>
          <a:p>
            <a:pPr eaLnBrk="1" hangingPunct="1"/>
            <a:r>
              <a:rPr kumimoji="1" lang="en-US" altLang="zh-CN" sz="3200" b="1" dirty="0">
                <a:solidFill>
                  <a:srgbClr val="FFCC66"/>
                </a:solidFill>
                <a:latin typeface="+mn-ea"/>
                <a:sym typeface="+mn-ea"/>
              </a:rPr>
              <a:t>2</a:t>
            </a:r>
            <a:r>
              <a:rPr kumimoji="1" lang="zh-CN" altLang="en-US" sz="3200" b="1" dirty="0">
                <a:solidFill>
                  <a:srgbClr val="FFCC66"/>
                </a:solidFill>
                <a:latin typeface="+mn-ea"/>
                <a:sym typeface="+mn-ea"/>
              </a:rPr>
              <a:t>、针对艺术问题阐述自己的观点、主张。（艺术的追求）</a:t>
            </a:r>
            <a:endParaRPr lang="zh-CN" altLang="en-US" sz="3200">
              <a:latin typeface="+mn-ea"/>
            </a:endParaRPr>
          </a:p>
        </p:txBody>
      </p:sp>
      <p:sp>
        <p:nvSpPr>
          <p:cNvPr id="3" name="Rectangle 24"/>
          <p:cNvSpPr>
            <a:spLocks noChangeArrowheads="1"/>
          </p:cNvSpPr>
          <p:nvPr/>
        </p:nvSpPr>
        <p:spPr bwMode="auto">
          <a:xfrm flipV="1">
            <a:off x="3965575" y="3576320"/>
            <a:ext cx="41338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p>
            <a:pPr algn="ctr" eaLnBrk="1" hangingPunct="1"/>
            <a:r>
              <a:rPr lang="en-US" altLang="zh-CN" dirty="0">
                <a:solidFill>
                  <a:srgbClr val="FF6600"/>
                </a:solidFill>
              </a:rPr>
              <a:t>■</a:t>
            </a:r>
            <a:endParaRPr lang="en-US" altLang="zh-CN"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094">
                                            <p:txEl>
                                              <p:pRg st="0" end="0"/>
                                            </p:txEl>
                                          </p:spTgt>
                                        </p:tgtEl>
                                        <p:attrNameLst>
                                          <p:attrName>style.visibility</p:attrName>
                                        </p:attrNameLst>
                                      </p:cBhvr>
                                      <p:to>
                                        <p:strVal val="visible"/>
                                      </p:to>
                                    </p:set>
                                    <p:anim calcmode="lin" valueType="num">
                                      <p:cBhvr>
                                        <p:cTn id="17" dur="1000" fill="hold"/>
                                        <p:tgtEl>
                                          <p:spTgt spid="309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09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09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09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3" grpId="0" bldLvl="0" animBg="1"/>
      <p:bldP spid="7" grpId="1" bldLvl="0" animBg="1"/>
      <p:bldP spid="8" grpId="1" animBg="1"/>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离子">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离子">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3435</Words>
  <Application>WPS 演示</Application>
  <PresentationFormat>宽屏</PresentationFormat>
  <Paragraphs>296</Paragraphs>
  <Slides>29</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29</vt:i4>
      </vt:variant>
    </vt:vector>
  </HeadingPairs>
  <TitlesOfParts>
    <vt:vector size="52" baseType="lpstr">
      <vt:lpstr>Arial</vt:lpstr>
      <vt:lpstr>宋体</vt:lpstr>
      <vt:lpstr>Wingdings</vt:lpstr>
      <vt:lpstr>Wingdings 3</vt:lpstr>
      <vt:lpstr>Arial</vt:lpstr>
      <vt:lpstr>华文彩云</vt:lpstr>
      <vt:lpstr>Wingdings</vt:lpstr>
      <vt:lpstr>黑体</vt:lpstr>
      <vt:lpstr>Times New Roman</vt:lpstr>
      <vt:lpstr>Comic Sans MS</vt:lpstr>
      <vt:lpstr>隶书</vt:lpstr>
      <vt:lpstr>Calibri</vt:lpstr>
      <vt:lpstr>幼圆</vt:lpstr>
      <vt:lpstr>Wingdings 2</vt:lpstr>
      <vt:lpstr>Century Gothic</vt:lpstr>
      <vt:lpstr>微软雅黑</vt:lpstr>
      <vt:lpstr>Arial Unicode MS</vt:lpstr>
      <vt:lpstr>English111 Vivace BT</vt:lpstr>
      <vt:lpstr>Terminator Two</vt:lpstr>
      <vt:lpstr>Perpetua</vt:lpstr>
      <vt:lpstr>华文琥珀</vt:lpstr>
      <vt:lpstr>Segoe Print</vt:lpstr>
      <vt:lpstr>离子</vt:lpstr>
      <vt:lpstr>PowerPoint 演示文稿</vt:lpstr>
      <vt:lpstr>PowerPoint 演示文稿</vt:lpstr>
      <vt:lpstr>本课目标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二、影响艺术家创作意图的因素有两点：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vt:lpstr>
      <vt:lpstr>课堂小结</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cp:lastModifiedBy>
  <cp:revision>140</cp:revision>
  <dcterms:created xsi:type="dcterms:W3CDTF">2017-11-30T01:12:00Z</dcterms:created>
  <dcterms:modified xsi:type="dcterms:W3CDTF">2017-12-14T03:01:37Z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