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384" r:id="rId4"/>
    <p:sldId id="355" r:id="rId5"/>
    <p:sldId id="356" r:id="rId6"/>
    <p:sldId id="329" r:id="rId8"/>
    <p:sldId id="375" r:id="rId9"/>
    <p:sldId id="366" r:id="rId10"/>
    <p:sldId id="371" r:id="rId11"/>
    <p:sldId id="374" r:id="rId12"/>
    <p:sldId id="332" r:id="rId13"/>
    <p:sldId id="302" r:id="rId14"/>
    <p:sldId id="299" r:id="rId15"/>
    <p:sldId id="372" r:id="rId16"/>
  </p:sldIdLst>
  <p:sldSz cx="9144000" cy="6858000" type="screen4x3"/>
  <p:notesSz cx="6858000" cy="9144000"/>
  <p:defaultTextStyle>
    <a:defPPr>
      <a:defRPr lang="zh-CN"/>
    </a:defPPr>
    <a:lvl1pPr marL="0" lvl="0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1pPr>
    <a:lvl2pPr marL="457200" lvl="1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2pPr>
    <a:lvl3pPr marL="914400" lvl="2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3pPr>
    <a:lvl4pPr marL="1371600" lvl="3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4pPr>
    <a:lvl5pPr marL="1828800" lvl="4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5pPr>
    <a:lvl6pPr marL="2286000" lvl="5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6pPr>
    <a:lvl7pPr marL="2743200" lvl="6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7pPr>
    <a:lvl8pPr marL="3200400" lvl="7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8pPr>
    <a:lvl9pPr marL="3657600" lvl="8" indent="0" algn="ctr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0" i="0" u="none" kern="1200" baseline="0">
        <a:solidFill>
          <a:schemeClr val="tx1"/>
        </a:solidFill>
        <a:latin typeface="黑体" panose="02010609060101010101" pitchFamily="1" charset="-122"/>
        <a:ea typeface="黑体" panose="02010609060101010101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08F6"/>
    <a:srgbClr val="CC00FF"/>
    <a:srgbClr val="CCABB6"/>
    <a:srgbClr val="F3BFD2"/>
    <a:srgbClr val="FF0000"/>
    <a:srgbClr val="C7EAFD"/>
    <a:srgbClr val="FFFF00"/>
    <a:srgbClr val="DA1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948" y="-96"/>
      </p:cViewPr>
      <p:guideLst>
        <p:guide orient="horz" pos="2160"/>
        <p:guide pos="27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2052" name="幻灯片图像占位符 20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hyperlink" Target="../../../&#30446;&#24405;.ppt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27" name="图片 1026" descr="按扭1">
            <a:hlinkClick r:id="rId12" tooltip="返回目录" action="ppaction://hlinkpres?slideindex=1&amp;slidetitle=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24600" y="6505575"/>
            <a:ext cx="681038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1027" descr="按扭2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15163" y="6505575"/>
            <a:ext cx="681037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1028" descr="按扭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96200" y="6505575"/>
            <a:ext cx="681038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图片 1029" descr="按扭5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72475" y="6505575"/>
            <a:ext cx="681038" cy="2762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2pPr>
      <a:lvl3pPr marL="914400" lvl="2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3pPr>
      <a:lvl4pPr marL="1371600" lvl="3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4pPr>
      <a:lvl5pPr marL="1828800" lvl="4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5pPr>
      <a:lvl6pPr marL="2286000" lvl="5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6pPr>
      <a:lvl7pPr marL="2743200" lvl="6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7pPr>
      <a:lvl8pPr marL="3200400" lvl="7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8pPr>
      <a:lvl9pPr marL="3657600" lvl="8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0" i="0" u="none" kern="1200" baseline="0">
          <a:solidFill>
            <a:schemeClr val="tx1"/>
          </a:solidFill>
          <a:latin typeface="黑体" panose="02010609060101010101" pitchFamily="1" charset="-122"/>
          <a:ea typeface="黑体" panose="02010609060101010101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>
              <a:defRPr sz="1400"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ctr">
              <a:defRPr sz="1400"/>
            </a:lvl1pPr>
          </a:lstStyle>
          <a:p>
            <a:pPr lvl="0" fontAlgn="base"/>
            <a:endParaRPr strike="noStrike" noProof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组合 9217"/>
          <p:cNvGrpSpPr>
            <a:grpSpLocks noChangeAspect="1"/>
          </p:cNvGrpSpPr>
          <p:nvPr/>
        </p:nvGrpSpPr>
        <p:grpSpPr>
          <a:xfrm>
            <a:off x="5508625" y="3284538"/>
            <a:ext cx="3635375" cy="3403600"/>
            <a:chOff x="0" y="0"/>
            <a:chExt cx="2472" cy="2507"/>
          </a:xfrm>
        </p:grpSpPr>
        <p:pic>
          <p:nvPicPr>
            <p:cNvPr id="9219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" y="0"/>
              <a:ext cx="1970" cy="2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7"/>
              <a:ext cx="906" cy="1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1" name="Rectangle 2"/>
          <p:cNvSpPr>
            <a:spLocks noGrp="1"/>
          </p:cNvSpPr>
          <p:nvPr>
            <p:ph type="ctrTitle"/>
          </p:nvPr>
        </p:nvSpPr>
        <p:spPr>
          <a:xfrm>
            <a:off x="250825" y="1123950"/>
            <a:ext cx="6659563" cy="1489075"/>
          </a:xfrm>
          <a:solidFill>
            <a:srgbClr val="BBE0E3">
              <a:alpha val="64999"/>
            </a:srgbClr>
          </a:solidFill>
        </p:spPr>
        <p:txBody>
          <a:bodyPr wrap="square" anchor="ctr"/>
          <a:lstStyle>
            <a:lvl1pPr lvl="0">
              <a:defRPr/>
            </a:lvl1pPr>
          </a:lstStyle>
          <a:p>
            <a:pPr lvl="0" indent="0"/>
            <a:r>
              <a:rPr lang="zh-CN" altLang="en-US" sz="6900" b="1">
                <a:solidFill>
                  <a:srgbClr val="0070C0"/>
                </a:solidFill>
                <a:ea typeface="华文彩云" pitchFamily="2" charset="-122"/>
              </a:rPr>
              <a:t>认识负数</a:t>
            </a:r>
            <a:endParaRPr lang="zh-CN" altLang="en-US"/>
          </a:p>
        </p:txBody>
      </p:sp>
      <p:sp>
        <p:nvSpPr>
          <p:cNvPr id="9222" name="文本框 7174"/>
          <p:cNvSpPr txBox="1"/>
          <p:nvPr/>
        </p:nvSpPr>
        <p:spPr>
          <a:xfrm>
            <a:off x="754063" y="4221163"/>
            <a:ext cx="60515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pitchFamily="49" charset="-122"/>
              </a:rPr>
              <a:t>常州市新北区百丈中心小学   赵春香</a:t>
            </a:r>
            <a:endParaRPr lang="zh-CN" altLang="en-US" sz="2800" b="1" dirty="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-7620"/>
            <a:ext cx="9133840" cy="6873240"/>
          </a:xfrm>
          <a:prstGeom prst="rect">
            <a:avLst/>
          </a:prstGeom>
        </p:spPr>
      </p:pic>
      <p:sp>
        <p:nvSpPr>
          <p:cNvPr id="21506" name="矩形 21505"/>
          <p:cNvSpPr/>
          <p:nvPr/>
        </p:nvSpPr>
        <p:spPr>
          <a:xfrm>
            <a:off x="3040380" y="2283460"/>
            <a:ext cx="3505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3"/>
          <p:cNvSpPr txBox="1"/>
          <p:nvPr/>
        </p:nvSpPr>
        <p:spPr>
          <a:xfrm>
            <a:off x="3698875" y="4229418"/>
            <a:ext cx="562610" cy="29400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05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410845" y="533400"/>
            <a:ext cx="8688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说一说：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你能分别说说下面正、负数表示的含义吗？</a:t>
            </a:r>
            <a:endParaRPr lang="zh-CN" altLang="en-US" sz="28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78815" y="3756025"/>
            <a:ext cx="3830320" cy="3068955"/>
            <a:chOff x="1069" y="5915"/>
            <a:chExt cx="6032" cy="4833"/>
          </a:xfrm>
        </p:grpSpPr>
        <p:sp>
          <p:nvSpPr>
            <p:cNvPr id="2" name="文本框 1"/>
            <p:cNvSpPr txBox="1"/>
            <p:nvPr/>
          </p:nvSpPr>
          <p:spPr>
            <a:xfrm>
              <a:off x="2239" y="10024"/>
              <a:ext cx="381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1" charset="-122"/>
                  <a:ea typeface="宋体" panose="02010600030101010101" pitchFamily="2" charset="-122"/>
                </a:rPr>
                <a:t>支付宝账单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1" charset="-122"/>
                <a:ea typeface="宋体" panose="0201060003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9" y="5915"/>
              <a:ext cx="6033" cy="411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39115" y="1486535"/>
            <a:ext cx="4433570" cy="2231390"/>
            <a:chOff x="849" y="2341"/>
            <a:chExt cx="6982" cy="3514"/>
          </a:xfrm>
        </p:grpSpPr>
        <p:grpSp>
          <p:nvGrpSpPr>
            <p:cNvPr id="13" name="组合 12"/>
            <p:cNvGrpSpPr/>
            <p:nvPr/>
          </p:nvGrpSpPr>
          <p:grpSpPr>
            <a:xfrm>
              <a:off x="849" y="2341"/>
              <a:ext cx="6980" cy="3514"/>
              <a:chOff x="839" y="2341"/>
              <a:chExt cx="6203" cy="3514"/>
            </a:xfrm>
          </p:grpSpPr>
          <p:sp>
            <p:nvSpPr>
              <p:cNvPr id="19464" name="文本框 19463"/>
              <p:cNvSpPr txBox="1"/>
              <p:nvPr/>
            </p:nvSpPr>
            <p:spPr>
              <a:xfrm>
                <a:off x="2748" y="5130"/>
                <a:ext cx="2142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黑体" panose="02010609060101010101" pitchFamily="1" charset="-122"/>
                    <a:ea typeface="宋体" panose="02010600030101010101" pitchFamily="2" charset="-122"/>
                  </a:rPr>
                  <a:t>存折</a:t>
                </a:r>
                <a:endParaRPr lang="zh-CN" altLang="en-US" sz="2400" b="1" dirty="0">
                  <a:solidFill>
                    <a:srgbClr val="FF0000"/>
                  </a:solidFill>
                  <a:latin typeface="黑体" panose="02010609060101010101" pitchFamily="1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9" y="2341"/>
                <a:ext cx="6203" cy="2836"/>
              </a:xfrm>
              <a:prstGeom prst="rect">
                <a:avLst/>
              </a:prstGeom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" y="2421"/>
              <a:ext cx="3188" cy="70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5598795" y="1703705"/>
            <a:ext cx="2705100" cy="4027170"/>
            <a:chOff x="8817" y="2683"/>
            <a:chExt cx="4260" cy="6342"/>
          </a:xfrm>
        </p:grpSpPr>
        <p:grpSp>
          <p:nvGrpSpPr>
            <p:cNvPr id="7" name="组合 6"/>
            <p:cNvGrpSpPr/>
            <p:nvPr/>
          </p:nvGrpSpPr>
          <p:grpSpPr>
            <a:xfrm>
              <a:off x="8817" y="2683"/>
              <a:ext cx="4261" cy="6343"/>
              <a:chOff x="647" y="2585"/>
              <a:chExt cx="3659" cy="570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" y="2585"/>
                <a:ext cx="3659" cy="5049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1758" y="7634"/>
                <a:ext cx="1662" cy="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FF0000"/>
                    </a:solidFill>
                    <a:ea typeface="宋体" panose="02010600030101010101" pitchFamily="2" charset="-122"/>
                    <a:sym typeface="+mn-ea"/>
                  </a:rPr>
                  <a:t>计算器</a:t>
                </a:r>
                <a:endParaRPr lang="zh-CN" altLang="en-US" sz="2400" b="1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9224" y="3773"/>
              <a:ext cx="3405" cy="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</a:rPr>
                <a:t>         -1</a:t>
              </a:r>
              <a:endParaRPr lang="en-US" altLang="zh-CN" sz="28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5715"/>
            <a:ext cx="9165590" cy="684657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905375" y="2239010"/>
            <a:ext cx="2740660" cy="1654175"/>
            <a:chOff x="254" y="3263"/>
            <a:chExt cx="5352" cy="28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" y="3263"/>
              <a:ext cx="1198" cy="286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" y="3263"/>
              <a:ext cx="1198" cy="286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" y="3263"/>
              <a:ext cx="1198" cy="28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" y="3263"/>
              <a:ext cx="1198" cy="2868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10" y="1854200"/>
            <a:ext cx="812165" cy="2118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1620" y="4305300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0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0800" y="11620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正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265" y="11620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负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94885" y="42843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+1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75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90575" y="4120515"/>
            <a:ext cx="8268970" cy="163830"/>
            <a:chOff x="1245" y="6489"/>
            <a:chExt cx="13022" cy="258"/>
          </a:xfrm>
        </p:grpSpPr>
        <p:grpSp>
          <p:nvGrpSpPr>
            <p:cNvPr id="14" name="组合 13"/>
            <p:cNvGrpSpPr/>
            <p:nvPr/>
          </p:nvGrpSpPr>
          <p:grpSpPr>
            <a:xfrm rot="0">
              <a:off x="1245" y="6489"/>
              <a:ext cx="13023" cy="258"/>
              <a:chOff x="303" y="1737"/>
              <a:chExt cx="13850" cy="258"/>
            </a:xfrm>
          </p:grpSpPr>
          <p:grpSp>
            <p:nvGrpSpPr>
              <p:cNvPr id="16388" name="组合 16387"/>
              <p:cNvGrpSpPr/>
              <p:nvPr/>
            </p:nvGrpSpPr>
            <p:grpSpPr>
              <a:xfrm>
                <a:off x="303" y="1755"/>
                <a:ext cx="13850" cy="240"/>
                <a:chOff x="-887" y="0"/>
                <a:chExt cx="5540" cy="96"/>
              </a:xfrm>
            </p:grpSpPr>
            <p:sp>
              <p:nvSpPr>
                <p:cNvPr id="16389" name="直接连接符 16388"/>
                <p:cNvSpPr/>
                <p:nvPr/>
              </p:nvSpPr>
              <p:spPr>
                <a:xfrm>
                  <a:off x="-887" y="96"/>
                  <a:ext cx="554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16390" name="直接连接符 16389"/>
                <p:cNvSpPr/>
                <p:nvPr/>
              </p:nvSpPr>
              <p:spPr>
                <a:xfrm>
                  <a:off x="158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2" name="直接连接符 16391"/>
                <p:cNvSpPr/>
                <p:nvPr/>
              </p:nvSpPr>
              <p:spPr>
                <a:xfrm>
                  <a:off x="206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3" name="直接连接符 16392"/>
                <p:cNvSpPr/>
                <p:nvPr/>
              </p:nvSpPr>
              <p:spPr>
                <a:xfrm>
                  <a:off x="254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4" name="直接连接符 16393"/>
                <p:cNvSpPr/>
                <p:nvPr/>
              </p:nvSpPr>
              <p:spPr>
                <a:xfrm>
                  <a:off x="110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5" name="直接连接符 16394"/>
                <p:cNvSpPr/>
                <p:nvPr/>
              </p:nvSpPr>
              <p:spPr>
                <a:xfrm>
                  <a:off x="62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" name="直接连接符 14"/>
                <p:cNvSpPr/>
                <p:nvPr/>
              </p:nvSpPr>
              <p:spPr>
                <a:xfrm>
                  <a:off x="1593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" name="直接连接符 15"/>
                <p:cNvSpPr/>
                <p:nvPr/>
              </p:nvSpPr>
              <p:spPr>
                <a:xfrm>
                  <a:off x="2073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" name="直接连接符 16"/>
              <p:cNvSpPr/>
              <p:nvPr/>
            </p:nvSpPr>
            <p:spPr>
              <a:xfrm>
                <a:off x="1736" y="1737"/>
                <a:ext cx="0" cy="24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" name="直接连接符 17"/>
              <p:cNvSpPr/>
              <p:nvPr/>
            </p:nvSpPr>
            <p:spPr>
              <a:xfrm>
                <a:off x="2908" y="1737"/>
                <a:ext cx="0" cy="24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" name="直接连接符 18"/>
            <p:cNvSpPr/>
            <p:nvPr/>
          </p:nvSpPr>
          <p:spPr>
            <a:xfrm>
              <a:off x="10455" y="6489"/>
              <a:ext cx="1" cy="24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直接连接符 19"/>
            <p:cNvSpPr/>
            <p:nvPr/>
          </p:nvSpPr>
          <p:spPr>
            <a:xfrm>
              <a:off x="11587" y="6489"/>
              <a:ext cx="1" cy="24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1341120" y="2239010"/>
            <a:ext cx="2740660" cy="1654175"/>
            <a:chOff x="254" y="3263"/>
            <a:chExt cx="5352" cy="286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" y="3263"/>
              <a:ext cx="1198" cy="286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" y="3263"/>
              <a:ext cx="1198" cy="286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" y="3263"/>
              <a:ext cx="1198" cy="286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" y="3263"/>
              <a:ext cx="1198" cy="2868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6198235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706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43635" y="43097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41500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4698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8137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-1</a:t>
            </a:r>
            <a:endParaRPr lang="en-US" altLang="zh-CN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-8255"/>
            <a:ext cx="9144635" cy="6851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21000" y="1779905"/>
            <a:ext cx="6085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rgbClr val="000000"/>
                </a:solidFill>
              </a:rPr>
              <a:t>1.服装店赚了2000元。</a:t>
            </a:r>
            <a:endParaRPr lang="zh-CN" altLang="en-US" sz="360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5920" y="2786380"/>
            <a:ext cx="5563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rgbClr val="000000"/>
                </a:solidFill>
                <a:sym typeface="+mn-ea"/>
              </a:rPr>
              <a:t>2.我在银行存入300元</a:t>
            </a:r>
            <a:r>
              <a:rPr lang="zh-CN" altLang="en-US">
                <a:solidFill>
                  <a:srgbClr val="000000"/>
                </a:solidFill>
                <a:sym typeface="+mn-ea"/>
              </a:rPr>
              <a:t>。</a:t>
            </a:r>
            <a:endParaRPr lang="zh-CN" altLang="en-US">
              <a:solidFill>
                <a:srgbClr val="00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6170" y="3947795"/>
            <a:ext cx="5932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000000"/>
                </a:solidFill>
                <a:sym typeface="+mn-ea"/>
              </a:rPr>
              <a:t>3.上车</a:t>
            </a:r>
            <a:r>
              <a:rPr lang="en-US" altLang="zh-CN" sz="3600">
                <a:solidFill>
                  <a:srgbClr val="000000"/>
                </a:solidFill>
                <a:sym typeface="+mn-ea"/>
              </a:rPr>
              <a:t>6</a:t>
            </a:r>
            <a:r>
              <a:rPr lang="zh-CN" altLang="en-US" sz="3600">
                <a:solidFill>
                  <a:srgbClr val="000000"/>
                </a:solidFill>
                <a:sym typeface="+mn-ea"/>
              </a:rPr>
              <a:t>人</a:t>
            </a:r>
            <a:endParaRPr lang="zh-CN" altLang="en-US" sz="3600">
              <a:solidFill>
                <a:srgbClr val="000000"/>
              </a:solidFill>
              <a:sym typeface="+mn-ea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01650" y="165100"/>
            <a:ext cx="2739390" cy="1139190"/>
          </a:xfrm>
          <a:prstGeom prst="cloudCallout">
            <a:avLst>
              <a:gd name="adj1" fmla="val 66553"/>
              <a:gd name="adj2" fmla="val 564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7085" y="388620"/>
            <a:ext cx="2310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与我相反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3965" y="1049111"/>
            <a:ext cx="1401445" cy="567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7845" y="1079500"/>
            <a:ext cx="1401445" cy="5677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69315" y="3175"/>
            <a:ext cx="81260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温度计显示的是某一天三亚和哈尔滨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个城市的最低气温。</a:t>
            </a:r>
            <a:endParaRPr lang="zh-CN" altLang="en-US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10" y="15875"/>
            <a:ext cx="980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6840" y="2838450"/>
            <a:ext cx="2931160" cy="2285365"/>
            <a:chOff x="5016" y="360"/>
            <a:chExt cx="4572" cy="31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6" y="360"/>
              <a:ext cx="4572" cy="31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597" y="2869"/>
              <a:ext cx="1357" cy="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三亚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97400" y="2839085"/>
            <a:ext cx="2854325" cy="2284730"/>
            <a:chOff x="9526" y="1225"/>
            <a:chExt cx="4733" cy="31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6" y="1225"/>
              <a:ext cx="4733" cy="317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1309" y="3634"/>
              <a:ext cx="1853" cy="6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哈尔滨</a:t>
              </a:r>
              <a:endPara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" name="Rectangle 6"/>
          <p:cNvSpPr/>
          <p:nvPr/>
        </p:nvSpPr>
        <p:spPr>
          <a:xfrm>
            <a:off x="3680460" y="3197225"/>
            <a:ext cx="169545" cy="2809240"/>
          </a:xfrm>
          <a:prstGeom prst="rect">
            <a:avLst/>
          </a:prstGeom>
          <a:solidFill>
            <a:srgbClr val="FF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8202295" y="4874948"/>
            <a:ext cx="170180" cy="112970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35" name="直接连接符 14"/>
          <p:cNvCxnSpPr/>
          <p:nvPr/>
        </p:nvCxnSpPr>
        <p:spPr>
          <a:xfrm>
            <a:off x="2780030" y="4046220"/>
            <a:ext cx="21590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6" name="直接连接符 14"/>
          <p:cNvCxnSpPr/>
          <p:nvPr/>
        </p:nvCxnSpPr>
        <p:spPr>
          <a:xfrm>
            <a:off x="7010400" y="4047490"/>
            <a:ext cx="21590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5625465" y="3791585"/>
            <a:ext cx="93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Oval 44"/>
          <p:cNvSpPr/>
          <p:nvPr/>
        </p:nvSpPr>
        <p:spPr>
          <a:xfrm>
            <a:off x="3048000" y="1079500"/>
            <a:ext cx="505460" cy="54102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" name="Oval 44"/>
          <p:cNvSpPr/>
          <p:nvPr/>
        </p:nvSpPr>
        <p:spPr>
          <a:xfrm>
            <a:off x="3708400" y="1079500"/>
            <a:ext cx="505460" cy="541020"/>
          </a:xfrm>
          <a:prstGeom prst="ellipse">
            <a:avLst/>
          </a:pr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0225" y="1119505"/>
            <a:ext cx="119189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摄氏度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53585" y="1120140"/>
            <a:ext cx="119189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华氏度</a:t>
            </a:r>
            <a:endParaRPr lang="zh-CN" altLang="en-US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25065" y="3778250"/>
            <a:ext cx="1222375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752600" y="10668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86200" y="1066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780030" y="2965450"/>
            <a:ext cx="499110" cy="8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010400" y="4299585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930900" y="3796030"/>
            <a:ext cx="77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28005" y="3050540"/>
            <a:ext cx="1297940" cy="18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6"/>
          <p:cNvSpPr/>
          <p:nvPr/>
        </p:nvSpPr>
        <p:spPr>
          <a:xfrm>
            <a:off x="3689985" y="3140710"/>
            <a:ext cx="173355" cy="100965"/>
          </a:xfrm>
          <a:prstGeom prst="rect">
            <a:avLst/>
          </a:prstGeom>
          <a:solidFill>
            <a:srgbClr val="FF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8203701" y="4962405"/>
            <a:ext cx="168774" cy="1044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8203701" y="5480594"/>
            <a:ext cx="170180" cy="525961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3693160" y="2618105"/>
            <a:ext cx="169545" cy="521970"/>
          </a:xfrm>
          <a:prstGeom prst="rect">
            <a:avLst/>
          </a:prstGeom>
          <a:solidFill>
            <a:srgbClr val="FF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1" bldLvl="0" animBg="1"/>
      <p:bldP spid="5" grpId="0"/>
      <p:bldP spid="20" grpId="0" bldLvl="0" animBg="1"/>
      <p:bldP spid="21" grpId="0" bldLvl="0" animBg="1"/>
      <p:bldP spid="22" grpId="0" bldLvl="0" animBg="1"/>
      <p:bldP spid="23" grpId="0" bldLvl="0" animBg="1"/>
      <p:bldP spid="43" grpId="0"/>
      <p:bldP spid="46" grpId="0" bldLvl="0" animBg="1"/>
      <p:bldP spid="47" grpId="0" bldLvl="0" animBg="1"/>
      <p:bldP spid="47" grpId="2" bldLvl="0" animBg="1"/>
      <p:bldP spid="48" grpId="0" bldLvl="0" animBg="1"/>
      <p:bldP spid="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39190" y="1818640"/>
            <a:ext cx="6877685" cy="3790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1821180" y="3666490"/>
            <a:ext cx="5781040" cy="601345"/>
            <a:chOff x="2630" y="4192"/>
            <a:chExt cx="9104" cy="947"/>
          </a:xfrm>
        </p:grpSpPr>
        <p:sp>
          <p:nvSpPr>
            <p:cNvPr id="8200" name="Line 23"/>
            <p:cNvSpPr/>
            <p:nvPr/>
          </p:nvSpPr>
          <p:spPr>
            <a:xfrm flipV="1">
              <a:off x="2630" y="5107"/>
              <a:ext cx="9088" cy="3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8960" y="4192"/>
              <a:ext cx="2775" cy="9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楷体_GB2312" pitchFamily="1" charset="-122"/>
                  <a:cs typeface="+mn-cs"/>
                </a:rPr>
                <a:t>海平面</a:t>
              </a:r>
              <a:endParaRPr kumimoji="0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1" charset="-122"/>
                <a:cs typeface="+mn-cs"/>
              </a:endParaRPr>
            </a:p>
          </p:txBody>
        </p:sp>
      </p:grpSp>
      <p:sp>
        <p:nvSpPr>
          <p:cNvPr id="8202" name="Text Box 28"/>
          <p:cNvSpPr txBox="1"/>
          <p:nvPr/>
        </p:nvSpPr>
        <p:spPr>
          <a:xfrm>
            <a:off x="7516495" y="3834765"/>
            <a:ext cx="13925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米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1805305"/>
            <a:ext cx="533400" cy="245046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580130" y="423735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616960" y="4321810"/>
            <a:ext cx="648970" cy="16954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417060" y="4321810"/>
            <a:ext cx="15595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155</a:t>
            </a:r>
            <a:r>
              <a:rPr lang="zh-CN" altLang="en-US" sz="2800" b="1">
                <a:solidFill>
                  <a:srgbClr val="002060"/>
                </a:solidFill>
              </a:rPr>
              <a:t>米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20" y="379730"/>
            <a:ext cx="8989695" cy="952500"/>
            <a:chOff x="12" y="598"/>
            <a:chExt cx="14157" cy="1500"/>
          </a:xfrm>
        </p:grpSpPr>
        <p:sp>
          <p:nvSpPr>
            <p:cNvPr id="2" name="文本框 1"/>
            <p:cNvSpPr txBox="1"/>
            <p:nvPr/>
          </p:nvSpPr>
          <p:spPr>
            <a:xfrm>
              <a:off x="12" y="598"/>
              <a:ext cx="15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例</a:t>
              </a:r>
              <a:r>
                <a:rPr lang="en-US" altLang="zh-CN" sz="2800" b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3316" name="文本框 13315"/>
            <p:cNvSpPr txBox="1"/>
            <p:nvPr/>
          </p:nvSpPr>
          <p:spPr>
            <a:xfrm>
              <a:off x="1417" y="598"/>
              <a:ext cx="12753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你能看图说出珠穆朗玛峰和吐鲁番盆地比海平面高或低多少米吗？</a:t>
              </a:r>
              <a:endPara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8750" y="2127885"/>
            <a:ext cx="179133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珠穆朗玛峰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6330" y="4566920"/>
            <a:ext cx="203073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吐鲁番盆地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750" y="2687320"/>
            <a:ext cx="233426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海拔正</a:t>
            </a:r>
            <a:r>
              <a:rPr lang="en-US" altLang="x-none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8844.4</a:t>
            </a:r>
            <a:r>
              <a:rPr lang="zh-CN" altLang="en-US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endParaRPr lang="zh-CN" altLang="en-US" sz="2400" b="1" dirty="0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93010" y="5149215"/>
            <a:ext cx="203200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海拔负</a:t>
            </a:r>
            <a:r>
              <a:rPr lang="en-US" altLang="zh-CN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155</a:t>
            </a:r>
            <a:r>
              <a:rPr lang="zh-CN" altLang="en-US" sz="2400" b="1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米</a:t>
            </a:r>
            <a:endParaRPr lang="zh-CN" altLang="en-US" sz="2400" b="1" dirty="0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93205" y="2838450"/>
            <a:ext cx="2555240" cy="23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20" y="2611755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68195" y="5149215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467600" y="60198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91400" y="59436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REC20181016140349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4135" y="5943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31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12" grpId="0" bldLvl="0" animBg="1"/>
      <p:bldP spid="15" grpId="0" bldLvl="0" animBg="1"/>
      <p:bldP spid="8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21507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-69532"/>
            <a:ext cx="9124950" cy="6996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/>
        </p:nvSpPr>
        <p:spPr>
          <a:xfrm>
            <a:off x="5919788" y="101600"/>
            <a:ext cx="2305050" cy="1008063"/>
          </a:xfrm>
          <a:prstGeom prst="cloudCallout">
            <a:avLst>
              <a:gd name="adj1" fmla="val 66553"/>
              <a:gd name="adj2" fmla="val 564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9" name="文本框 14"/>
          <p:cNvSpPr txBox="1"/>
          <p:nvPr/>
        </p:nvSpPr>
        <p:spPr>
          <a:xfrm>
            <a:off x="6243955" y="346075"/>
            <a:ext cx="2689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课堂检测</a:t>
            </a:r>
            <a:endParaRPr lang="zh-CN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11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lum bright="-29999" contrast="46000"/>
          </a:blip>
          <a:srcRect/>
          <a:stretch>
            <a:fillRect/>
          </a:stretch>
        </p:blipFill>
        <p:spPr>
          <a:xfrm>
            <a:off x="8224838" y="-68262"/>
            <a:ext cx="909637" cy="1066800"/>
          </a:xfrm>
        </p:spPr>
      </p:pic>
      <p:sp>
        <p:nvSpPr>
          <p:cNvPr id="21512" name="文本框 6"/>
          <p:cNvSpPr txBox="1"/>
          <p:nvPr/>
        </p:nvSpPr>
        <p:spPr>
          <a:xfrm>
            <a:off x="182880" y="1410970"/>
            <a:ext cx="87788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以地面为标准，车库在地下2层可以记作（    ）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层，书店在地上3层可以记作（   ）层。 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）以原来的乘客为标准，上来了8人可以记作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   ）人，下去了6人可以记作（     ）人。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）以小芳的体重为标准，小明比小芳重3.2千克可以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记作（   ）千克，小辉比小芳轻0.8千克可以记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作（    ）千克。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（4）小明出校门，向东走50米记作（   ）米，向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（   ）走50米记作（    ）米。</a:t>
            </a: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buFont typeface="Arial" panose="020B0604020202020204" pitchFamily="34" charset="0"/>
              <a:buNone/>
            </a:pPr>
            <a:endParaRPr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5715"/>
            <a:ext cx="9165590" cy="684657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035685" y="2072005"/>
            <a:ext cx="3398520" cy="1821180"/>
            <a:chOff x="254" y="3263"/>
            <a:chExt cx="5352" cy="286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" y="3263"/>
              <a:ext cx="1198" cy="286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" y="3263"/>
              <a:ext cx="1198" cy="28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" y="3263"/>
              <a:ext cx="1198" cy="286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" y="3263"/>
              <a:ext cx="1198" cy="2868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486910" y="2072005"/>
            <a:ext cx="3398520" cy="1821180"/>
            <a:chOff x="254" y="3263"/>
            <a:chExt cx="5352" cy="28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" y="3263"/>
              <a:ext cx="1198" cy="286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" y="3263"/>
              <a:ext cx="1198" cy="286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" y="3263"/>
              <a:ext cx="1198" cy="28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8" y="3263"/>
              <a:ext cx="1198" cy="28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5715"/>
            <a:ext cx="9165590" cy="6846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1620" y="4305300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0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0800" y="11620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正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265" y="11620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负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94885" y="42843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+1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75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1120" y="1854200"/>
            <a:ext cx="6304915" cy="2118360"/>
            <a:chOff x="2112" y="2920"/>
            <a:chExt cx="9929" cy="3336"/>
          </a:xfrm>
        </p:grpSpPr>
        <p:grpSp>
          <p:nvGrpSpPr>
            <p:cNvPr id="27" name="组合 26"/>
            <p:cNvGrpSpPr/>
            <p:nvPr/>
          </p:nvGrpSpPr>
          <p:grpSpPr>
            <a:xfrm>
              <a:off x="7725" y="3526"/>
              <a:ext cx="4316" cy="2605"/>
              <a:chOff x="254" y="3263"/>
              <a:chExt cx="5352" cy="2868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4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17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5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08" y="3263"/>
                <a:ext cx="1198" cy="2868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6" y="2920"/>
              <a:ext cx="1279" cy="3336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112" y="3526"/>
              <a:ext cx="4316" cy="2605"/>
              <a:chOff x="254" y="3263"/>
              <a:chExt cx="5352" cy="286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4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17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5" y="3263"/>
                <a:ext cx="1198" cy="2868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08" y="3263"/>
                <a:ext cx="1198" cy="2868"/>
              </a:xfrm>
              <a:prstGeom prst="rect">
                <a:avLst/>
              </a:prstGeom>
            </p:spPr>
          </p:pic>
        </p:grpSp>
      </p:grpSp>
      <p:sp>
        <p:nvSpPr>
          <p:cNvPr id="33" name="文本框 32"/>
          <p:cNvSpPr txBox="1"/>
          <p:nvPr/>
        </p:nvSpPr>
        <p:spPr>
          <a:xfrm>
            <a:off x="6198235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706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43635" y="43097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41500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4698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8137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-1</a:t>
            </a:r>
            <a:endParaRPr lang="en-US" altLang="zh-CN" sz="3200">
              <a:solidFill>
                <a:srgbClr val="0000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83995" y="3552825"/>
            <a:ext cx="6082665" cy="938530"/>
            <a:chOff x="2323" y="5875"/>
            <a:chExt cx="9579" cy="1478"/>
          </a:xfrm>
        </p:grpSpPr>
        <p:sp>
          <p:nvSpPr>
            <p:cNvPr id="4" name="文本框 3"/>
            <p:cNvSpPr txBox="1"/>
            <p:nvPr/>
          </p:nvSpPr>
          <p:spPr>
            <a:xfrm>
              <a:off x="7934" y="5877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56" y="5875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022" y="5877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187" y="5877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325" y="5877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06" y="5901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323" y="5883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28" y="5901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779" y="5881"/>
              <a:ext cx="577" cy="14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5400" b="1">
                  <a:solidFill>
                    <a:srgbClr val="FF0000"/>
                  </a:solidFill>
                  <a:latin typeface="Calibri" panose="020F0502020204030204" charset="0"/>
                  <a:cs typeface="Calibri" panose="020F0502020204030204" charset="0"/>
                </a:rPr>
                <a:t>·</a:t>
              </a:r>
              <a:endParaRPr lang="zh-CN" altLang="en-US" sz="54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5715"/>
            <a:ext cx="9165590" cy="6846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71620" y="4305300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0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3625" y="29654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正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8025" y="2965450"/>
            <a:ext cx="99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/>
                </a:solidFill>
              </a:rPr>
              <a:t>负</a:t>
            </a:r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94885" y="42843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+1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9275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90575" y="4120515"/>
            <a:ext cx="8268970" cy="163830"/>
            <a:chOff x="1245" y="6489"/>
            <a:chExt cx="13022" cy="258"/>
          </a:xfrm>
        </p:grpSpPr>
        <p:grpSp>
          <p:nvGrpSpPr>
            <p:cNvPr id="14" name="组合 13"/>
            <p:cNvGrpSpPr/>
            <p:nvPr/>
          </p:nvGrpSpPr>
          <p:grpSpPr>
            <a:xfrm rot="0">
              <a:off x="1245" y="6489"/>
              <a:ext cx="13023" cy="258"/>
              <a:chOff x="303" y="1737"/>
              <a:chExt cx="13850" cy="258"/>
            </a:xfrm>
          </p:grpSpPr>
          <p:grpSp>
            <p:nvGrpSpPr>
              <p:cNvPr id="16388" name="组合 16387"/>
              <p:cNvGrpSpPr/>
              <p:nvPr/>
            </p:nvGrpSpPr>
            <p:grpSpPr>
              <a:xfrm>
                <a:off x="303" y="1755"/>
                <a:ext cx="13850" cy="240"/>
                <a:chOff x="-887" y="0"/>
                <a:chExt cx="5540" cy="96"/>
              </a:xfrm>
            </p:grpSpPr>
            <p:sp>
              <p:nvSpPr>
                <p:cNvPr id="16389" name="直接连接符 16388"/>
                <p:cNvSpPr/>
                <p:nvPr/>
              </p:nvSpPr>
              <p:spPr>
                <a:xfrm>
                  <a:off x="-887" y="96"/>
                  <a:ext cx="5540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16390" name="直接连接符 16389"/>
                <p:cNvSpPr/>
                <p:nvPr/>
              </p:nvSpPr>
              <p:spPr>
                <a:xfrm>
                  <a:off x="158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2" name="直接连接符 16391"/>
                <p:cNvSpPr/>
                <p:nvPr/>
              </p:nvSpPr>
              <p:spPr>
                <a:xfrm>
                  <a:off x="206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3" name="直接连接符 16392"/>
                <p:cNvSpPr/>
                <p:nvPr/>
              </p:nvSpPr>
              <p:spPr>
                <a:xfrm>
                  <a:off x="254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4" name="直接连接符 16393"/>
                <p:cNvSpPr/>
                <p:nvPr/>
              </p:nvSpPr>
              <p:spPr>
                <a:xfrm>
                  <a:off x="110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95" name="直接连接符 16394"/>
                <p:cNvSpPr/>
                <p:nvPr/>
              </p:nvSpPr>
              <p:spPr>
                <a:xfrm>
                  <a:off x="624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" name="直接连接符 14"/>
                <p:cNvSpPr/>
                <p:nvPr/>
              </p:nvSpPr>
              <p:spPr>
                <a:xfrm>
                  <a:off x="1593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" name="直接连接符 15"/>
                <p:cNvSpPr/>
                <p:nvPr/>
              </p:nvSpPr>
              <p:spPr>
                <a:xfrm>
                  <a:off x="2073" y="0"/>
                  <a:ext cx="0" cy="96"/>
                </a:xfrm>
                <a:prstGeom prst="line">
                  <a:avLst/>
                </a:prstGeom>
                <a:ln w="222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7" name="直接连接符 16"/>
              <p:cNvSpPr/>
              <p:nvPr/>
            </p:nvSpPr>
            <p:spPr>
              <a:xfrm>
                <a:off x="1736" y="1737"/>
                <a:ext cx="0" cy="24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" name="直接连接符 17"/>
              <p:cNvSpPr/>
              <p:nvPr/>
            </p:nvSpPr>
            <p:spPr>
              <a:xfrm>
                <a:off x="2908" y="1737"/>
                <a:ext cx="0" cy="240"/>
              </a:xfrm>
              <a:prstGeom prst="line">
                <a:avLst/>
              </a:prstGeom>
              <a:ln w="222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" name="直接连接符 18"/>
            <p:cNvSpPr/>
            <p:nvPr/>
          </p:nvSpPr>
          <p:spPr>
            <a:xfrm>
              <a:off x="10455" y="6489"/>
              <a:ext cx="1" cy="24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直接连接符 19"/>
            <p:cNvSpPr/>
            <p:nvPr/>
          </p:nvSpPr>
          <p:spPr>
            <a:xfrm>
              <a:off x="11587" y="6489"/>
              <a:ext cx="1" cy="24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" name="文本框 32"/>
          <p:cNvSpPr txBox="1"/>
          <p:nvPr/>
        </p:nvSpPr>
        <p:spPr>
          <a:xfrm>
            <a:off x="6198235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57060" y="42729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+4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43635" y="430974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-4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41500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-3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4698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-2</a:t>
            </a:r>
            <a:endParaRPr lang="en-US" altLang="zh-CN" sz="320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381375" y="4298315"/>
            <a:ext cx="83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0000"/>
                </a:solidFill>
              </a:rPr>
              <a:t>-1</a:t>
            </a:r>
            <a:endParaRPr lang="en-US" altLang="zh-CN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81008200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466090"/>
            <a:ext cx="9109710" cy="6374130"/>
          </a:xfrm>
          <a:prstGeom prst="rect">
            <a:avLst/>
          </a:prstGeom>
        </p:spPr>
      </p:pic>
      <p:pic>
        <p:nvPicPr>
          <p:cNvPr id="5" name="REC2018100820062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635" y="622109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9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WPS 演示</Application>
  <PresentationFormat>全屏显示(4:3)</PresentationFormat>
  <Paragraphs>158</Paragraphs>
  <Slides>12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黑体</vt:lpstr>
      <vt:lpstr>华文彩云</vt:lpstr>
      <vt:lpstr>楷体</vt:lpstr>
      <vt:lpstr>楷体_GB2312</vt:lpstr>
      <vt:lpstr>Calibri</vt:lpstr>
      <vt:lpstr>Calibri</vt:lpstr>
      <vt:lpstr>Times New Roman</vt:lpstr>
      <vt:lpstr>微软雅黑</vt:lpstr>
      <vt:lpstr>Arial Unicode MS</vt:lpstr>
      <vt:lpstr>新宋体</vt:lpstr>
      <vt:lpstr>诗情画意</vt:lpstr>
      <vt:lpstr>默认设计模板</vt:lpstr>
      <vt:lpstr>认识负数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晴雨</cp:lastModifiedBy>
  <cp:revision>175</cp:revision>
  <dcterms:created xsi:type="dcterms:W3CDTF">2014-08-13T06:32:00Z</dcterms:created>
  <dcterms:modified xsi:type="dcterms:W3CDTF">2018-10-17T23:11:53Z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2052-10.1.0.7520</vt:lpwstr>
  </property>
</Properties>
</file>