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9" r:id="rId3"/>
    <p:sldId id="280" r:id="rId4"/>
    <p:sldId id="281" r:id="rId5"/>
    <p:sldId id="282" r:id="rId6"/>
    <p:sldId id="303" r:id="rId7"/>
    <p:sldId id="284" r:id="rId8"/>
    <p:sldId id="285" r:id="rId9"/>
    <p:sldId id="286" r:id="rId10"/>
    <p:sldId id="287" r:id="rId11"/>
    <p:sldId id="288" r:id="rId12"/>
    <p:sldId id="289" r:id="rId13"/>
    <p:sldId id="302" r:id="rId14"/>
    <p:sldId id="258" r:id="rId15"/>
    <p:sldId id="305" r:id="rId16"/>
    <p:sldId id="301" r:id="rId17"/>
    <p:sldId id="290" r:id="rId18"/>
    <p:sldId id="273" r:id="rId19"/>
    <p:sldId id="291" r:id="rId20"/>
    <p:sldId id="292" r:id="rId21"/>
    <p:sldId id="294" r:id="rId22"/>
    <p:sldId id="311" r:id="rId23"/>
    <p:sldId id="293" r:id="rId24"/>
    <p:sldId id="295" r:id="rId25"/>
    <p:sldId id="263" r:id="rId26"/>
    <p:sldId id="296" r:id="rId27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1" i="0" u="none" kern="1200" baseline="0">
        <a:solidFill>
          <a:schemeClr val="tx1"/>
        </a:solidFill>
        <a:latin typeface="Garamond" pitchFamily="18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1" i="0" u="none" kern="1200" baseline="0">
        <a:solidFill>
          <a:schemeClr val="tx1"/>
        </a:solidFill>
        <a:latin typeface="Garamond" pitchFamily="18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1" i="0" u="none" kern="1200" baseline="0">
        <a:solidFill>
          <a:schemeClr val="tx1"/>
        </a:solidFill>
        <a:latin typeface="Garamond" pitchFamily="18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1" i="0" u="none" kern="1200" baseline="0">
        <a:solidFill>
          <a:schemeClr val="tx1"/>
        </a:solidFill>
        <a:latin typeface="Garamond" pitchFamily="18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1" i="0" u="none" kern="1200" baseline="0">
        <a:solidFill>
          <a:schemeClr val="tx1"/>
        </a:solidFill>
        <a:latin typeface="Garamond" pitchFamily="18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1" i="0" u="none" kern="1200" baseline="0">
        <a:solidFill>
          <a:schemeClr val="tx1"/>
        </a:solidFill>
        <a:latin typeface="Garamond" pitchFamily="18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1" i="0" u="none" kern="1200" baseline="0">
        <a:solidFill>
          <a:schemeClr val="tx1"/>
        </a:solidFill>
        <a:latin typeface="Garamond" pitchFamily="18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1" i="0" u="none" kern="1200" baseline="0">
        <a:solidFill>
          <a:schemeClr val="tx1"/>
        </a:solidFill>
        <a:latin typeface="Garamond" pitchFamily="18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1" i="0" u="none" kern="1200" baseline="0">
        <a:solidFill>
          <a:schemeClr val="tx1"/>
        </a:solidFill>
        <a:latin typeface="Garamond" pitchFamily="18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A50021"/>
    <a:srgbClr val="FF66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6811"/>
  </p:normalViewPr>
  <p:slideViewPr>
    <p:cSldViewPr showGuides="1">
      <p:cViewPr varScale="1">
        <p:scale>
          <a:sx n="84" d="100"/>
          <a:sy n="84" d="100"/>
        </p:scale>
        <p:origin x="-1524" y="-78"/>
      </p:cViewPr>
      <p:guideLst>
        <p:guide orient="horz" pos="2160"/>
        <p:guide pos="290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/>
          <p:nvPr/>
        </p:nvGrpSpPr>
        <p:grpSpPr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080" name="Group 3"/>
            <p:cNvGrpSpPr/>
            <p:nvPr userDrawn="1"/>
          </p:nvGrpSpPr>
          <p:grpSpPr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0" name="Freeform 4"/>
              <p:cNvSpPr/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Garamond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1" name="Freeform 5"/>
              <p:cNvSpPr/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Garamond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2" name="Freeform 6"/>
              <p:cNvSpPr/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Garamond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3" name="Freeform 7"/>
              <p:cNvSpPr/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Garamond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4" name="Freeform 8"/>
              <p:cNvSpPr/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Garamond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18" name="Freeform 9"/>
            <p:cNvSpPr/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9" name="Freeform 10"/>
            <p:cNvSpPr/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25" name="Rectangle 13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8400"/>
            <a:ext cx="2133600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 smtClean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51575"/>
            <a:ext cx="2895600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 smtClean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7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54750"/>
            <a:ext cx="2133600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/>
          <a:p>
            <a:pPr algn="r" eaLnBrk="1" hangingPunct="1"/>
            <a:fld id="{9A0DB2DC-4C9A-4742-B13C-FB6460FD3503}" type="slidenum">
              <a:rPr lang="en-US" altLang="zh-CN" sz="1200" b="0">
                <a:latin typeface="Arial" panose="020B0604020202020204" pitchFamily="34" charset="0"/>
              </a:rPr>
              <a:t>‹#›</a:t>
            </a:fld>
            <a:endParaRPr lang="en-US" altLang="zh-CN" sz="1200" b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zh-CN" sz="1200" b="0">
                <a:latin typeface="Arial" panose="020B0604020202020204" pitchFamily="34" charset="0"/>
              </a:rPr>
              <a:t>‹#›</a:t>
            </a:fld>
            <a:endParaRPr lang="en-US" altLang="zh-CN" sz="1200" b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zh-CN" sz="1200" b="0">
                <a:latin typeface="Arial" panose="020B0604020202020204" pitchFamily="34" charset="0"/>
              </a:rPr>
              <a:t>‹#›</a:t>
            </a:fld>
            <a:endParaRPr lang="en-US" altLang="zh-CN" sz="1200" b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zh-CN" sz="1200" b="0">
                <a:latin typeface="Arial" panose="020B0604020202020204" pitchFamily="34" charset="0"/>
              </a:rPr>
              <a:t>‹#›</a:t>
            </a:fld>
            <a:endParaRPr lang="en-US" altLang="zh-CN" sz="1200" b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zh-CN" sz="1200" b="0">
                <a:latin typeface="Arial" panose="020B0604020202020204" pitchFamily="34" charset="0"/>
              </a:rPr>
              <a:t>‹#›</a:t>
            </a:fld>
            <a:endParaRPr lang="en-US" altLang="zh-CN" sz="1200" b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zh-CN" sz="1200" b="0">
                <a:latin typeface="Arial" panose="020B0604020202020204" pitchFamily="34" charset="0"/>
              </a:rPr>
              <a:t>‹#›</a:t>
            </a:fld>
            <a:endParaRPr lang="en-US" altLang="zh-CN" sz="1200" b="0">
              <a:latin typeface="Arial" panose="020B0604020202020204" pitchFamily="34" charset="0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zh-CN" sz="1200" b="0">
                <a:latin typeface="Arial" panose="020B0604020202020204" pitchFamily="34" charset="0"/>
              </a:rPr>
              <a:t>‹#›</a:t>
            </a:fld>
            <a:endParaRPr lang="en-US" altLang="zh-CN" sz="1200" b="0">
              <a:latin typeface="Arial" panose="020B0604020202020204" pitchFamily="34" charset="0"/>
            </a:endParaRPr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zh-CN" sz="1200" b="0">
                <a:latin typeface="Arial" panose="020B0604020202020204" pitchFamily="34" charset="0"/>
              </a:rPr>
              <a:t>‹#›</a:t>
            </a:fld>
            <a:endParaRPr lang="en-US" altLang="zh-CN" sz="1200" b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zh-CN" sz="1200" b="0">
                <a:latin typeface="Arial" panose="020B0604020202020204" pitchFamily="34" charset="0"/>
              </a:rPr>
              <a:t>‹#›</a:t>
            </a:fld>
            <a:endParaRPr lang="en-US" altLang="zh-CN" sz="1200" b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zh-CN" sz="1200" b="0">
                <a:latin typeface="Arial" panose="020B0604020202020204" pitchFamily="34" charset="0"/>
              </a:rPr>
              <a:t>‹#›</a:t>
            </a:fld>
            <a:endParaRPr lang="en-US" altLang="zh-CN" sz="1200" b="0">
              <a:latin typeface="Arial" panose="020B0604020202020204" pitchFamily="34" charset="0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en-US" altLang="zh-CN" sz="1200" b="0">
                <a:latin typeface="Arial" panose="020B0604020202020204" pitchFamily="34" charset="0"/>
              </a:rPr>
              <a:t>‹#›</a:t>
            </a:fld>
            <a:endParaRPr lang="en-US" altLang="zh-CN" sz="1200" b="0">
              <a:latin typeface="Arial" panose="020B0604020202020204" pitchFamily="34" charset="0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en-US" altLang="zh-CN" sz="1200" b="0">
                <a:latin typeface="Arial" panose="020B0604020202020204" pitchFamily="34" charset="0"/>
              </a:rPr>
              <a:t>‹#›</a:t>
            </a:fld>
            <a:endParaRPr lang="en-US" altLang="zh-CN" sz="1200" b="0">
              <a:latin typeface="Arial" panose="020B0604020202020204" pitchFamily="34" charset="0"/>
            </a:endParaRPr>
          </a:p>
        </p:txBody>
      </p:sp>
      <p:grpSp>
        <p:nvGrpSpPr>
          <p:cNvPr id="2052" name="Group 4"/>
          <p:cNvGrpSpPr/>
          <p:nvPr/>
        </p:nvGrpSpPr>
        <p:grpSpPr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2056" name="Group 5"/>
            <p:cNvGrpSpPr/>
            <p:nvPr userDrawn="1"/>
          </p:nvGrpSpPr>
          <p:grpSpPr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/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Garamond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4103" name="Freeform 7"/>
              <p:cNvSpPr/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Garamond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4104" name="Freeform 8"/>
              <p:cNvSpPr/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Garamond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4105" name="Freeform 9"/>
              <p:cNvSpPr/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Garamond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4106" name="Freeform 10"/>
              <p:cNvSpPr/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Garamond" pitchFamily="18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4107" name="Freeform 11"/>
            <p:cNvSpPr/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08" name="Freeform 12"/>
            <p:cNvSpPr/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ctr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1.bin"/><Relationship Id="rId4" Type="http://schemas.openxmlformats.org/officeDocument/2006/relationships/hyperlink" Target="&#21270;&#23398;&#25945;&#23398;&#24037;&#20316;/02&#21270;&#23398;&#35838;&#20214;/&#39640;&#28809;&#28860;&#38081;.exe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E:/&#23398;&#26657;/&#25945;&#23398;&#35838;&#20214;/&#31532;&#20116;&#31456;&#35838;&#20214;/http:/yzwb-pic.yznews.com.cn/0/10/13/24/10132416_837996.jpg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4"/>
          <p:cNvSpPr>
            <a:spLocks noTextEdit="1"/>
          </p:cNvSpPr>
          <p:nvPr/>
        </p:nvSpPr>
        <p:spPr>
          <a:xfrm>
            <a:off x="179388" y="2432050"/>
            <a:ext cx="7920037" cy="186055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zh-CN" altLang="en-US" sz="3600" b="1"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  <a:tileRect/>
                </a:gradFill>
                <a:latin typeface="宋体" panose="02010600030101010101" pitchFamily="2" charset="-122"/>
                <a:ea typeface="宋体" panose="02010600030101010101" pitchFamily="2" charset="-122"/>
              </a:rPr>
              <a:t>金属的冶炼与利用复习课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/>
          <p:nvPr/>
        </p:nvSpPr>
        <p:spPr>
          <a:xfrm>
            <a:off x="179388" y="1635125"/>
            <a:ext cx="84899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Fe         Fe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O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3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       Fe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3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O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4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       FeSO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4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       FeCl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</a:p>
        </p:txBody>
      </p:sp>
      <p:sp>
        <p:nvSpPr>
          <p:cNvPr id="12291" name="Text Box 3"/>
          <p:cNvSpPr txBox="1"/>
          <p:nvPr/>
        </p:nvSpPr>
        <p:spPr>
          <a:xfrm>
            <a:off x="179388" y="3989388"/>
            <a:ext cx="67119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Cu         </a:t>
            </a:r>
            <a:r>
              <a:rPr lang="en-US" altLang="zh-CN" sz="3600" b="0" err="1">
                <a:latin typeface="Times New Roman" panose="02020603050405020304" pitchFamily="18" charset="0"/>
                <a:ea typeface="黑体" panose="02010609060101010101" pitchFamily="2" charset="-122"/>
              </a:rPr>
              <a:t>CuO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   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       CuSO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4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      CuCl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</a:p>
        </p:txBody>
      </p:sp>
      <p:sp>
        <p:nvSpPr>
          <p:cNvPr id="20484" name="Text Box 4"/>
          <p:cNvSpPr txBox="1"/>
          <p:nvPr/>
        </p:nvSpPr>
        <p:spPr>
          <a:xfrm>
            <a:off x="119063" y="115888"/>
            <a:ext cx="8413750" cy="11906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3600" b="0">
                <a:latin typeface="黑体" panose="02010609060101010101" pitchFamily="2" charset="-122"/>
                <a:ea typeface="黑体" panose="02010609060101010101" pitchFamily="2" charset="-122"/>
              </a:rPr>
              <a:t>[</a:t>
            </a:r>
            <a:r>
              <a:rPr lang="zh-CN" altLang="en-US" sz="3600" b="0" dirty="0">
                <a:latin typeface="黑体" panose="02010609060101010101" pitchFamily="2" charset="-122"/>
                <a:ea typeface="黑体" panose="02010609060101010101" pitchFamily="2" charset="-122"/>
              </a:rPr>
              <a:t>思考</a:t>
            </a:r>
            <a:r>
              <a:rPr lang="en-US" altLang="zh-CN" sz="3600" b="0">
                <a:latin typeface="黑体" panose="02010609060101010101" pitchFamily="2" charset="-122"/>
                <a:ea typeface="黑体" panose="02010609060101010101" pitchFamily="2" charset="-122"/>
              </a:rPr>
              <a:t>]</a:t>
            </a:r>
            <a:r>
              <a:rPr lang="zh-CN" altLang="en-US" sz="3600" b="0" dirty="0">
                <a:latin typeface="黑体" panose="02010609060101010101" pitchFamily="2" charset="-122"/>
                <a:ea typeface="黑体" panose="02010609060101010101" pitchFamily="2" charset="-122"/>
              </a:rPr>
              <a:t>下列物质中哪些物质之间可以实现</a:t>
            </a:r>
          </a:p>
          <a:p>
            <a:pPr lvl="0" eaLnBrk="1" hangingPunct="1"/>
            <a:r>
              <a:rPr lang="zh-CN" altLang="en-US" sz="3600" b="0" dirty="0">
                <a:latin typeface="黑体" panose="02010609060101010101" pitchFamily="2" charset="-122"/>
                <a:ea typeface="黑体" panose="02010609060101010101" pitchFamily="2" charset="-122"/>
              </a:rPr>
              <a:t>      相互转化？</a:t>
            </a:r>
          </a:p>
        </p:txBody>
      </p:sp>
      <p:sp>
        <p:nvSpPr>
          <p:cNvPr id="12293" name="Text Box 5"/>
          <p:cNvSpPr txBox="1"/>
          <p:nvPr/>
        </p:nvSpPr>
        <p:spPr>
          <a:xfrm>
            <a:off x="152400" y="2122488"/>
            <a:ext cx="1250950" cy="946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银白色</a:t>
            </a:r>
          </a:p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或黑色</a:t>
            </a:r>
          </a:p>
        </p:txBody>
      </p:sp>
      <p:sp>
        <p:nvSpPr>
          <p:cNvPr id="12294" name="Text Box 6"/>
          <p:cNvSpPr txBox="1"/>
          <p:nvPr/>
        </p:nvSpPr>
        <p:spPr>
          <a:xfrm>
            <a:off x="1619250" y="2333625"/>
            <a:ext cx="12509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红棕色</a:t>
            </a:r>
          </a:p>
        </p:txBody>
      </p:sp>
      <p:sp>
        <p:nvSpPr>
          <p:cNvPr id="12295" name="Text Box 7"/>
          <p:cNvSpPr txBox="1"/>
          <p:nvPr/>
        </p:nvSpPr>
        <p:spPr>
          <a:xfrm>
            <a:off x="3676650" y="2349500"/>
            <a:ext cx="8953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黑色</a:t>
            </a:r>
          </a:p>
        </p:txBody>
      </p:sp>
      <p:sp>
        <p:nvSpPr>
          <p:cNvPr id="12296" name="Text Box 8"/>
          <p:cNvSpPr txBox="1"/>
          <p:nvPr/>
        </p:nvSpPr>
        <p:spPr>
          <a:xfrm>
            <a:off x="6011863" y="2349500"/>
            <a:ext cx="2317750" cy="946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algn="ctr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溶液为浅绿色</a:t>
            </a:r>
          </a:p>
          <a:p>
            <a:pPr lvl="0" algn="ctr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（含</a:t>
            </a:r>
            <a:r>
              <a:rPr lang="en-US" altLang="zh-CN" sz="2800" b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Fe</a:t>
            </a:r>
            <a:r>
              <a:rPr lang="en-US" altLang="zh-CN" sz="2800" b="0" baseline="3000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2+</a:t>
            </a:r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）</a:t>
            </a:r>
          </a:p>
        </p:txBody>
      </p:sp>
      <p:sp>
        <p:nvSpPr>
          <p:cNvPr id="12297" name="Line 9"/>
          <p:cNvSpPr/>
          <p:nvPr/>
        </p:nvSpPr>
        <p:spPr>
          <a:xfrm>
            <a:off x="6300788" y="2133600"/>
            <a:ext cx="576262" cy="28733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298" name="Line 10"/>
          <p:cNvSpPr/>
          <p:nvPr/>
        </p:nvSpPr>
        <p:spPr>
          <a:xfrm flipH="1">
            <a:off x="7380288" y="2133600"/>
            <a:ext cx="431800" cy="28733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299" name="Text Box 11"/>
          <p:cNvSpPr txBox="1"/>
          <p:nvPr/>
        </p:nvSpPr>
        <p:spPr>
          <a:xfrm>
            <a:off x="0" y="4781550"/>
            <a:ext cx="12509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亮红色</a:t>
            </a:r>
          </a:p>
        </p:txBody>
      </p:sp>
      <p:sp>
        <p:nvSpPr>
          <p:cNvPr id="12300" name="Text Box 12"/>
          <p:cNvSpPr txBox="1"/>
          <p:nvPr/>
        </p:nvSpPr>
        <p:spPr>
          <a:xfrm>
            <a:off x="1876425" y="4781550"/>
            <a:ext cx="8953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黑色</a:t>
            </a:r>
          </a:p>
        </p:txBody>
      </p:sp>
      <p:sp>
        <p:nvSpPr>
          <p:cNvPr id="12301" name="Text Box 13"/>
          <p:cNvSpPr txBox="1"/>
          <p:nvPr/>
        </p:nvSpPr>
        <p:spPr>
          <a:xfrm>
            <a:off x="4284663" y="4781550"/>
            <a:ext cx="1962150" cy="946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溶液为蓝色</a:t>
            </a:r>
          </a:p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（含</a:t>
            </a:r>
            <a:r>
              <a:rPr lang="en-US" altLang="zh-CN" sz="2800" b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Cu</a:t>
            </a:r>
            <a:r>
              <a:rPr lang="en-US" altLang="zh-CN" sz="2800" b="0" baseline="3000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2+</a:t>
            </a:r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）</a:t>
            </a:r>
          </a:p>
        </p:txBody>
      </p:sp>
      <p:sp>
        <p:nvSpPr>
          <p:cNvPr id="12302" name="Line 14"/>
          <p:cNvSpPr/>
          <p:nvPr/>
        </p:nvSpPr>
        <p:spPr>
          <a:xfrm>
            <a:off x="4500563" y="4565650"/>
            <a:ext cx="431800" cy="28733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03" name="Line 15"/>
          <p:cNvSpPr/>
          <p:nvPr/>
        </p:nvSpPr>
        <p:spPr>
          <a:xfrm flipH="1">
            <a:off x="5435600" y="4565650"/>
            <a:ext cx="431800" cy="28733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04" name="Text Box 16"/>
          <p:cNvSpPr txBox="1"/>
          <p:nvPr/>
        </p:nvSpPr>
        <p:spPr>
          <a:xfrm>
            <a:off x="179388" y="5667375"/>
            <a:ext cx="27749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Cu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(OH)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CO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3</a:t>
            </a:r>
          </a:p>
        </p:txBody>
      </p:sp>
      <p:sp>
        <p:nvSpPr>
          <p:cNvPr id="12305" name="Text Box 17"/>
          <p:cNvSpPr txBox="1"/>
          <p:nvPr/>
        </p:nvSpPr>
        <p:spPr>
          <a:xfrm>
            <a:off x="3028950" y="5734050"/>
            <a:ext cx="8953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绿色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4"/>
          <p:cNvSpPr txBox="1"/>
          <p:nvPr/>
        </p:nvSpPr>
        <p:spPr>
          <a:xfrm>
            <a:off x="119063" y="115888"/>
            <a:ext cx="8701087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 eaLnBrk="1" hangingPunct="1"/>
            <a:r>
              <a:rPr lang="en-US" altLang="zh-CN" sz="3600" b="0">
                <a:latin typeface="黑体" panose="02010609060101010101" pitchFamily="2" charset="-122"/>
                <a:ea typeface="黑体" panose="02010609060101010101" pitchFamily="2" charset="-122"/>
              </a:rPr>
              <a:t>[</a:t>
            </a:r>
            <a:r>
              <a:rPr lang="zh-CN" altLang="en-US" sz="3600" b="0" dirty="0">
                <a:latin typeface="黑体" panose="02010609060101010101" pitchFamily="2" charset="-122"/>
                <a:ea typeface="黑体" panose="02010609060101010101" pitchFamily="2" charset="-122"/>
              </a:rPr>
              <a:t>思考</a:t>
            </a:r>
            <a:r>
              <a:rPr lang="en-US" altLang="zh-CN" sz="3600" b="0">
                <a:latin typeface="黑体" panose="02010609060101010101" pitchFamily="2" charset="-122"/>
                <a:ea typeface="黑体" panose="02010609060101010101" pitchFamily="2" charset="-122"/>
              </a:rPr>
              <a:t>]</a:t>
            </a:r>
            <a:r>
              <a:rPr lang="zh-CN" altLang="en-US" sz="3600" b="0" dirty="0">
                <a:latin typeface="黑体" panose="02010609060101010101" pitchFamily="2" charset="-122"/>
                <a:ea typeface="黑体" panose="02010609060101010101" pitchFamily="2" charset="-122"/>
              </a:rPr>
              <a:t>哪些物质之间实现的转化反应属于   </a:t>
            </a:r>
          </a:p>
          <a:p>
            <a:pPr lvl="0" eaLnBrk="1" hangingPunct="1"/>
            <a:r>
              <a:rPr lang="zh-CN" altLang="en-US" sz="3600" b="0" dirty="0">
                <a:latin typeface="黑体" panose="02010609060101010101" pitchFamily="2" charset="-122"/>
                <a:ea typeface="黑体" panose="02010609060101010101" pitchFamily="2" charset="-122"/>
              </a:rPr>
              <a:t>      置换反应？</a:t>
            </a:r>
          </a:p>
        </p:txBody>
      </p:sp>
      <p:sp>
        <p:nvSpPr>
          <p:cNvPr id="21522" name="Text Box 18"/>
          <p:cNvSpPr txBox="1"/>
          <p:nvPr/>
        </p:nvSpPr>
        <p:spPr>
          <a:xfrm>
            <a:off x="1258888" y="2565400"/>
            <a:ext cx="6207125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3600" b="0">
                <a:solidFill>
                  <a:srgbClr val="66FF33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A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     +    </a:t>
            </a:r>
            <a:r>
              <a:rPr lang="en-US" altLang="zh-CN" sz="3600" b="0">
                <a:solidFill>
                  <a:srgbClr val="FFFF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B</a:t>
            </a:r>
            <a:r>
              <a:rPr lang="en-US" altLang="zh-CN" sz="3600" b="0">
                <a:solidFill>
                  <a:srgbClr val="FF66CC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C    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===     </a:t>
            </a:r>
            <a:r>
              <a:rPr lang="en-US" altLang="zh-CN" sz="3600" b="0">
                <a:solidFill>
                  <a:srgbClr val="66FF33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A</a:t>
            </a:r>
            <a:r>
              <a:rPr lang="en-US" altLang="zh-CN" sz="3600" b="0">
                <a:solidFill>
                  <a:srgbClr val="FF66CC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C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   +    </a:t>
            </a:r>
            <a:r>
              <a:rPr lang="en-US" altLang="zh-CN" sz="3600" b="0">
                <a:solidFill>
                  <a:srgbClr val="FFFF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B</a:t>
            </a:r>
            <a:endParaRPr lang="en-US" altLang="zh-CN" sz="3600" b="0" baseline="-25000">
              <a:solidFill>
                <a:srgbClr val="FFFF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1523" name="Text Box 19"/>
          <p:cNvSpPr txBox="1"/>
          <p:nvPr/>
        </p:nvSpPr>
        <p:spPr>
          <a:xfrm>
            <a:off x="1042988" y="1844675"/>
            <a:ext cx="6727825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3600" b="0" dirty="0">
                <a:latin typeface="Times New Roman" panose="02020603050405020304" pitchFamily="18" charset="0"/>
                <a:ea typeface="黑体" panose="02010609060101010101" pitchFamily="2" charset="-122"/>
              </a:rPr>
              <a:t>单质 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+ </a:t>
            </a:r>
            <a:r>
              <a:rPr lang="zh-CN" altLang="en-US" sz="3600" b="0" dirty="0">
                <a:latin typeface="Times New Roman" panose="02020603050405020304" pitchFamily="18" charset="0"/>
                <a:ea typeface="黑体" panose="02010609060101010101" pitchFamily="2" charset="-122"/>
              </a:rPr>
              <a:t>化合物 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=== </a:t>
            </a:r>
            <a:r>
              <a:rPr lang="zh-CN" altLang="en-US" sz="3600" b="0" dirty="0">
                <a:latin typeface="Times New Roman" panose="02020603050405020304" pitchFamily="18" charset="0"/>
                <a:ea typeface="黑体" panose="02010609060101010101" pitchFamily="2" charset="-122"/>
              </a:rPr>
              <a:t>化合物 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+ </a:t>
            </a:r>
            <a:r>
              <a:rPr lang="zh-CN" altLang="en-US" sz="3600" b="0" dirty="0">
                <a:latin typeface="Times New Roman" panose="02020603050405020304" pitchFamily="18" charset="0"/>
                <a:ea typeface="黑体" panose="02010609060101010101" pitchFamily="2" charset="-122"/>
              </a:rPr>
              <a:t>单质</a:t>
            </a:r>
            <a:endParaRPr lang="zh-CN" altLang="en-US" sz="3600" b="0" baseline="-250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1524" name="Text Box 20"/>
          <p:cNvSpPr txBox="1"/>
          <p:nvPr/>
        </p:nvSpPr>
        <p:spPr>
          <a:xfrm>
            <a:off x="107950" y="3711575"/>
            <a:ext cx="8896350" cy="13731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latin typeface="Times New Roman" panose="02020603050405020304" pitchFamily="18" charset="0"/>
                <a:ea typeface="黑体" panose="02010609060101010101" pitchFamily="2" charset="-122"/>
              </a:rPr>
              <a:t>要点：</a:t>
            </a:r>
          </a:p>
          <a:p>
            <a:pPr lvl="0" eaLnBrk="1" hangingPunct="1"/>
            <a:r>
              <a:rPr lang="en-US" altLang="zh-CN" sz="2800" b="0">
                <a:latin typeface="Times New Roman" panose="02020603050405020304" pitchFamily="18" charset="0"/>
                <a:ea typeface="黑体" panose="02010609060101010101" pitchFamily="2" charset="-122"/>
              </a:rPr>
              <a:t>1</a:t>
            </a:r>
            <a:r>
              <a:rPr lang="zh-CN" altLang="en-US" sz="2800" b="0" dirty="0">
                <a:latin typeface="Times New Roman" panose="02020603050405020304" pitchFamily="18" charset="0"/>
                <a:ea typeface="黑体" panose="02010609060101010101" pitchFamily="2" charset="-122"/>
              </a:rPr>
              <a:t>、有金属</a:t>
            </a:r>
            <a:r>
              <a:rPr lang="en-US" altLang="zh-CN" sz="2800" b="0">
                <a:latin typeface="Times New Roman" panose="02020603050405020304" pitchFamily="18" charset="0"/>
                <a:ea typeface="黑体" panose="02010609060101010101" pitchFamily="2" charset="-122"/>
              </a:rPr>
              <a:t>Fe</a:t>
            </a:r>
            <a:r>
              <a:rPr lang="zh-CN" altLang="en-US" sz="2800" b="0" dirty="0">
                <a:latin typeface="Times New Roman" panose="02020603050405020304" pitchFamily="18" charset="0"/>
                <a:ea typeface="黑体" panose="02010609060101010101" pitchFamily="2" charset="-122"/>
              </a:rPr>
              <a:t>参加的置换反应，生成物中的铁元素常常显</a:t>
            </a:r>
          </a:p>
          <a:p>
            <a:pPr lvl="0" eaLnBrk="1" hangingPunct="1"/>
            <a:r>
              <a:rPr lang="en-US" altLang="zh-CN" sz="2800" b="0">
                <a:latin typeface="Times New Roman" panose="02020603050405020304" pitchFamily="18" charset="0"/>
                <a:ea typeface="黑体" panose="02010609060101010101" pitchFamily="2" charset="-122"/>
              </a:rPr>
              <a:t>_______</a:t>
            </a:r>
            <a:r>
              <a:rPr lang="zh-CN" altLang="en-US" sz="2800" b="0" dirty="0">
                <a:latin typeface="Times New Roman" panose="02020603050405020304" pitchFamily="18" charset="0"/>
                <a:ea typeface="黑体" panose="02010609060101010101" pitchFamily="2" charset="-122"/>
              </a:rPr>
              <a:t>价。  </a:t>
            </a:r>
            <a:endParaRPr lang="zh-CN" altLang="en-US" sz="2800" b="0" baseline="-250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1525" name="Text Box 21"/>
          <p:cNvSpPr txBox="1"/>
          <p:nvPr/>
        </p:nvSpPr>
        <p:spPr>
          <a:xfrm>
            <a:off x="107950" y="5362575"/>
            <a:ext cx="9074150" cy="946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2800" b="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zh-CN" altLang="en-US" sz="2800" b="0" dirty="0">
                <a:latin typeface="Times New Roman" panose="02020603050405020304" pitchFamily="18" charset="0"/>
                <a:ea typeface="黑体" panose="02010609060101010101" pitchFamily="2" charset="-122"/>
              </a:rPr>
              <a:t>、置换反应前后</a:t>
            </a:r>
            <a:r>
              <a:rPr lang="en-US" altLang="zh-CN" sz="2800" b="0">
                <a:latin typeface="Times New Roman" panose="02020603050405020304" pitchFamily="18" charset="0"/>
                <a:ea typeface="黑体" panose="02010609060101010101" pitchFamily="2" charset="-122"/>
              </a:rPr>
              <a:t>_______</a:t>
            </a:r>
            <a:r>
              <a:rPr lang="zh-CN" altLang="en-US" sz="2800" b="0" dirty="0">
                <a:latin typeface="Times New Roman" panose="02020603050405020304" pitchFamily="18" charset="0"/>
                <a:ea typeface="黑体" panose="02010609060101010101" pitchFamily="2" charset="-122"/>
              </a:rPr>
              <a:t>（一定或不一定）有元素的化合</a:t>
            </a:r>
          </a:p>
          <a:p>
            <a:pPr lvl="0" eaLnBrk="1" hangingPunct="1"/>
            <a:r>
              <a:rPr lang="zh-CN" altLang="en-US" sz="2800" b="0" dirty="0">
                <a:latin typeface="Times New Roman" panose="02020603050405020304" pitchFamily="18" charset="0"/>
                <a:ea typeface="黑体" panose="02010609060101010101" pitchFamily="2" charset="-122"/>
              </a:rPr>
              <a:t>价发生改变。  </a:t>
            </a:r>
            <a:endParaRPr lang="zh-CN" altLang="en-US" sz="2800" b="0" baseline="-250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1526" name="Text Box 22"/>
          <p:cNvSpPr txBox="1"/>
          <p:nvPr/>
        </p:nvSpPr>
        <p:spPr>
          <a:xfrm>
            <a:off x="519113" y="4565650"/>
            <a:ext cx="739775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2800" b="0">
                <a:solidFill>
                  <a:srgbClr val="FFFF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+2  </a:t>
            </a:r>
            <a:endParaRPr lang="en-US" altLang="zh-CN" sz="2800" b="0" baseline="-25000">
              <a:solidFill>
                <a:srgbClr val="FFFF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1527" name="Text Box 23"/>
          <p:cNvSpPr txBox="1"/>
          <p:nvPr/>
        </p:nvSpPr>
        <p:spPr>
          <a:xfrm>
            <a:off x="3059113" y="5357813"/>
            <a:ext cx="1073150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一定  </a:t>
            </a:r>
            <a:endParaRPr lang="zh-CN" altLang="en-US" sz="2800" b="0" baseline="-25000" dirty="0">
              <a:solidFill>
                <a:srgbClr val="FFFF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  <p:bldP spid="21522" grpId="0"/>
      <p:bldP spid="21523" grpId="0"/>
      <p:bldP spid="21524" grpId="0"/>
      <p:bldP spid="21525" grpId="0"/>
      <p:bldP spid="21526" grpId="0"/>
      <p:bldP spid="215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/>
          <p:nvPr/>
        </p:nvSpPr>
        <p:spPr>
          <a:xfrm>
            <a:off x="1985963" y="71438"/>
            <a:ext cx="5033962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 algn="ctr" eaLnBrk="1" hangingPunct="1"/>
            <a:r>
              <a:rPr lang="zh-CN" altLang="en-US" sz="3600" b="1" dirty="0">
                <a:latin typeface="黑体" panose="02010609060101010101" pitchFamily="2" charset="-122"/>
                <a:ea typeface="黑体" panose="02010609060101010101" pitchFamily="2" charset="-122"/>
              </a:rPr>
              <a:t>金属活动性强弱</a:t>
            </a:r>
            <a:endParaRPr lang="en-US" altLang="zh-CN" sz="3600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lvl="0" algn="ctr" eaLnBrk="1" hangingPunct="1"/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（</a:t>
            </a:r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Mg&gt;Al&gt;Zn&gt;Fe&gt;Cu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）</a:t>
            </a:r>
          </a:p>
        </p:txBody>
      </p:sp>
      <p:sp>
        <p:nvSpPr>
          <p:cNvPr id="27653" name="Text Box 5"/>
          <p:cNvSpPr txBox="1"/>
          <p:nvPr/>
        </p:nvSpPr>
        <p:spPr>
          <a:xfrm>
            <a:off x="142875" y="1484313"/>
            <a:ext cx="8802688" cy="50165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3200" b="0">
                <a:latin typeface="黑体" panose="02010609060101010101" pitchFamily="2" charset="-122"/>
                <a:ea typeface="黑体" panose="02010609060101010101" pitchFamily="2" charset="-122"/>
              </a:rPr>
              <a:t>[</a:t>
            </a:r>
            <a:r>
              <a:rPr lang="zh-CN" altLang="en-US" sz="3200" b="0" dirty="0">
                <a:latin typeface="黑体" panose="02010609060101010101" pitchFamily="2" charset="-122"/>
                <a:ea typeface="黑体" panose="02010609060101010101" pitchFamily="2" charset="-122"/>
              </a:rPr>
              <a:t>思考</a:t>
            </a:r>
            <a:r>
              <a:rPr lang="en-US" altLang="zh-CN" sz="3200" b="0">
                <a:latin typeface="黑体" panose="02010609060101010101" pitchFamily="2" charset="-122"/>
                <a:ea typeface="黑体" panose="02010609060101010101" pitchFamily="2" charset="-122"/>
              </a:rPr>
              <a:t>]</a:t>
            </a:r>
            <a:r>
              <a:rPr lang="zh-CN" altLang="en-US" sz="3200" b="0" dirty="0">
                <a:latin typeface="黑体" panose="02010609060101010101" pitchFamily="2" charset="-122"/>
                <a:ea typeface="黑体" panose="02010609060101010101" pitchFamily="2" charset="-122"/>
              </a:rPr>
              <a:t>下列现象均与金属活动性有关，请填空。</a:t>
            </a:r>
            <a:endParaRPr lang="en-US" altLang="zh-CN" sz="32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lvl="0" eaLnBrk="1" hangingPunct="1"/>
            <a:endParaRPr lang="en-US" altLang="zh-CN" sz="32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lvl="0" eaLnBrk="1" hangingPunct="1"/>
            <a:r>
              <a:rPr lang="en-US" altLang="zh-CN" sz="3200" b="0">
                <a:latin typeface="Times New Roman" panose="02020603050405020304" pitchFamily="18" charset="0"/>
                <a:ea typeface="黑体" panose="02010609060101010101" pitchFamily="2" charset="-122"/>
              </a:rPr>
              <a:t>A</a:t>
            </a:r>
            <a:r>
              <a:rPr lang="zh-CN" altLang="en-US" sz="3200" b="0" dirty="0">
                <a:latin typeface="Times New Roman" panose="02020603050405020304" pitchFamily="18" charset="0"/>
                <a:ea typeface="黑体" panose="02010609060101010101" pitchFamily="2" charset="-122"/>
              </a:rPr>
              <a:t>、自然界中活泼金属以</a:t>
            </a:r>
            <a:r>
              <a:rPr lang="en-US" altLang="zh-CN" sz="3200" b="0">
                <a:latin typeface="Times New Roman" panose="02020603050405020304" pitchFamily="18" charset="0"/>
                <a:ea typeface="黑体" panose="02010609060101010101" pitchFamily="2" charset="-122"/>
              </a:rPr>
              <a:t>____</a:t>
            </a:r>
            <a:r>
              <a:rPr lang="zh-CN" altLang="en-US" sz="3200" b="0" dirty="0">
                <a:latin typeface="Times New Roman" panose="02020603050405020304" pitchFamily="18" charset="0"/>
                <a:ea typeface="黑体" panose="02010609060101010101" pitchFamily="2" charset="-122"/>
              </a:rPr>
              <a:t>态形式存在，不活</a:t>
            </a:r>
            <a:endParaRPr lang="en-US" altLang="zh-CN" sz="3200" b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lvl="0" eaLnBrk="1" hangingPunct="1"/>
            <a:r>
              <a:rPr lang="zh-CN" altLang="en-US" sz="3200" b="0" dirty="0">
                <a:latin typeface="Times New Roman" panose="02020603050405020304" pitchFamily="18" charset="0"/>
                <a:ea typeface="黑体" panose="02010609060101010101" pitchFamily="2" charset="-122"/>
              </a:rPr>
              <a:t>泼金属以</a:t>
            </a:r>
            <a:r>
              <a:rPr lang="en-US" altLang="zh-CN" sz="3200" b="0">
                <a:latin typeface="Times New Roman" panose="02020603050405020304" pitchFamily="18" charset="0"/>
                <a:ea typeface="黑体" panose="02010609060101010101" pitchFamily="2" charset="-122"/>
              </a:rPr>
              <a:t>____</a:t>
            </a:r>
            <a:r>
              <a:rPr lang="zh-CN" altLang="en-US" sz="3200" b="0" dirty="0">
                <a:latin typeface="Times New Roman" panose="02020603050405020304" pitchFamily="18" charset="0"/>
                <a:ea typeface="黑体" panose="02010609060101010101" pitchFamily="2" charset="-122"/>
              </a:rPr>
              <a:t>态形式存在。</a:t>
            </a:r>
            <a:endParaRPr lang="en-US" altLang="zh-CN" sz="3200" b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lvl="0" eaLnBrk="1" hangingPunct="1"/>
            <a:endParaRPr lang="en-US" altLang="zh-CN" sz="3200" b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lvl="0" eaLnBrk="1" hangingPunct="1"/>
            <a:r>
              <a:rPr lang="en-US" altLang="zh-CN" sz="3200" b="0">
                <a:latin typeface="Times New Roman" panose="02020603050405020304" pitchFamily="18" charset="0"/>
                <a:ea typeface="黑体" panose="02010609060101010101" pitchFamily="2" charset="-122"/>
              </a:rPr>
              <a:t>B</a:t>
            </a:r>
            <a:r>
              <a:rPr lang="zh-CN" altLang="en-US" sz="3200" b="0" dirty="0">
                <a:latin typeface="Times New Roman" panose="02020603050405020304" pitchFamily="18" charset="0"/>
                <a:ea typeface="黑体" panose="02010609060101010101" pitchFamily="2" charset="-122"/>
              </a:rPr>
              <a:t>、若与</a:t>
            </a:r>
            <a:r>
              <a:rPr lang="zh-CN" altLang="en-US" sz="3200" b="0" dirty="0">
                <a:latin typeface="黑体" panose="02010609060101010101" pitchFamily="2" charset="-122"/>
                <a:ea typeface="黑体" panose="02010609060101010101" pitchFamily="2" charset="-122"/>
              </a:rPr>
              <a:t>等浓度、等质量的硫酸反应，镁比铁要</a:t>
            </a:r>
            <a:endParaRPr lang="en-US" altLang="zh-CN" sz="32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lvl="0" eaLnBrk="1" hangingPunct="1"/>
            <a:r>
              <a:rPr lang="zh-CN" altLang="en-US" sz="3200" b="0" dirty="0">
                <a:latin typeface="黑体" panose="02010609060101010101" pitchFamily="2" charset="-122"/>
                <a:ea typeface="黑体" panose="02010609060101010101" pitchFamily="2" charset="-122"/>
              </a:rPr>
              <a:t>更</a:t>
            </a:r>
            <a:r>
              <a:rPr lang="en-US" altLang="zh-CN" sz="3200" b="0">
                <a:latin typeface="黑体" panose="02010609060101010101" pitchFamily="2" charset="-122"/>
                <a:ea typeface="黑体" panose="02010609060101010101" pitchFamily="2" charset="-122"/>
              </a:rPr>
              <a:t>_____(</a:t>
            </a:r>
            <a:r>
              <a:rPr lang="zh-CN" altLang="en-US" sz="3200" b="0" dirty="0">
                <a:latin typeface="黑体" panose="02010609060101010101" pitchFamily="2" charset="-122"/>
                <a:ea typeface="黑体" panose="02010609060101010101" pitchFamily="2" charset="-122"/>
              </a:rPr>
              <a:t>金属的颗粒大小相同）</a:t>
            </a:r>
            <a:endParaRPr lang="en-US" altLang="zh-CN" sz="32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lvl="0" eaLnBrk="1" hangingPunct="1"/>
            <a:endParaRPr lang="en-US" altLang="zh-CN" sz="3200" b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lvl="0" eaLnBrk="1" hangingPunct="1"/>
            <a:r>
              <a:rPr lang="en-US" altLang="zh-CN" sz="3200" b="0">
                <a:latin typeface="Times New Roman" panose="02020603050405020304" pitchFamily="18" charset="0"/>
                <a:ea typeface="黑体" panose="02010609060101010101" pitchFamily="2" charset="-122"/>
              </a:rPr>
              <a:t>C</a:t>
            </a:r>
            <a:r>
              <a:rPr lang="zh-CN" altLang="en-US" sz="3200" b="0" dirty="0">
                <a:latin typeface="Times New Roman" panose="02020603050405020304" pitchFamily="18" charset="0"/>
                <a:ea typeface="黑体" panose="02010609060101010101" pitchFamily="2" charset="-122"/>
              </a:rPr>
              <a:t>、人类使用</a:t>
            </a:r>
            <a:r>
              <a:rPr lang="en-US" altLang="zh-CN" sz="3200" b="0">
                <a:latin typeface="Times New Roman" panose="02020603050405020304" pitchFamily="18" charset="0"/>
                <a:ea typeface="黑体" panose="02010609060101010101" pitchFamily="2" charset="-122"/>
              </a:rPr>
              <a:t>Al</a:t>
            </a:r>
            <a:r>
              <a:rPr lang="zh-CN" altLang="en-US" sz="3200" b="0" dirty="0">
                <a:latin typeface="Times New Roman" panose="02020603050405020304" pitchFamily="18" charset="0"/>
                <a:ea typeface="黑体" panose="02010609060101010101" pitchFamily="2" charset="-122"/>
              </a:rPr>
              <a:t>、</a:t>
            </a:r>
            <a:r>
              <a:rPr lang="en-US" altLang="zh-CN" sz="3200" b="0">
                <a:latin typeface="Times New Roman" panose="02020603050405020304" pitchFamily="18" charset="0"/>
                <a:ea typeface="黑体" panose="02010609060101010101" pitchFamily="2" charset="-122"/>
              </a:rPr>
              <a:t>Cu</a:t>
            </a:r>
            <a:r>
              <a:rPr lang="zh-CN" altLang="en-US" sz="3200" b="0" dirty="0">
                <a:latin typeface="Times New Roman" panose="02020603050405020304" pitchFamily="18" charset="0"/>
                <a:ea typeface="黑体" panose="02010609060101010101" pitchFamily="2" charset="-122"/>
              </a:rPr>
              <a:t>、</a:t>
            </a:r>
            <a:r>
              <a:rPr lang="en-US" altLang="zh-CN" sz="3200" b="0">
                <a:latin typeface="Times New Roman" panose="02020603050405020304" pitchFamily="18" charset="0"/>
                <a:ea typeface="黑体" panose="02010609060101010101" pitchFamily="2" charset="-122"/>
              </a:rPr>
              <a:t>Fe</a:t>
            </a:r>
            <a:r>
              <a:rPr lang="zh-CN" altLang="en-US" sz="3200" b="0" dirty="0">
                <a:latin typeface="Times New Roman" panose="02020603050405020304" pitchFamily="18" charset="0"/>
                <a:ea typeface="黑体" panose="02010609060101010101" pitchFamily="2" charset="-122"/>
              </a:rPr>
              <a:t>三种金属的先后顺序是</a:t>
            </a:r>
          </a:p>
          <a:p>
            <a:pPr lvl="0" eaLnBrk="1" hangingPunct="1"/>
            <a:r>
              <a:rPr lang="en-US" altLang="zh-CN" sz="3200" b="0">
                <a:latin typeface="Times New Roman" panose="02020603050405020304" pitchFamily="18" charset="0"/>
                <a:ea typeface="黑体" panose="02010609060101010101" pitchFamily="2" charset="-122"/>
              </a:rPr>
              <a:t>____________</a:t>
            </a:r>
            <a:r>
              <a:rPr lang="zh-CN" altLang="en-US" sz="3200" b="0" dirty="0">
                <a:latin typeface="Times New Roman" panose="02020603050405020304" pitchFamily="18" charset="0"/>
                <a:ea typeface="黑体" panose="02010609060101010101" pitchFamily="2" charset="-122"/>
              </a:rPr>
              <a:t>。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金属活动性强弱的体现：</a:t>
            </a:r>
          </a:p>
        </p:txBody>
      </p:sp>
      <p:sp>
        <p:nvSpPr>
          <p:cNvPr id="14339" name="文本占位符 14338"/>
          <p:cNvSpPr>
            <a:spLocks noGrp="1"/>
          </p:cNvSpPr>
          <p:nvPr/>
        </p:nvSpPr>
        <p:spPr>
          <a:xfrm>
            <a:off x="533400" y="21336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b="1" u="sng" dirty="0">
                <a:solidFill>
                  <a:srgbClr val="6600FF"/>
                </a:solidFill>
                <a:ea typeface="黑体" panose="02010609060101010101" pitchFamily="2" charset="-122"/>
                <a:hlinkClick r:id="rId2" action="ppaction://hlinksldjump"/>
              </a:rPr>
              <a:t>金属在自然界中的存在</a:t>
            </a:r>
            <a:endParaRPr lang="zh-CN" altLang="en-US" b="1" u="sng" dirty="0">
              <a:solidFill>
                <a:srgbClr val="6600FF"/>
              </a:solidFill>
              <a:ea typeface="黑体" panose="02010609060101010101" pitchFamily="2" charset="-122"/>
            </a:endParaRPr>
          </a:p>
          <a:p>
            <a:pPr marL="0" indent="0">
              <a:buNone/>
            </a:pPr>
            <a:r>
              <a:rPr lang="zh-CN" altLang="en-US" b="1" u="sng" dirty="0">
                <a:solidFill>
                  <a:srgbClr val="6600FF"/>
                </a:solidFill>
                <a:ea typeface="黑体" panose="02010609060101010101" pitchFamily="2" charset="-122"/>
                <a:hlinkClick r:id="rId2" action="ppaction://hlinksldjump"/>
              </a:rPr>
              <a:t>金属与酸的反应速度</a:t>
            </a:r>
          </a:p>
          <a:p>
            <a:pPr marL="0" indent="0">
              <a:buNone/>
            </a:pPr>
            <a:r>
              <a:rPr lang="zh-CN" altLang="en-US" b="1" u="sng" dirty="0">
                <a:solidFill>
                  <a:srgbClr val="FFC000"/>
                </a:solidFill>
                <a:ea typeface="黑体" panose="02010609060101010101" pitchFamily="2" charset="-122"/>
              </a:rPr>
              <a:t>金属锈蚀的难易程度</a:t>
            </a:r>
          </a:p>
          <a:p>
            <a:pPr>
              <a:buNone/>
            </a:pPr>
            <a:r>
              <a:rPr lang="zh-CN" altLang="en-US" b="1" u="sng" dirty="0">
                <a:solidFill>
                  <a:srgbClr val="6600FF"/>
                </a:solidFill>
                <a:ea typeface="黑体" panose="02010609060101010101" pitchFamily="2" charset="-122"/>
                <a:sym typeface="+mn-ea"/>
                <a:hlinkClick r:id="rId2" action="ppaction://hlinksldjump"/>
              </a:rPr>
              <a:t>冶炼金属的难易程度</a:t>
            </a:r>
            <a:endParaRPr lang="zh-CN" altLang="en-US" b="1" u="sng" dirty="0">
              <a:solidFill>
                <a:srgbClr val="6600FF"/>
              </a:solidFill>
              <a:ea typeface="黑体" panose="02010609060101010101" pitchFamily="2" charset="-122"/>
            </a:endParaRPr>
          </a:p>
          <a:p>
            <a:endParaRPr lang="zh-CN" altLang="en-US" b="1" u="sng" dirty="0">
              <a:solidFill>
                <a:srgbClr val="6600FF"/>
              </a:solidFill>
              <a:ea typeface="黑体" panose="02010609060101010101" pitchFamily="2" charset="-122"/>
            </a:endParaRPr>
          </a:p>
          <a:p>
            <a:endParaRPr lang="zh-CN" altLang="en-US" b="1" dirty="0">
              <a:solidFill>
                <a:srgbClr val="6600FF"/>
              </a:solidFill>
              <a:ea typeface="黑体" panose="02010609060101010101" pitchFamily="2" charset="-122"/>
            </a:endParaRPr>
          </a:p>
          <a:p>
            <a:pPr>
              <a:buNone/>
            </a:pPr>
            <a:endParaRPr lang="zh-CN" altLang="en-US" dirty="0">
              <a:solidFill>
                <a:srgbClr val="6600FF"/>
              </a:solidFill>
              <a:ea typeface="黑体" panose="02010609060101010101" pitchFamily="2" charset="-122"/>
            </a:endParaRPr>
          </a:p>
        </p:txBody>
      </p:sp>
      <p:pic>
        <p:nvPicPr>
          <p:cNvPr id="14340" name="内容占位符 14339" descr="金属与盐酸反应"/>
          <p:cNvPicPr>
            <a:picLocks noGrp="1" noChangeAspect="1"/>
          </p:cNvPicPr>
          <p:nvPr>
            <p:ph idx="1"/>
          </p:nvPr>
        </p:nvPicPr>
        <p:blipFill>
          <a:blip r:embed="rId3"/>
          <a:srcRect l="1756"/>
          <a:stretch>
            <a:fillRect/>
          </a:stretch>
        </p:blipFill>
        <p:spPr>
          <a:xfrm>
            <a:off x="5130800" y="2731770"/>
            <a:ext cx="3739515" cy="198564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4"/>
          <p:cNvPicPr>
            <a:picLocks noChangeAspect="1"/>
          </p:cNvPicPr>
          <p:nvPr/>
        </p:nvPicPr>
        <p:blipFill>
          <a:blip r:embed="rId3"/>
          <a:srcRect b="10860"/>
          <a:stretch>
            <a:fillRect/>
          </a:stretch>
        </p:blipFill>
        <p:spPr>
          <a:xfrm>
            <a:off x="96838" y="1196975"/>
            <a:ext cx="5689600" cy="2257425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1026" name="Object 8">
            <a:hlinkClick r:id="rId4" action="ppaction://hlinkfile"/>
          </p:cNvPr>
          <p:cNvGraphicFramePr/>
          <p:nvPr/>
        </p:nvGraphicFramePr>
        <p:xfrm>
          <a:off x="5940425" y="1196975"/>
          <a:ext cx="2919413" cy="367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r:id="rId5" imgW="1981200" imgH="2857500" progId="MSPhotoEd.3">
                  <p:embed/>
                </p:oleObj>
              </mc:Choice>
              <mc:Fallback>
                <p:oleObj r:id="rId5" imgW="1981200" imgH="2857500" progId="MSPhotoEd.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940425" y="1196975"/>
                        <a:ext cx="2919413" cy="3671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AutoShape 12"/>
          <p:cNvSpPr/>
          <p:nvPr/>
        </p:nvSpPr>
        <p:spPr>
          <a:xfrm>
            <a:off x="142875" y="3716338"/>
            <a:ext cx="5292725" cy="1655762"/>
          </a:xfrm>
          <a:prstGeom prst="wedgeRoundRectCallout">
            <a:avLst>
              <a:gd name="adj1" fmla="val 2759"/>
              <a:gd name="adj2" fmla="val -76560"/>
              <a:gd name="adj3" fmla="val 16667"/>
            </a:avLst>
          </a:prstGeom>
          <a:noFill/>
          <a:ln w="9525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lvl="0" eaLnBrk="0" hangingPunct="0"/>
            <a:r>
              <a:rPr lang="en-US" altLang="zh-CN" sz="2800" b="1">
                <a:latin typeface="Tahoma" panose="020B060403050404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1.</a:t>
            </a:r>
            <a:r>
              <a:rPr lang="zh-CN" altLang="en-US" sz="2800" b="1" dirty="0">
                <a:latin typeface="Tahoma" panose="020B060403050404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实验操作顺序？</a:t>
            </a:r>
          </a:p>
          <a:p>
            <a:pPr lvl="0" eaLnBrk="0" hangingPunct="0"/>
            <a:r>
              <a:rPr lang="en-US" altLang="zh-CN" sz="2800" b="1">
                <a:latin typeface="Tahoma" panose="020B060403050404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2.</a:t>
            </a:r>
            <a:r>
              <a:rPr lang="zh-CN" altLang="en-US" sz="2800" b="1" dirty="0">
                <a:latin typeface="Tahoma" panose="020B060403050404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过程中有几处现象？</a:t>
            </a:r>
          </a:p>
          <a:p>
            <a:pPr lvl="0" eaLnBrk="0" hangingPunct="0"/>
            <a:r>
              <a:rPr lang="en-US" altLang="zh-CN" sz="2800" b="1">
                <a:latin typeface="Tahoma" panose="020B060403050404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3.</a:t>
            </a:r>
            <a:r>
              <a:rPr lang="zh-CN" altLang="en-US" sz="2800" b="1" dirty="0">
                <a:latin typeface="Tahoma" panose="020B060403050404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炼铁的主要原理是什么？</a:t>
            </a:r>
          </a:p>
          <a:p>
            <a:pPr lvl="0" eaLnBrk="0" hangingPunct="0"/>
            <a:r>
              <a:rPr lang="en-US" altLang="zh-CN" sz="2800" b="1">
                <a:latin typeface="Tahoma" panose="020B060403050404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4. </a:t>
            </a:r>
            <a:r>
              <a:rPr lang="zh-CN" altLang="en-US" sz="2800" b="1" dirty="0">
                <a:latin typeface="Tahoma" panose="020B060403050404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注意事项有哪些？</a:t>
            </a:r>
          </a:p>
        </p:txBody>
      </p:sp>
      <p:sp>
        <p:nvSpPr>
          <p:cNvPr id="15" name="AutoShape 15"/>
          <p:cNvSpPr/>
          <p:nvPr/>
        </p:nvSpPr>
        <p:spPr>
          <a:xfrm>
            <a:off x="3924300" y="5518150"/>
            <a:ext cx="4622800" cy="1295400"/>
          </a:xfrm>
          <a:prstGeom prst="wedgeRoundRectCallout">
            <a:avLst>
              <a:gd name="adj1" fmla="val 41792"/>
              <a:gd name="adj2" fmla="val -101593"/>
              <a:gd name="adj3" fmla="val 16667"/>
            </a:avLst>
          </a:prstGeom>
          <a:noFill/>
          <a:ln w="9525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/>
          <a:p>
            <a:pPr lvl="0" eaLnBrk="0" hangingPunct="0"/>
            <a:r>
              <a:rPr lang="en-US" altLang="zh-CN" sz="2800" b="1">
                <a:latin typeface="Tahoma" panose="020B060403050404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1.</a:t>
            </a:r>
            <a:r>
              <a:rPr lang="zh-CN" altLang="en-US" sz="2800" b="1" dirty="0">
                <a:latin typeface="Tahoma" panose="020B060403050404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设备名称？</a:t>
            </a:r>
          </a:p>
          <a:p>
            <a:pPr lvl="0" eaLnBrk="0" hangingPunct="0"/>
            <a:r>
              <a:rPr lang="en-US" altLang="zh-CN" sz="2800" b="1">
                <a:latin typeface="Tahoma" panose="020B060403050404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2.</a:t>
            </a:r>
            <a:r>
              <a:rPr lang="zh-CN" altLang="en-US" sz="2800" b="1" dirty="0">
                <a:latin typeface="Tahoma" panose="020B060403050404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原料有什么？</a:t>
            </a:r>
          </a:p>
          <a:p>
            <a:pPr lvl="0" eaLnBrk="0" hangingPunct="0"/>
            <a:r>
              <a:rPr lang="en-US" altLang="zh-CN" sz="2800" b="1">
                <a:latin typeface="Tahoma" panose="020B060403050404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3.</a:t>
            </a:r>
            <a:r>
              <a:rPr lang="zh-CN" altLang="en-US" sz="2800" b="1" dirty="0">
                <a:latin typeface="Tahoma" panose="020B0604030504040204" pitchFamily="34" charset="0"/>
                <a:ea typeface="宋体" panose="02010600030101010101" pitchFamily="2" charset="-122"/>
                <a:sym typeface="Wingdings" panose="05000000000000000000" pitchFamily="2" charset="2"/>
              </a:rPr>
              <a:t>产物是什么？</a:t>
            </a:r>
          </a:p>
        </p:txBody>
      </p:sp>
      <p:sp>
        <p:nvSpPr>
          <p:cNvPr id="9" name="Text Box 3"/>
          <p:cNvSpPr txBox="1"/>
          <p:nvPr/>
        </p:nvSpPr>
        <p:spPr>
          <a:xfrm>
            <a:off x="88900" y="211138"/>
            <a:ext cx="5976938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3600" b="1"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sz="3600" b="1" dirty="0">
                <a:latin typeface="黑体" panose="02010609060101010101" pitchFamily="2" charset="-122"/>
                <a:ea typeface="黑体" panose="02010609060101010101" pitchFamily="2" charset="-122"/>
              </a:rPr>
              <a:t>、金属的冶炼（铁的冶炼）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Pa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Pa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Pa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Pa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Pa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allAtOnce" animBg="1"/>
      <p:bldP spid="15" grpId="0" animBg="1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3" name="组合 28"/>
          <p:cNvGrpSpPr/>
          <p:nvPr/>
        </p:nvGrpSpPr>
        <p:grpSpPr>
          <a:xfrm>
            <a:off x="3564890" y="1245870"/>
            <a:ext cx="5079365" cy="5360035"/>
            <a:chOff x="0" y="0"/>
            <a:chExt cx="5143536" cy="5214974"/>
          </a:xfrm>
        </p:grpSpPr>
        <p:grpSp>
          <p:nvGrpSpPr>
            <p:cNvPr id="10244" name="组合 8"/>
            <p:cNvGrpSpPr/>
            <p:nvPr/>
          </p:nvGrpSpPr>
          <p:grpSpPr>
            <a:xfrm>
              <a:off x="285752" y="0"/>
              <a:ext cx="4857784" cy="5214974"/>
              <a:chOff x="0" y="0"/>
              <a:chExt cx="4522788" cy="4919663"/>
            </a:xfrm>
          </p:grpSpPr>
          <p:pic>
            <p:nvPicPr>
              <p:cNvPr id="10245" name="Picture 6" descr="炼铁0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0"/>
                <a:ext cx="4522788" cy="4919663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0246" name="TextBox 3"/>
              <p:cNvSpPr txBox="1"/>
              <p:nvPr/>
            </p:nvSpPr>
            <p:spPr>
              <a:xfrm>
                <a:off x="522260" y="1428746"/>
                <a:ext cx="857256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lvl="0"/>
                <a:endParaRPr lang="zh-CN" altLang="en-US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247" name="TextBox 5"/>
              <p:cNvSpPr txBox="1"/>
              <p:nvPr/>
            </p:nvSpPr>
            <p:spPr>
              <a:xfrm>
                <a:off x="22194" y="2500316"/>
                <a:ext cx="428628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lvl="0"/>
                <a:endParaRPr lang="zh-CN" altLang="en-US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248" name="TextBox 7"/>
              <p:cNvSpPr txBox="1"/>
              <p:nvPr/>
            </p:nvSpPr>
            <p:spPr>
              <a:xfrm>
                <a:off x="22194" y="1428746"/>
                <a:ext cx="428628" cy="36933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lvl="0"/>
                <a:endParaRPr lang="zh-CN" altLang="en-US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0249" name="TextBox 9"/>
            <p:cNvSpPr txBox="1"/>
            <p:nvPr/>
          </p:nvSpPr>
          <p:spPr>
            <a:xfrm>
              <a:off x="71438" y="1643074"/>
              <a:ext cx="928694" cy="29655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lvl="0"/>
              <a:r>
                <a:rPr lang="zh-CN" altLang="en-US" sz="1400" b="1" dirty="0">
                  <a:latin typeface="Arial" panose="020B0604020202020204" pitchFamily="34" charset="0"/>
                  <a:ea typeface="宋体" panose="02010600030101010101" pitchFamily="2" charset="-122"/>
                </a:rPr>
                <a:t>石灰石</a:t>
              </a:r>
            </a:p>
          </p:txBody>
        </p:sp>
        <p:sp>
          <p:nvSpPr>
            <p:cNvPr id="10250" name="TextBox 10">
              <a:hlinkClick r:id="rId3" action="ppaction://hlinksldjump"/>
            </p:cNvPr>
            <p:cNvSpPr txBox="1"/>
            <p:nvPr/>
          </p:nvSpPr>
          <p:spPr>
            <a:xfrm>
              <a:off x="857256" y="1643074"/>
              <a:ext cx="928694" cy="29655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lvl="0"/>
              <a:r>
                <a:rPr lang="zh-CN" altLang="en-US" sz="1400" b="1" dirty="0">
                  <a:latin typeface="Arial" panose="020B0604020202020204" pitchFamily="34" charset="0"/>
                  <a:ea typeface="宋体" panose="02010600030101010101" pitchFamily="2" charset="-122"/>
                </a:rPr>
                <a:t>铁矿石</a:t>
              </a:r>
            </a:p>
          </p:txBody>
        </p:sp>
        <p:sp>
          <p:nvSpPr>
            <p:cNvPr id="10251" name="TextBox 11"/>
            <p:cNvSpPr txBox="1"/>
            <p:nvPr/>
          </p:nvSpPr>
          <p:spPr>
            <a:xfrm>
              <a:off x="0" y="2621181"/>
              <a:ext cx="928694" cy="29655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lvl="0"/>
              <a:r>
                <a:rPr lang="zh-CN" altLang="en-US" sz="1400" b="1" dirty="0">
                  <a:latin typeface="Arial" panose="020B0604020202020204" pitchFamily="34" charset="0"/>
                  <a:ea typeface="宋体" panose="02010600030101010101" pitchFamily="2" charset="-122"/>
                </a:rPr>
                <a:t>焦炭</a:t>
              </a:r>
            </a:p>
          </p:txBody>
        </p:sp>
      </p:grpSp>
      <p:sp>
        <p:nvSpPr>
          <p:cNvPr id="10253" name="Rectangle 4"/>
          <p:cNvSpPr/>
          <p:nvPr/>
        </p:nvSpPr>
        <p:spPr>
          <a:xfrm>
            <a:off x="285750" y="214313"/>
            <a:ext cx="7467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eaLnBrk="1" hangingPunct="1"/>
            <a:r>
              <a:rPr lang="zh-CN" altLang="en-US" sz="4800" b="1" dirty="0">
                <a:solidFill>
                  <a:srgbClr val="6600FF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华文彩云" pitchFamily="2" charset="-122"/>
              </a:rPr>
              <a:t>工业炼铁</a:t>
            </a:r>
          </a:p>
        </p:txBody>
      </p:sp>
      <p:sp>
        <p:nvSpPr>
          <p:cNvPr id="10256" name="文本框 10255"/>
          <p:cNvSpPr txBox="1"/>
          <p:nvPr/>
        </p:nvSpPr>
        <p:spPr>
          <a:xfrm>
            <a:off x="6356350" y="1538605"/>
            <a:ext cx="1930400" cy="29146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endParaRPr lang="zh-CN" altLang="en-US" sz="2000" b="1" dirty="0">
              <a:solidFill>
                <a:srgbClr val="FF0000"/>
              </a:solidFill>
              <a:latin typeface="幼圆" pitchFamily="1" charset="-122"/>
              <a:ea typeface="幼圆" pitchFamily="1" charset="-122"/>
            </a:endParaRPr>
          </a:p>
        </p:txBody>
      </p:sp>
      <p:grpSp>
        <p:nvGrpSpPr>
          <p:cNvPr id="10257" name="圆角矩形标注 15"/>
          <p:cNvGrpSpPr/>
          <p:nvPr/>
        </p:nvGrpSpPr>
        <p:grpSpPr>
          <a:xfrm>
            <a:off x="1269048" y="4044633"/>
            <a:ext cx="2687637" cy="1171575"/>
            <a:chOff x="0" y="0"/>
            <a:chExt cx="1693" cy="738"/>
          </a:xfrm>
        </p:grpSpPr>
        <p:pic>
          <p:nvPicPr>
            <p:cNvPr id="10258" name="圆角矩形标注 15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0" y="0"/>
              <a:ext cx="1693" cy="73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259" name="文本框 10258"/>
            <p:cNvSpPr txBox="1"/>
            <p:nvPr/>
          </p:nvSpPr>
          <p:spPr>
            <a:xfrm>
              <a:off x="81" y="251"/>
              <a:ext cx="1531" cy="406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pPr lvl="0"/>
              <a:r>
                <a:rPr lang="zh-CN" altLang="en-US" sz="2000" b="1" dirty="0">
                  <a:solidFill>
                    <a:srgbClr val="FF0000"/>
                  </a:solidFill>
                  <a:latin typeface="幼圆" pitchFamily="1" charset="-122"/>
                  <a:ea typeface="幼圆" pitchFamily="1" charset="-122"/>
                </a:rPr>
                <a:t>作用：提供热量</a:t>
              </a:r>
              <a:endParaRPr lang="en-US" altLang="x-none" sz="2000" b="1" dirty="0">
                <a:solidFill>
                  <a:srgbClr val="FF0000"/>
                </a:solidFill>
                <a:latin typeface="幼圆" pitchFamily="1" charset="-122"/>
                <a:ea typeface="幼圆" pitchFamily="1" charset="-122"/>
              </a:endParaRPr>
            </a:p>
            <a:p>
              <a:pPr lvl="0"/>
              <a:r>
                <a:rPr lang="en-US" altLang="x-none" sz="2000" b="1" dirty="0">
                  <a:solidFill>
                    <a:srgbClr val="FF0000"/>
                  </a:solidFill>
                  <a:latin typeface="幼圆" pitchFamily="1" charset="-122"/>
                  <a:ea typeface="幼圆" pitchFamily="1" charset="-122"/>
                </a:rPr>
                <a:t>       </a:t>
              </a:r>
              <a:r>
                <a:rPr lang="zh-CN" altLang="en-US" sz="2000" b="1" dirty="0">
                  <a:solidFill>
                    <a:srgbClr val="FF0000"/>
                  </a:solidFill>
                  <a:latin typeface="幼圆" pitchFamily="1" charset="-122"/>
                  <a:ea typeface="幼圆" pitchFamily="1" charset="-122"/>
                </a:rPr>
                <a:t>产生</a:t>
              </a:r>
              <a:r>
                <a:rPr lang="en-US" altLang="x-none" sz="2000" b="1" dirty="0">
                  <a:solidFill>
                    <a:srgbClr val="FF0000"/>
                  </a:solidFill>
                  <a:latin typeface="幼圆" pitchFamily="1" charset="-122"/>
                  <a:ea typeface="幼圆" pitchFamily="1" charset="-122"/>
                </a:rPr>
                <a:t>CO</a:t>
              </a:r>
              <a:endParaRPr lang="zh-CN" altLang="en-US" sz="2000" b="1" dirty="0">
                <a:solidFill>
                  <a:srgbClr val="FF0000"/>
                </a:solidFill>
                <a:latin typeface="幼圆" pitchFamily="1" charset="-122"/>
                <a:ea typeface="幼圆" pitchFamily="1" charset="-122"/>
              </a:endParaRPr>
            </a:p>
          </p:txBody>
        </p:sp>
      </p:grpSp>
      <p:grpSp>
        <p:nvGrpSpPr>
          <p:cNvPr id="10260" name="圆角矩形标注 16"/>
          <p:cNvGrpSpPr/>
          <p:nvPr/>
        </p:nvGrpSpPr>
        <p:grpSpPr>
          <a:xfrm>
            <a:off x="1476375" y="2205038"/>
            <a:ext cx="2273300" cy="969962"/>
            <a:chOff x="0" y="0"/>
            <a:chExt cx="1432" cy="611"/>
          </a:xfrm>
        </p:grpSpPr>
        <p:pic>
          <p:nvPicPr>
            <p:cNvPr id="10261" name="圆角矩形标注 16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0" y="0"/>
              <a:ext cx="1432" cy="611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262" name="文本框 10261"/>
            <p:cNvSpPr txBox="1"/>
            <p:nvPr/>
          </p:nvSpPr>
          <p:spPr>
            <a:xfrm>
              <a:off x="75" y="74"/>
              <a:ext cx="1269" cy="324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pPr lvl="0"/>
              <a:r>
                <a:rPr lang="zh-CN" altLang="en-US" sz="2000" b="1" dirty="0">
                  <a:solidFill>
                    <a:srgbClr val="FF0000"/>
                  </a:solidFill>
                  <a:latin typeface="幼圆" pitchFamily="1" charset="-122"/>
                  <a:ea typeface="幼圆" pitchFamily="1" charset="-122"/>
                </a:rPr>
                <a:t>作用：制造炉渣</a:t>
              </a:r>
            </a:p>
          </p:txBody>
        </p:sp>
      </p:grpSp>
      <p:grpSp>
        <p:nvGrpSpPr>
          <p:cNvPr id="10263" name="圆角矩形标注 19"/>
          <p:cNvGrpSpPr/>
          <p:nvPr/>
        </p:nvGrpSpPr>
        <p:grpSpPr>
          <a:xfrm>
            <a:off x="3563938" y="1412875"/>
            <a:ext cx="2400300" cy="1444625"/>
            <a:chOff x="0" y="0"/>
            <a:chExt cx="1512" cy="910"/>
          </a:xfrm>
        </p:grpSpPr>
        <p:pic>
          <p:nvPicPr>
            <p:cNvPr id="10264" name="圆角矩形标注 19"/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0" y="0"/>
              <a:ext cx="1282" cy="91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265" name="文本框 10264"/>
            <p:cNvSpPr txBox="1"/>
            <p:nvPr/>
          </p:nvSpPr>
          <p:spPr>
            <a:xfrm>
              <a:off x="78" y="79"/>
              <a:ext cx="1434" cy="406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pPr lvl="0"/>
              <a:r>
                <a:rPr lang="zh-CN" altLang="en-US" sz="2000" b="1" dirty="0">
                  <a:solidFill>
                    <a:srgbClr val="FF0000"/>
                  </a:solidFill>
                  <a:latin typeface="幼圆" pitchFamily="1" charset="-122"/>
                  <a:ea typeface="幼圆" pitchFamily="1" charset="-122"/>
                </a:rPr>
                <a:t>作用：提供铁元素</a:t>
              </a:r>
            </a:p>
          </p:txBody>
        </p:sp>
      </p:grpSp>
      <p:sp>
        <p:nvSpPr>
          <p:cNvPr id="10266" name="TextBox 26"/>
          <p:cNvSpPr txBox="1"/>
          <p:nvPr/>
        </p:nvSpPr>
        <p:spPr>
          <a:xfrm>
            <a:off x="7572375" y="4130675"/>
            <a:ext cx="714375" cy="369888"/>
          </a:xfrm>
          <a:prstGeom prst="rect">
            <a:avLst/>
          </a:prstGeom>
          <a:noFill/>
          <a:ln w="4445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70" name="梯形 37"/>
          <p:cNvSpPr/>
          <p:nvPr/>
        </p:nvSpPr>
        <p:spPr>
          <a:xfrm rot="10800000">
            <a:off x="5572125" y="4572000"/>
            <a:ext cx="1071563" cy="642938"/>
          </a:xfrm>
          <a:custGeom>
            <a:avLst/>
            <a:gdLst>
              <a:gd name="txL" fmla="*/ 107156 w 1071563"/>
              <a:gd name="txT" fmla="*/ 64294 h 642938"/>
              <a:gd name="txR" fmla="*/ 964407 w 1071563"/>
              <a:gd name="txB" fmla="*/ 642938 h 642938"/>
            </a:gdLst>
            <a:ahLst/>
            <a:cxnLst>
              <a:cxn ang="17694720">
                <a:pos x="535782" y="0"/>
              </a:cxn>
              <a:cxn ang="11796480">
                <a:pos x="80367" y="321469"/>
              </a:cxn>
              <a:cxn ang="5898240">
                <a:pos x="535782" y="642938"/>
              </a:cxn>
              <a:cxn ang="0">
                <a:pos x="991196" y="321469"/>
              </a:cxn>
            </a:cxnLst>
            <a:rect l="txL" t="txT" r="txR" b="txB"/>
            <a:pathLst>
              <a:path w="1071563" h="642938">
                <a:moveTo>
                  <a:pt x="0" y="642938"/>
                </a:moveTo>
                <a:lnTo>
                  <a:pt x="160735" y="0"/>
                </a:lnTo>
                <a:lnTo>
                  <a:pt x="910829" y="0"/>
                </a:lnTo>
                <a:lnTo>
                  <a:pt x="1071563" y="642938"/>
                </a:lnTo>
                <a:close/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71" name="梯形 38"/>
          <p:cNvSpPr/>
          <p:nvPr/>
        </p:nvSpPr>
        <p:spPr>
          <a:xfrm>
            <a:off x="5500688" y="4214813"/>
            <a:ext cx="1214437" cy="285750"/>
          </a:xfrm>
          <a:custGeom>
            <a:avLst/>
            <a:gdLst>
              <a:gd name="txL" fmla="*/ 47625 w 1214437"/>
              <a:gd name="txT" fmla="*/ 11206 h 285750"/>
              <a:gd name="txR" fmla="*/ 1166812 w 1214437"/>
              <a:gd name="txB" fmla="*/ 285750 h 285750"/>
            </a:gdLst>
            <a:ahLst/>
            <a:cxnLst>
              <a:cxn ang="17694720">
                <a:pos x="607219" y="0"/>
              </a:cxn>
              <a:cxn ang="11796480">
                <a:pos x="35719" y="142875"/>
              </a:cxn>
              <a:cxn ang="5898240">
                <a:pos x="607219" y="285750"/>
              </a:cxn>
              <a:cxn ang="0">
                <a:pos x="1178718" y="142875"/>
              </a:cxn>
            </a:cxnLst>
            <a:rect l="txL" t="txT" r="txR" b="txB"/>
            <a:pathLst>
              <a:path w="1214437" h="285750">
                <a:moveTo>
                  <a:pt x="0" y="285750"/>
                </a:moveTo>
                <a:lnTo>
                  <a:pt x="71438" y="0"/>
                </a:lnTo>
                <a:lnTo>
                  <a:pt x="1143000" y="0"/>
                </a:lnTo>
                <a:lnTo>
                  <a:pt x="1214437" y="285750"/>
                </a:lnTo>
                <a:close/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72" name="梯形 39"/>
          <p:cNvSpPr/>
          <p:nvPr/>
        </p:nvSpPr>
        <p:spPr>
          <a:xfrm>
            <a:off x="5572125" y="3786188"/>
            <a:ext cx="1071563" cy="357187"/>
          </a:xfrm>
          <a:custGeom>
            <a:avLst/>
            <a:gdLst>
              <a:gd name="txL" fmla="*/ 59531 w 1071563"/>
              <a:gd name="txT" fmla="*/ 19844 h 357187"/>
              <a:gd name="txR" fmla="*/ 1012032 w 1071563"/>
              <a:gd name="txB" fmla="*/ 357187 h 357187"/>
            </a:gdLst>
            <a:ahLst/>
            <a:cxnLst>
              <a:cxn ang="17694720">
                <a:pos x="535782" y="0"/>
              </a:cxn>
              <a:cxn ang="11796480">
                <a:pos x="44648" y="178594"/>
              </a:cxn>
              <a:cxn ang="5898240">
                <a:pos x="535782" y="357187"/>
              </a:cxn>
              <a:cxn ang="0">
                <a:pos x="1026915" y="178594"/>
              </a:cxn>
            </a:cxnLst>
            <a:rect l="txL" t="txT" r="txR" b="txB"/>
            <a:pathLst>
              <a:path w="1071563" h="357187">
                <a:moveTo>
                  <a:pt x="0" y="357187"/>
                </a:moveTo>
                <a:lnTo>
                  <a:pt x="89297" y="0"/>
                </a:lnTo>
                <a:lnTo>
                  <a:pt x="982266" y="0"/>
                </a:lnTo>
                <a:lnTo>
                  <a:pt x="1071563" y="357187"/>
                </a:lnTo>
                <a:close/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0273" name="组合 26"/>
          <p:cNvGrpSpPr/>
          <p:nvPr/>
        </p:nvGrpSpPr>
        <p:grpSpPr>
          <a:xfrm>
            <a:off x="643255" y="5000625"/>
            <a:ext cx="3527425" cy="857250"/>
            <a:chOff x="0" y="0"/>
            <a:chExt cx="4357718" cy="857256"/>
          </a:xfrm>
        </p:grpSpPr>
        <p:sp>
          <p:nvSpPr>
            <p:cNvPr id="10274" name="线形标注 1 22"/>
            <p:cNvSpPr/>
            <p:nvPr/>
          </p:nvSpPr>
          <p:spPr>
            <a:xfrm>
              <a:off x="0" y="0"/>
              <a:ext cx="4357718" cy="857256"/>
            </a:xfrm>
            <a:prstGeom prst="borderCallout1">
              <a:avLst>
                <a:gd name="adj1" fmla="val 23829"/>
                <a:gd name="adj2" fmla="val 100139"/>
                <a:gd name="adj3" fmla="val -14481"/>
                <a:gd name="adj4" fmla="val 114565"/>
              </a:avLst>
            </a:prstGeom>
            <a:noFill/>
            <a:ln w="381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pPr lvl="0"/>
              <a:endParaRPr lang="zh-CN" altLang="en-US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10275" name="Group 12"/>
            <p:cNvGrpSpPr/>
            <p:nvPr/>
          </p:nvGrpSpPr>
          <p:grpSpPr>
            <a:xfrm>
              <a:off x="428628" y="142876"/>
              <a:ext cx="3657600" cy="606425"/>
              <a:chOff x="0" y="0"/>
              <a:chExt cx="2304" cy="382"/>
            </a:xfrm>
          </p:grpSpPr>
          <p:sp>
            <p:nvSpPr>
              <p:cNvPr id="10276" name="Rectangle 13"/>
              <p:cNvSpPr/>
              <p:nvPr/>
            </p:nvSpPr>
            <p:spPr>
              <a:xfrm>
                <a:off x="0" y="46"/>
                <a:ext cx="2304" cy="33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ctr"/>
              <a:lstStyle/>
              <a:p>
                <a:pPr lvl="0" algn="ctr" eaLnBrk="1" hangingPunct="1"/>
                <a:r>
                  <a:rPr lang="en-US" altLang="x-none" sz="32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C+O</a:t>
                </a:r>
                <a:r>
                  <a:rPr lang="en-US" altLang="x-none" sz="3200" baseline="-250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2</a:t>
                </a:r>
                <a:r>
                  <a:rPr lang="en-US" altLang="x-none" sz="32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===CO</a:t>
                </a:r>
                <a:r>
                  <a:rPr lang="en-US" altLang="x-none" sz="3200" baseline="-250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2</a:t>
                </a:r>
              </a:p>
            </p:txBody>
          </p:sp>
          <p:sp>
            <p:nvSpPr>
              <p:cNvPr id="10277" name="Rectangle 14"/>
              <p:cNvSpPr/>
              <p:nvPr/>
            </p:nvSpPr>
            <p:spPr>
              <a:xfrm>
                <a:off x="998" y="0"/>
                <a:ext cx="480" cy="19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ctr"/>
              <a:lstStyle/>
              <a:p>
                <a:pPr lvl="0" algn="ctr" eaLnBrk="1" hangingPunct="1"/>
                <a:r>
                  <a:rPr lang="zh-CN" altLang="en-US" sz="2000" b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点燃</a:t>
                </a:r>
              </a:p>
            </p:txBody>
          </p:sp>
        </p:grpSp>
      </p:grpSp>
      <p:grpSp>
        <p:nvGrpSpPr>
          <p:cNvPr id="10278" name="组合 32"/>
          <p:cNvGrpSpPr/>
          <p:nvPr/>
        </p:nvGrpSpPr>
        <p:grpSpPr>
          <a:xfrm>
            <a:off x="71438" y="3071813"/>
            <a:ext cx="3500437" cy="714375"/>
            <a:chOff x="0" y="0"/>
            <a:chExt cx="3500494" cy="714380"/>
          </a:xfrm>
        </p:grpSpPr>
        <p:sp>
          <p:nvSpPr>
            <p:cNvPr id="10279" name="线形标注 1 28"/>
            <p:cNvSpPr/>
            <p:nvPr/>
          </p:nvSpPr>
          <p:spPr>
            <a:xfrm>
              <a:off x="0" y="0"/>
              <a:ext cx="3500494" cy="714380"/>
            </a:xfrm>
            <a:prstGeom prst="borderCallout1">
              <a:avLst>
                <a:gd name="adj1" fmla="val 26875"/>
                <a:gd name="adj2" fmla="val 99588"/>
                <a:gd name="adj3" fmla="val 173454"/>
                <a:gd name="adj4" fmla="val 156125"/>
              </a:avLst>
            </a:prstGeom>
            <a:noFill/>
            <a:ln w="381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pPr lvl="0"/>
              <a:endParaRPr lang="zh-CN" altLang="en-US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10280" name="Group 9"/>
            <p:cNvGrpSpPr/>
            <p:nvPr/>
          </p:nvGrpSpPr>
          <p:grpSpPr>
            <a:xfrm>
              <a:off x="142876" y="28580"/>
              <a:ext cx="3357586" cy="685800"/>
              <a:chOff x="0" y="0"/>
              <a:chExt cx="2352" cy="432"/>
            </a:xfrm>
          </p:grpSpPr>
          <p:sp>
            <p:nvSpPr>
              <p:cNvPr id="10281" name="Rectangle 10"/>
              <p:cNvSpPr/>
              <p:nvPr/>
            </p:nvSpPr>
            <p:spPr>
              <a:xfrm>
                <a:off x="0" y="0"/>
                <a:ext cx="2352" cy="4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ctr"/>
              <a:lstStyle/>
              <a:p>
                <a:pPr lvl="0" algn="ctr" eaLnBrk="1" hangingPunct="1"/>
                <a:r>
                  <a:rPr lang="en-US" altLang="x-none" sz="32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C+CO</a:t>
                </a:r>
                <a:r>
                  <a:rPr lang="en-US" altLang="x-none" sz="3200" baseline="-250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2</a:t>
                </a:r>
                <a:r>
                  <a:rPr lang="en-US" altLang="x-none" sz="32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===2CO</a:t>
                </a:r>
              </a:p>
            </p:txBody>
          </p:sp>
          <p:sp>
            <p:nvSpPr>
              <p:cNvPr id="10282" name="Rectangle 11"/>
              <p:cNvSpPr/>
              <p:nvPr/>
            </p:nvSpPr>
            <p:spPr>
              <a:xfrm>
                <a:off x="1043" y="0"/>
                <a:ext cx="480" cy="19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ctr"/>
              <a:lstStyle/>
              <a:p>
                <a:pPr lvl="0" algn="ctr" eaLnBrk="1" hangingPunct="1"/>
                <a:r>
                  <a:rPr lang="zh-CN" altLang="en-US" sz="2000" b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高温</a:t>
                </a:r>
              </a:p>
            </p:txBody>
          </p:sp>
        </p:grpSp>
      </p:grpSp>
      <p:grpSp>
        <p:nvGrpSpPr>
          <p:cNvPr id="10283" name="组合 40"/>
          <p:cNvGrpSpPr/>
          <p:nvPr/>
        </p:nvGrpSpPr>
        <p:grpSpPr>
          <a:xfrm>
            <a:off x="-241935" y="1412875"/>
            <a:ext cx="4311015" cy="1008380"/>
            <a:chOff x="-246062" y="0"/>
            <a:chExt cx="5035035" cy="1008063"/>
          </a:xfrm>
        </p:grpSpPr>
        <p:sp>
          <p:nvSpPr>
            <p:cNvPr id="10284" name="线形标注 1 33"/>
            <p:cNvSpPr/>
            <p:nvPr/>
          </p:nvSpPr>
          <p:spPr>
            <a:xfrm>
              <a:off x="2658" y="0"/>
              <a:ext cx="4786314" cy="785818"/>
            </a:xfrm>
            <a:prstGeom prst="borderCallout1">
              <a:avLst>
                <a:gd name="adj1" fmla="val 31681"/>
                <a:gd name="adj2" fmla="val 100171"/>
                <a:gd name="adj3" fmla="val 322805"/>
                <a:gd name="adj4" fmla="val 137126"/>
              </a:avLst>
            </a:prstGeom>
            <a:noFill/>
            <a:ln w="381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pPr lvl="0"/>
              <a:endParaRPr lang="zh-CN" altLang="en-US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10285" name="Group 6"/>
            <p:cNvGrpSpPr/>
            <p:nvPr/>
          </p:nvGrpSpPr>
          <p:grpSpPr>
            <a:xfrm>
              <a:off x="-246062" y="71438"/>
              <a:ext cx="4648200" cy="936625"/>
              <a:chOff x="-155" y="0"/>
              <a:chExt cx="2928" cy="590"/>
            </a:xfrm>
          </p:grpSpPr>
          <p:sp>
            <p:nvSpPr>
              <p:cNvPr id="10286" name="Rectangle 7"/>
              <p:cNvSpPr/>
              <p:nvPr/>
            </p:nvSpPr>
            <p:spPr>
              <a:xfrm>
                <a:off x="-155" y="110"/>
                <a:ext cx="2928" cy="4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ctr"/>
              <a:lstStyle/>
              <a:p>
                <a:pPr lvl="0" algn="ctr" eaLnBrk="1" hangingPunct="1">
                  <a:spcBef>
                    <a:spcPct val="20000"/>
                  </a:spcBef>
                  <a:buClr>
                    <a:schemeClr val="accent2"/>
                  </a:buClr>
                  <a:buFont typeface="Wingdings" panose="05000000000000000000" pitchFamily="2" charset="2"/>
                  <a:buNone/>
                </a:pPr>
                <a:r>
                  <a:rPr lang="en-US" altLang="x-none" sz="2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3CO+Fe</a:t>
                </a:r>
                <a:r>
                  <a:rPr lang="en-US" altLang="x-none" sz="2800" baseline="-250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2</a:t>
                </a:r>
                <a:r>
                  <a:rPr lang="en-US" altLang="x-none" sz="2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O</a:t>
                </a:r>
                <a:r>
                  <a:rPr lang="en-US" altLang="x-none" sz="2800" baseline="-250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3</a:t>
                </a:r>
                <a:r>
                  <a:rPr lang="en-US" altLang="x-none" sz="28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===2Fe+3CO</a:t>
                </a:r>
                <a:r>
                  <a:rPr lang="en-US" altLang="x-none" sz="2800" baseline="-250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2</a:t>
                </a:r>
              </a:p>
              <a:p>
                <a:pPr lvl="0" algn="ctr" eaLnBrk="1" hangingPunct="1"/>
                <a:endParaRPr lang="en-US" altLang="x-none" sz="28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287" name="Rectangle 8"/>
              <p:cNvSpPr/>
              <p:nvPr/>
            </p:nvSpPr>
            <p:spPr>
              <a:xfrm>
                <a:off x="1316" y="0"/>
                <a:ext cx="480" cy="19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ctr"/>
              <a:lstStyle/>
              <a:p>
                <a:pPr lvl="0" algn="ctr" eaLnBrk="1" hangingPunct="1"/>
                <a:r>
                  <a:rPr lang="zh-CN" altLang="en-US" sz="2000" b="1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高温</a:t>
                </a:r>
              </a:p>
            </p:txBody>
          </p:sp>
        </p:grpSp>
      </p:grpSp>
      <p:sp>
        <p:nvSpPr>
          <p:cNvPr id="10288" name="TextBox 37"/>
          <p:cNvSpPr txBox="1"/>
          <p:nvPr/>
        </p:nvSpPr>
        <p:spPr>
          <a:xfrm>
            <a:off x="7215188" y="6143625"/>
            <a:ext cx="142875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/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（生铁）</a:t>
            </a:r>
          </a:p>
        </p:txBody>
      </p:sp>
      <p:sp>
        <p:nvSpPr>
          <p:cNvPr id="10292" name="直接连接符 10291"/>
          <p:cNvSpPr/>
          <p:nvPr/>
        </p:nvSpPr>
        <p:spPr>
          <a:xfrm flipH="1" flipV="1">
            <a:off x="3492500" y="2636838"/>
            <a:ext cx="358775" cy="28733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0293" name="直接连接符 10292"/>
          <p:cNvSpPr/>
          <p:nvPr/>
        </p:nvSpPr>
        <p:spPr>
          <a:xfrm flipH="1">
            <a:off x="3276600" y="4149725"/>
            <a:ext cx="358775" cy="35877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0294" name="直接连接符 10293"/>
          <p:cNvSpPr/>
          <p:nvPr/>
        </p:nvSpPr>
        <p:spPr>
          <a:xfrm flipH="1" flipV="1">
            <a:off x="4500563" y="1989138"/>
            <a:ext cx="215900" cy="8651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10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6" grpId="1" bldLvl="0" animBg="1"/>
      <p:bldP spid="10270" grpId="0" bldLvl="0" animBg="1"/>
      <p:bldP spid="1028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695325"/>
          </a:xfrm>
        </p:spPr>
        <p:txBody>
          <a:bodyPr/>
          <a:lstStyle/>
          <a:p>
            <a:r>
              <a:rPr lang="zh-CN" altLang="en-US"/>
              <a:t>炼铁和炼钢</a:t>
            </a:r>
          </a:p>
        </p:txBody>
      </p:sp>
      <p:graphicFrame>
        <p:nvGraphicFramePr>
          <p:cNvPr id="11267" name="内容占位符 11266"/>
          <p:cNvGraphicFramePr>
            <a:graphicFrameLocks noGrp="1"/>
          </p:cNvGraphicFramePr>
          <p:nvPr>
            <p:ph idx="1"/>
          </p:nvPr>
        </p:nvGraphicFramePr>
        <p:xfrm>
          <a:off x="365125" y="981075"/>
          <a:ext cx="8229600" cy="5563235"/>
        </p:xfrm>
        <a:graphic>
          <a:graphicData uri="http://schemas.openxmlformats.org/drawingml/2006/table">
            <a:tbl>
              <a:tblPr/>
              <a:tblGrid>
                <a:gridCol w="673100"/>
                <a:gridCol w="669925"/>
                <a:gridCol w="3402965"/>
                <a:gridCol w="3483610"/>
              </a:tblGrid>
              <a:tr h="520700">
                <a:tc gridSpan="2"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l">
                        <a:buNone/>
                      </a:pPr>
                      <a:r>
                        <a:rPr lang="en-US" altLang="zh-CN" sz="1000" u="none"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 </a:t>
                      </a:r>
                      <a:endParaRPr lang="zh-CN" altLang="en-US" sz="1000" u="none"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400" b="1" u="none">
                          <a:solidFill>
                            <a:srgbClr val="FFC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生铁</a:t>
                      </a:r>
                    </a:p>
                  </a:txBody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400" b="1" u="none">
                          <a:solidFill>
                            <a:srgbClr val="FFC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钢</a:t>
                      </a:r>
                    </a:p>
                  </a:txBody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 gridSpan="2"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400" b="1" u="none">
                          <a:solidFill>
                            <a:srgbClr val="FFC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含碳量</a:t>
                      </a:r>
                    </a:p>
                  </a:txBody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>
                          <a:latin typeface="宋体" panose="02010600030101010101" pitchFamily="2" charset="-122"/>
                          <a:sym typeface="宋体" panose="02010600030101010101" pitchFamily="2" charset="-122"/>
                        </a:rPr>
                        <a:t>2%-</a:t>
                      </a:r>
                      <a:r>
                        <a:rPr lang="en-US" altLang="zh-CN" sz="2400" b="1" u="none"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4.3%</a:t>
                      </a:r>
                      <a:endParaRPr lang="zh-CN" altLang="en-US" sz="2400" b="1" u="none"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 u="none"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0.03%-2%</a:t>
                      </a:r>
                      <a:endParaRPr lang="zh-CN" altLang="en-US" sz="2400" b="1" u="none">
                        <a:latin typeface="宋体" panose="02010600030101010101" pitchFamily="2" charset="-122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a:txBody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 gridSpan="2"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400" b="1" u="none">
                          <a:solidFill>
                            <a:srgbClr val="FFC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其它元素</a:t>
                      </a:r>
                    </a:p>
                  </a:txBody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400" b="1" u="none"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含较多</a:t>
                      </a:r>
                    </a:p>
                  </a:txBody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400" b="1" u="none"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含较少</a:t>
                      </a:r>
                    </a:p>
                  </a:txBody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0625">
                <a:tc gridSpan="2"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400" b="1" u="none">
                          <a:solidFill>
                            <a:srgbClr val="FFC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性质</a:t>
                      </a:r>
                    </a:p>
                  </a:txBody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400" b="1" u="none"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坚硬，韧性差</a:t>
                      </a:r>
                    </a:p>
                  </a:txBody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400" b="1" u="none"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硬，有韧性、良好的延展性和弹性，机械性能好</a:t>
                      </a:r>
                    </a:p>
                  </a:txBody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3925">
                <a:tc rowSpan="3"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400" b="1" u="none">
                          <a:solidFill>
                            <a:srgbClr val="FFC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冶炼</a:t>
                      </a:r>
                    </a:p>
                  </a:txBody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400" b="1" u="none">
                          <a:solidFill>
                            <a:srgbClr val="FFC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原理</a:t>
                      </a:r>
                    </a:p>
                  </a:txBody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 u="none"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3CO+Fe</a:t>
                      </a:r>
                      <a:r>
                        <a:rPr lang="en-US" altLang="zh-CN" sz="2400" b="1" u="none" baseline="-25000"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2</a:t>
                      </a:r>
                      <a:r>
                        <a:rPr lang="en-US" altLang="zh-CN" sz="2400" b="1" u="none"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O</a:t>
                      </a:r>
                      <a:r>
                        <a:rPr lang="en-US" altLang="zh-CN" sz="2400" b="1" u="none" baseline="-25000"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3</a:t>
                      </a:r>
                      <a:r>
                        <a:rPr lang="zh-CN" altLang="en-US" sz="2400" b="1" u="sng" baseline="30000"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高温</a:t>
                      </a:r>
                      <a:r>
                        <a:rPr lang="en-US" altLang="zh-CN" sz="2400" b="1" u="none"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2Fe+3CO</a:t>
                      </a:r>
                      <a:r>
                        <a:rPr lang="en-US" altLang="zh-CN" sz="2400" b="1" u="none" baseline="-25000"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2</a:t>
                      </a:r>
                    </a:p>
                    <a:p>
                      <a:pPr marL="0" lvl="0" indent="0" algn="ctr">
                        <a:buNone/>
                      </a:pPr>
                      <a:r>
                        <a:rPr lang="zh-CN" altLang="en-US" sz="2400" b="1" u="none"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还原反应</a:t>
                      </a:r>
                    </a:p>
                  </a:txBody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l">
                        <a:buNone/>
                      </a:pPr>
                      <a:r>
                        <a:rPr lang="zh-CN" altLang="en-US" sz="2400" b="1" u="none"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氧化反应</a:t>
                      </a:r>
                    </a:p>
                  </a:txBody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400" b="1" u="none">
                          <a:solidFill>
                            <a:srgbClr val="FFC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设备</a:t>
                      </a:r>
                    </a:p>
                  </a:txBody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400" b="1" u="none"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高炉</a:t>
                      </a:r>
                    </a:p>
                  </a:txBody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400" b="1" u="none"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转炉</a:t>
                      </a:r>
                    </a:p>
                  </a:txBody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2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400" b="1" u="none">
                          <a:solidFill>
                            <a:srgbClr val="FFC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原料</a:t>
                      </a:r>
                    </a:p>
                  </a:txBody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400" b="1" u="none"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铁矿石、石灰石、焦炭</a:t>
                      </a:r>
                    </a:p>
                  </a:txBody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>
                        <a:defRPr sz="2400" kern="1200"/>
                      </a:lvl2pPr>
                      <a:lvl3pPr marL="1143000" lvl="2" indent="-228600">
                        <a:defRPr sz="2000" kern="1200"/>
                      </a:lvl3pPr>
                      <a:lvl4pPr marL="1600200" lvl="3" indent="-228600">
                        <a:defRPr sz="1800" kern="1200"/>
                      </a:lvl4pPr>
                      <a:lvl5pPr marL="2057400" lvl="4" indent="-228600">
                        <a:defRPr sz="1800" kern="1200"/>
                      </a:lvl5pPr>
                    </a:lstStyle>
                    <a:p>
                      <a:pPr marL="0" lvl="0" indent="0" algn="l">
                        <a:buNone/>
                      </a:pPr>
                      <a:r>
                        <a:rPr lang="zh-CN" altLang="en-US" sz="2400" b="1" u="none" dirty="0">
                          <a:latin typeface="宋体" panose="02010600030101010101" pitchFamily="2" charset="-122"/>
                          <a:ea typeface="宋体" panose="02010600030101010101" pitchFamily="2" charset="-122"/>
                          <a:sym typeface="宋体" panose="02010600030101010101" pitchFamily="2" charset="-122"/>
                        </a:rPr>
                        <a:t>      生铁</a:t>
                      </a:r>
                    </a:p>
                  </a:txBody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/>
          <p:nvPr/>
        </p:nvSpPr>
        <p:spPr>
          <a:xfrm>
            <a:off x="88900" y="211138"/>
            <a:ext cx="5976938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3600" b="1"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sz="3600" b="1" dirty="0">
                <a:latin typeface="黑体" panose="02010609060101010101" pitchFamily="2" charset="-122"/>
                <a:ea typeface="黑体" panose="02010609060101010101" pitchFamily="2" charset="-122"/>
              </a:rPr>
              <a:t>、金属的冶炼（铜的冶炼）</a:t>
            </a:r>
          </a:p>
        </p:txBody>
      </p:sp>
      <p:sp>
        <p:nvSpPr>
          <p:cNvPr id="7" name="Text Box 7"/>
          <p:cNvSpPr txBox="1"/>
          <p:nvPr/>
        </p:nvSpPr>
        <p:spPr>
          <a:xfrm>
            <a:off x="263525" y="1143000"/>
            <a:ext cx="8523288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 eaLnBrk="1" hangingPunct="1"/>
            <a:r>
              <a:rPr lang="zh-CN" altLang="en-US" sz="3600" b="0" dirty="0">
                <a:latin typeface="黑体" panose="02010609060101010101" pitchFamily="2" charset="-122"/>
                <a:ea typeface="黑体" panose="02010609060101010101" pitchFamily="2" charset="-122"/>
              </a:rPr>
              <a:t>（</a:t>
            </a:r>
            <a:r>
              <a:rPr lang="en-US" altLang="zh-CN" sz="3600" b="0">
                <a:latin typeface="黑体" panose="02010609060101010101" pitchFamily="2" charset="-122"/>
                <a:ea typeface="黑体" panose="02010609060101010101" pitchFamily="2" charset="-122"/>
              </a:rPr>
              <a:t>1</a:t>
            </a:r>
            <a:r>
              <a:rPr lang="zh-CN" altLang="en-US" sz="3600" b="0" dirty="0">
                <a:latin typeface="黑体" panose="02010609060101010101" pitchFamily="2" charset="-122"/>
                <a:ea typeface="黑体" panose="02010609060101010101" pitchFamily="2" charset="-122"/>
              </a:rPr>
              <a:t>）湿法炼铜</a:t>
            </a:r>
            <a:r>
              <a:rPr lang="en-US" altLang="zh-CN" sz="3600" b="0">
                <a:latin typeface="黑体" panose="02010609060101010101" pitchFamily="2" charset="-122"/>
                <a:ea typeface="黑体" panose="02010609060101010101" pitchFamily="2" charset="-122"/>
              </a:rPr>
              <a:t>——</a:t>
            </a:r>
            <a:r>
              <a:rPr lang="zh-CN" altLang="en-US" sz="3600" b="0" dirty="0">
                <a:latin typeface="黑体" panose="02010609060101010101" pitchFamily="2" charset="-122"/>
                <a:ea typeface="黑体" panose="02010609060101010101" pitchFamily="2" charset="-122"/>
              </a:rPr>
              <a:t>曾青得铁则化为铜</a:t>
            </a:r>
          </a:p>
        </p:txBody>
      </p:sp>
      <p:sp>
        <p:nvSpPr>
          <p:cNvPr id="8" name="Text Box 8"/>
          <p:cNvSpPr txBox="1"/>
          <p:nvPr/>
        </p:nvSpPr>
        <p:spPr>
          <a:xfrm>
            <a:off x="1258888" y="1946275"/>
            <a:ext cx="662622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 eaLnBrk="1" hangingPunct="1"/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Fe   +   CuSO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4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   =   FeSO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4  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 +   Cu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263525" y="2997200"/>
            <a:ext cx="8237538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 eaLnBrk="1" hangingPunct="1"/>
            <a:r>
              <a:rPr lang="zh-CN" altLang="en-US" sz="3600" b="0" dirty="0">
                <a:latin typeface="Times New Roman" panose="02020603050405020304" pitchFamily="18" charset="0"/>
                <a:ea typeface="黑体" panose="02010609060101010101" pitchFamily="2" charset="-122"/>
              </a:rPr>
              <a:t>（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zh-CN" altLang="en-US" sz="3600" b="0" dirty="0">
                <a:latin typeface="Times New Roman" panose="02020603050405020304" pitchFamily="18" charset="0"/>
                <a:ea typeface="黑体" panose="02010609060101010101" pitchFamily="2" charset="-122"/>
              </a:rPr>
              <a:t>）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CO + </a:t>
            </a:r>
            <a:r>
              <a:rPr lang="zh-CN" altLang="en-US" sz="3600" b="0" dirty="0">
                <a:latin typeface="Times New Roman" panose="02020603050405020304" pitchFamily="18" charset="0"/>
                <a:ea typeface="黑体" panose="02010609060101010101" pitchFamily="2" charset="-122"/>
              </a:rPr>
              <a:t>金属氧化物 → 金属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 + CO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endParaRPr lang="zh-CN" altLang="en-US" sz="3600" b="0" baseline="-250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42875" y="3875088"/>
            <a:ext cx="8858250" cy="2554288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用孔雀石、木炭为原料，制得铜的步骤：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①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煅烧孔雀石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主要成分：铜绿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)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，得到黑色固体  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     A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；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②木炭在空气中发生不完全燃烧，产生气体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B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；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③黑色固体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A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与气体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B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高温条件下加热制得铜。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/>
          <p:nvPr/>
        </p:nvSpPr>
        <p:spPr>
          <a:xfrm>
            <a:off x="88900" y="211138"/>
            <a:ext cx="5513388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3600" b="1">
                <a:latin typeface="黑体" panose="02010609060101010101" pitchFamily="2" charset="-122"/>
                <a:ea typeface="黑体" panose="02010609060101010101" pitchFamily="2" charset="-122"/>
              </a:rPr>
              <a:t>3</a:t>
            </a:r>
            <a:r>
              <a:rPr lang="zh-CN" altLang="en-US" sz="3600" b="1" dirty="0">
                <a:latin typeface="黑体" panose="02010609060101010101" pitchFamily="2" charset="-122"/>
                <a:ea typeface="黑体" panose="02010609060101010101" pitchFamily="2" charset="-122"/>
              </a:rPr>
              <a:t>、金属的防锈（铁生锈）</a:t>
            </a:r>
          </a:p>
        </p:txBody>
      </p:sp>
      <p:grpSp>
        <p:nvGrpSpPr>
          <p:cNvPr id="17411" name="组合 15"/>
          <p:cNvGrpSpPr/>
          <p:nvPr/>
        </p:nvGrpSpPr>
        <p:grpSpPr>
          <a:xfrm>
            <a:off x="4448175" y="1500188"/>
            <a:ext cx="4624388" cy="4714875"/>
            <a:chOff x="4306541" y="1500174"/>
            <a:chExt cx="4623805" cy="4714908"/>
          </a:xfrm>
        </p:grpSpPr>
        <p:pic>
          <p:nvPicPr>
            <p:cNvPr id="17417" name="Picture 3" descr="[转载]2010年河南省高级中等学校招生考试试卷化学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64136" y="1500174"/>
              <a:ext cx="3766210" cy="471490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7418" name="Line 4"/>
            <p:cNvSpPr/>
            <p:nvPr/>
          </p:nvSpPr>
          <p:spPr>
            <a:xfrm flipH="1" flipV="1">
              <a:off x="4694789" y="3679858"/>
              <a:ext cx="1234533" cy="677836"/>
            </a:xfrm>
            <a:prstGeom prst="line">
              <a:avLst/>
            </a:prstGeom>
            <a:ln w="38100" cap="flat" cmpd="sng">
              <a:solidFill>
                <a:srgbClr val="8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9" name="Text Box 5"/>
            <p:cNvSpPr txBox="1"/>
            <p:nvPr/>
          </p:nvSpPr>
          <p:spPr>
            <a:xfrm>
              <a:off x="4306541" y="3286124"/>
              <a:ext cx="408335" cy="58477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lvl="0" eaLnBrk="1" hangingPunct="1"/>
              <a:r>
                <a:rPr lang="zh-CN" altLang="en-US" sz="3200" b="1" dirty="0">
                  <a:latin typeface="Garamond" pitchFamily="18" charset="0"/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17420" name="Line 6"/>
            <p:cNvSpPr/>
            <p:nvPr/>
          </p:nvSpPr>
          <p:spPr>
            <a:xfrm flipH="1">
              <a:off x="4659309" y="4857760"/>
              <a:ext cx="1234317" cy="0"/>
            </a:xfrm>
            <a:prstGeom prst="line">
              <a:avLst/>
            </a:prstGeom>
            <a:ln w="38100" cap="flat" cmpd="sng">
              <a:solidFill>
                <a:srgbClr val="8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1" name="Text Box 7"/>
            <p:cNvSpPr txBox="1"/>
            <p:nvPr/>
          </p:nvSpPr>
          <p:spPr>
            <a:xfrm>
              <a:off x="4306541" y="4558737"/>
              <a:ext cx="408335" cy="58477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lvl="0" eaLnBrk="1" hangingPunct="1"/>
              <a:r>
                <a:rPr lang="zh-CN" altLang="en-US" sz="3200" b="1" dirty="0">
                  <a:latin typeface="Garamond" pitchFamily="18" charset="0"/>
                  <a:ea typeface="宋体" panose="02010600030101010101" pitchFamily="2" charset="-122"/>
                </a:rPr>
                <a:t>B</a:t>
              </a:r>
            </a:p>
          </p:txBody>
        </p:sp>
        <p:sp>
          <p:nvSpPr>
            <p:cNvPr id="17422" name="Line 8"/>
            <p:cNvSpPr/>
            <p:nvPr/>
          </p:nvSpPr>
          <p:spPr>
            <a:xfrm flipH="1">
              <a:off x="4684601" y="5286388"/>
              <a:ext cx="1173283" cy="555336"/>
            </a:xfrm>
            <a:prstGeom prst="line">
              <a:avLst/>
            </a:prstGeom>
            <a:ln w="38100" cap="flat" cmpd="sng">
              <a:solidFill>
                <a:srgbClr val="8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3" name="Text Box 9"/>
            <p:cNvSpPr txBox="1"/>
            <p:nvPr/>
          </p:nvSpPr>
          <p:spPr>
            <a:xfrm>
              <a:off x="4306541" y="5558869"/>
              <a:ext cx="408335" cy="58477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lvl="0" eaLnBrk="1" hangingPunct="1"/>
              <a:r>
                <a:rPr lang="zh-CN" altLang="en-US" sz="3200" b="1" dirty="0">
                  <a:latin typeface="Garamond" pitchFamily="18" charset="0"/>
                  <a:ea typeface="宋体" panose="02010600030101010101" pitchFamily="2" charset="-122"/>
                </a:rPr>
                <a:t>C</a:t>
              </a:r>
              <a:endParaRPr lang="zh-CN" altLang="en-US" sz="1800" b="0" dirty="0">
                <a:latin typeface="Garamond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18" name="Text Box 3"/>
          <p:cNvSpPr txBox="1"/>
          <p:nvPr/>
        </p:nvSpPr>
        <p:spPr>
          <a:xfrm>
            <a:off x="71438" y="1071563"/>
            <a:ext cx="4368800" cy="9540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latin typeface="Times New Roman" panose="02020603050405020304" pitchFamily="18" charset="0"/>
                <a:ea typeface="黑体" panose="02010609060101010101" pitchFamily="2" charset="-122"/>
              </a:rPr>
              <a:t>（</a:t>
            </a:r>
            <a:r>
              <a:rPr lang="en-US" altLang="zh-CN" sz="2800" b="0">
                <a:latin typeface="Times New Roman" panose="02020603050405020304" pitchFamily="18" charset="0"/>
                <a:ea typeface="黑体" panose="02010609060101010101" pitchFamily="2" charset="-122"/>
              </a:rPr>
              <a:t>1</a:t>
            </a:r>
            <a:r>
              <a:rPr lang="zh-CN" altLang="en-US" sz="2800" b="0" dirty="0">
                <a:latin typeface="Times New Roman" panose="02020603050405020304" pitchFamily="18" charset="0"/>
                <a:ea typeface="黑体" panose="02010609060101010101" pitchFamily="2" charset="-122"/>
              </a:rPr>
              <a:t>）</a:t>
            </a:r>
            <a:r>
              <a:rPr lang="en-US" altLang="zh-CN" sz="2800" b="0">
                <a:latin typeface="Times New Roman" panose="02020603050405020304" pitchFamily="18" charset="0"/>
                <a:ea typeface="黑体" panose="02010609060101010101" pitchFamily="2" charset="-122"/>
              </a:rPr>
              <a:t>A</a:t>
            </a:r>
            <a:r>
              <a:rPr lang="zh-CN" altLang="en-US" sz="2800" b="0" dirty="0">
                <a:latin typeface="Times New Roman" panose="02020603050405020304" pitchFamily="18" charset="0"/>
                <a:ea typeface="黑体" panose="02010609060101010101" pitchFamily="2" charset="-122"/>
              </a:rPr>
              <a:t>、</a:t>
            </a:r>
            <a:r>
              <a:rPr lang="en-US" altLang="zh-CN" sz="2800" b="0">
                <a:latin typeface="Times New Roman" panose="02020603050405020304" pitchFamily="18" charset="0"/>
                <a:ea typeface="黑体" panose="02010609060101010101" pitchFamily="2" charset="-122"/>
              </a:rPr>
              <a:t>B</a:t>
            </a:r>
            <a:r>
              <a:rPr lang="zh-CN" altLang="en-US" sz="2800" b="0" dirty="0">
                <a:latin typeface="Times New Roman" panose="02020603050405020304" pitchFamily="18" charset="0"/>
                <a:ea typeface="黑体" panose="02010609060101010101" pitchFamily="2" charset="-122"/>
              </a:rPr>
              <a:t>、</a:t>
            </a:r>
            <a:r>
              <a:rPr lang="en-US" altLang="zh-CN" sz="2800" b="0">
                <a:latin typeface="Times New Roman" panose="02020603050405020304" pitchFamily="18" charset="0"/>
                <a:ea typeface="黑体" panose="02010609060101010101" pitchFamily="2" charset="-122"/>
              </a:rPr>
              <a:t>C</a:t>
            </a:r>
            <a:r>
              <a:rPr lang="zh-CN" altLang="en-US" sz="2800" b="0" dirty="0">
                <a:latin typeface="Times New Roman" panose="02020603050405020304" pitchFamily="18" charset="0"/>
                <a:ea typeface="黑体" panose="02010609060101010101" pitchFamily="2" charset="-122"/>
              </a:rPr>
              <a:t>，哪处生锈</a:t>
            </a:r>
            <a:endParaRPr lang="en-US" altLang="zh-CN" sz="2800" b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lvl="0" eaLnBrk="1" hangingPunct="1"/>
            <a:r>
              <a:rPr lang="zh-CN" altLang="en-US" sz="2800" b="0" dirty="0">
                <a:latin typeface="Times New Roman" panose="02020603050405020304" pitchFamily="18" charset="0"/>
                <a:ea typeface="黑体" panose="02010609060101010101" pitchFamily="2" charset="-122"/>
              </a:rPr>
              <a:t>最严重？</a:t>
            </a:r>
          </a:p>
        </p:txBody>
      </p:sp>
      <p:sp>
        <p:nvSpPr>
          <p:cNvPr id="19" name="Text Box 3"/>
          <p:cNvSpPr txBox="1"/>
          <p:nvPr/>
        </p:nvSpPr>
        <p:spPr>
          <a:xfrm>
            <a:off x="71438" y="2071688"/>
            <a:ext cx="4313237" cy="9540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latin typeface="Times New Roman" panose="02020603050405020304" pitchFamily="18" charset="0"/>
                <a:ea typeface="黑体" panose="02010609060101010101" pitchFamily="2" charset="-122"/>
              </a:rPr>
              <a:t>（</a:t>
            </a:r>
            <a:r>
              <a:rPr lang="en-US" altLang="zh-CN" sz="2800" b="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zh-CN" altLang="en-US" sz="2800" b="0" dirty="0">
                <a:latin typeface="Times New Roman" panose="02020603050405020304" pitchFamily="18" charset="0"/>
                <a:ea typeface="黑体" panose="02010609060101010101" pitchFamily="2" charset="-122"/>
              </a:rPr>
              <a:t>）若把水换成食盐水，</a:t>
            </a:r>
            <a:endParaRPr lang="en-US" altLang="zh-CN" sz="2800" b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lvl="0" eaLnBrk="1" hangingPunct="1"/>
            <a:r>
              <a:rPr lang="zh-CN" altLang="en-US" sz="2800" b="0" dirty="0">
                <a:latin typeface="Times New Roman" panose="02020603050405020304" pitchFamily="18" charset="0"/>
                <a:ea typeface="黑体" panose="02010609060101010101" pitchFamily="2" charset="-122"/>
              </a:rPr>
              <a:t>则生锈情况更</a:t>
            </a:r>
            <a:r>
              <a:rPr lang="en-US" altLang="zh-CN" sz="2800" b="0">
                <a:latin typeface="Times New Roman" panose="02020603050405020304" pitchFamily="18" charset="0"/>
                <a:ea typeface="黑体" panose="02010609060101010101" pitchFamily="2" charset="-122"/>
              </a:rPr>
              <a:t>________</a:t>
            </a:r>
            <a:r>
              <a:rPr lang="zh-CN" altLang="en-US" sz="2800" b="0" dirty="0">
                <a:latin typeface="Times New Roman" panose="02020603050405020304" pitchFamily="18" charset="0"/>
                <a:ea typeface="黑体" panose="02010609060101010101" pitchFamily="2" charset="-122"/>
              </a:rPr>
              <a:t>。</a:t>
            </a:r>
          </a:p>
        </p:txBody>
      </p:sp>
      <p:sp>
        <p:nvSpPr>
          <p:cNvPr id="20" name="Text Box 3"/>
          <p:cNvSpPr txBox="1"/>
          <p:nvPr/>
        </p:nvSpPr>
        <p:spPr>
          <a:xfrm>
            <a:off x="71438" y="3143250"/>
            <a:ext cx="4313237" cy="1384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latin typeface="Times New Roman" panose="02020603050405020304" pitchFamily="18" charset="0"/>
                <a:ea typeface="黑体" panose="02010609060101010101" pitchFamily="2" charset="-122"/>
              </a:rPr>
              <a:t>（</a:t>
            </a:r>
            <a:r>
              <a:rPr lang="en-US" altLang="zh-CN" sz="2800" b="0">
                <a:latin typeface="Times New Roman" panose="02020603050405020304" pitchFamily="18" charset="0"/>
                <a:ea typeface="黑体" panose="02010609060101010101" pitchFamily="2" charset="-122"/>
              </a:rPr>
              <a:t>3</a:t>
            </a:r>
            <a:r>
              <a:rPr lang="zh-CN" altLang="en-US" sz="2800" b="0" dirty="0">
                <a:latin typeface="Times New Roman" panose="02020603050405020304" pitchFamily="18" charset="0"/>
                <a:ea typeface="黑体" panose="02010609060101010101" pitchFamily="2" charset="-122"/>
              </a:rPr>
              <a:t>）铁锈能像铝制品表面</a:t>
            </a:r>
            <a:endParaRPr lang="en-US" altLang="zh-CN" sz="2800" b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lvl="0" eaLnBrk="1" hangingPunct="1"/>
            <a:r>
              <a:rPr lang="zh-CN" altLang="en-US" sz="2800" b="0" dirty="0">
                <a:latin typeface="Times New Roman" panose="02020603050405020304" pitchFamily="18" charset="0"/>
                <a:ea typeface="黑体" panose="02010609060101010101" pitchFamily="2" charset="-122"/>
              </a:rPr>
              <a:t>的</a:t>
            </a:r>
            <a:r>
              <a:rPr lang="en-US" altLang="zh-CN" sz="2800" b="0">
                <a:latin typeface="Times New Roman" panose="02020603050405020304" pitchFamily="18" charset="0"/>
                <a:ea typeface="黑体" panose="02010609060101010101" pitchFamily="2" charset="-122"/>
              </a:rPr>
              <a:t>Al</a:t>
            </a:r>
            <a:r>
              <a:rPr lang="en-US" altLang="zh-CN" sz="28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en-US" altLang="zh-CN" sz="2800" b="0">
                <a:latin typeface="Times New Roman" panose="02020603050405020304" pitchFamily="18" charset="0"/>
                <a:ea typeface="黑体" panose="02010609060101010101" pitchFamily="2" charset="-122"/>
              </a:rPr>
              <a:t>O</a:t>
            </a:r>
            <a:r>
              <a:rPr lang="en-US" altLang="zh-CN" sz="28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3</a:t>
            </a:r>
            <a:r>
              <a:rPr lang="zh-CN" altLang="en-US" sz="2800" b="0" dirty="0">
                <a:latin typeface="Times New Roman" panose="02020603050405020304" pitchFamily="18" charset="0"/>
                <a:ea typeface="黑体" panose="02010609060101010101" pitchFamily="2" charset="-122"/>
              </a:rPr>
              <a:t>一样，阻止铁生锈</a:t>
            </a:r>
            <a:endParaRPr lang="en-US" altLang="zh-CN" sz="2800" b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lvl="0" eaLnBrk="1" hangingPunct="1"/>
            <a:r>
              <a:rPr lang="zh-CN" altLang="en-US" sz="2800" b="0" dirty="0">
                <a:latin typeface="Times New Roman" panose="02020603050405020304" pitchFamily="18" charset="0"/>
                <a:ea typeface="黑体" panose="02010609060101010101" pitchFamily="2" charset="-122"/>
              </a:rPr>
              <a:t>吗？</a:t>
            </a:r>
          </a:p>
        </p:txBody>
      </p:sp>
      <p:sp>
        <p:nvSpPr>
          <p:cNvPr id="21" name="Text Box 3"/>
          <p:cNvSpPr txBox="1"/>
          <p:nvPr/>
        </p:nvSpPr>
        <p:spPr>
          <a:xfrm>
            <a:off x="71438" y="4546600"/>
            <a:ext cx="4313237" cy="9540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latin typeface="Times New Roman" panose="02020603050405020304" pitchFamily="18" charset="0"/>
                <a:ea typeface="黑体" panose="02010609060101010101" pitchFamily="2" charset="-122"/>
              </a:rPr>
              <a:t>（</a:t>
            </a:r>
            <a:r>
              <a:rPr lang="en-US" altLang="zh-CN" sz="2800" b="0">
                <a:latin typeface="Times New Roman" panose="02020603050405020304" pitchFamily="18" charset="0"/>
                <a:ea typeface="黑体" panose="02010609060101010101" pitchFamily="2" charset="-122"/>
              </a:rPr>
              <a:t>4</a:t>
            </a:r>
            <a:r>
              <a:rPr lang="zh-CN" altLang="en-US" sz="2800" b="0" dirty="0">
                <a:latin typeface="Times New Roman" panose="02020603050405020304" pitchFamily="18" charset="0"/>
                <a:ea typeface="黑体" panose="02010609060101010101" pitchFamily="2" charset="-122"/>
              </a:rPr>
              <a:t>）该实验的实验现象除</a:t>
            </a:r>
            <a:endParaRPr lang="en-US" altLang="zh-CN" sz="2800" b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lvl="0" eaLnBrk="1" hangingPunct="1"/>
            <a:r>
              <a:rPr lang="zh-CN" altLang="en-US" sz="2800" b="0" dirty="0">
                <a:latin typeface="Times New Roman" panose="02020603050405020304" pitchFamily="18" charset="0"/>
                <a:ea typeface="黑体" panose="02010609060101010101" pitchFamily="2" charset="-122"/>
              </a:rPr>
              <a:t>铁生锈外，还有什么？</a:t>
            </a:r>
          </a:p>
        </p:txBody>
      </p:sp>
      <p:sp>
        <p:nvSpPr>
          <p:cNvPr id="22" name="Text Box 3"/>
          <p:cNvSpPr txBox="1"/>
          <p:nvPr/>
        </p:nvSpPr>
        <p:spPr>
          <a:xfrm>
            <a:off x="71438" y="5689600"/>
            <a:ext cx="4313237" cy="9540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latin typeface="Times New Roman" panose="02020603050405020304" pitchFamily="18" charset="0"/>
                <a:ea typeface="黑体" panose="02010609060101010101" pitchFamily="2" charset="-122"/>
              </a:rPr>
              <a:t>（</a:t>
            </a:r>
            <a:r>
              <a:rPr lang="en-US" altLang="zh-CN" sz="2800" b="0">
                <a:latin typeface="Times New Roman" panose="02020603050405020304" pitchFamily="18" charset="0"/>
                <a:ea typeface="黑体" panose="02010609060101010101" pitchFamily="2" charset="-122"/>
              </a:rPr>
              <a:t>5</a:t>
            </a:r>
            <a:r>
              <a:rPr lang="zh-CN" altLang="en-US" sz="2800" b="0" dirty="0">
                <a:latin typeface="Times New Roman" panose="02020603050405020304" pitchFamily="18" charset="0"/>
                <a:ea typeface="黑体" panose="02010609060101010101" pitchFamily="2" charset="-122"/>
              </a:rPr>
              <a:t>）防锈的原理是什么？</a:t>
            </a:r>
            <a:endParaRPr lang="en-US" altLang="zh-CN" sz="2800" b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lvl="0" eaLnBrk="1" hangingPunct="1"/>
            <a:r>
              <a:rPr lang="zh-CN" altLang="en-US" sz="2800" b="0" dirty="0">
                <a:latin typeface="Times New Roman" panose="02020603050405020304" pitchFamily="18" charset="0"/>
                <a:ea typeface="黑体" panose="02010609060101010101" pitchFamily="2" charset="-122"/>
              </a:rPr>
              <a:t>有哪些具体措施？</a:t>
            </a:r>
            <a:endParaRPr lang="en-US" altLang="zh-CN" sz="2800" b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8" grpId="0"/>
      <p:bldP spid="19" grpId="0"/>
      <p:bldP spid="20" grpId="0"/>
      <p:bldP spid="21" grpId="0"/>
      <p:bldP spid="2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179388" y="1190625"/>
            <a:ext cx="8715375" cy="450373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[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思考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]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下列铁制品的防锈方法不合理的是（    ）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A.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汽车外壳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——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烤漆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B.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水龙头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——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镀防护金属</a:t>
            </a: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C.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公交车扶手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——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涂防锈油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D.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脸盆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——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烧涂搪瓷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3"/>
          <p:cNvSpPr txBox="1"/>
          <p:nvPr/>
        </p:nvSpPr>
        <p:spPr>
          <a:xfrm>
            <a:off x="129540" y="1195705"/>
            <a:ext cx="8802688" cy="55778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 eaLnBrk="1" hangingPunct="1"/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[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思考</a:t>
            </a:r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]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下列物质哪些属于金属材料？哪些属</a:t>
            </a:r>
            <a:endParaRPr lang="en-US" altLang="zh-CN" sz="3600" b="1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lvl="0" eaLnBrk="1" hangingPunct="1"/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于金属矿物？哪些属于金属化合物？</a:t>
            </a:r>
            <a:endParaRPr lang="en-US" altLang="zh-CN" sz="3600" b="1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lvl="0" eaLnBrk="1" hangingPunct="1"/>
            <a:endParaRPr lang="en-US" altLang="zh-CN" sz="3600" b="1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lvl="0" eaLnBrk="1" hangingPunct="1"/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A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、赤铁矿                         </a:t>
            </a:r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B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、青铜</a:t>
            </a:r>
            <a:endParaRPr lang="en-US" altLang="zh-CN" sz="3600" b="1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lvl="0" eaLnBrk="1" hangingPunct="1"/>
            <a:endParaRPr lang="en-US" altLang="zh-CN" sz="3600" b="1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lvl="0" eaLnBrk="1" hangingPunct="1"/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C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、生铁                             </a:t>
            </a:r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D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、铜</a:t>
            </a:r>
            <a:endParaRPr lang="en-US" altLang="zh-CN" sz="3600" b="1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lvl="0" eaLnBrk="1" hangingPunct="1"/>
            <a:endParaRPr lang="en-US" altLang="zh-CN" sz="3600" b="1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lvl="0" eaLnBrk="1" hangingPunct="1"/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E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、磁铁矿                          </a:t>
            </a:r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F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、不锈钢</a:t>
            </a:r>
            <a:endParaRPr lang="en-US" altLang="zh-CN" sz="3600" b="1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lvl="0" eaLnBrk="1" hangingPunct="1"/>
            <a:endParaRPr lang="en-US" altLang="zh-CN" sz="3600" b="1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lvl="0" eaLnBrk="1" hangingPunct="1"/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G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、氧化铁                         </a:t>
            </a:r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H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、铝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24815" y="170815"/>
            <a:ext cx="5587365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/>
              <a:t>教学过程：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/>
          <p:nvPr/>
        </p:nvSpPr>
        <p:spPr>
          <a:xfrm>
            <a:off x="214313" y="714375"/>
            <a:ext cx="8643937" cy="181610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 lvl="0" eaLnBrk="1" hangingPunct="1"/>
            <a:r>
              <a:rPr lang="en-US" altLang="zh-CN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[</a:t>
            </a:r>
            <a:r>
              <a:rPr lang="zh-CN" alt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思考</a:t>
            </a:r>
            <a:r>
              <a:rPr lang="en-US" altLang="zh-CN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]</a:t>
            </a:r>
            <a:r>
              <a:rPr lang="zh-CN" alt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为研究</a:t>
            </a:r>
            <a:r>
              <a:rPr lang="en-US" altLang="zh-CN" sz="2800" b="1" err="1">
                <a:latin typeface="Times New Roman" panose="02020603050405020304" pitchFamily="18" charset="0"/>
                <a:ea typeface="Times New Roman" panose="02020603050405020304" pitchFamily="18" charset="0"/>
              </a:rPr>
              <a:t>NaCl</a:t>
            </a:r>
            <a:r>
              <a:rPr lang="zh-CN" altLang="en-US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对铁锈蚀的影响，现设计如图实验：甲、乙两支同样的试管分别用等量食盐水和蒸馏水湿润，里面均涂上等量铁粉，塞上带导管的橡皮塞，倒插入水中，保持深度一致。下列正确的是（        ）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19459" name="Picture 1" descr="http://yzwb-pic.yznews.com.cn/0/10/13/24/10132416_837996.jpg"/>
          <p:cNvPicPr>
            <a:picLocks noChangeAspect="1"/>
          </p:cNvPicPr>
          <p:nvPr/>
        </p:nvPicPr>
        <p:blipFill>
          <a:blip r:embed="rId2" r:link="rId3"/>
          <a:stretch>
            <a:fillRect/>
          </a:stretch>
        </p:blipFill>
        <p:spPr>
          <a:xfrm>
            <a:off x="71438" y="2928938"/>
            <a:ext cx="8929687" cy="27146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comb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/>
          <p:nvPr/>
        </p:nvSpPr>
        <p:spPr>
          <a:xfrm>
            <a:off x="88900" y="211138"/>
            <a:ext cx="5513388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3600" b="1">
                <a:latin typeface="黑体" panose="02010609060101010101" pitchFamily="2" charset="-122"/>
                <a:ea typeface="黑体" panose="02010609060101010101" pitchFamily="2" charset="-122"/>
              </a:rPr>
              <a:t>3</a:t>
            </a:r>
            <a:r>
              <a:rPr lang="zh-CN" altLang="en-US" sz="3600" b="1" dirty="0">
                <a:latin typeface="黑体" panose="02010609060101010101" pitchFamily="2" charset="-122"/>
                <a:ea typeface="黑体" panose="02010609060101010101" pitchFamily="2" charset="-122"/>
              </a:rPr>
              <a:t>、金属的防锈（铜生锈）</a:t>
            </a:r>
          </a:p>
        </p:txBody>
      </p:sp>
      <p:pic>
        <p:nvPicPr>
          <p:cNvPr id="16" name="Picture 3" descr="1101162208c94e43d2e73937bd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500063" y="2051050"/>
            <a:ext cx="3887787" cy="26638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" name="Picture 4" descr="2009919231446537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4676775" y="2051050"/>
            <a:ext cx="3887788" cy="26638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3" name="Text Box 6"/>
          <p:cNvSpPr txBox="1"/>
          <p:nvPr/>
        </p:nvSpPr>
        <p:spPr>
          <a:xfrm>
            <a:off x="500380" y="5481320"/>
            <a:ext cx="7478713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3200" b="1">
                <a:latin typeface="Garamond" pitchFamily="18" charset="0"/>
                <a:ea typeface="宋体" panose="02010600030101010101" pitchFamily="2" charset="-122"/>
              </a:rPr>
              <a:t>2Cu + O</a:t>
            </a:r>
            <a:r>
              <a:rPr lang="en-US" altLang="zh-CN" sz="3200" b="1" baseline="-25000">
                <a:latin typeface="Garamond" pitchFamily="18" charset="0"/>
                <a:ea typeface="宋体" panose="02010600030101010101" pitchFamily="2" charset="-122"/>
              </a:rPr>
              <a:t>2</a:t>
            </a:r>
            <a:r>
              <a:rPr lang="en-US" altLang="zh-CN" sz="3200" b="1">
                <a:latin typeface="Garamond" pitchFamily="18" charset="0"/>
                <a:ea typeface="宋体" panose="02010600030101010101" pitchFamily="2" charset="-122"/>
              </a:rPr>
              <a:t> + H</a:t>
            </a:r>
            <a:r>
              <a:rPr lang="en-US" altLang="zh-CN" sz="3200" b="1" baseline="-25000">
                <a:latin typeface="Garamond" pitchFamily="18" charset="0"/>
                <a:ea typeface="宋体" panose="02010600030101010101" pitchFamily="2" charset="-122"/>
              </a:rPr>
              <a:t>2</a:t>
            </a:r>
            <a:r>
              <a:rPr lang="en-US" altLang="zh-CN" sz="3200" b="1">
                <a:latin typeface="Garamond" pitchFamily="18" charset="0"/>
                <a:ea typeface="宋体" panose="02010600030101010101" pitchFamily="2" charset="-122"/>
              </a:rPr>
              <a:t>O + CO</a:t>
            </a:r>
            <a:r>
              <a:rPr lang="en-US" altLang="zh-CN" sz="3200" b="1" baseline="-25000">
                <a:latin typeface="Garamond" pitchFamily="18" charset="0"/>
                <a:ea typeface="宋体" panose="02010600030101010101" pitchFamily="2" charset="-122"/>
              </a:rPr>
              <a:t>2</a:t>
            </a:r>
            <a:r>
              <a:rPr lang="en-US" altLang="zh-CN" sz="3200" b="1">
                <a:latin typeface="Garamond" pitchFamily="18" charset="0"/>
                <a:ea typeface="宋体" panose="02010600030101010101" pitchFamily="2" charset="-122"/>
              </a:rPr>
              <a:t>   =  Cu</a:t>
            </a:r>
            <a:r>
              <a:rPr lang="en-US" altLang="zh-CN" sz="3200" b="1" baseline="-25000">
                <a:latin typeface="Garamond" pitchFamily="18" charset="0"/>
                <a:ea typeface="宋体" panose="02010600030101010101" pitchFamily="2" charset="-122"/>
              </a:rPr>
              <a:t>2</a:t>
            </a:r>
            <a:r>
              <a:rPr lang="en-US" altLang="zh-CN" sz="3200" b="1">
                <a:latin typeface="Garamond" pitchFamily="18" charset="0"/>
                <a:ea typeface="宋体" panose="02010600030101010101" pitchFamily="2" charset="-122"/>
              </a:rPr>
              <a:t>(OH)</a:t>
            </a:r>
            <a:r>
              <a:rPr lang="en-US" altLang="zh-CN" sz="3200" b="1" baseline="-25000">
                <a:latin typeface="Garamond" pitchFamily="18" charset="0"/>
                <a:ea typeface="宋体" panose="02010600030101010101" pitchFamily="2" charset="-122"/>
              </a:rPr>
              <a:t>2</a:t>
            </a:r>
            <a:r>
              <a:rPr lang="en-US" altLang="zh-CN" sz="3200" b="1">
                <a:latin typeface="Garamond" pitchFamily="18" charset="0"/>
                <a:ea typeface="宋体" panose="02010600030101010101" pitchFamily="2" charset="-122"/>
              </a:rPr>
              <a:t>CO</a:t>
            </a:r>
            <a:r>
              <a:rPr lang="en-US" altLang="zh-CN" sz="3200" b="1" baseline="-25000">
                <a:latin typeface="Garamond" pitchFamily="18" charset="0"/>
                <a:ea typeface="宋体" panose="02010600030101010101" pitchFamily="2" charset="-122"/>
              </a:rPr>
              <a:t>3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废金属的回收利用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3702050" cy="4526280"/>
          </a:xfrm>
        </p:spPr>
        <p:txBody>
          <a:bodyPr/>
          <a:lstStyle/>
          <a:p>
            <a:r>
              <a:rPr lang="zh-CN" altLang="en-US"/>
              <a:t>危害</a:t>
            </a:r>
          </a:p>
        </p:txBody>
      </p:sp>
      <p:sp>
        <p:nvSpPr>
          <p:cNvPr id="36867" name="文本框 36866"/>
          <p:cNvSpPr txBox="1"/>
          <p:nvPr/>
        </p:nvSpPr>
        <p:spPr>
          <a:xfrm>
            <a:off x="482600" y="2941638"/>
            <a:ext cx="8153400" cy="15541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>
              <a:buClr>
                <a:srgbClr val="000000"/>
              </a:buClr>
            </a:pPr>
            <a:r>
              <a:rPr lang="en-US" altLang="zh-CN" sz="32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itchFamily="49" charset="-122"/>
              </a:rPr>
              <a:t>1</a:t>
            </a:r>
            <a:r>
              <a:rPr lang="zh-CN" altLang="en-US" sz="32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itchFamily="49" charset="-122"/>
              </a:rPr>
              <a:t>、造成资源浪费；</a:t>
            </a:r>
          </a:p>
          <a:p>
            <a:pPr lvl="0">
              <a:buClr>
                <a:srgbClr val="000000"/>
              </a:buClr>
            </a:pPr>
            <a:endParaRPr lang="zh-CN" altLang="en-US" sz="3200" b="1" dirty="0">
              <a:solidFill>
                <a:srgbClr val="FF3300"/>
              </a:solidFill>
              <a:latin typeface="Times New Roman" panose="02020603050405020304" pitchFamily="18" charset="0"/>
              <a:ea typeface="楷体_GB2312" pitchFamily="49" charset="-122"/>
            </a:endParaRPr>
          </a:p>
          <a:p>
            <a:pPr lvl="0">
              <a:buClr>
                <a:srgbClr val="000000"/>
              </a:buClr>
            </a:pPr>
            <a:r>
              <a:rPr lang="en-US" altLang="zh-CN" sz="32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itchFamily="49" charset="-122"/>
              </a:rPr>
              <a:t>2</a:t>
            </a:r>
            <a:r>
              <a:rPr lang="zh-CN" altLang="en-US" sz="32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itchFamily="49" charset="-122"/>
              </a:rPr>
              <a:t>、污染环境。</a:t>
            </a:r>
            <a:endParaRPr lang="zh-CN" altLang="en-US" sz="3200" b="1">
              <a:solidFill>
                <a:srgbClr val="FF3300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37891" name="文本框 37890"/>
          <p:cNvSpPr txBox="1"/>
          <p:nvPr/>
        </p:nvSpPr>
        <p:spPr>
          <a:xfrm>
            <a:off x="4750435" y="1600200"/>
            <a:ext cx="3804920" cy="31394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lvl="0">
              <a:buClr>
                <a:srgbClr val="000000"/>
              </a:buClr>
            </a:pPr>
            <a:r>
              <a:rPr lang="en-US" altLang="zh-CN" sz="36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itchFamily="49" charset="-122"/>
              </a:rPr>
              <a:t> </a:t>
            </a:r>
            <a:r>
              <a:rPr lang="zh-CN" altLang="en-US" sz="36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itchFamily="49" charset="-122"/>
              </a:rPr>
              <a:t>回收利用的好处：</a:t>
            </a:r>
          </a:p>
          <a:p>
            <a:pPr lvl="0">
              <a:buClr>
                <a:srgbClr val="000000"/>
              </a:buClr>
            </a:pPr>
            <a:endParaRPr lang="en-US" altLang="zh-CN" sz="3600" b="1" dirty="0">
              <a:solidFill>
                <a:srgbClr val="FF3300"/>
              </a:solidFill>
              <a:latin typeface="Times New Roman" panose="02020603050405020304" pitchFamily="18" charset="0"/>
              <a:ea typeface="楷体_GB2312" pitchFamily="49" charset="-122"/>
            </a:endParaRPr>
          </a:p>
          <a:p>
            <a:pPr lvl="0">
              <a:buClr>
                <a:srgbClr val="000000"/>
              </a:buClr>
            </a:pPr>
            <a:r>
              <a:rPr lang="en-US" altLang="zh-CN" sz="32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itchFamily="49" charset="-122"/>
              </a:rPr>
              <a:t>1</a:t>
            </a:r>
            <a:r>
              <a:rPr lang="zh-CN" altLang="en-US" sz="32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itchFamily="49" charset="-122"/>
              </a:rPr>
              <a:t>、节约资源</a:t>
            </a:r>
          </a:p>
          <a:p>
            <a:pPr lvl="0">
              <a:buClr>
                <a:srgbClr val="000000"/>
              </a:buClr>
            </a:pPr>
            <a:r>
              <a:rPr lang="zh-CN" altLang="en-US" sz="32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itchFamily="49" charset="-122"/>
              </a:rPr>
              <a:t> </a:t>
            </a:r>
          </a:p>
          <a:p>
            <a:pPr lvl="0">
              <a:buClr>
                <a:srgbClr val="000000"/>
              </a:buClr>
            </a:pPr>
            <a:r>
              <a:rPr lang="en-US" altLang="zh-CN" sz="32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itchFamily="49" charset="-122"/>
              </a:rPr>
              <a:t>2</a:t>
            </a:r>
            <a:r>
              <a:rPr lang="zh-CN" altLang="en-US" sz="3200" b="1" dirty="0">
                <a:solidFill>
                  <a:srgbClr val="FF3300"/>
                </a:solidFill>
                <a:latin typeface="Times New Roman" panose="02020603050405020304" pitchFamily="18" charset="0"/>
                <a:ea typeface="楷体_GB2312" pitchFamily="49" charset="-122"/>
              </a:rPr>
              <a:t>、减少污染，保护环境</a:t>
            </a:r>
            <a:endParaRPr lang="zh-CN" altLang="en-US" sz="3200" b="1">
              <a:solidFill>
                <a:srgbClr val="FF3300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/>
          <p:nvPr/>
        </p:nvSpPr>
        <p:spPr>
          <a:xfrm>
            <a:off x="88900" y="211138"/>
            <a:ext cx="4086225" cy="64008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3600" b="1">
                <a:latin typeface="黑体" panose="02010609060101010101" pitchFamily="2" charset="-122"/>
                <a:ea typeface="黑体" panose="02010609060101010101" pitchFamily="2" charset="-122"/>
              </a:rPr>
              <a:t>4</a:t>
            </a:r>
            <a:r>
              <a:rPr lang="zh-CN" altLang="en-US" sz="3600" b="1" dirty="0">
                <a:latin typeface="黑体" panose="02010609060101010101" pitchFamily="2" charset="-122"/>
                <a:ea typeface="黑体" panose="02010609060101010101" pitchFamily="2" charset="-122"/>
              </a:rPr>
              <a:t>、金属的其他用途</a:t>
            </a:r>
          </a:p>
        </p:txBody>
      </p:sp>
      <p:pic>
        <p:nvPicPr>
          <p:cNvPr id="21507" name="图片 11" descr="u=3175067264,4180917434&amp;fm=23&amp;gp=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3" y="1357313"/>
            <a:ext cx="4106862" cy="35004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" name="Text Box 7"/>
          <p:cNvSpPr txBox="1"/>
          <p:nvPr/>
        </p:nvSpPr>
        <p:spPr>
          <a:xfrm>
            <a:off x="142875" y="5407025"/>
            <a:ext cx="8893175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 eaLnBrk="1" hangingPunct="1"/>
            <a:r>
              <a:rPr lang="zh-CN" altLang="en-US" sz="3600" b="0" dirty="0">
                <a:latin typeface="黑体" panose="02010609060101010101" pitchFamily="2" charset="-122"/>
                <a:ea typeface="黑体" panose="02010609060101010101" pitchFamily="2" charset="-122"/>
              </a:rPr>
              <a:t>运用一：铁生锈属于缓慢氧化，氧化过程中会放出热量。</a:t>
            </a:r>
          </a:p>
        </p:txBody>
      </p:sp>
      <p:sp>
        <p:nvSpPr>
          <p:cNvPr id="23" name="Text Box 8"/>
          <p:cNvSpPr txBox="1"/>
          <p:nvPr/>
        </p:nvSpPr>
        <p:spPr>
          <a:xfrm>
            <a:off x="4786313" y="2443163"/>
            <a:ext cx="3857625" cy="1200150"/>
          </a:xfrm>
          <a:prstGeom prst="rect">
            <a:avLst/>
          </a:prstGeom>
          <a:noFill/>
          <a:ln w="9525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lvl="0" eaLnBrk="1" hangingPunct="1"/>
            <a:r>
              <a:rPr lang="zh-CN" altLang="en-US" sz="3600" b="0" dirty="0">
                <a:latin typeface="Times New Roman" panose="02020603050405020304" pitchFamily="18" charset="0"/>
                <a:ea typeface="黑体" panose="02010609060101010101" pitchFamily="2" charset="-122"/>
              </a:rPr>
              <a:t>固体成分：活性炭</a:t>
            </a:r>
            <a:endParaRPr lang="en-US" altLang="zh-CN" sz="3600" b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lvl="0" eaLnBrk="1" hangingPunct="1"/>
            <a:r>
              <a:rPr lang="zh-CN" altLang="en-US" sz="3600" b="0" dirty="0">
                <a:latin typeface="Times New Roman" panose="02020603050405020304" pitchFamily="18" charset="0"/>
                <a:ea typeface="黑体" panose="02010609060101010101" pitchFamily="2" charset="-122"/>
              </a:rPr>
              <a:t>、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Fe</a:t>
            </a:r>
            <a:r>
              <a:rPr lang="zh-CN" altLang="en-US" sz="3600" b="0" dirty="0">
                <a:latin typeface="Times New Roman" panose="02020603050405020304" pitchFamily="18" charset="0"/>
                <a:ea typeface="黑体" panose="02010609060101010101" pitchFamily="2" charset="-122"/>
              </a:rPr>
              <a:t>粉、</a:t>
            </a:r>
            <a:r>
              <a:rPr lang="en-US" altLang="zh-CN" sz="3600" b="0" err="1">
                <a:latin typeface="Times New Roman" panose="02020603050405020304" pitchFamily="18" charset="0"/>
                <a:ea typeface="黑体" panose="02010609060101010101" pitchFamily="2" charset="-122"/>
              </a:rPr>
              <a:t>NaCl</a:t>
            </a:r>
            <a:r>
              <a:rPr lang="zh-CN" altLang="en-US" sz="3600" b="0" dirty="0">
                <a:latin typeface="Times New Roman" panose="02020603050405020304" pitchFamily="18" charset="0"/>
                <a:ea typeface="黑体" panose="02010609060101010101" pitchFamily="2" charset="-122"/>
              </a:rPr>
              <a:t>。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2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/>
          <p:nvPr/>
        </p:nvSpPr>
        <p:spPr>
          <a:xfrm>
            <a:off x="88900" y="211138"/>
            <a:ext cx="4086225" cy="64008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3600" b="1">
                <a:latin typeface="黑体" panose="02010609060101010101" pitchFamily="2" charset="-122"/>
                <a:ea typeface="黑体" panose="02010609060101010101" pitchFamily="2" charset="-122"/>
              </a:rPr>
              <a:t>4</a:t>
            </a:r>
            <a:r>
              <a:rPr lang="zh-CN" altLang="en-US" sz="3600" b="1" dirty="0">
                <a:latin typeface="黑体" panose="02010609060101010101" pitchFamily="2" charset="-122"/>
                <a:ea typeface="黑体" panose="02010609060101010101" pitchFamily="2" charset="-122"/>
              </a:rPr>
              <a:t>、金属的其他用途</a:t>
            </a:r>
          </a:p>
        </p:txBody>
      </p:sp>
      <p:sp>
        <p:nvSpPr>
          <p:cNvPr id="22531" name="矩形 5"/>
          <p:cNvSpPr/>
          <p:nvPr/>
        </p:nvSpPr>
        <p:spPr>
          <a:xfrm>
            <a:off x="142875" y="1428750"/>
            <a:ext cx="8858250" cy="44005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 eaLnBrk="1" hangingPunct="1"/>
            <a:r>
              <a:rPr lang="en-US" altLang="zh-CN" sz="2800" b="1">
                <a:latin typeface="Garamond" pitchFamily="18" charset="0"/>
                <a:ea typeface="宋体" panose="02010600030101010101" pitchFamily="2" charset="-122"/>
              </a:rPr>
              <a:t>[</a:t>
            </a:r>
            <a:r>
              <a:rPr lang="zh-CN" altLang="en-US" sz="2800" b="1" dirty="0">
                <a:latin typeface="Garamond" pitchFamily="18" charset="0"/>
                <a:ea typeface="宋体" panose="02010600030101010101" pitchFamily="2" charset="-122"/>
              </a:rPr>
              <a:t>思考</a:t>
            </a:r>
            <a:r>
              <a:rPr lang="en-US" altLang="zh-CN" sz="2800" b="1">
                <a:latin typeface="Garamond" pitchFamily="18" charset="0"/>
                <a:ea typeface="宋体" panose="02010600030101010101" pitchFamily="2" charset="-122"/>
              </a:rPr>
              <a:t>]</a:t>
            </a:r>
            <a:r>
              <a:rPr lang="zh-CN" altLang="en-US" sz="2800" b="1" dirty="0">
                <a:latin typeface="Garamond" pitchFamily="18" charset="0"/>
                <a:ea typeface="宋体" panose="02010600030101010101" pitchFamily="2" charset="-122"/>
              </a:rPr>
              <a:t>暖宝宝中的发热剂是铁粉</a:t>
            </a:r>
            <a:endParaRPr lang="en-US" altLang="zh-CN" sz="2800" b="1">
              <a:latin typeface="Garamond" pitchFamily="18" charset="0"/>
              <a:ea typeface="宋体" panose="02010600030101010101" pitchFamily="2" charset="-122"/>
            </a:endParaRPr>
          </a:p>
          <a:p>
            <a:pPr lvl="0" eaLnBrk="1" hangingPunct="1"/>
            <a:r>
              <a:rPr lang="zh-CN" altLang="en-US" sz="2800" b="1" dirty="0">
                <a:latin typeface="Garamond" pitchFamily="18" charset="0"/>
                <a:ea typeface="宋体" panose="02010600030101010101" pitchFamily="2" charset="-122"/>
              </a:rPr>
              <a:t>、水和食盐等，发热剂能代替红</a:t>
            </a:r>
            <a:endParaRPr lang="en-US" altLang="zh-CN" sz="2800" b="1">
              <a:latin typeface="Garamond" pitchFamily="18" charset="0"/>
              <a:ea typeface="宋体" panose="02010600030101010101" pitchFamily="2" charset="-122"/>
            </a:endParaRPr>
          </a:p>
          <a:p>
            <a:pPr lvl="0" eaLnBrk="1" hangingPunct="1"/>
            <a:r>
              <a:rPr lang="zh-CN" altLang="en-US" sz="2800" b="1" dirty="0">
                <a:latin typeface="Garamond" pitchFamily="18" charset="0"/>
                <a:ea typeface="宋体" panose="02010600030101010101" pitchFamily="2" charset="-122"/>
              </a:rPr>
              <a:t>磷测定空气中氧气含量（装置见</a:t>
            </a:r>
            <a:endParaRPr lang="en-US" altLang="zh-CN" sz="2800" b="1">
              <a:latin typeface="Garamond" pitchFamily="18" charset="0"/>
              <a:ea typeface="宋体" panose="02010600030101010101" pitchFamily="2" charset="-122"/>
            </a:endParaRPr>
          </a:p>
          <a:p>
            <a:pPr lvl="0" eaLnBrk="1" hangingPunct="1"/>
            <a:r>
              <a:rPr lang="zh-CN" altLang="en-US" sz="2800" b="1" dirty="0">
                <a:latin typeface="Garamond" pitchFamily="18" charset="0"/>
                <a:ea typeface="宋体" panose="02010600030101010101" pitchFamily="2" charset="-122"/>
              </a:rPr>
              <a:t>右图）。以下对此改进实验的叙</a:t>
            </a:r>
            <a:endParaRPr lang="en-US" altLang="zh-CN" sz="2800" b="1">
              <a:latin typeface="Garamond" pitchFamily="18" charset="0"/>
              <a:ea typeface="宋体" panose="02010600030101010101" pitchFamily="2" charset="-122"/>
            </a:endParaRPr>
          </a:p>
          <a:p>
            <a:pPr lvl="0" eaLnBrk="1" hangingPunct="1"/>
            <a:r>
              <a:rPr lang="zh-CN" altLang="en-US" sz="2800" b="1" dirty="0">
                <a:latin typeface="Garamond" pitchFamily="18" charset="0"/>
                <a:ea typeface="宋体" panose="02010600030101010101" pitchFamily="2" charset="-122"/>
              </a:rPr>
              <a:t>述，错误的是（</a:t>
            </a:r>
            <a:r>
              <a:rPr lang="en-US" altLang="x-none" sz="2800" b="1">
                <a:latin typeface="Garamond" pitchFamily="18" charset="0"/>
                <a:ea typeface="宋体" panose="02010600030101010101" pitchFamily="2" charset="-122"/>
              </a:rPr>
              <a:t>        </a:t>
            </a:r>
            <a:r>
              <a:rPr lang="zh-CN" altLang="en-US" sz="2800" b="1" dirty="0">
                <a:latin typeface="Garamond" pitchFamily="18" charset="0"/>
                <a:ea typeface="宋体" panose="02010600030101010101" pitchFamily="2" charset="-122"/>
              </a:rPr>
              <a:t>）</a:t>
            </a:r>
          </a:p>
          <a:p>
            <a:pPr lvl="0" eaLnBrk="1" hangingPunct="1"/>
            <a:r>
              <a:rPr lang="en-US" altLang="zh-CN" sz="2800" b="1">
                <a:latin typeface="Garamond" pitchFamily="18" charset="0"/>
                <a:ea typeface="宋体" panose="02010600030101010101" pitchFamily="2" charset="-122"/>
              </a:rPr>
              <a:t>A</a:t>
            </a:r>
            <a:r>
              <a:rPr lang="zh-CN" altLang="en-US" sz="2800" b="1" dirty="0">
                <a:latin typeface="Garamond" pitchFamily="18" charset="0"/>
                <a:ea typeface="宋体" panose="02010600030101010101" pitchFamily="2" charset="-122"/>
              </a:rPr>
              <a:t>．此实验的原理是利用铁生锈</a:t>
            </a:r>
            <a:endParaRPr lang="en-US" altLang="zh-CN" sz="2800" b="1">
              <a:latin typeface="Garamond" pitchFamily="18" charset="0"/>
              <a:ea typeface="宋体" panose="02010600030101010101" pitchFamily="2" charset="-122"/>
            </a:endParaRPr>
          </a:p>
          <a:p>
            <a:pPr lvl="0" eaLnBrk="1" hangingPunct="1"/>
            <a:r>
              <a:rPr lang="zh-CN" altLang="en-US" sz="2800" b="1" dirty="0">
                <a:latin typeface="Garamond" pitchFamily="18" charset="0"/>
                <a:ea typeface="宋体" panose="02010600030101010101" pitchFamily="2" charset="-122"/>
              </a:rPr>
              <a:t>消耗氧气</a:t>
            </a:r>
          </a:p>
          <a:p>
            <a:pPr lvl="0" eaLnBrk="1" hangingPunct="1"/>
            <a:r>
              <a:rPr lang="en-US" altLang="zh-CN" sz="2800" b="1">
                <a:latin typeface="Garamond" pitchFamily="18" charset="0"/>
                <a:ea typeface="宋体" panose="02010600030101010101" pitchFamily="2" charset="-122"/>
              </a:rPr>
              <a:t>B</a:t>
            </a:r>
            <a:r>
              <a:rPr lang="zh-CN" altLang="en-US" sz="2800" b="1" dirty="0">
                <a:latin typeface="Garamond" pitchFamily="18" charset="0"/>
                <a:ea typeface="宋体" panose="02010600030101010101" pitchFamily="2" charset="-122"/>
              </a:rPr>
              <a:t>．实验前一定要检查装置的气密性</a:t>
            </a:r>
          </a:p>
          <a:p>
            <a:pPr lvl="0" eaLnBrk="1" hangingPunct="1"/>
            <a:r>
              <a:rPr lang="en-US" altLang="zh-CN" sz="2800" b="1">
                <a:latin typeface="Garamond" pitchFamily="18" charset="0"/>
                <a:ea typeface="宋体" panose="02010600030101010101" pitchFamily="2" charset="-122"/>
              </a:rPr>
              <a:t>C</a:t>
            </a:r>
            <a:r>
              <a:rPr lang="zh-CN" altLang="en-US" sz="2800" b="1" dirty="0">
                <a:latin typeface="Garamond" pitchFamily="18" charset="0"/>
                <a:ea typeface="宋体" panose="02010600030101010101" pitchFamily="2" charset="-122"/>
              </a:rPr>
              <a:t>．此实验中发热剂的多少不影响测量结果</a:t>
            </a:r>
          </a:p>
          <a:p>
            <a:pPr lvl="0" eaLnBrk="1" hangingPunct="1"/>
            <a:r>
              <a:rPr lang="en-US" altLang="zh-CN" sz="2800" b="1">
                <a:latin typeface="Garamond" pitchFamily="18" charset="0"/>
                <a:ea typeface="宋体" panose="02010600030101010101" pitchFamily="2" charset="-122"/>
              </a:rPr>
              <a:t>D</a:t>
            </a:r>
            <a:r>
              <a:rPr lang="zh-CN" altLang="en-US" sz="2800" b="1" dirty="0">
                <a:latin typeface="Garamond" pitchFamily="18" charset="0"/>
                <a:ea typeface="宋体" panose="02010600030101010101" pitchFamily="2" charset="-122"/>
              </a:rPr>
              <a:t>．此实验测出氧气的体积分数约是</a:t>
            </a:r>
            <a:r>
              <a:rPr lang="en-US" altLang="zh-CN" sz="2800" b="1">
                <a:latin typeface="Garamond" pitchFamily="18" charset="0"/>
                <a:ea typeface="宋体" panose="02010600030101010101" pitchFamily="2" charset="-122"/>
              </a:rPr>
              <a:t>18.3%</a:t>
            </a:r>
            <a:endParaRPr lang="zh-CN" altLang="en-US" sz="2800" b="1" dirty="0">
              <a:latin typeface="Garamond" pitchFamily="18" charset="0"/>
              <a:ea typeface="宋体" panose="02010600030101010101" pitchFamily="2" charset="-122"/>
            </a:endParaRPr>
          </a:p>
        </p:txBody>
      </p:sp>
      <p:pic>
        <p:nvPicPr>
          <p:cNvPr id="22532" name="Picture 2" descr="2014081412203800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7825" y="1571625"/>
            <a:ext cx="3543300" cy="28321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9" name="图片 9" descr="u=1871892542,1990846710&amp;fm=23&amp;gp=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214438"/>
            <a:ext cx="3716338" cy="37163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20" name="Text Box 8"/>
          <p:cNvSpPr txBox="1"/>
          <p:nvPr/>
        </p:nvSpPr>
        <p:spPr>
          <a:xfrm>
            <a:off x="142875" y="5334000"/>
            <a:ext cx="8893175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 eaLnBrk="1" hangingPunct="1"/>
            <a:r>
              <a:rPr lang="zh-CN" altLang="en-US" sz="3600" b="0" dirty="0">
                <a:latin typeface="黑体" panose="02010609060101010101" pitchFamily="2" charset="-122"/>
                <a:ea typeface="黑体" panose="02010609060101010101" pitchFamily="2" charset="-122"/>
              </a:rPr>
              <a:t>运用二：铁粉可作双吸剂，同时吸收氧气和水蒸气。</a:t>
            </a:r>
          </a:p>
        </p:txBody>
      </p:sp>
      <p:sp>
        <p:nvSpPr>
          <p:cNvPr id="13321" name="Text Box 9"/>
          <p:cNvSpPr txBox="1"/>
          <p:nvPr/>
        </p:nvSpPr>
        <p:spPr>
          <a:xfrm>
            <a:off x="4643438" y="1287463"/>
            <a:ext cx="3887787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 eaLnBrk="1" hangingPunct="1"/>
            <a:r>
              <a:rPr lang="zh-CN" altLang="en-US" sz="3600" b="0" dirty="0">
                <a:latin typeface="黑体" panose="02010609060101010101" pitchFamily="2" charset="-122"/>
                <a:ea typeface="黑体" panose="02010609060101010101" pitchFamily="2" charset="-122"/>
              </a:rPr>
              <a:t>黑色固体是什么？</a:t>
            </a:r>
          </a:p>
        </p:txBody>
      </p:sp>
      <p:sp>
        <p:nvSpPr>
          <p:cNvPr id="13322" name="Text Box 10"/>
          <p:cNvSpPr txBox="1"/>
          <p:nvPr/>
        </p:nvSpPr>
        <p:spPr>
          <a:xfrm>
            <a:off x="4714875" y="2000250"/>
            <a:ext cx="1728788" cy="283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 eaLnBrk="1" hangingPunct="1"/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C</a:t>
            </a:r>
          </a:p>
          <a:p>
            <a:pPr lvl="0" eaLnBrk="1" hangingPunct="1"/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Fe</a:t>
            </a:r>
            <a:r>
              <a:rPr lang="zh-CN" altLang="en-US" sz="3600" b="0" dirty="0">
                <a:latin typeface="Times New Roman" panose="02020603050405020304" pitchFamily="18" charset="0"/>
                <a:ea typeface="黑体" panose="02010609060101010101" pitchFamily="2" charset="-122"/>
              </a:rPr>
              <a:t>粉</a:t>
            </a:r>
          </a:p>
          <a:p>
            <a:pPr lvl="0" eaLnBrk="1" hangingPunct="1"/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Fe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3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O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4</a:t>
            </a:r>
          </a:p>
          <a:p>
            <a:pPr lvl="0" eaLnBrk="1" hangingPunct="1"/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MnO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</a:p>
          <a:p>
            <a:pPr lvl="0" eaLnBrk="1" hangingPunct="1"/>
            <a:r>
              <a:rPr lang="en-US" altLang="zh-CN" sz="3600" b="0" err="1">
                <a:latin typeface="Times New Roman" panose="02020603050405020304" pitchFamily="18" charset="0"/>
                <a:ea typeface="黑体" panose="02010609060101010101" pitchFamily="2" charset="-122"/>
              </a:rPr>
              <a:t>CuO</a:t>
            </a:r>
            <a:endParaRPr lang="en-US" altLang="zh-CN" sz="3600" b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8" name="Text Box 3"/>
          <p:cNvSpPr txBox="1"/>
          <p:nvPr/>
        </p:nvSpPr>
        <p:spPr>
          <a:xfrm>
            <a:off x="88900" y="211138"/>
            <a:ext cx="4086225" cy="64008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3600" b="1">
                <a:latin typeface="黑体" panose="02010609060101010101" pitchFamily="2" charset="-122"/>
                <a:ea typeface="黑体" panose="02010609060101010101" pitchFamily="2" charset="-122"/>
              </a:rPr>
              <a:t>4</a:t>
            </a:r>
            <a:r>
              <a:rPr lang="zh-CN" altLang="en-US" sz="3600" b="1" dirty="0">
                <a:latin typeface="黑体" panose="02010609060101010101" pitchFamily="2" charset="-122"/>
                <a:ea typeface="黑体" panose="02010609060101010101" pitchFamily="2" charset="-122"/>
              </a:rPr>
              <a:t>、金属的其他用途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/>
      <p:bldP spid="13321" grpId="0"/>
      <p:bldP spid="1332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组合 14"/>
          <p:cNvGrpSpPr/>
          <p:nvPr/>
        </p:nvGrpSpPr>
        <p:grpSpPr>
          <a:xfrm>
            <a:off x="783273" y="1161733"/>
            <a:ext cx="7520940" cy="4947920"/>
            <a:chOff x="1500166" y="1191268"/>
            <a:chExt cx="7520993" cy="4947297"/>
          </a:xfrm>
        </p:grpSpPr>
        <p:sp>
          <p:nvSpPr>
            <p:cNvPr id="3" name="Text Box 3"/>
            <p:cNvSpPr txBox="1">
              <a:spLocks noChangeArrowheads="1"/>
            </p:cNvSpPr>
            <p:nvPr/>
          </p:nvSpPr>
          <p:spPr bwMode="auto">
            <a:xfrm>
              <a:off x="1500166" y="2832083"/>
              <a:ext cx="906017" cy="954107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黑体" panose="02010609060101010101" pitchFamily="2" charset="-122"/>
                  <a:ea typeface="黑体" panose="02010609060101010101" pitchFamily="2" charset="-122"/>
                  <a:cs typeface="+mn-cs"/>
                </a:rPr>
                <a:t>金属</a:t>
              </a:r>
              <a:endPara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黑体" panose="02010609060101010101" pitchFamily="2" charset="-122"/>
                <a:ea typeface="黑体" panose="02010609060101010101" pitchFamily="2" charset="-122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黑体" panose="02010609060101010101" pitchFamily="2" charset="-122"/>
                  <a:ea typeface="黑体" panose="02010609060101010101" pitchFamily="2" charset="-122"/>
                  <a:cs typeface="+mn-cs"/>
                </a:rPr>
                <a:t>材料</a:t>
              </a:r>
            </a:p>
          </p:txBody>
        </p:sp>
        <p:sp>
          <p:nvSpPr>
            <p:cNvPr id="4" name="左大括号 3"/>
            <p:cNvSpPr/>
            <p:nvPr/>
          </p:nvSpPr>
          <p:spPr>
            <a:xfrm>
              <a:off x="2428860" y="1928802"/>
              <a:ext cx="214314" cy="2714644"/>
            </a:xfrm>
            <a:prstGeom prst="leftBrace">
              <a:avLst>
                <a:gd name="adj1" fmla="val 69629"/>
                <a:gd name="adj2" fmla="val 50296"/>
              </a:avLst>
            </a:prstGeom>
            <a:solidFill>
              <a:srgbClr val="C00000"/>
            </a:solidFill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2714612" y="1643050"/>
              <a:ext cx="1357322" cy="52322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黑体" panose="02010609060101010101" pitchFamily="2" charset="-122"/>
                  <a:ea typeface="黑体" panose="02010609060101010101" pitchFamily="2" charset="-122"/>
                  <a:cs typeface="+mn-cs"/>
                </a:rPr>
                <a:t>合金</a:t>
              </a:r>
            </a:p>
          </p:txBody>
        </p:sp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2714612" y="4405978"/>
              <a:ext cx="1357322" cy="52322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黑体" panose="02010609060101010101" pitchFamily="2" charset="-122"/>
                  <a:ea typeface="黑体" panose="02010609060101010101" pitchFamily="2" charset="-122"/>
                  <a:cs typeface="+mn-cs"/>
                </a:rPr>
                <a:t>纯金属</a:t>
              </a:r>
            </a:p>
          </p:txBody>
        </p:sp>
        <p:sp>
          <p:nvSpPr>
            <p:cNvPr id="7" name="左大括号 6"/>
            <p:cNvSpPr/>
            <p:nvPr/>
          </p:nvSpPr>
          <p:spPr>
            <a:xfrm>
              <a:off x="4143372" y="1214422"/>
              <a:ext cx="142876" cy="1357322"/>
            </a:xfrm>
            <a:prstGeom prst="leftBrace">
              <a:avLst>
                <a:gd name="adj1" fmla="val 69629"/>
                <a:gd name="adj2" fmla="val 50296"/>
              </a:avLst>
            </a:prstGeom>
            <a:solidFill>
              <a:srgbClr val="C00000"/>
            </a:solidFill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4357686" y="1191268"/>
              <a:ext cx="2143140" cy="52322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黑体" panose="02010609060101010101" pitchFamily="2" charset="-122"/>
                  <a:ea typeface="黑体" panose="02010609060101010101" pitchFamily="2" charset="-122"/>
                  <a:cs typeface="+mn-cs"/>
                </a:rPr>
                <a:t>合金的性质</a:t>
              </a:r>
            </a:p>
          </p:txBody>
        </p:sp>
        <p:sp>
          <p:nvSpPr>
            <p:cNvPr id="9" name="Text Box 3"/>
            <p:cNvSpPr txBox="1">
              <a:spLocks noChangeArrowheads="1"/>
            </p:cNvSpPr>
            <p:nvPr/>
          </p:nvSpPr>
          <p:spPr bwMode="auto">
            <a:xfrm>
              <a:off x="4357686" y="2048524"/>
              <a:ext cx="2500330" cy="52322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黑体" panose="02010609060101010101" pitchFamily="2" charset="-122"/>
                  <a:ea typeface="黑体" panose="02010609060101010101" pitchFamily="2" charset="-122"/>
                  <a:cs typeface="+mn-cs"/>
                </a:rPr>
                <a:t>认识常见合金</a:t>
              </a:r>
            </a:p>
          </p:txBody>
        </p:sp>
        <p:sp>
          <p:nvSpPr>
            <p:cNvPr id="10" name="左大括号 9"/>
            <p:cNvSpPr/>
            <p:nvPr/>
          </p:nvSpPr>
          <p:spPr>
            <a:xfrm>
              <a:off x="4143372" y="3286124"/>
              <a:ext cx="142876" cy="2786058"/>
            </a:xfrm>
            <a:prstGeom prst="leftBrace">
              <a:avLst>
                <a:gd name="adj1" fmla="val 69629"/>
                <a:gd name="adj2" fmla="val 50296"/>
              </a:avLst>
            </a:prstGeom>
            <a:solidFill>
              <a:srgbClr val="C00000"/>
            </a:solidFill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Text Box 3"/>
            <p:cNvSpPr txBox="1">
              <a:spLocks noChangeArrowheads="1"/>
            </p:cNvSpPr>
            <p:nvPr/>
          </p:nvSpPr>
          <p:spPr bwMode="auto">
            <a:xfrm>
              <a:off x="4357686" y="3262970"/>
              <a:ext cx="2071702" cy="52322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黑体" panose="02010609060101010101" pitchFamily="2" charset="-122"/>
                  <a:ea typeface="黑体" panose="02010609060101010101" pitchFamily="2" charset="-122"/>
                  <a:cs typeface="+mn-cs"/>
                </a:rPr>
                <a:t>金属的性质</a:t>
              </a:r>
            </a:p>
          </p:txBody>
        </p:sp>
        <p:sp>
          <p:nvSpPr>
            <p:cNvPr id="12" name="Text Box 3"/>
            <p:cNvSpPr txBox="1">
              <a:spLocks noChangeArrowheads="1"/>
            </p:cNvSpPr>
            <p:nvPr/>
          </p:nvSpPr>
          <p:spPr bwMode="auto">
            <a:xfrm>
              <a:off x="4357686" y="4071942"/>
              <a:ext cx="2071702" cy="52322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黑体" panose="02010609060101010101" pitchFamily="2" charset="-122"/>
                  <a:ea typeface="黑体" panose="02010609060101010101" pitchFamily="2" charset="-122"/>
                  <a:cs typeface="+mn-cs"/>
                </a:rPr>
                <a:t>金属的冶炼</a:t>
              </a:r>
            </a:p>
          </p:txBody>
        </p:sp>
        <p:sp>
          <p:nvSpPr>
            <p:cNvPr id="13" name="Text Box 3"/>
            <p:cNvSpPr txBox="1">
              <a:spLocks noChangeArrowheads="1"/>
            </p:cNvSpPr>
            <p:nvPr/>
          </p:nvSpPr>
          <p:spPr bwMode="auto">
            <a:xfrm>
              <a:off x="4357686" y="4857931"/>
              <a:ext cx="4663473" cy="51809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黑体" panose="02010609060101010101" pitchFamily="2" charset="-122"/>
                  <a:ea typeface="黑体" panose="02010609060101010101" pitchFamily="2" charset="-122"/>
                  <a:cs typeface="+mn-cs"/>
                </a:rPr>
                <a:t>金属的防锈和废金属的回收</a:t>
              </a:r>
            </a:p>
          </p:txBody>
        </p:sp>
        <p:sp>
          <p:nvSpPr>
            <p:cNvPr id="14" name="Text Box 3"/>
            <p:cNvSpPr txBox="1">
              <a:spLocks noChangeArrowheads="1"/>
            </p:cNvSpPr>
            <p:nvPr/>
          </p:nvSpPr>
          <p:spPr bwMode="auto">
            <a:xfrm>
              <a:off x="4357686" y="5620470"/>
              <a:ext cx="2821960" cy="51809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黑体" panose="02010609060101010101" pitchFamily="2" charset="-122"/>
                  <a:ea typeface="黑体" panose="02010609060101010101" pitchFamily="2" charset="-122"/>
                  <a:cs typeface="+mn-cs"/>
                </a:rPr>
                <a:t>金属的其他用途</a:t>
              </a:r>
            </a:p>
          </p:txBody>
        </p:sp>
      </p:grp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/>
          <p:nvPr/>
        </p:nvSpPr>
        <p:spPr>
          <a:xfrm>
            <a:off x="171450" y="571500"/>
            <a:ext cx="3186113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3600" b="1">
                <a:latin typeface="黑体" panose="02010609060101010101" pitchFamily="2" charset="-122"/>
                <a:ea typeface="黑体" panose="02010609060101010101" pitchFamily="2" charset="-122"/>
              </a:rPr>
              <a:t>1</a:t>
            </a:r>
            <a:r>
              <a:rPr lang="zh-CN" altLang="en-US" sz="3600" b="1" dirty="0">
                <a:latin typeface="黑体" panose="02010609060101010101" pitchFamily="2" charset="-122"/>
                <a:ea typeface="黑体" panose="02010609060101010101" pitchFamily="2" charset="-122"/>
              </a:rPr>
              <a:t>、合金的性质</a:t>
            </a:r>
          </a:p>
        </p:txBody>
      </p:sp>
      <p:sp>
        <p:nvSpPr>
          <p:cNvPr id="59396" name="Text Box 4"/>
          <p:cNvSpPr txBox="1"/>
          <p:nvPr/>
        </p:nvSpPr>
        <p:spPr>
          <a:xfrm>
            <a:off x="142875" y="1277938"/>
            <a:ext cx="8820150" cy="5508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lvl="0" eaLnBrk="1" hangingPunct="1"/>
            <a:r>
              <a:rPr lang="en-US" altLang="zh-CN" sz="3200" b="1">
                <a:latin typeface="Times New Roman" panose="02020603050405020304" pitchFamily="18" charset="0"/>
                <a:ea typeface="宋体" panose="02010600030101010101" pitchFamily="2" charset="-122"/>
              </a:rPr>
              <a:t>[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思考</a:t>
            </a:r>
            <a:r>
              <a:rPr lang="en-US" altLang="zh-CN" sz="3200" b="1"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下列关于合金的说法错误的是（           ）</a:t>
            </a:r>
            <a:endParaRPr lang="en-US" altLang="zh-CN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eaLnBrk="1" hangingPunct="1"/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eaLnBrk="1" hangingPunct="1"/>
            <a:r>
              <a:rPr lang="en-US" altLang="zh-CN" sz="3200" b="1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、合金一定是混合物</a:t>
            </a:r>
            <a:endParaRPr lang="en-US" altLang="zh-CN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eaLnBrk="1" hangingPunct="1"/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eaLnBrk="1" hangingPunct="1"/>
            <a:r>
              <a:rPr lang="en-US" altLang="zh-CN" sz="3200" b="1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、合金中不一定含有金属</a:t>
            </a:r>
            <a:endParaRPr lang="en-US" altLang="zh-CN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eaLnBrk="1" hangingPunct="1"/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eaLnBrk="1" hangingPunct="1"/>
            <a:r>
              <a:rPr lang="en-US" altLang="zh-CN" sz="3200" b="1"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、合金具有导电性、导热性等金属特性</a:t>
            </a:r>
            <a:endParaRPr lang="en-US" altLang="zh-CN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eaLnBrk="1" hangingPunct="1"/>
            <a:endParaRPr lang="en-US" altLang="zh-CN" sz="32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eaLnBrk="1" hangingPunct="1"/>
            <a:r>
              <a:rPr lang="en-US" altLang="zh-CN" sz="3200" b="1">
                <a:latin typeface="Times New Roman" panose="02020603050405020304" pitchFamily="18" charset="0"/>
                <a:ea typeface="宋体" panose="02010600030101010101" pitchFamily="2" charset="-122"/>
              </a:rPr>
              <a:t>D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zh-CN" altLang="en-US" sz="3200" b="1" dirty="0">
                <a:latin typeface="Garamond" pitchFamily="18" charset="0"/>
                <a:ea typeface="宋体" panose="02010600030101010101" pitchFamily="2" charset="-122"/>
              </a:rPr>
              <a:t>合金的熔点比组成合金的各金属熔点要高</a:t>
            </a:r>
            <a:endParaRPr lang="en-US" altLang="zh-CN" sz="3200" b="1">
              <a:latin typeface="Garamond" pitchFamily="18" charset="0"/>
              <a:ea typeface="宋体" panose="02010600030101010101" pitchFamily="2" charset="-122"/>
            </a:endParaRPr>
          </a:p>
          <a:p>
            <a:pPr lvl="0" eaLnBrk="1" hangingPunct="1"/>
            <a:endParaRPr lang="en-US" altLang="zh-CN" sz="3200" b="1">
              <a:latin typeface="Garamond" pitchFamily="18" charset="0"/>
              <a:ea typeface="宋体" panose="02010600030101010101" pitchFamily="2" charset="-122"/>
            </a:endParaRPr>
          </a:p>
          <a:p>
            <a:pPr lvl="0" eaLnBrk="1" hangingPunct="1"/>
            <a:r>
              <a:rPr lang="en-US" altLang="zh-CN" sz="3200" b="1">
                <a:latin typeface="Times New Roman" panose="02020603050405020304" pitchFamily="18" charset="0"/>
                <a:ea typeface="宋体" panose="02010600030101010101" pitchFamily="2" charset="-122"/>
              </a:rPr>
              <a:t>E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zh-CN" altLang="en-US" sz="3200" b="1" dirty="0">
                <a:latin typeface="Garamond" pitchFamily="18" charset="0"/>
                <a:ea typeface="宋体" panose="02010600030101010101" pitchFamily="2" charset="-122"/>
              </a:rPr>
              <a:t>合金的硬度比组成合金的各金属硬度要大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" name="Text Box 3"/>
          <p:cNvSpPr txBox="1"/>
          <p:nvPr/>
        </p:nvSpPr>
        <p:spPr>
          <a:xfrm>
            <a:off x="44450" y="0"/>
            <a:ext cx="2032000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3600" b="1" dirty="0">
                <a:latin typeface="黑体" panose="02010609060101010101" pitchFamily="2" charset="-122"/>
                <a:ea typeface="黑体" panose="02010609060101010101" pitchFamily="2" charset="-122"/>
              </a:rPr>
              <a:t>一、合金</a:t>
            </a:r>
          </a:p>
        </p:txBody>
      </p:sp>
      <p:sp>
        <p:nvSpPr>
          <p:cNvPr id="6149" name="TextBox 5"/>
          <p:cNvSpPr txBox="1"/>
          <p:nvPr/>
        </p:nvSpPr>
        <p:spPr>
          <a:xfrm>
            <a:off x="4786313" y="3201988"/>
            <a:ext cx="1825625" cy="584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3200" b="0" dirty="0">
                <a:solidFill>
                  <a:srgbClr val="FFFF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（一定）</a:t>
            </a:r>
          </a:p>
        </p:txBody>
      </p:sp>
      <p:sp>
        <p:nvSpPr>
          <p:cNvPr id="6150" name="TextBox 6"/>
          <p:cNvSpPr txBox="1"/>
          <p:nvPr/>
        </p:nvSpPr>
        <p:spPr>
          <a:xfrm>
            <a:off x="8001000" y="5143500"/>
            <a:ext cx="1416050" cy="584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3200" b="0" dirty="0">
                <a:solidFill>
                  <a:srgbClr val="FFFF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（低）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59396" grpId="0"/>
      <p:bldP spid="5" grpId="0"/>
      <p:bldP spid="6149" grpId="0"/>
      <p:bldP spid="61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/>
          <p:nvPr/>
        </p:nvSpPr>
        <p:spPr>
          <a:xfrm>
            <a:off x="171450" y="714375"/>
            <a:ext cx="3660775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3600" b="1"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sz="3600" b="1" dirty="0">
                <a:latin typeface="黑体" panose="02010609060101010101" pitchFamily="2" charset="-122"/>
                <a:ea typeface="黑体" panose="02010609060101010101" pitchFamily="2" charset="-122"/>
              </a:rPr>
              <a:t>、认识常见合金</a:t>
            </a:r>
          </a:p>
        </p:txBody>
      </p:sp>
      <p:sp>
        <p:nvSpPr>
          <p:cNvPr id="5" name="Text Box 3"/>
          <p:cNvSpPr txBox="1"/>
          <p:nvPr/>
        </p:nvSpPr>
        <p:spPr>
          <a:xfrm>
            <a:off x="44450" y="0"/>
            <a:ext cx="2032000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3600" b="1" dirty="0">
                <a:latin typeface="黑体" panose="02010609060101010101" pitchFamily="2" charset="-122"/>
                <a:ea typeface="黑体" panose="02010609060101010101" pitchFamily="2" charset="-122"/>
              </a:rPr>
              <a:t>一、合金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42875" y="1652588"/>
            <a:ext cx="8820150" cy="20621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[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思考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]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用“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&gt;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、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=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、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&lt;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”填空。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、含碳量：生铁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______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钢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、硬    度：青铜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(Cu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、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Sn)______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铜</a:t>
            </a: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3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、熔    点：黄铜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(Cu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、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Zn)______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铜</a:t>
            </a: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42875" y="4152900"/>
            <a:ext cx="8821738" cy="2066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[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思考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]</a:t>
            </a: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、把生铁放入足量稀硫酸中，充分反应后过滤，得到的黑色固体是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_______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。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、请选用两种化学方法区别：黄铜与黄金。</a:t>
            </a: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/>
          <p:nvPr/>
        </p:nvSpPr>
        <p:spPr>
          <a:xfrm>
            <a:off x="171450" y="925513"/>
            <a:ext cx="3197225" cy="646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3600" b="1">
                <a:latin typeface="黑体" panose="02010609060101010101" pitchFamily="2" charset="-122"/>
                <a:ea typeface="黑体" panose="02010609060101010101" pitchFamily="2" charset="-122"/>
              </a:rPr>
              <a:t>1</a:t>
            </a:r>
            <a:r>
              <a:rPr lang="zh-CN" altLang="en-US" sz="3600" b="1" dirty="0">
                <a:latin typeface="黑体" panose="02010609060101010101" pitchFamily="2" charset="-122"/>
                <a:ea typeface="黑体" panose="02010609060101010101" pitchFamily="2" charset="-122"/>
              </a:rPr>
              <a:t>、金属的性质</a:t>
            </a:r>
          </a:p>
        </p:txBody>
      </p:sp>
      <p:sp>
        <p:nvSpPr>
          <p:cNvPr id="5" name="Text Box 3"/>
          <p:cNvSpPr txBox="1"/>
          <p:nvPr/>
        </p:nvSpPr>
        <p:spPr>
          <a:xfrm>
            <a:off x="44450" y="0"/>
            <a:ext cx="2038350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3600" b="1" dirty="0">
                <a:latin typeface="黑体" panose="02010609060101010101" pitchFamily="2" charset="-122"/>
                <a:ea typeface="黑体" panose="02010609060101010101" pitchFamily="2" charset="-122"/>
              </a:rPr>
              <a:t>二、金属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80975" y="2317750"/>
            <a:ext cx="8820150" cy="35401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[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思考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]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、油罐车尾部常有一条铁链拖到地面上，这是利用了铁的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______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性。</a:t>
            </a: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、用金属钨做灯的灯丝，这是利用了钨的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_____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性。</a:t>
            </a: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3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、从铁粉和铜粉的混合物中提取铁粉，可利用磁铁吸引，这是利用了铁的</a:t>
            </a: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_____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性。</a:t>
            </a: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5" grpId="0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793115" y="1763395"/>
            <a:ext cx="6947535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请说出含铁元素的物质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93115" y="3108960"/>
            <a:ext cx="576199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请说出含铜元素的物质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ext Box 5"/>
          <p:cNvSpPr txBox="1"/>
          <p:nvPr/>
        </p:nvSpPr>
        <p:spPr>
          <a:xfrm>
            <a:off x="179388" y="1635125"/>
            <a:ext cx="84899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Fe         Fe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O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3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       Fe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3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O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4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       FeSO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4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       FeCl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</a:p>
        </p:txBody>
      </p:sp>
      <p:sp>
        <p:nvSpPr>
          <p:cNvPr id="15367" name="Text Box 7"/>
          <p:cNvSpPr txBox="1"/>
          <p:nvPr/>
        </p:nvSpPr>
        <p:spPr>
          <a:xfrm>
            <a:off x="179388" y="3989388"/>
            <a:ext cx="67119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Cu         </a:t>
            </a:r>
            <a:r>
              <a:rPr lang="en-US" altLang="zh-CN" sz="3600" b="0" err="1">
                <a:latin typeface="Times New Roman" panose="02020603050405020304" pitchFamily="18" charset="0"/>
                <a:ea typeface="黑体" panose="02010609060101010101" pitchFamily="2" charset="-122"/>
              </a:rPr>
              <a:t>CuO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   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       CuSO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4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      CuCl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</a:p>
        </p:txBody>
      </p:sp>
      <p:sp>
        <p:nvSpPr>
          <p:cNvPr id="15369" name="Text Box 9"/>
          <p:cNvSpPr txBox="1"/>
          <p:nvPr/>
        </p:nvSpPr>
        <p:spPr>
          <a:xfrm>
            <a:off x="107950" y="115888"/>
            <a:ext cx="70421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3600" b="0">
                <a:latin typeface="黑体" panose="02010609060101010101" pitchFamily="2" charset="-122"/>
                <a:ea typeface="黑体" panose="02010609060101010101" pitchFamily="2" charset="-122"/>
              </a:rPr>
              <a:t>[</a:t>
            </a:r>
            <a:r>
              <a:rPr lang="zh-CN" altLang="en-US" sz="3600" b="0" dirty="0">
                <a:latin typeface="黑体" panose="02010609060101010101" pitchFamily="2" charset="-122"/>
                <a:ea typeface="黑体" panose="02010609060101010101" pitchFamily="2" charset="-122"/>
              </a:rPr>
              <a:t>思考</a:t>
            </a:r>
            <a:r>
              <a:rPr lang="en-US" altLang="zh-CN" sz="3600" b="0">
                <a:latin typeface="黑体" panose="02010609060101010101" pitchFamily="2" charset="-122"/>
                <a:ea typeface="黑体" panose="02010609060101010101" pitchFamily="2" charset="-122"/>
              </a:rPr>
              <a:t>]</a:t>
            </a:r>
            <a:r>
              <a:rPr lang="zh-CN" altLang="en-US" sz="3600" b="0" dirty="0">
                <a:latin typeface="黑体" panose="02010609060101010101" pitchFamily="2" charset="-122"/>
                <a:ea typeface="黑体" panose="02010609060101010101" pitchFamily="2" charset="-122"/>
              </a:rPr>
              <a:t>下列物质分别是什么颜色？</a:t>
            </a:r>
          </a:p>
        </p:txBody>
      </p:sp>
      <p:sp>
        <p:nvSpPr>
          <p:cNvPr id="15370" name="Text Box 10"/>
          <p:cNvSpPr txBox="1"/>
          <p:nvPr/>
        </p:nvSpPr>
        <p:spPr>
          <a:xfrm>
            <a:off x="152400" y="2122488"/>
            <a:ext cx="1250950" cy="946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银白色</a:t>
            </a:r>
          </a:p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或黑色</a:t>
            </a:r>
          </a:p>
        </p:txBody>
      </p:sp>
      <p:sp>
        <p:nvSpPr>
          <p:cNvPr id="15375" name="Text Box 15"/>
          <p:cNvSpPr txBox="1"/>
          <p:nvPr/>
        </p:nvSpPr>
        <p:spPr>
          <a:xfrm>
            <a:off x="1619250" y="2333625"/>
            <a:ext cx="12509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红棕色</a:t>
            </a:r>
          </a:p>
        </p:txBody>
      </p:sp>
      <p:sp>
        <p:nvSpPr>
          <p:cNvPr id="15376" name="Text Box 16"/>
          <p:cNvSpPr txBox="1"/>
          <p:nvPr/>
        </p:nvSpPr>
        <p:spPr>
          <a:xfrm>
            <a:off x="3676650" y="2349500"/>
            <a:ext cx="8953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黑色</a:t>
            </a:r>
          </a:p>
        </p:txBody>
      </p:sp>
      <p:sp>
        <p:nvSpPr>
          <p:cNvPr id="15377" name="Text Box 17"/>
          <p:cNvSpPr txBox="1"/>
          <p:nvPr/>
        </p:nvSpPr>
        <p:spPr>
          <a:xfrm>
            <a:off x="6011863" y="2349500"/>
            <a:ext cx="2317750" cy="946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algn="ctr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溶液为浅绿色</a:t>
            </a:r>
          </a:p>
          <a:p>
            <a:pPr lvl="0" algn="ctr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（含</a:t>
            </a:r>
            <a:r>
              <a:rPr lang="en-US" altLang="zh-CN" sz="2800" b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Fe</a:t>
            </a:r>
            <a:r>
              <a:rPr lang="en-US" altLang="zh-CN" sz="2800" b="0" baseline="3000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2+</a:t>
            </a:r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）</a:t>
            </a:r>
          </a:p>
        </p:txBody>
      </p:sp>
      <p:sp>
        <p:nvSpPr>
          <p:cNvPr id="15378" name="Line 18"/>
          <p:cNvSpPr/>
          <p:nvPr/>
        </p:nvSpPr>
        <p:spPr>
          <a:xfrm>
            <a:off x="6300788" y="2133600"/>
            <a:ext cx="576262" cy="28733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79" name="Line 19"/>
          <p:cNvSpPr/>
          <p:nvPr/>
        </p:nvSpPr>
        <p:spPr>
          <a:xfrm flipH="1">
            <a:off x="7380288" y="2133600"/>
            <a:ext cx="431800" cy="28733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86" name="Text Box 26"/>
          <p:cNvSpPr txBox="1"/>
          <p:nvPr/>
        </p:nvSpPr>
        <p:spPr>
          <a:xfrm>
            <a:off x="0" y="4781550"/>
            <a:ext cx="12509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亮红色</a:t>
            </a:r>
          </a:p>
        </p:txBody>
      </p:sp>
      <p:sp>
        <p:nvSpPr>
          <p:cNvPr id="15387" name="Text Box 27"/>
          <p:cNvSpPr txBox="1"/>
          <p:nvPr/>
        </p:nvSpPr>
        <p:spPr>
          <a:xfrm>
            <a:off x="1876425" y="4781550"/>
            <a:ext cx="8953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黑色</a:t>
            </a:r>
          </a:p>
        </p:txBody>
      </p:sp>
      <p:sp>
        <p:nvSpPr>
          <p:cNvPr id="15388" name="Text Box 28"/>
          <p:cNvSpPr txBox="1"/>
          <p:nvPr/>
        </p:nvSpPr>
        <p:spPr>
          <a:xfrm>
            <a:off x="4284663" y="4781550"/>
            <a:ext cx="1962150" cy="946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溶液为蓝色</a:t>
            </a:r>
          </a:p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（含</a:t>
            </a:r>
            <a:r>
              <a:rPr lang="en-US" altLang="zh-CN" sz="2800" b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Cu</a:t>
            </a:r>
            <a:r>
              <a:rPr lang="en-US" altLang="zh-CN" sz="2800" b="0" baseline="3000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2+</a:t>
            </a:r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）</a:t>
            </a:r>
          </a:p>
        </p:txBody>
      </p:sp>
      <p:sp>
        <p:nvSpPr>
          <p:cNvPr id="15389" name="Line 29"/>
          <p:cNvSpPr/>
          <p:nvPr/>
        </p:nvSpPr>
        <p:spPr>
          <a:xfrm>
            <a:off x="4500563" y="4565650"/>
            <a:ext cx="431800" cy="28733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90" name="Line 30"/>
          <p:cNvSpPr/>
          <p:nvPr/>
        </p:nvSpPr>
        <p:spPr>
          <a:xfrm flipH="1">
            <a:off x="5435600" y="4565650"/>
            <a:ext cx="431800" cy="28733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93" name="Text Box 33"/>
          <p:cNvSpPr txBox="1"/>
          <p:nvPr/>
        </p:nvSpPr>
        <p:spPr>
          <a:xfrm>
            <a:off x="179388" y="5667375"/>
            <a:ext cx="27749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Cu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(OH)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CO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3</a:t>
            </a:r>
          </a:p>
        </p:txBody>
      </p:sp>
      <p:sp>
        <p:nvSpPr>
          <p:cNvPr id="15394" name="Text Box 34"/>
          <p:cNvSpPr txBox="1"/>
          <p:nvPr/>
        </p:nvSpPr>
        <p:spPr>
          <a:xfrm>
            <a:off x="3028950" y="5734050"/>
            <a:ext cx="8953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绿色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  <p:bldP spid="15367" grpId="0"/>
      <p:bldP spid="15369" grpId="0"/>
      <p:bldP spid="15370" grpId="0"/>
      <p:bldP spid="15375" grpId="0"/>
      <p:bldP spid="15376" grpId="0"/>
      <p:bldP spid="15377" grpId="0"/>
      <p:bldP spid="15386" grpId="0"/>
      <p:bldP spid="15387" grpId="0"/>
      <p:bldP spid="15388" grpId="0"/>
      <p:bldP spid="15393" grpId="0"/>
      <p:bldP spid="1539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/>
          <p:nvPr/>
        </p:nvSpPr>
        <p:spPr>
          <a:xfrm>
            <a:off x="179388" y="1635125"/>
            <a:ext cx="84899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Fe         Fe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O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3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       Fe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3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O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4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       FeSO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4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       FeCl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</a:p>
        </p:txBody>
      </p:sp>
      <p:sp>
        <p:nvSpPr>
          <p:cNvPr id="10243" name="Text Box 3"/>
          <p:cNvSpPr txBox="1"/>
          <p:nvPr/>
        </p:nvSpPr>
        <p:spPr>
          <a:xfrm>
            <a:off x="179388" y="3989388"/>
            <a:ext cx="67119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Cu         </a:t>
            </a:r>
            <a:r>
              <a:rPr lang="en-US" altLang="zh-CN" sz="3600" b="0" err="1">
                <a:latin typeface="Times New Roman" panose="02020603050405020304" pitchFamily="18" charset="0"/>
                <a:ea typeface="黑体" panose="02010609060101010101" pitchFamily="2" charset="-122"/>
              </a:rPr>
              <a:t>CuO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   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       CuSO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4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      CuCl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</a:p>
        </p:txBody>
      </p:sp>
      <p:sp>
        <p:nvSpPr>
          <p:cNvPr id="18436" name="Text Box 4"/>
          <p:cNvSpPr txBox="1"/>
          <p:nvPr/>
        </p:nvSpPr>
        <p:spPr>
          <a:xfrm>
            <a:off x="107950" y="115888"/>
            <a:ext cx="61277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3600" b="0">
                <a:latin typeface="黑体" panose="02010609060101010101" pitchFamily="2" charset="-122"/>
                <a:ea typeface="黑体" panose="02010609060101010101" pitchFamily="2" charset="-122"/>
              </a:rPr>
              <a:t>[</a:t>
            </a:r>
            <a:r>
              <a:rPr lang="zh-CN" altLang="en-US" sz="3600" b="0" dirty="0">
                <a:latin typeface="黑体" panose="02010609060101010101" pitchFamily="2" charset="-122"/>
                <a:ea typeface="黑体" panose="02010609060101010101" pitchFamily="2" charset="-122"/>
              </a:rPr>
              <a:t>思考</a:t>
            </a:r>
            <a:r>
              <a:rPr lang="en-US" altLang="zh-CN" sz="3600" b="0">
                <a:latin typeface="黑体" panose="02010609060101010101" pitchFamily="2" charset="-122"/>
                <a:ea typeface="黑体" panose="02010609060101010101" pitchFamily="2" charset="-122"/>
              </a:rPr>
              <a:t>]</a:t>
            </a:r>
            <a:r>
              <a:rPr lang="zh-CN" altLang="en-US" sz="3600" b="0" dirty="0">
                <a:latin typeface="黑体" panose="02010609060101010101" pitchFamily="2" charset="-122"/>
                <a:ea typeface="黑体" panose="02010609060101010101" pitchFamily="2" charset="-122"/>
              </a:rPr>
              <a:t>下列物质哪些溶于水？</a:t>
            </a:r>
          </a:p>
        </p:txBody>
      </p:sp>
      <p:sp>
        <p:nvSpPr>
          <p:cNvPr id="10245" name="Text Box 5"/>
          <p:cNvSpPr txBox="1"/>
          <p:nvPr/>
        </p:nvSpPr>
        <p:spPr>
          <a:xfrm>
            <a:off x="152400" y="2122488"/>
            <a:ext cx="1250950" cy="946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银白色</a:t>
            </a:r>
          </a:p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或黑色</a:t>
            </a:r>
          </a:p>
        </p:txBody>
      </p:sp>
      <p:sp>
        <p:nvSpPr>
          <p:cNvPr id="10246" name="Text Box 6"/>
          <p:cNvSpPr txBox="1"/>
          <p:nvPr/>
        </p:nvSpPr>
        <p:spPr>
          <a:xfrm>
            <a:off x="1619250" y="2333625"/>
            <a:ext cx="12509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红棕色</a:t>
            </a:r>
          </a:p>
        </p:txBody>
      </p:sp>
      <p:sp>
        <p:nvSpPr>
          <p:cNvPr id="10247" name="Text Box 7"/>
          <p:cNvSpPr txBox="1"/>
          <p:nvPr/>
        </p:nvSpPr>
        <p:spPr>
          <a:xfrm>
            <a:off x="3676650" y="2349500"/>
            <a:ext cx="8953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黑色</a:t>
            </a:r>
          </a:p>
        </p:txBody>
      </p:sp>
      <p:sp>
        <p:nvSpPr>
          <p:cNvPr id="10248" name="Text Box 8"/>
          <p:cNvSpPr txBox="1"/>
          <p:nvPr/>
        </p:nvSpPr>
        <p:spPr>
          <a:xfrm>
            <a:off x="6011863" y="2349500"/>
            <a:ext cx="2317750" cy="946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algn="ctr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溶液为浅绿色</a:t>
            </a:r>
          </a:p>
          <a:p>
            <a:pPr lvl="0" algn="ctr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（含</a:t>
            </a:r>
            <a:r>
              <a:rPr lang="en-US" altLang="zh-CN" sz="2800" b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Fe</a:t>
            </a:r>
            <a:r>
              <a:rPr lang="en-US" altLang="zh-CN" sz="2800" b="0" baseline="3000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2+</a:t>
            </a:r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）</a:t>
            </a:r>
          </a:p>
        </p:txBody>
      </p:sp>
      <p:sp>
        <p:nvSpPr>
          <p:cNvPr id="10249" name="Line 9"/>
          <p:cNvSpPr/>
          <p:nvPr/>
        </p:nvSpPr>
        <p:spPr>
          <a:xfrm>
            <a:off x="6300788" y="2133600"/>
            <a:ext cx="576262" cy="28733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50" name="Line 10"/>
          <p:cNvSpPr/>
          <p:nvPr/>
        </p:nvSpPr>
        <p:spPr>
          <a:xfrm flipH="1">
            <a:off x="7380288" y="2133600"/>
            <a:ext cx="431800" cy="28733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51" name="Text Box 11"/>
          <p:cNvSpPr txBox="1"/>
          <p:nvPr/>
        </p:nvSpPr>
        <p:spPr>
          <a:xfrm>
            <a:off x="0" y="4781550"/>
            <a:ext cx="12509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亮红色</a:t>
            </a:r>
          </a:p>
        </p:txBody>
      </p:sp>
      <p:sp>
        <p:nvSpPr>
          <p:cNvPr id="10252" name="Text Box 12"/>
          <p:cNvSpPr txBox="1"/>
          <p:nvPr/>
        </p:nvSpPr>
        <p:spPr>
          <a:xfrm>
            <a:off x="1876425" y="4781550"/>
            <a:ext cx="8953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黑色</a:t>
            </a:r>
          </a:p>
        </p:txBody>
      </p:sp>
      <p:sp>
        <p:nvSpPr>
          <p:cNvPr id="10253" name="Text Box 13"/>
          <p:cNvSpPr txBox="1"/>
          <p:nvPr/>
        </p:nvSpPr>
        <p:spPr>
          <a:xfrm>
            <a:off x="4284663" y="4781550"/>
            <a:ext cx="1962150" cy="946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溶液为蓝色</a:t>
            </a:r>
          </a:p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（含</a:t>
            </a:r>
            <a:r>
              <a:rPr lang="en-US" altLang="zh-CN" sz="2800" b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Cu</a:t>
            </a:r>
            <a:r>
              <a:rPr lang="en-US" altLang="zh-CN" sz="2800" b="0" baseline="3000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2+</a:t>
            </a:r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）</a:t>
            </a:r>
          </a:p>
        </p:txBody>
      </p:sp>
      <p:sp>
        <p:nvSpPr>
          <p:cNvPr id="10254" name="Line 14"/>
          <p:cNvSpPr/>
          <p:nvPr/>
        </p:nvSpPr>
        <p:spPr>
          <a:xfrm>
            <a:off x="4500563" y="4565650"/>
            <a:ext cx="431800" cy="28733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55" name="Line 15"/>
          <p:cNvSpPr/>
          <p:nvPr/>
        </p:nvSpPr>
        <p:spPr>
          <a:xfrm flipH="1">
            <a:off x="5435600" y="4565650"/>
            <a:ext cx="431800" cy="28733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56" name="Text Box 16"/>
          <p:cNvSpPr txBox="1"/>
          <p:nvPr/>
        </p:nvSpPr>
        <p:spPr>
          <a:xfrm>
            <a:off x="179388" y="5667375"/>
            <a:ext cx="27749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Cu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(OH)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CO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3</a:t>
            </a:r>
          </a:p>
        </p:txBody>
      </p:sp>
      <p:sp>
        <p:nvSpPr>
          <p:cNvPr id="10257" name="Text Box 17"/>
          <p:cNvSpPr txBox="1"/>
          <p:nvPr/>
        </p:nvSpPr>
        <p:spPr>
          <a:xfrm>
            <a:off x="3028950" y="5734050"/>
            <a:ext cx="8953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绿色</a:t>
            </a:r>
          </a:p>
        </p:txBody>
      </p:sp>
      <p:sp>
        <p:nvSpPr>
          <p:cNvPr id="10258" name="Oval 18"/>
          <p:cNvSpPr/>
          <p:nvPr/>
        </p:nvSpPr>
        <p:spPr>
          <a:xfrm>
            <a:off x="5292725" y="1557338"/>
            <a:ext cx="3455988" cy="863600"/>
          </a:xfrm>
          <a:prstGeom prst="ellipse">
            <a:avLst/>
          </a:prstGeom>
          <a:noFill/>
          <a:ln w="28575" cap="flat" cmpd="sng">
            <a:solidFill>
              <a:srgbClr val="FFFF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eaLnBrk="1" hangingPunct="1"/>
            <a:endParaRPr lang="zh-CN" altLang="en-US" sz="1800" b="0" dirty="0">
              <a:latin typeface="Garamond" pitchFamily="18" charset="0"/>
              <a:ea typeface="宋体" panose="02010600030101010101" pitchFamily="2" charset="-122"/>
            </a:endParaRPr>
          </a:p>
        </p:txBody>
      </p:sp>
      <p:sp>
        <p:nvSpPr>
          <p:cNvPr id="10259" name="Oval 19"/>
          <p:cNvSpPr/>
          <p:nvPr/>
        </p:nvSpPr>
        <p:spPr>
          <a:xfrm>
            <a:off x="3563938" y="3933825"/>
            <a:ext cx="3455987" cy="863600"/>
          </a:xfrm>
          <a:prstGeom prst="ellipse">
            <a:avLst/>
          </a:prstGeom>
          <a:noFill/>
          <a:ln w="28575" cap="flat" cmpd="sng">
            <a:solidFill>
              <a:srgbClr val="FFFF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eaLnBrk="1" hangingPunct="1"/>
            <a:endParaRPr lang="zh-CN" altLang="en-US" sz="1800" b="0" dirty="0">
              <a:latin typeface="Garamond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10258" grpId="0" animBg="1"/>
      <p:bldP spid="1025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/>
          <p:nvPr/>
        </p:nvSpPr>
        <p:spPr>
          <a:xfrm>
            <a:off x="179388" y="1635125"/>
            <a:ext cx="84899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Fe         Fe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O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3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       Fe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3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O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4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       FeSO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4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       FeCl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</a:p>
        </p:txBody>
      </p:sp>
      <p:sp>
        <p:nvSpPr>
          <p:cNvPr id="11267" name="Text Box 3"/>
          <p:cNvSpPr txBox="1"/>
          <p:nvPr/>
        </p:nvSpPr>
        <p:spPr>
          <a:xfrm>
            <a:off x="179388" y="3989388"/>
            <a:ext cx="67119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Cu         </a:t>
            </a:r>
            <a:r>
              <a:rPr lang="en-US" altLang="zh-CN" sz="3600" b="0" err="1">
                <a:latin typeface="Times New Roman" panose="02020603050405020304" pitchFamily="18" charset="0"/>
                <a:ea typeface="黑体" panose="02010609060101010101" pitchFamily="2" charset="-122"/>
              </a:rPr>
              <a:t>CuO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   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       CuSO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4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      CuCl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</a:p>
        </p:txBody>
      </p:sp>
      <p:sp>
        <p:nvSpPr>
          <p:cNvPr id="19460" name="Text Box 4"/>
          <p:cNvSpPr txBox="1"/>
          <p:nvPr/>
        </p:nvSpPr>
        <p:spPr>
          <a:xfrm>
            <a:off x="107950" y="115888"/>
            <a:ext cx="74993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3600" b="0">
                <a:latin typeface="黑体" panose="02010609060101010101" pitchFamily="2" charset="-122"/>
                <a:ea typeface="黑体" panose="02010609060101010101" pitchFamily="2" charset="-122"/>
              </a:rPr>
              <a:t>[</a:t>
            </a:r>
            <a:r>
              <a:rPr lang="zh-CN" altLang="en-US" sz="3600" b="0" dirty="0">
                <a:latin typeface="黑体" panose="02010609060101010101" pitchFamily="2" charset="-122"/>
                <a:ea typeface="黑体" panose="02010609060101010101" pitchFamily="2" charset="-122"/>
              </a:rPr>
              <a:t>思考</a:t>
            </a:r>
            <a:r>
              <a:rPr lang="en-US" altLang="zh-CN" sz="3600" b="0">
                <a:latin typeface="黑体" panose="02010609060101010101" pitchFamily="2" charset="-122"/>
                <a:ea typeface="黑体" panose="02010609060101010101" pitchFamily="2" charset="-122"/>
              </a:rPr>
              <a:t>]</a:t>
            </a:r>
            <a:r>
              <a:rPr lang="zh-CN" altLang="en-US" sz="3600" b="0" dirty="0">
                <a:latin typeface="黑体" panose="02010609060101010101" pitchFamily="2" charset="-122"/>
                <a:ea typeface="黑体" panose="02010609060101010101" pitchFamily="2" charset="-122"/>
              </a:rPr>
              <a:t>下列物质哪些能被磁铁吸引？</a:t>
            </a:r>
          </a:p>
        </p:txBody>
      </p:sp>
      <p:sp>
        <p:nvSpPr>
          <p:cNvPr id="11269" name="Text Box 5"/>
          <p:cNvSpPr txBox="1"/>
          <p:nvPr/>
        </p:nvSpPr>
        <p:spPr>
          <a:xfrm>
            <a:off x="152400" y="2122488"/>
            <a:ext cx="1250950" cy="946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银白色</a:t>
            </a:r>
          </a:p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或黑色</a:t>
            </a:r>
          </a:p>
        </p:txBody>
      </p:sp>
      <p:sp>
        <p:nvSpPr>
          <p:cNvPr id="11270" name="Text Box 6"/>
          <p:cNvSpPr txBox="1"/>
          <p:nvPr/>
        </p:nvSpPr>
        <p:spPr>
          <a:xfrm>
            <a:off x="1619250" y="2333625"/>
            <a:ext cx="12509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红棕色</a:t>
            </a:r>
          </a:p>
        </p:txBody>
      </p:sp>
      <p:sp>
        <p:nvSpPr>
          <p:cNvPr id="11271" name="Text Box 7"/>
          <p:cNvSpPr txBox="1"/>
          <p:nvPr/>
        </p:nvSpPr>
        <p:spPr>
          <a:xfrm>
            <a:off x="3676650" y="2349500"/>
            <a:ext cx="8953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黑色</a:t>
            </a:r>
          </a:p>
        </p:txBody>
      </p:sp>
      <p:sp>
        <p:nvSpPr>
          <p:cNvPr id="11272" name="Text Box 8"/>
          <p:cNvSpPr txBox="1"/>
          <p:nvPr/>
        </p:nvSpPr>
        <p:spPr>
          <a:xfrm>
            <a:off x="6011863" y="2349500"/>
            <a:ext cx="2317750" cy="946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algn="ctr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溶液为浅绿色</a:t>
            </a:r>
          </a:p>
          <a:p>
            <a:pPr lvl="0" algn="ctr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（含</a:t>
            </a:r>
            <a:r>
              <a:rPr lang="en-US" altLang="zh-CN" sz="2800" b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Fe</a:t>
            </a:r>
            <a:r>
              <a:rPr lang="en-US" altLang="zh-CN" sz="2800" b="0" baseline="3000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2+</a:t>
            </a:r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）</a:t>
            </a:r>
          </a:p>
        </p:txBody>
      </p:sp>
      <p:sp>
        <p:nvSpPr>
          <p:cNvPr id="11273" name="Line 9"/>
          <p:cNvSpPr/>
          <p:nvPr/>
        </p:nvSpPr>
        <p:spPr>
          <a:xfrm>
            <a:off x="6300788" y="2133600"/>
            <a:ext cx="576262" cy="28733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74" name="Line 10"/>
          <p:cNvSpPr/>
          <p:nvPr/>
        </p:nvSpPr>
        <p:spPr>
          <a:xfrm flipH="1">
            <a:off x="7380288" y="2133600"/>
            <a:ext cx="431800" cy="28733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75" name="Text Box 11"/>
          <p:cNvSpPr txBox="1"/>
          <p:nvPr/>
        </p:nvSpPr>
        <p:spPr>
          <a:xfrm>
            <a:off x="0" y="4781550"/>
            <a:ext cx="12509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亮红色</a:t>
            </a:r>
          </a:p>
        </p:txBody>
      </p:sp>
      <p:sp>
        <p:nvSpPr>
          <p:cNvPr id="11276" name="Text Box 12"/>
          <p:cNvSpPr txBox="1"/>
          <p:nvPr/>
        </p:nvSpPr>
        <p:spPr>
          <a:xfrm>
            <a:off x="1876425" y="4781550"/>
            <a:ext cx="8953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黑色</a:t>
            </a:r>
          </a:p>
        </p:txBody>
      </p:sp>
      <p:sp>
        <p:nvSpPr>
          <p:cNvPr id="11277" name="Text Box 13"/>
          <p:cNvSpPr txBox="1"/>
          <p:nvPr/>
        </p:nvSpPr>
        <p:spPr>
          <a:xfrm>
            <a:off x="4284663" y="4781550"/>
            <a:ext cx="1962150" cy="946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溶液为蓝色</a:t>
            </a:r>
          </a:p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（含</a:t>
            </a:r>
            <a:r>
              <a:rPr lang="en-US" altLang="zh-CN" sz="2800" b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Cu</a:t>
            </a:r>
            <a:r>
              <a:rPr lang="en-US" altLang="zh-CN" sz="2800" b="0" baseline="3000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2+</a:t>
            </a:r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）</a:t>
            </a:r>
          </a:p>
        </p:txBody>
      </p:sp>
      <p:sp>
        <p:nvSpPr>
          <p:cNvPr id="11278" name="Line 14"/>
          <p:cNvSpPr/>
          <p:nvPr/>
        </p:nvSpPr>
        <p:spPr>
          <a:xfrm>
            <a:off x="4500563" y="4565650"/>
            <a:ext cx="431800" cy="28733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79" name="Line 15"/>
          <p:cNvSpPr/>
          <p:nvPr/>
        </p:nvSpPr>
        <p:spPr>
          <a:xfrm flipH="1">
            <a:off x="5435600" y="4565650"/>
            <a:ext cx="431800" cy="28733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1280" name="Text Box 16"/>
          <p:cNvSpPr txBox="1"/>
          <p:nvPr/>
        </p:nvSpPr>
        <p:spPr>
          <a:xfrm>
            <a:off x="179388" y="5667375"/>
            <a:ext cx="27749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Cu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(OH)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en-US" altLang="zh-CN" sz="3600" b="0">
                <a:latin typeface="Times New Roman" panose="02020603050405020304" pitchFamily="18" charset="0"/>
                <a:ea typeface="黑体" panose="02010609060101010101" pitchFamily="2" charset="-122"/>
              </a:rPr>
              <a:t>CO</a:t>
            </a:r>
            <a:r>
              <a:rPr lang="en-US" altLang="zh-CN" sz="3600" b="0" baseline="-25000">
                <a:latin typeface="Times New Roman" panose="02020603050405020304" pitchFamily="18" charset="0"/>
                <a:ea typeface="黑体" panose="02010609060101010101" pitchFamily="2" charset="-122"/>
              </a:rPr>
              <a:t>3</a:t>
            </a:r>
          </a:p>
        </p:txBody>
      </p:sp>
      <p:sp>
        <p:nvSpPr>
          <p:cNvPr id="11281" name="Text Box 17"/>
          <p:cNvSpPr txBox="1"/>
          <p:nvPr/>
        </p:nvSpPr>
        <p:spPr>
          <a:xfrm>
            <a:off x="3028950" y="5734050"/>
            <a:ext cx="8953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0" dirty="0">
                <a:solidFill>
                  <a:srgbClr val="FFFF00"/>
                </a:solidFill>
                <a:latin typeface="Garamond" pitchFamily="18" charset="0"/>
                <a:ea typeface="宋体" panose="02010600030101010101" pitchFamily="2" charset="-122"/>
              </a:rPr>
              <a:t>绿色</a:t>
            </a:r>
          </a:p>
        </p:txBody>
      </p:sp>
      <p:sp>
        <p:nvSpPr>
          <p:cNvPr id="11282" name="Oval 18"/>
          <p:cNvSpPr/>
          <p:nvPr/>
        </p:nvSpPr>
        <p:spPr>
          <a:xfrm>
            <a:off x="3563938" y="1557338"/>
            <a:ext cx="1295400" cy="863600"/>
          </a:xfrm>
          <a:prstGeom prst="ellipse">
            <a:avLst/>
          </a:prstGeom>
          <a:noFill/>
          <a:ln w="38100" cap="flat" cmpd="sng">
            <a:solidFill>
              <a:srgbClr val="FFFF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eaLnBrk="1" hangingPunct="1"/>
            <a:endParaRPr lang="zh-CN" altLang="en-US" sz="1800" b="0" dirty="0">
              <a:latin typeface="Garamond" pitchFamily="18" charset="0"/>
              <a:ea typeface="宋体" panose="02010600030101010101" pitchFamily="2" charset="-122"/>
            </a:endParaRPr>
          </a:p>
        </p:txBody>
      </p:sp>
      <p:sp>
        <p:nvSpPr>
          <p:cNvPr id="11283" name="Oval 19"/>
          <p:cNvSpPr/>
          <p:nvPr/>
        </p:nvSpPr>
        <p:spPr>
          <a:xfrm>
            <a:off x="0" y="1557338"/>
            <a:ext cx="1187450" cy="863600"/>
          </a:xfrm>
          <a:prstGeom prst="ellipse">
            <a:avLst/>
          </a:prstGeom>
          <a:noFill/>
          <a:ln w="38100" cap="flat" cmpd="sng">
            <a:solidFill>
              <a:srgbClr val="FFFF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eaLnBrk="1" hangingPunct="1"/>
            <a:endParaRPr lang="zh-CN" altLang="en-US" sz="1800" b="0" dirty="0">
              <a:latin typeface="Garamond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1282" grpId="0" animBg="1"/>
      <p:bldP spid="11283" grpId="0" animBg="1"/>
    </p:bld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宋体"/>
        <a:cs typeface=""/>
      </a:majorFont>
      <a:minorFont>
        <a:latin typeface="Garamond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0</TotalTime>
  <Words>1400</Words>
  <Application>Microsoft Office PowerPoint</Application>
  <PresentationFormat>全屏显示(4:3)</PresentationFormat>
  <Paragraphs>260</Paragraphs>
  <Slides>26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28" baseType="lpstr">
      <vt:lpstr>Stream</vt:lpstr>
      <vt:lpstr>MSPhotoEd.3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金属活动性强弱的体现：</vt:lpstr>
      <vt:lpstr>PowerPoint 演示文稿</vt:lpstr>
      <vt:lpstr>PowerPoint 演示文稿</vt:lpstr>
      <vt:lpstr>炼铁和炼钢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废金属的回收利用</vt:lpstr>
      <vt:lpstr>PowerPoint 演示文稿</vt:lpstr>
      <vt:lpstr>PowerPoint 演示文稿</vt:lpstr>
      <vt:lpstr>PowerPoint 演示文稿</vt:lpstr>
      <vt:lpstr>PowerPoint 演示文稿</vt:lpstr>
    </vt:vector>
  </TitlesOfParts>
  <Company>Microsoft 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艾璐</dc:creator>
  <cp:lastModifiedBy>Administrator</cp:lastModifiedBy>
  <cp:revision>325</cp:revision>
  <dcterms:created xsi:type="dcterms:W3CDTF">2014-12-10T14:07:00Z</dcterms:created>
  <dcterms:modified xsi:type="dcterms:W3CDTF">2017-01-11T06:08:33Z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2052-10.1.0.6065</vt:lpwstr>
  </property>
</Properties>
</file>