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1266" r:id="rId2"/>
    <p:sldId id="1267" r:id="rId3"/>
    <p:sldId id="1268" r:id="rId4"/>
    <p:sldId id="1269" r:id="rId5"/>
    <p:sldId id="1270" r:id="rId6"/>
    <p:sldId id="1271" r:id="rId7"/>
    <p:sldId id="1272" r:id="rId8"/>
    <p:sldId id="1273" r:id="rId9"/>
    <p:sldId id="1274" r:id="rId10"/>
    <p:sldId id="1275" r:id="rId11"/>
    <p:sldId id="1276" r:id="rId12"/>
    <p:sldId id="1277" r:id="rId13"/>
    <p:sldId id="1278" r:id="rId14"/>
    <p:sldId id="1279" r:id="rId15"/>
    <p:sldId id="1280" r:id="rId16"/>
    <p:sldId id="1289" r:id="rId17"/>
    <p:sldId id="1281" r:id="rId18"/>
    <p:sldId id="1299" r:id="rId19"/>
    <p:sldId id="1300" r:id="rId20"/>
    <p:sldId id="1301" r:id="rId21"/>
    <p:sldId id="1283" r:id="rId22"/>
    <p:sldId id="1284" r:id="rId23"/>
    <p:sldId id="1285" r:id="rId24"/>
    <p:sldId id="1286" r:id="rId25"/>
    <p:sldId id="1287" r:id="rId26"/>
    <p:sldId id="1288" r:id="rId27"/>
    <p:sldId id="1329" r:id="rId28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31"/>
      <p:bold r:id="rId32"/>
    </p:embeddedFont>
    <p:embeddedFont>
      <p:font typeface="黑体" panose="02010609060101010101" pitchFamily="49" charset="-122"/>
      <p:regular r:id="rId33"/>
    </p:embeddedFont>
    <p:embeddedFont>
      <p:font typeface="华文新魏" panose="02010800040101010101" pitchFamily="2" charset="-122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楷体" panose="02010609060101010101" pitchFamily="49" charset="-122"/>
      <p:regular r:id="rId39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56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85">
          <p15:clr>
            <a:srgbClr val="A4A3A4"/>
          </p15:clr>
        </p15:guide>
        <p15:guide id="2" pos="227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00FF"/>
    <a:srgbClr val="EAEAEA"/>
    <a:srgbClr val="0000FF"/>
    <a:srgbClr val="0066FF"/>
    <a:srgbClr val="A38302"/>
    <a:srgbClr val="FEFCDE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9" autoAdjust="0"/>
    <p:restoredTop sz="94705" autoAdjust="0"/>
  </p:normalViewPr>
  <p:slideViewPr>
    <p:cSldViewPr>
      <p:cViewPr varScale="1">
        <p:scale>
          <a:sx n="92" d="100"/>
          <a:sy n="92" d="100"/>
        </p:scale>
        <p:origin x="798" y="90"/>
      </p:cViewPr>
      <p:guideLst>
        <p:guide orient="horz" pos="3162"/>
        <p:guide pos="5685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185"/>
        <p:guide pos="227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616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27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6B0E6-661E-4CD1-8243-23CE9CB8F6A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71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8116"/>
            <a:ext cx="2743200" cy="365227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8116"/>
            <a:ext cx="4114800" cy="36522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8116"/>
            <a:ext cx="2743200" cy="365227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图片 5" descr="宽频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937" y="14288"/>
            <a:ext cx="9153525" cy="5148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CCB472-577C-442D-9850-44771FA57FAC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2019/9/1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9" descr="구름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0" descr="구름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35825" y="377825"/>
            <a:ext cx="1042988" cy="41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图片 4" descr="宽频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587" y="-3175"/>
            <a:ext cx="9153525" cy="514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图片 5" descr="宽频3尾页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587" y="-1587"/>
            <a:ext cx="9153525" cy="5148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CCB472-577C-442D-9850-44771FA57FAC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2019/9/1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1" y="2915460"/>
            <a:ext cx="6400443" cy="13148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200485"/>
            <a:ext cx="8229481" cy="3395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1" y="123512"/>
            <a:ext cx="2771800" cy="21606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50"/>
          </a:p>
        </p:txBody>
      </p:sp>
      <p:sp>
        <p:nvSpPr>
          <p:cNvPr id="2" name="TextBox 1"/>
          <p:cNvSpPr txBox="1"/>
          <p:nvPr userDrawn="1"/>
        </p:nvSpPr>
        <p:spPr>
          <a:xfrm>
            <a:off x="282705" y="77611"/>
            <a:ext cx="894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  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白鹭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92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447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timgsa.baidu.com/timg?image&amp;quality=80&amp;size=b9999_10000&amp;sec=1553967132224&amp;di=c90cf5d3d67455a149cf99f152b7dc35&amp;imgtype=0&amp;src=http%3A%2F%2Fimgsrc.baidu.com%2Fimgad%2Fpic%2Fitem%2F4a36acaf2edda3cc1ce283f40be93901203f92db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b="7751"/>
          <a:stretch>
            <a:fillRect/>
          </a:stretch>
        </p:blipFill>
        <p:spPr bwMode="auto">
          <a:xfrm>
            <a:off x="0" y="318"/>
            <a:ext cx="9144000" cy="5143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643242"/>
            <a:ext cx="2562860" cy="10147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6000" dirty="0" smtClean="0">
                <a:latin typeface="微软雅黑" panose="020B0503020204020204" charset="-122"/>
                <a:ea typeface="微软雅黑" panose="020B0503020204020204" charset="-122"/>
              </a:rPr>
              <a:t>白 鹭</a:t>
            </a:r>
            <a:endParaRPr lang="zh-CN" altLang="en-US" sz="6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3971" y="318"/>
            <a:ext cx="196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人教五年级上册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720" y="754211"/>
            <a:ext cx="8572560" cy="3046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这篇散文共分为三部分。</a:t>
            </a:r>
            <a:endParaRPr kumimoji="0" lang="zh-CN" sz="3200" b="0" i="0" u="none" strike="noStrike" cap="none" normalizeH="0" baseline="0" dirty="0" smtClean="0">
              <a:ln>
                <a:noFill/>
              </a:ln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第一部分</a:t>
            </a:r>
            <a:r>
              <a:rPr kumimoji="0" lang="zh-CN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（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第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1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自然段）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总体介绍白鹭的美。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第二部分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（第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2-10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自然段）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从不同方面介绍白鹭的美。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第三部分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（第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11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自然段）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总结全文，照应开头，再次表达对白鹭的赞美之情。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timgsa.baidu.com/timg?image&amp;quality=80&amp;size=b9999_10000&amp;sec=1553969000955&amp;di=da587590d43670998d23481b444fd331&amp;imgtype=0&amp;src=http%3A%2F%2Fwww.xiangshu.com%2FUploadFiles%2FDay_190316%2F12_809745_00ee751838f62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8"/>
            <a:ext cx="9144000" cy="514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1538" y="928994"/>
            <a:ext cx="342902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  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白鹭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6854" y="2267266"/>
            <a:ext cx="228601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第二课时</a:t>
            </a:r>
            <a:endParaRPr lang="zh-CN" altLang="en-US" sz="3200" dirty="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timgsa.baidu.com/timg?image&amp;quality=80&amp;size=b9999_10000&amp;sec=1554563437&amp;di=a2b893e790da01c8e33fbedfd312a75b&amp;imgtype=jpg&amp;er=1&amp;src=http%3A%2F%2Fi2.bbswater.fd.zol-img.com.cn%2Ft_s1200x5000%2Fg5%2FM00%2F05%2F03%2FChMkJlbxEQGIFz2AAA1xIYGvAJoAAOTnABhzYIADXE5938.jpg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 b="11156"/>
          <a:stretch>
            <a:fillRect/>
          </a:stretch>
        </p:blipFill>
        <p:spPr bwMode="auto">
          <a:xfrm>
            <a:off x="0" y="318"/>
            <a:ext cx="9144000" cy="514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1143308"/>
            <a:ext cx="7929618" cy="2061210"/>
          </a:xfrm>
          <a:prstGeom prst="rect">
            <a:avLst/>
          </a:prstGeom>
          <a:solidFill>
            <a:srgbClr val="FFFFFF">
              <a:alpha val="4902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精巧</a:t>
            </a:r>
            <a:r>
              <a:rPr 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色素</a:t>
            </a:r>
            <a:r>
              <a:rPr 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配合</a:t>
            </a:r>
            <a:r>
              <a:rPr 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身段</a:t>
            </a:r>
            <a:r>
              <a:rPr 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生硬</a:t>
            </a:r>
            <a:r>
              <a:rPr 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寻常</a:t>
            </a:r>
            <a:r>
              <a:rPr 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常见</a:t>
            </a:r>
            <a:r>
              <a:rPr 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忘却</a:t>
            </a:r>
            <a:r>
              <a:rPr 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结构</a:t>
            </a:r>
            <a:r>
              <a:rPr 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青色</a:t>
            </a:r>
            <a:r>
              <a:rPr 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清晨</a:t>
            </a:r>
            <a:r>
              <a:rPr 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安稳</a:t>
            </a:r>
            <a:r>
              <a:rPr 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悠然</a:t>
            </a:r>
            <a:r>
              <a:rPr 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黄昏</a:t>
            </a:r>
            <a:r>
              <a:rPr 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恩惠</a:t>
            </a:r>
            <a:r>
              <a:rPr 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</a:p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美中不足      流线型        散文诗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7490"/>
            <a:ext cx="1857388" cy="5219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复习导入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072544"/>
            <a:ext cx="5857884" cy="860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白鹭是一首精巧的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诗。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7490"/>
            <a:ext cx="1857388" cy="5219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深读课文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11760" y="1071870"/>
            <a:ext cx="173161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线形标注 1 7"/>
          <p:cNvSpPr/>
          <p:nvPr/>
        </p:nvSpPr>
        <p:spPr>
          <a:xfrm>
            <a:off x="2714612" y="1929126"/>
            <a:ext cx="2071702" cy="714380"/>
          </a:xfrm>
          <a:prstGeom prst="borderCallout1">
            <a:avLst>
              <a:gd name="adj1" fmla="val 18750"/>
              <a:gd name="adj2" fmla="val -8333"/>
              <a:gd name="adj3" fmla="val -52832"/>
              <a:gd name="adj4" fmla="val 21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比喻句</a:t>
            </a:r>
            <a:endParaRPr lang="zh-CN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5009535" y="1786250"/>
            <a:ext cx="4094480" cy="953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   用“诗”来做比，</a:t>
            </a:r>
            <a:endParaRPr lang="en-US" altLang="zh-CN" sz="28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charset="0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新奇，贴切，耐人寻味。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0034" y="3000696"/>
            <a:ext cx="7643866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   白鹭“色素的配合”从哪里可以体现出来？作者如何评价？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428596" y="3929390"/>
            <a:ext cx="6715172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   素之一忽则嫌白，黛之一忽则嫌黑。这句话说明了白鹭颜色的恰到好处。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timgsa.baidu.com/timg?image&amp;quality=80&amp;size=b9999_10000&amp;sec=1553969537876&amp;di=b9d307864325559dae9ff3093ea0cf4c&amp;imgtype=0&amp;src=http%3A%2F%2Fimg.pconline.com.cn%2Fimages%2Fupload%2Fupc%2Ftx%2Fphotoblog%2F1511%2F03%2Fc6%2F14809512_1446522280218_mthumb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428928"/>
            <a:ext cx="3214678" cy="471489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3286116" y="500366"/>
            <a:ext cx="4857784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白鹭“身段的大小”从哪里可以体现出来？作者如何评价？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357554" y="1715298"/>
            <a:ext cx="4286280" cy="953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95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charset="0"/>
                <a:ea typeface="微软雅黑" panose="020B0503020204020204" charset="-122"/>
                <a:cs typeface="宋体" panose="02010600030101010101" pitchFamily="2" charset="-122"/>
              </a:rPr>
              <a:t>   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charset="0"/>
                <a:ea typeface="微软雅黑" panose="020B0503020204020204" charset="-122"/>
                <a:cs typeface="宋体" panose="02010600030101010101" pitchFamily="2" charset="-122"/>
              </a:rPr>
              <a:t>身段美：流线型结构，长喙，脚。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28992" y="2715430"/>
            <a:ext cx="4357718" cy="953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952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charset="-122"/>
                <a:cs typeface="宋体" panose="02010600030101010101" pitchFamily="2" charset="-122"/>
              </a:rPr>
              <a:t>     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charset="-122"/>
                <a:cs typeface="宋体" panose="02010600030101010101" pitchFamily="2" charset="-122"/>
              </a:rPr>
              <a:t>评价：增之一分则嫌长，减之一分则嫌短。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714744" y="3858438"/>
            <a:ext cx="4071966" cy="953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95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charset="-122"/>
                <a:cs typeface="宋体" panose="02010600030101010101" pitchFamily="2" charset="-122"/>
              </a:rPr>
              <a:t>     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charset="-122"/>
                <a:cs typeface="宋体" panose="02010600030101010101" pitchFamily="2" charset="-122"/>
              </a:rPr>
              <a:t>这句话说明了白鹭身段美得恰到好处。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145" grpId="0" bldLvl="0" animBg="1"/>
      <p:bldP spid="6" grpId="0" bldLvl="0" animBg="1"/>
      <p:bldP spid="614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596" y="786723"/>
            <a:ext cx="8143932" cy="1568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295275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  然而白鹭却因为它的常见，而被人忘却了它的美。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Calibri" panose="020F0502020204030204" charset="0"/>
            </a:endParaRPr>
          </a:p>
          <a:p>
            <a:pPr lvl="0" indent="295275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 </a:t>
            </a:r>
            <a:endParaRPr kumimoji="0" lang="zh-CN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28662" y="1929671"/>
            <a:ext cx="6286544" cy="768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295275" fontAlgn="base">
              <a:spcBef>
                <a:spcPct val="0"/>
              </a:spcBef>
              <a:spcAft>
                <a:spcPct val="0"/>
              </a:spcAft>
            </a:pP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作者告诉我们怎样的哲理？</a:t>
            </a:r>
            <a:r>
              <a:rPr kumimoji="0" lang="en-US" altLang="zh-CN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</a:t>
            </a:r>
            <a:endParaRPr kumimoji="0" lang="zh-CN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81632" y="1113823"/>
            <a:ext cx="8143932" cy="1383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295275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  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美往往蕴含在生活中，蕴含在我们常见的事物中，只要我们用心体会，就会发现寻常事物中那独特的美。</a:t>
            </a:r>
            <a:endParaRPr kumimoji="0" lang="zh-CN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846" y="1246808"/>
            <a:ext cx="7715304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952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  </a:t>
            </a:r>
            <a:r>
              <a:rPr kumimoji="0" lang="zh-CN" sz="2800" i="0" cap="none" normalizeH="0" baseline="0" dirty="0" smtClean="0"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现在我们认真品味描绘白鹭的三幅图，看看作者是怎样直接描绘白鹭的美的。</a:t>
            </a:r>
            <a:endParaRPr kumimoji="0" lang="zh-CN" sz="2800" i="0" cap="none" normalizeH="0" baseline="0" dirty="0" smtClean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bl23"/>
          <p:cNvPicPr>
            <a:picLocks noChangeAspect="1"/>
          </p:cNvPicPr>
          <p:nvPr/>
        </p:nvPicPr>
        <p:blipFill>
          <a:blip r:embed="rId2" cstate="print"/>
          <a:srcRect l="4576" t="5555" r="2978" b="5555"/>
          <a:stretch>
            <a:fillRect/>
          </a:stretch>
        </p:blipFill>
        <p:spPr>
          <a:xfrm>
            <a:off x="214282" y="643242"/>
            <a:ext cx="6651548" cy="42148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074433" y="576565"/>
            <a:ext cx="675005" cy="44112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3200" b="1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图画之美：清田独钓图</a:t>
            </a:r>
            <a:endParaRPr lang="zh-CN" altLang="en-US" sz="3200" b="1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0.so.qhmsg.com/t010612796f18124b8a.jpg"/>
          <p:cNvPicPr>
            <a:picLocks noChangeAspect="1" noChangeArrowheads="1"/>
          </p:cNvPicPr>
          <p:nvPr/>
        </p:nvPicPr>
        <p:blipFill>
          <a:blip r:embed="rId2" cstate="print"/>
          <a:srcRect t="4721" b="15019"/>
          <a:stretch>
            <a:fillRect/>
          </a:stretch>
        </p:blipFill>
        <p:spPr bwMode="auto">
          <a:xfrm>
            <a:off x="357158" y="500366"/>
            <a:ext cx="7929618" cy="39028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358018"/>
            <a:ext cx="59293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悠 然 之 美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清 晨 望 哨 图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9153"/>
          <p:cNvSpPr txBox="1"/>
          <p:nvPr/>
        </p:nvSpPr>
        <p:spPr>
          <a:xfrm>
            <a:off x="285720" y="1071869"/>
            <a:ext cx="32147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47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u="sng" dirty="0">
                <a:solidFill>
                  <a:srgbClr val="FF0066"/>
                </a:solidFill>
                <a:latin typeface="Times New Roman" panose="02020603050405020304" charset="0"/>
                <a:ea typeface="黑体" panose="02010609060101010101" pitchFamily="49" charset="-122"/>
              </a:rPr>
              <a:t>读唐诗，猜谜语</a:t>
            </a:r>
            <a:r>
              <a:rPr lang="zh-CN" altLang="en-US" sz="2800" b="1" u="sng" dirty="0">
                <a:solidFill>
                  <a:srgbClr val="FF0066"/>
                </a:solidFill>
                <a:latin typeface="Times New Roman" panose="02020603050405020304" charset="0"/>
                <a:ea typeface="华文新魏" panose="02010800040101010101" pitchFamily="2" charset="-122"/>
              </a:rPr>
              <a:t>：</a:t>
            </a:r>
          </a:p>
          <a:p>
            <a:endParaRPr lang="zh-CN" altLang="en-US" sz="2800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49155"/>
          <p:cNvSpPr txBox="1"/>
          <p:nvPr/>
        </p:nvSpPr>
        <p:spPr>
          <a:xfrm>
            <a:off x="357158" y="4358018"/>
            <a:ext cx="120269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47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</a:rPr>
              <a:t>  白鹭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  <a:ea typeface="黑体" panose="02010609060101010101" pitchFamily="49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5232" r="30669" b="6976"/>
          <a:stretch>
            <a:fillRect/>
          </a:stretch>
        </p:blipFill>
        <p:spPr bwMode="auto">
          <a:xfrm flipH="1">
            <a:off x="4357686" y="571804"/>
            <a:ext cx="414340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本框 49153"/>
          <p:cNvSpPr txBox="1"/>
          <p:nvPr/>
        </p:nvSpPr>
        <p:spPr>
          <a:xfrm>
            <a:off x="285720" y="1643374"/>
            <a:ext cx="4429156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47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雪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衣雪发青玉嘴，</a:t>
            </a:r>
          </a:p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群捕鱼儿溪影中。</a:t>
            </a:r>
          </a:p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惊飞远映碧山去，</a:t>
            </a:r>
          </a:p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一树梨花落晚风。</a:t>
            </a:r>
          </a:p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en-US" altLang="zh-CN" sz="2800" b="1" dirty="0">
                <a:latin typeface="Times New Roman" panose="02020603050405020304" charset="0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杜牧</a:t>
            </a:r>
          </a:p>
          <a:p>
            <a:r>
              <a:rPr lang="zh-CN" altLang="en-US" sz="2800" dirty="0">
                <a:latin typeface="Times New Roman" panose="02020603050405020304" charset="0"/>
                <a:ea typeface="宋体" panose="02010600030101010101" pitchFamily="2" charset="-122"/>
              </a:rPr>
              <a:t>   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pitchFamily="49" charset="-122"/>
              </a:rPr>
              <a:t>打一动物</a:t>
            </a:r>
            <a:r>
              <a:rPr lang="zh-CN" altLang="en-US" sz="2800" dirty="0">
                <a:latin typeface="Times New Roman" panose="02020603050405020304" charset="0"/>
                <a:ea typeface="宋体" panose="02010600030101010101" pitchFamily="2" charset="-122"/>
              </a:rPr>
              <a:t>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28928"/>
            <a:ext cx="1857388" cy="5219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导入新课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064" y="589663"/>
            <a:ext cx="736600" cy="26789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清澄之美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83323" y="1714812"/>
            <a:ext cx="736600" cy="3589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黄昏低飞图</a:t>
            </a:r>
          </a:p>
        </p:txBody>
      </p:sp>
      <p:pic>
        <p:nvPicPr>
          <p:cNvPr id="11266" name="Picture 2" descr="https://ss1.bdstatic.com/70cFuXSh_Q1YnxGkpoWK1HF6hhy/it/u=3823180279,2314199198&amp;fm=200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71804"/>
            <a:ext cx="6286544" cy="42104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715305"/>
            <a:ext cx="91440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   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课文的开头和结尾有什么特点？又有什么不同？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14348" y="1358187"/>
            <a:ext cx="7715304" cy="2676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 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白鹭是一首精巧的诗。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 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白鹭实在是一首诗，一首韵在骨子里的散文诗。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 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开头句的比喻旨在点出作者的发现，引出下文；结尾两句比喻是对全文的总结，在上文描写的基础上进一步提示出白鹭美的本质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57224" y="858161"/>
            <a:ext cx="914400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这篇文章体现了作者怎样的思想感情？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20" y="1715536"/>
            <a:ext cx="9144000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  </a:t>
            </a:r>
            <a:r>
              <a:rPr kumimoji="0" lang="zh-CN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这篇散文通过对白鹭的歌颂，表达</a:t>
            </a: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Calibri" panose="020F050202020403020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了作者对白鹭的喜爱和赞美之情。</a:t>
            </a:r>
            <a:endParaRPr kumimoji="0" lang="zh-CN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95590"/>
            <a:ext cx="1857388" cy="5219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课堂总结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57620" y="286052"/>
            <a:ext cx="9956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白鹭</a:t>
            </a:r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428596" y="2000564"/>
            <a:ext cx="1808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精巧的诗</a:t>
            </a:r>
            <a:endParaRPr lang="zh-CN" altLang="en-US" sz="3200" dirty="0"/>
          </a:p>
        </p:txBody>
      </p:sp>
      <p:sp>
        <p:nvSpPr>
          <p:cNvPr id="4" name="左大括号 3"/>
          <p:cNvSpPr/>
          <p:nvPr/>
        </p:nvSpPr>
        <p:spPr>
          <a:xfrm>
            <a:off x="2143108" y="1143308"/>
            <a:ext cx="285752" cy="242889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428860" y="1214746"/>
            <a:ext cx="14020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外形美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2428860" y="2429192"/>
            <a:ext cx="383984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图画美</a:t>
            </a:r>
            <a:r>
              <a:rPr lang="en-US" altLang="zh-CN" sz="3200" dirty="0" smtClean="0"/>
              <a:t>---</a:t>
            </a:r>
            <a:r>
              <a:rPr lang="zh-CN" altLang="en-US" sz="3200" dirty="0" smtClean="0"/>
              <a:t>清田独钓图</a:t>
            </a:r>
            <a:endParaRPr lang="zh-CN" altLang="en-US" sz="3200" dirty="0"/>
          </a:p>
        </p:txBody>
      </p:sp>
      <p:sp>
        <p:nvSpPr>
          <p:cNvPr id="7" name="矩形 6"/>
          <p:cNvSpPr/>
          <p:nvPr/>
        </p:nvSpPr>
        <p:spPr>
          <a:xfrm>
            <a:off x="2428860" y="3072134"/>
            <a:ext cx="383984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悠然美</a:t>
            </a:r>
            <a:r>
              <a:rPr lang="en-US" altLang="zh-CN" sz="3200" dirty="0" smtClean="0"/>
              <a:t>---</a:t>
            </a:r>
            <a:r>
              <a:rPr lang="zh-CN" altLang="en-US" sz="3200" dirty="0" smtClean="0"/>
              <a:t>清晨望哨图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2428860" y="3715076"/>
            <a:ext cx="39751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清澄美</a:t>
            </a:r>
            <a:r>
              <a:rPr lang="en-US" altLang="zh-CN" sz="3200" dirty="0" smtClean="0"/>
              <a:t>----</a:t>
            </a:r>
            <a:r>
              <a:rPr lang="zh-CN" altLang="en-US" sz="3200" dirty="0" smtClean="0"/>
              <a:t>黄昏低飞图</a:t>
            </a:r>
            <a:endParaRPr lang="zh-CN" altLang="en-US" sz="3200" dirty="0"/>
          </a:p>
        </p:txBody>
      </p:sp>
      <p:sp>
        <p:nvSpPr>
          <p:cNvPr id="9" name="左大括号 8"/>
          <p:cNvSpPr/>
          <p:nvPr/>
        </p:nvSpPr>
        <p:spPr>
          <a:xfrm>
            <a:off x="3786182" y="1071870"/>
            <a:ext cx="285752" cy="100013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000496" y="1000432"/>
            <a:ext cx="14020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色素美</a:t>
            </a:r>
            <a:endParaRPr lang="zh-CN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4000496" y="1643374"/>
            <a:ext cx="14020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身段美</a:t>
            </a:r>
            <a:endParaRPr lang="zh-CN" altLang="en-US" sz="3200" dirty="0"/>
          </a:p>
        </p:txBody>
      </p:sp>
      <p:sp>
        <p:nvSpPr>
          <p:cNvPr id="12" name="左大括号 11"/>
          <p:cNvSpPr/>
          <p:nvPr/>
        </p:nvSpPr>
        <p:spPr>
          <a:xfrm flipH="1">
            <a:off x="6357950" y="1214746"/>
            <a:ext cx="285752" cy="242889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715140" y="2072002"/>
            <a:ext cx="22148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喜爱和赞美</a:t>
            </a:r>
            <a:endParaRPr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5" grpId="0"/>
      <p:bldP spid="6" grpId="0"/>
      <p:bldP spid="7" grpId="0"/>
      <p:bldP spid="8" grpId="0"/>
      <p:bldP spid="9" grpId="0" bldLvl="0" animBg="1"/>
      <p:bldP spid="10" grpId="0"/>
      <p:bldP spid="11" grpId="0"/>
      <p:bldP spid="12" grpId="0" bldLvl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3216"/>
            <a:ext cx="1857388" cy="5219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课堂练习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57158" y="1215370"/>
            <a:ext cx="671514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一、选字组词，在所选的字的下面打√。</a:t>
            </a:r>
            <a:endParaRPr kumimoji="0" 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000100" y="2072607"/>
            <a:ext cx="6429420" cy="1568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（配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   陪）合    适（宜   以）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白（鹤  贺）    （兼  嫌）气  </a:t>
            </a:r>
            <a:endParaRPr kumimoji="0" lang="zh-CN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572132" y="3572824"/>
            <a:ext cx="78581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√</a:t>
            </a:r>
            <a:endParaRPr kumimoji="0" lang="zh-CN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28728" y="2501255"/>
            <a:ext cx="78581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√</a:t>
            </a:r>
            <a:endParaRPr kumimoji="0" lang="zh-CN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143504" y="2501255"/>
            <a:ext cx="78581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√</a:t>
            </a:r>
            <a:endParaRPr kumimoji="0" lang="zh-CN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28794" y="3572824"/>
            <a:ext cx="78581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√</a:t>
            </a:r>
            <a:endParaRPr kumimoji="0" lang="zh-CN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85720" y="1072495"/>
            <a:ext cx="635795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二、写出下列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标红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词语的近义词。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28596" y="2001050"/>
            <a:ext cx="8215338" cy="19380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1.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色素的配合，身段的大小，一切都很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适宜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。（     ）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2.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即使如粉红的朱鹭或灰色的苍鹭，也觉得大了一些，而且太不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寻常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了。（     ）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3.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每每看见它孤独地站立于小树的绝顶，看来像是不安稳，它却很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悠然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。（     ）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500298" y="2715569"/>
            <a:ext cx="1214446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平常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24678" y="2001189"/>
            <a:ext cx="1214446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适合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14586" y="3429949"/>
            <a:ext cx="1214446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悠闲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ldLvl="0" animBg="1"/>
      <p:bldP spid="6" grpId="0" bldLvl="0" animBg="1"/>
      <p:bldP spid="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20" y="572428"/>
            <a:ext cx="35719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三、选择题。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57158" y="1072396"/>
            <a:ext cx="8215338" cy="3784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1.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对下列句子理解正确的一项是（     ）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白鹭是一首精巧的诗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A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运用比喻描写了白鹭的精致，体现作者对白鹭的赞美和喜爱之情。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B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运用拟人的修辞描写了白鹭的精致，体现作者对白鹭的赞美之情。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2.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白鹤太大而嫌生硬，即使如粉红的朱鹭或灰色的苍鹭，也觉得大了一些，而且太不寻常了。这句话运用了（    ）的写作手法。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A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比喻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B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对比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拟人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00906" y="3639501"/>
            <a:ext cx="78581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B</a:t>
            </a:r>
            <a:endParaRPr kumimoji="0" lang="zh-CN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186366" y="1072495"/>
            <a:ext cx="78581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A</a:t>
            </a:r>
            <a:endParaRPr kumimoji="0" lang="zh-CN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c8581196b693952b6730a73d78f5f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143308"/>
            <a:ext cx="2928958" cy="358163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000496" y="1143308"/>
            <a:ext cx="3929090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郭沫若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1892—1978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），原名郭开贞，中国现代杰出的作家、诗人、历史学家、剧作家、考古学家、古文字学家、著名的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社会活动家。四川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乐山人。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1914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年赴日本留学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8928"/>
            <a:ext cx="1857388" cy="5219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作者简介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28928"/>
            <a:ext cx="1857388" cy="5219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认读生词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64"/>
          <p:cNvSpPr txBox="1"/>
          <p:nvPr/>
        </p:nvSpPr>
        <p:spPr>
          <a:xfrm>
            <a:off x="492396" y="1234282"/>
            <a:ext cx="999303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zh-CN" sz="66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素</a:t>
            </a:r>
          </a:p>
        </p:txBody>
      </p:sp>
      <p:sp>
        <p:nvSpPr>
          <p:cNvPr id="26" name="文本框 64"/>
          <p:cNvSpPr txBox="1"/>
          <p:nvPr/>
        </p:nvSpPr>
        <p:spPr>
          <a:xfrm>
            <a:off x="1825117" y="1207612"/>
            <a:ext cx="94452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smtClean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宜</a:t>
            </a:r>
            <a:endParaRPr lang="zh-CN" altLang="en-US" sz="66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64"/>
          <p:cNvSpPr txBox="1"/>
          <p:nvPr/>
        </p:nvSpPr>
        <p:spPr>
          <a:xfrm>
            <a:off x="3167841" y="1189514"/>
            <a:ext cx="94452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smtClean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鹤</a:t>
            </a:r>
            <a:endParaRPr lang="zh-CN" altLang="en-US" sz="66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64"/>
          <p:cNvSpPr txBox="1"/>
          <p:nvPr/>
        </p:nvSpPr>
        <p:spPr>
          <a:xfrm>
            <a:off x="4500562" y="1162368"/>
            <a:ext cx="93547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smtClean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嫌</a:t>
            </a:r>
            <a:endParaRPr lang="zh-CN" altLang="en-US" sz="66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64"/>
          <p:cNvSpPr txBox="1"/>
          <p:nvPr/>
        </p:nvSpPr>
        <p:spPr>
          <a:xfrm>
            <a:off x="5826446" y="1141413"/>
            <a:ext cx="996445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smtClean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朱</a:t>
            </a:r>
            <a:endParaRPr lang="zh-CN" altLang="en-US" sz="66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文本框 64"/>
          <p:cNvSpPr txBox="1"/>
          <p:nvPr/>
        </p:nvSpPr>
        <p:spPr>
          <a:xfrm>
            <a:off x="7119157" y="1131174"/>
            <a:ext cx="608489" cy="108394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嵌</a:t>
            </a:r>
          </a:p>
        </p:txBody>
      </p:sp>
      <p:sp>
        <p:nvSpPr>
          <p:cNvPr id="31" name="文本框 64"/>
          <p:cNvSpPr txBox="1"/>
          <p:nvPr/>
        </p:nvSpPr>
        <p:spPr>
          <a:xfrm>
            <a:off x="487073" y="2862580"/>
            <a:ext cx="566811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smtClean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框</a:t>
            </a:r>
            <a:endParaRPr lang="zh-CN" altLang="en-US" sz="66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64"/>
          <p:cNvSpPr txBox="1"/>
          <p:nvPr/>
        </p:nvSpPr>
        <p:spPr>
          <a:xfrm>
            <a:off x="1866105" y="2863535"/>
            <a:ext cx="608488" cy="108394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smtClean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匣</a:t>
            </a:r>
            <a:endParaRPr lang="zh-CN" altLang="en-US" sz="66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文本框 64"/>
          <p:cNvSpPr txBox="1"/>
          <p:nvPr/>
        </p:nvSpPr>
        <p:spPr>
          <a:xfrm>
            <a:off x="3163341" y="2836150"/>
            <a:ext cx="608489" cy="108394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smtClean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哨</a:t>
            </a:r>
            <a:endParaRPr lang="zh-CN" altLang="en-US" sz="66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文本框 64"/>
          <p:cNvSpPr txBox="1"/>
          <p:nvPr/>
        </p:nvSpPr>
        <p:spPr>
          <a:xfrm>
            <a:off x="4394736" y="2845435"/>
            <a:ext cx="1095518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恩</a:t>
            </a:r>
          </a:p>
        </p:txBody>
      </p:sp>
      <p:grpSp>
        <p:nvGrpSpPr>
          <p:cNvPr id="35" name="组合 7"/>
          <p:cNvGrpSpPr/>
          <p:nvPr/>
        </p:nvGrpSpPr>
        <p:grpSpPr>
          <a:xfrm>
            <a:off x="428596" y="1214746"/>
            <a:ext cx="1095518" cy="1139190"/>
            <a:chOff x="2437" y="2032"/>
            <a:chExt cx="1244" cy="1264"/>
          </a:xfrm>
        </p:grpSpPr>
        <p:sp>
          <p:nvSpPr>
            <p:cNvPr id="3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1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3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39" name="组合 7"/>
          <p:cNvGrpSpPr/>
          <p:nvPr/>
        </p:nvGrpSpPr>
        <p:grpSpPr>
          <a:xfrm>
            <a:off x="1775104" y="1198087"/>
            <a:ext cx="1095518" cy="1139190"/>
            <a:chOff x="2437" y="2032"/>
            <a:chExt cx="1244" cy="1264"/>
          </a:xfrm>
        </p:grpSpPr>
        <p:sp>
          <p:nvSpPr>
            <p:cNvPr id="4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1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4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43" name="组合 7"/>
          <p:cNvGrpSpPr/>
          <p:nvPr/>
        </p:nvGrpSpPr>
        <p:grpSpPr>
          <a:xfrm>
            <a:off x="3091157" y="1189514"/>
            <a:ext cx="1095518" cy="1139190"/>
            <a:chOff x="2437" y="2032"/>
            <a:chExt cx="1244" cy="1264"/>
          </a:xfrm>
        </p:grpSpPr>
        <p:sp>
          <p:nvSpPr>
            <p:cNvPr id="4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1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4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47" name="组合 7"/>
          <p:cNvGrpSpPr/>
          <p:nvPr/>
        </p:nvGrpSpPr>
        <p:grpSpPr>
          <a:xfrm>
            <a:off x="4420065" y="1180942"/>
            <a:ext cx="1095518" cy="1139190"/>
            <a:chOff x="2437" y="2032"/>
            <a:chExt cx="1244" cy="1264"/>
          </a:xfrm>
        </p:grpSpPr>
        <p:sp>
          <p:nvSpPr>
            <p:cNvPr id="4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1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5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51" name="组合 7"/>
          <p:cNvGrpSpPr/>
          <p:nvPr/>
        </p:nvGrpSpPr>
        <p:grpSpPr>
          <a:xfrm>
            <a:off x="5775957" y="1151256"/>
            <a:ext cx="1095518" cy="1139190"/>
            <a:chOff x="2437" y="2032"/>
            <a:chExt cx="1244" cy="1264"/>
          </a:xfrm>
        </p:grpSpPr>
        <p:sp>
          <p:nvSpPr>
            <p:cNvPr id="5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1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5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55" name="组合 7"/>
          <p:cNvGrpSpPr/>
          <p:nvPr/>
        </p:nvGrpSpPr>
        <p:grpSpPr>
          <a:xfrm>
            <a:off x="7119468" y="1131253"/>
            <a:ext cx="1095518" cy="1139190"/>
            <a:chOff x="2437" y="2032"/>
            <a:chExt cx="1244" cy="1264"/>
          </a:xfrm>
        </p:grpSpPr>
        <p:sp>
          <p:nvSpPr>
            <p:cNvPr id="5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1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5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59" name="组合 7"/>
          <p:cNvGrpSpPr/>
          <p:nvPr/>
        </p:nvGrpSpPr>
        <p:grpSpPr>
          <a:xfrm>
            <a:off x="444680" y="2863216"/>
            <a:ext cx="1095518" cy="1139190"/>
            <a:chOff x="2437" y="2032"/>
            <a:chExt cx="1244" cy="1264"/>
          </a:xfrm>
        </p:grpSpPr>
        <p:sp>
          <p:nvSpPr>
            <p:cNvPr id="6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1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6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63" name="组合 7"/>
          <p:cNvGrpSpPr/>
          <p:nvPr/>
        </p:nvGrpSpPr>
        <p:grpSpPr>
          <a:xfrm>
            <a:off x="1753586" y="2853532"/>
            <a:ext cx="1095518" cy="1139190"/>
            <a:chOff x="2437" y="2032"/>
            <a:chExt cx="1244" cy="1264"/>
          </a:xfrm>
        </p:grpSpPr>
        <p:sp>
          <p:nvSpPr>
            <p:cNvPr id="6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1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6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67" name="组合 7"/>
          <p:cNvGrpSpPr/>
          <p:nvPr/>
        </p:nvGrpSpPr>
        <p:grpSpPr>
          <a:xfrm>
            <a:off x="3082497" y="2844959"/>
            <a:ext cx="1095518" cy="1139190"/>
            <a:chOff x="2437" y="2032"/>
            <a:chExt cx="1244" cy="1264"/>
          </a:xfrm>
        </p:grpSpPr>
        <p:sp>
          <p:nvSpPr>
            <p:cNvPr id="6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1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71" name="组合 7"/>
          <p:cNvGrpSpPr/>
          <p:nvPr/>
        </p:nvGrpSpPr>
        <p:grpSpPr>
          <a:xfrm>
            <a:off x="4394736" y="2853532"/>
            <a:ext cx="1095518" cy="1139190"/>
            <a:chOff x="2437" y="2032"/>
            <a:chExt cx="1244" cy="1264"/>
          </a:xfrm>
        </p:grpSpPr>
        <p:sp>
          <p:nvSpPr>
            <p:cNvPr id="7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1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75" name="文本框 64"/>
          <p:cNvSpPr txBox="1"/>
          <p:nvPr/>
        </p:nvSpPr>
        <p:spPr>
          <a:xfrm>
            <a:off x="5873521" y="2819640"/>
            <a:ext cx="608489" cy="108394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smtClean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韵</a:t>
            </a:r>
            <a:endParaRPr lang="zh-CN" altLang="en-US" sz="66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7" name="组合 7"/>
          <p:cNvGrpSpPr/>
          <p:nvPr/>
        </p:nvGrpSpPr>
        <p:grpSpPr>
          <a:xfrm>
            <a:off x="5826332" y="2808764"/>
            <a:ext cx="1095518" cy="1139190"/>
            <a:chOff x="2437" y="2032"/>
            <a:chExt cx="1244" cy="1264"/>
          </a:xfrm>
        </p:grpSpPr>
        <p:sp>
          <p:nvSpPr>
            <p:cNvPr id="7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1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8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89" name="组合 88"/>
          <p:cNvGrpSpPr/>
          <p:nvPr/>
        </p:nvGrpSpPr>
        <p:grpSpPr>
          <a:xfrm>
            <a:off x="1228701" y="3429324"/>
            <a:ext cx="3714776" cy="1472888"/>
            <a:chOff x="1142976" y="3429006"/>
            <a:chExt cx="3714776" cy="1472888"/>
          </a:xfrm>
        </p:grpSpPr>
        <p:sp>
          <p:nvSpPr>
            <p:cNvPr id="85" name="线形标注 2 84"/>
            <p:cNvSpPr/>
            <p:nvPr/>
          </p:nvSpPr>
          <p:spPr>
            <a:xfrm>
              <a:off x="1142976" y="4214824"/>
              <a:ext cx="2112147" cy="687070"/>
            </a:xfrm>
            <a:prstGeom prst="borderCallout2">
              <a:avLst>
                <a:gd name="adj1" fmla="val 18750"/>
                <a:gd name="adj2" fmla="val -8333"/>
                <a:gd name="adj3" fmla="val 37051"/>
                <a:gd name="adj4" fmla="val -4873"/>
                <a:gd name="adj5" fmla="val -363310"/>
                <a:gd name="adj6" fmla="val -8026"/>
              </a:avLst>
            </a:prstGeom>
            <a:grpFill/>
            <a:ln w="31750">
              <a:solidFill>
                <a:srgbClr val="00B05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7" rIns="51435" bIns="25717" rtlCol="0" anchor="ctr"/>
            <a:lstStyle/>
            <a:p>
              <a:pPr algn="l"/>
              <a:r>
                <a:rPr lang="zh-CN" altLang="en-US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不要少写一横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8" name="直接连接符 87"/>
            <p:cNvCxnSpPr/>
            <p:nvPr/>
          </p:nvCxnSpPr>
          <p:spPr>
            <a:xfrm flipV="1">
              <a:off x="3143240" y="3429006"/>
              <a:ext cx="1714512" cy="78581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椭圆 1"/>
          <p:cNvSpPr/>
          <p:nvPr/>
        </p:nvSpPr>
        <p:spPr>
          <a:xfrm>
            <a:off x="741045" y="1459230"/>
            <a:ext cx="504190" cy="244475"/>
          </a:xfrm>
          <a:prstGeom prst="ellipse">
            <a:avLst/>
          </a:prstGeom>
          <a:grpFill/>
          <a:ln>
            <a:solidFill>
              <a:srgbClr val="00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615815" y="3102610"/>
            <a:ext cx="504190" cy="294640"/>
          </a:xfrm>
          <a:prstGeom prst="ellipse">
            <a:avLst/>
          </a:prstGeom>
          <a:grpFill/>
          <a:ln>
            <a:solidFill>
              <a:srgbClr val="00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75" grpId="0"/>
      <p:bldP spid="2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75350"/>
            <a:ext cx="514350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86182" y="214613"/>
            <a:ext cx="551021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33782" y="696821"/>
            <a:ext cx="551021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572422"/>
            <a:ext cx="9858412" cy="953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（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1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）课文主要描写的是谁？它有什么特点？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Calibri" panose="020F050202020403020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643992"/>
            <a:ext cx="9858412" cy="953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（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2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）作者描绘了几幅图？分别给这几幅图取一个名字。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Calibri" panose="020F050202020403020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28928"/>
            <a:ext cx="1857388" cy="5219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整体感知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9060"/>
            <a:ext cx="914400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（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3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）作者对白鹭是怎样的情感？你能找出相应的句子吗？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Calibri" panose="020F0502020204030204" charset="0"/>
            </a:endParaRPr>
          </a:p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（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4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）你能给课文分成几部分，每部分的内容是什么？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Calibri" panose="020F0502020204030204" charset="0"/>
            </a:endParaRPr>
          </a:p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bl23"/>
          <p:cNvPicPr>
            <a:picLocks noChangeAspect="1"/>
          </p:cNvPicPr>
          <p:nvPr/>
        </p:nvPicPr>
        <p:blipFill>
          <a:blip r:embed="rId2" cstate="print"/>
          <a:srcRect l="4576" t="5555" r="2978" b="5555"/>
          <a:stretch>
            <a:fillRect/>
          </a:stretch>
        </p:blipFill>
        <p:spPr>
          <a:xfrm>
            <a:off x="214282" y="643242"/>
            <a:ext cx="6651548" cy="42148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074433" y="576565"/>
            <a:ext cx="675005" cy="44112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3200" b="1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清田独钓图</a:t>
            </a:r>
            <a:endParaRPr lang="zh-CN" altLang="en-US" sz="3200" b="1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0.so.qhmsg.com/t010612796f18124b8a.jpg"/>
          <p:cNvPicPr>
            <a:picLocks noChangeAspect="1" noChangeArrowheads="1"/>
          </p:cNvPicPr>
          <p:nvPr/>
        </p:nvPicPr>
        <p:blipFill>
          <a:blip r:embed="rId2" cstate="print"/>
          <a:srcRect t="4721" b="15019"/>
          <a:stretch>
            <a:fillRect/>
          </a:stretch>
        </p:blipFill>
        <p:spPr bwMode="auto">
          <a:xfrm>
            <a:off x="357158" y="500366"/>
            <a:ext cx="7929618" cy="39028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358018"/>
            <a:ext cx="59293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清 晨 望 哨 图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83323" y="1714812"/>
            <a:ext cx="736600" cy="3589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黄昏低飞图</a:t>
            </a:r>
          </a:p>
        </p:txBody>
      </p:sp>
      <p:pic>
        <p:nvPicPr>
          <p:cNvPr id="11266" name="Picture 2" descr="https://ss1.bdstatic.com/70cFuXSh_Q1YnxGkpoWK1HF6hhy/it/u=3823180279,2314199198&amp;fm=200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71804"/>
            <a:ext cx="6286544" cy="42104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903</Words>
  <Application>Microsoft Office PowerPoint</Application>
  <PresentationFormat>全屏显示(16:9)</PresentationFormat>
  <Paragraphs>107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微软雅黑</vt:lpstr>
      <vt:lpstr>Arial</vt:lpstr>
      <vt:lpstr>宋体</vt:lpstr>
      <vt:lpstr>黑体</vt:lpstr>
      <vt:lpstr>华文新魏</vt:lpstr>
      <vt:lpstr>Calibri</vt:lpstr>
      <vt:lpstr>Times New Roman</vt:lpstr>
      <vt:lpstr>楷体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129</cp:revision>
  <dcterms:created xsi:type="dcterms:W3CDTF">2017-03-17T02:28:00Z</dcterms:created>
  <dcterms:modified xsi:type="dcterms:W3CDTF">2019-09-01T04:27:08Z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2052-11.1.0.8806</vt:lpwstr>
  </property>
</Properties>
</file>