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59" r:id="rId4"/>
    <p:sldId id="262" r:id="rId6"/>
    <p:sldId id="288" r:id="rId7"/>
    <p:sldId id="289" r:id="rId8"/>
    <p:sldId id="277" r:id="rId9"/>
    <p:sldId id="279" r:id="rId10"/>
    <p:sldId id="290" r:id="rId11"/>
    <p:sldId id="292" r:id="rId12"/>
    <p:sldId id="280" r:id="rId1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54" y="-96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幼圆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幼圆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EB7819-16B8-45AB-83B6-5D5E52D32E3A}" type="slidenum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7460" r="335" b="4894"/>
          <a:stretch>
            <a:fillRect/>
          </a:stretch>
        </p:blipFill>
        <p:spPr>
          <a:xfrm>
            <a:off x="0" y="0"/>
            <a:ext cx="9144000" cy="6873411"/>
          </a:xfrm>
          <a:prstGeom prst="rect">
            <a:avLst/>
          </a:prstGeom>
        </p:spPr>
      </p:pic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995423" y="5781077"/>
            <a:ext cx="7279200" cy="536400"/>
          </a:xfrm>
          <a:blipFill dpi="0" rotWithShape="1">
            <a:blip r:embed="rId3"/>
            <a:srcRect/>
            <a:stretch>
              <a:fillRect t="-2000"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3"/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单击此处添加您的副标题</a:t>
            </a:r>
            <a:endParaRPr lang="zh-CN" altLang="en-US" dirty="0" smtClean="0"/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995423" y="4591307"/>
            <a:ext cx="7275274" cy="1167587"/>
          </a:xfrm>
        </p:spPr>
        <p:txBody>
          <a:bodyPr>
            <a:normAutofit/>
          </a:bodyPr>
          <a:lstStyle>
            <a:lvl1pPr algn="ctr">
              <a:defRPr sz="4200" baseline="0">
                <a:solidFill>
                  <a:schemeClr val="accent1"/>
                </a:solidFill>
                <a:effectLst/>
                <a:latin typeface="+mj-lt"/>
                <a:ea typeface="+mj-ea"/>
              </a:defRPr>
            </a:lvl1pPr>
          </a:lstStyle>
          <a:p>
            <a:r>
              <a:rPr lang="zh-CN" altLang="en-US" dirty="0" smtClean="0"/>
              <a:t>单击此处添加您的标题文字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68A59-6D68-4B1D-976C-846579BDD7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830D-09B5-49FC-859C-960B5F3DDD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  <p:sp>
        <p:nvSpPr>
          <p:cNvPr id="9" name="内容占位符 7"/>
          <p:cNvSpPr>
            <a:spLocks noGrp="1"/>
          </p:cNvSpPr>
          <p:nvPr>
            <p:ph sz="quarter" idx="13"/>
          </p:nvPr>
        </p:nvSpPr>
        <p:spPr>
          <a:xfrm>
            <a:off x="628650" y="571502"/>
            <a:ext cx="7886701" cy="56499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065600" y="360000"/>
            <a:ext cx="7002000" cy="583200"/>
          </a:xfrm>
        </p:spPr>
        <p:txBody>
          <a:bodyPr anchor="t" anchorCtr="0"/>
          <a:lstStyle>
            <a:lvl1pPr>
              <a:defRPr b="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1065600" y="1443600"/>
            <a:ext cx="7002000" cy="48708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400">
                <a:solidFill>
                  <a:schemeClr val="tx1"/>
                </a:solidFill>
              </a:defRPr>
            </a:lvl1pPr>
            <a:lvl2pPr marL="575945" indent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lnSpc>
                <a:spcPct val="130000"/>
              </a:lnSpc>
              <a:buFontTx/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lnSpc>
                <a:spcPct val="130000"/>
              </a:lnSpc>
              <a:buFontTx/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lnSpc>
                <a:spcPct val="130000"/>
              </a:lnSpc>
              <a:buFontTx/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68A59-6D68-4B1D-976C-846579BDD7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830D-09B5-49FC-859C-960B5F3DDD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3211200" y="2847600"/>
            <a:ext cx="5050800" cy="716400"/>
          </a:xfrm>
        </p:spPr>
        <p:txBody>
          <a:bodyPr tIns="0" bIns="0" anchor="ctr" anchorCtr="0">
            <a:normAutofit/>
          </a:bodyPr>
          <a:lstStyle>
            <a:lvl1pPr algn="ctr">
              <a:defRPr sz="24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zh-CN" altLang="en-US" dirty="0" smtClean="0"/>
              <a:t>此处添加您的标题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919600" y="3603600"/>
            <a:ext cx="4572000" cy="633600"/>
          </a:xfrm>
          <a:prstGeom prst="rect">
            <a:avLst/>
          </a:prstGeom>
          <a:blipFill>
            <a:blip r:embed="rId2"/>
            <a:stretch>
              <a:fillRect t="-2000"/>
            </a:stretch>
          </a:blipFill>
        </p:spPr>
        <p:txBody>
          <a:bodyPr anchor="t" anchorCtr="0"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单击此处添加您的副标题</a:t>
            </a:r>
            <a:endParaRPr lang="en-US" altLang="zh-CN" dirty="0"/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2751138" y="904097"/>
            <a:ext cx="1230312" cy="1839369"/>
          </a:xfrm>
          <a:prstGeom prst="line">
            <a:avLst/>
          </a:prstGeom>
          <a:noFill/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/>
        </p:nvCxnSpPr>
        <p:spPr>
          <a:xfrm flipH="1">
            <a:off x="2190750" y="1883835"/>
            <a:ext cx="1790700" cy="2759075"/>
          </a:xfrm>
          <a:prstGeom prst="line">
            <a:avLst/>
          </a:prstGeom>
          <a:noFill/>
          <a:ln w="63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  <p:cxnSp>
        <p:nvCxnSpPr>
          <p:cNvPr id="9" name="直接连接符 8"/>
          <p:cNvCxnSpPr/>
          <p:nvPr/>
        </p:nvCxnSpPr>
        <p:spPr>
          <a:xfrm flipH="1">
            <a:off x="2408238" y="2904598"/>
            <a:ext cx="800100" cy="1155700"/>
          </a:xfrm>
          <a:prstGeom prst="line">
            <a:avLst/>
          </a:prstGeom>
          <a:noFill/>
          <a:ln w="63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</p:cxn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68A59-6D68-4B1D-976C-846579BDD7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830D-09B5-49FC-859C-960B5F3DDD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065600" y="360000"/>
            <a:ext cx="7005600" cy="583200"/>
          </a:xfrm>
        </p:spPr>
        <p:txBody>
          <a:bodyPr anchor="t" anchorCtr="0"/>
          <a:lstStyle>
            <a:lvl1pPr>
              <a:defRPr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72800" y="1407600"/>
            <a:ext cx="7002000" cy="23076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400">
                <a:solidFill>
                  <a:schemeClr val="tx1"/>
                </a:solidFill>
              </a:defRPr>
            </a:lvl1pPr>
            <a:lvl2pPr marL="467995" indent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lnSpc>
                <a:spcPct val="130000"/>
              </a:lnSpc>
              <a:buFontTx/>
              <a:buNone/>
              <a:defRPr/>
            </a:lvl3pPr>
            <a:lvl4pPr marL="1371600" indent="0">
              <a:lnSpc>
                <a:spcPct val="130000"/>
              </a:lnSpc>
              <a:buFontTx/>
              <a:buNone/>
              <a:defRPr/>
            </a:lvl4pPr>
            <a:lvl5pPr marL="18288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1072800" y="4078800"/>
            <a:ext cx="7002000" cy="23076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400">
                <a:solidFill>
                  <a:schemeClr val="tx1"/>
                </a:solidFill>
              </a:defRPr>
            </a:lvl1pPr>
            <a:lvl2pPr marL="467995" indent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lnSpc>
                <a:spcPct val="130000"/>
              </a:lnSpc>
              <a:buFontTx/>
              <a:buNone/>
              <a:defRPr/>
            </a:lvl3pPr>
            <a:lvl4pPr marL="1371600" indent="0">
              <a:lnSpc>
                <a:spcPct val="130000"/>
              </a:lnSpc>
              <a:buFontTx/>
              <a:buNone/>
              <a:defRPr/>
            </a:lvl4pPr>
            <a:lvl5pPr marL="1828800" indent="0">
              <a:lnSpc>
                <a:spcPct val="130000"/>
              </a:lnSpc>
              <a:buFontTx/>
              <a:buNone/>
              <a:defRPr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68A59-6D68-4B1D-976C-846579BDD7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830D-09B5-49FC-859C-960B5F3DDD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68A59-6D68-4B1D-976C-846579BDD7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830D-09B5-49FC-859C-960B5F3DDD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2382140" y="1883527"/>
            <a:ext cx="4379721" cy="3102152"/>
            <a:chOff x="2481952" y="2226154"/>
            <a:chExt cx="4471298" cy="3167016"/>
          </a:xfrm>
        </p:grpSpPr>
        <p:sp>
          <p:nvSpPr>
            <p:cNvPr id="13" name="矩形 12"/>
            <p:cNvSpPr/>
            <p:nvPr/>
          </p:nvSpPr>
          <p:spPr>
            <a:xfrm rot="225092">
              <a:off x="2564502" y="3297717"/>
              <a:ext cx="4332288" cy="72548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 rot="21197296">
              <a:off x="3059802" y="2357917"/>
              <a:ext cx="3341688" cy="7239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 rot="225092">
              <a:off x="2481952" y="3196117"/>
              <a:ext cx="4333875" cy="723900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 rot="21197296">
              <a:off x="2972490" y="2226154"/>
              <a:ext cx="3343275" cy="725488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  <a:effectLst>
              <a:outerShdw blurRad="25400" dist="127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 lnSpcReduction="10000"/>
            </a:bodyPr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800" dirty="0">
                <a:solidFill>
                  <a:srgbClr val="FFFFFF"/>
                </a:solidFill>
                <a:cs typeface="Verdana" panose="020B0604030504040204" pitchFamily="34" charset="0"/>
              </a:endParaRPr>
            </a:p>
          </p:txBody>
        </p:sp>
        <p:sp>
          <p:nvSpPr>
            <p:cNvPr id="17" name="KSO_CT2"/>
            <p:cNvSpPr txBox="1"/>
            <p:nvPr/>
          </p:nvSpPr>
          <p:spPr>
            <a:xfrm rot="240000">
              <a:off x="2482452" y="3194929"/>
              <a:ext cx="4334400" cy="723600"/>
            </a:xfrm>
            <a:prstGeom prst="rect">
              <a:avLst/>
            </a:prstGeom>
            <a:noFill/>
          </p:spPr>
          <p:txBody>
            <a:bodyPr vert="horz" lIns="0" tIns="0" rIns="0" bIns="0" rtlCol="0" anchor="ctr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110000"/>
                </a:lnSpc>
                <a:spcBef>
                  <a:spcPts val="1800"/>
                </a:spcBef>
                <a:spcAft>
                  <a:spcPts val="0"/>
                </a:spcAft>
                <a:buClr>
                  <a:schemeClr val="accent3">
                    <a:lumMod val="75000"/>
                  </a:schemeClr>
                </a:buClr>
                <a:buSzPct val="70000"/>
                <a:buFont typeface="Wingdings 2" pitchFamily="18" charset="2"/>
                <a:buNone/>
                <a:defRPr sz="4400" kern="1200" baseline="0">
                  <a:solidFill>
                    <a:schemeClr val="bg1"/>
                  </a:solidFill>
                  <a:effectLst/>
                  <a:latin typeface="+mj-lt"/>
                  <a:ea typeface="+mj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2">
                    <a:lumMod val="60000"/>
                    <a:lumOff val="40000"/>
                  </a:schemeClr>
                </a:buClr>
                <a:buFont typeface="幼圆" pitchFamily="49" charset="-122"/>
                <a:buNone/>
                <a:defRPr sz="2000" kern="1200" baseline="0">
                  <a:solidFill>
                    <a:srgbClr val="7D7D7D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 smtClean="0"/>
            </a:p>
          </p:txBody>
        </p:sp>
        <p:sp>
          <p:nvSpPr>
            <p:cNvPr id="18" name="KSO_BT1"/>
            <p:cNvSpPr txBox="1"/>
            <p:nvPr/>
          </p:nvSpPr>
          <p:spPr>
            <a:xfrm rot="21180000">
              <a:off x="2972052" y="2226529"/>
              <a:ext cx="3344400" cy="72720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800" b="1" i="0" kern="1200" baseline="0">
                  <a:solidFill>
                    <a:schemeClr val="bg1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19" name="矩形 18"/>
            <p:cNvSpPr/>
            <p:nvPr>
              <p:custDataLst>
                <p:tags r:id="rId2"/>
              </p:custDataLst>
            </p:nvPr>
          </p:nvSpPr>
          <p:spPr>
            <a:xfrm rot="518391">
              <a:off x="2716213" y="4799445"/>
              <a:ext cx="3343275" cy="59372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3"/>
              </p:custDataLst>
            </p:nvPr>
          </p:nvSpPr>
          <p:spPr>
            <a:xfrm rot="21396991">
              <a:off x="3603625" y="4362883"/>
              <a:ext cx="3349625" cy="59372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4"/>
              </p:custDataLst>
            </p:nvPr>
          </p:nvSpPr>
          <p:spPr>
            <a:xfrm rot="21396991">
              <a:off x="3521075" y="4261283"/>
              <a:ext cx="3349625" cy="593725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  <a:effectLst>
              <a:outerShdw blurRad="25400" dist="12700" dir="189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5"/>
              </p:custDataLst>
            </p:nvPr>
          </p:nvSpPr>
          <p:spPr>
            <a:xfrm rot="518391">
              <a:off x="2652713" y="4728008"/>
              <a:ext cx="3344862" cy="592137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  <a:effectLst>
              <a:outerShdw blurRad="25400" dist="127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77D6D75-5D42-476C-BE7D-9D00EB8E20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7712933-6F41-44B0-A3BE-9B2798590E91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 rot="21240000">
            <a:off x="2856836" y="1887111"/>
            <a:ext cx="3271373" cy="702106"/>
          </a:xfrm>
        </p:spPr>
        <p:txBody>
          <a:bodyPr anchor="ctr" anchorCtr="0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24" name="内容占位符 23"/>
          <p:cNvSpPr>
            <a:spLocks noGrp="1"/>
          </p:cNvSpPr>
          <p:nvPr>
            <p:ph sz="quarter" idx="13" hasCustomPrompt="1"/>
          </p:nvPr>
        </p:nvSpPr>
        <p:spPr>
          <a:xfrm rot="242483">
            <a:off x="2385308" y="2851266"/>
            <a:ext cx="4196683" cy="68711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添加副标题</a:t>
            </a:r>
            <a:endParaRPr lang="zh-CN" altLang="en-US" dirty="0"/>
          </a:p>
        </p:txBody>
      </p:sp>
      <p:sp>
        <p:nvSpPr>
          <p:cNvPr id="26" name="内容占位符 25"/>
          <p:cNvSpPr>
            <a:spLocks noGrp="1"/>
          </p:cNvSpPr>
          <p:nvPr>
            <p:ph sz="quarter" idx="14" hasCustomPrompt="1"/>
          </p:nvPr>
        </p:nvSpPr>
        <p:spPr>
          <a:xfrm rot="21402902">
            <a:off x="3680097" y="3894343"/>
            <a:ext cx="3013416" cy="5581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添加副标题</a:t>
            </a:r>
            <a:endParaRPr lang="zh-CN" altLang="en-US" dirty="0"/>
          </a:p>
        </p:txBody>
      </p:sp>
      <p:sp>
        <p:nvSpPr>
          <p:cNvPr id="28" name="内容占位符 27"/>
          <p:cNvSpPr>
            <a:spLocks noGrp="1"/>
          </p:cNvSpPr>
          <p:nvPr>
            <p:ph sz="quarter" idx="15" hasCustomPrompt="1"/>
          </p:nvPr>
        </p:nvSpPr>
        <p:spPr>
          <a:xfrm rot="483218">
            <a:off x="2514035" y="4357458"/>
            <a:ext cx="3368230" cy="609901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添加副标题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68A59-6D68-4B1D-976C-846579BDD7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830D-09B5-49FC-859C-960B5F3DDD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98800" y="3369600"/>
            <a:ext cx="4190400" cy="1072800"/>
          </a:xfrm>
        </p:spPr>
        <p:txBody>
          <a:bodyPr anchor="ctr" anchorCtr="0">
            <a:normAutofit/>
          </a:bodyPr>
          <a:lstStyle>
            <a:lvl1pPr>
              <a:defRPr sz="3300" b="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pic" idx="1"/>
          </p:nvPr>
        </p:nvSpPr>
        <p:spPr>
          <a:xfrm>
            <a:off x="4478400" y="3056400"/>
            <a:ext cx="2905200" cy="29484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277200" y="4525200"/>
            <a:ext cx="3794400" cy="2145600"/>
          </a:xfrm>
        </p:spPr>
        <p:txBody>
          <a:bodyPr lIns="180000" rIns="36000">
            <a:norm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8" name="矩形 7"/>
          <p:cNvSpPr/>
          <p:nvPr/>
        </p:nvSpPr>
        <p:spPr>
          <a:xfrm>
            <a:off x="7485063" y="4030663"/>
            <a:ext cx="758825" cy="74295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589838" y="5392738"/>
            <a:ext cx="585787" cy="612775"/>
          </a:xfrm>
          <a:prstGeom prst="rect">
            <a:avLst/>
          </a:prstGeom>
          <a:solidFill>
            <a:schemeClr val="accent4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589838" y="6056313"/>
            <a:ext cx="585787" cy="612775"/>
          </a:xfrm>
          <a:prstGeom prst="rect">
            <a:avLst/>
          </a:prstGeom>
          <a:solidFill>
            <a:schemeClr val="accent3">
              <a:lumMod val="40000"/>
              <a:lumOff val="6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243888" y="6056313"/>
            <a:ext cx="585787" cy="612775"/>
          </a:xfrm>
          <a:prstGeom prst="rect">
            <a:avLst/>
          </a:prstGeom>
          <a:solidFill>
            <a:schemeClr val="accent3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209925" y="1517650"/>
            <a:ext cx="577850" cy="606425"/>
          </a:xfrm>
          <a:prstGeom prst="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432050" y="1971675"/>
            <a:ext cx="665163" cy="730250"/>
          </a:xfrm>
          <a:prstGeom prst="rect">
            <a:avLst/>
          </a:prstGeom>
          <a:solidFill>
            <a:schemeClr val="accent3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764187" y="771525"/>
            <a:ext cx="228125" cy="238125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62500" lnSpcReduction="20000"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8593931" y="5102835"/>
            <a:ext cx="378619" cy="4137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209925" y="2247900"/>
            <a:ext cx="1095375" cy="11329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4487863" y="1828800"/>
            <a:ext cx="1035050" cy="1038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189163" y="966788"/>
            <a:ext cx="908050" cy="8620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764063" y="371475"/>
            <a:ext cx="169388" cy="176813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40000" lnSpcReduction="20000"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7811245" y="3055937"/>
            <a:ext cx="228125" cy="238125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62500" lnSpcReduction="20000"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68A59-6D68-4B1D-976C-846579BDD7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830D-09B5-49FC-859C-960B5F3DDD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7" y="365125"/>
            <a:ext cx="886883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1585381" y="365125"/>
            <a:ext cx="5949952" cy="5811838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68A59-6D68-4B1D-976C-846579BDD7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830D-09B5-49FC-859C-960B5F3DDD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 t="517" r="446" b="23773"/>
          <a:stretch>
            <a:fillRect/>
          </a:stretch>
        </p:blipFill>
        <p:spPr>
          <a:xfrm>
            <a:off x="0" y="0"/>
            <a:ext cx="9144000" cy="684258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419098" y="162557"/>
            <a:ext cx="8292045" cy="6995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419099" y="1098533"/>
            <a:ext cx="8292045" cy="5178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68A59-6D68-4B1D-976C-846579BDD7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5830D-09B5-49FC-859C-960B5F3DDDE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57505" indent="-357505" algn="just" defTabSz="914400" rtl="0" eaLnBrk="1" latinLnBrk="0" hangingPunct="1">
        <a:lnSpc>
          <a:spcPct val="130000"/>
        </a:lnSpc>
        <a:spcBef>
          <a:spcPts val="1800"/>
        </a:spcBef>
        <a:spcAft>
          <a:spcPts val="0"/>
        </a:spcAft>
        <a:buClr>
          <a:schemeClr val="accent3">
            <a:lumMod val="75000"/>
          </a:schemeClr>
        </a:buClr>
        <a:buSzPct val="70000"/>
        <a:buFont typeface="Wingdings 2" pitchFamily="18" charset="2"/>
        <a:buChar char=""/>
        <a:defRPr sz="2400" kern="1200" baseline="0">
          <a:solidFill>
            <a:schemeClr val="accent2"/>
          </a:solidFill>
          <a:latin typeface="+mn-lt"/>
          <a:ea typeface="+mn-ea"/>
          <a:cs typeface="+mn-cs"/>
        </a:defRPr>
      </a:lvl1pPr>
      <a:lvl2pPr marL="575945" indent="-230505" algn="just" defTabSz="914400" rtl="0" eaLnBrk="1" latinLnBrk="0" hangingPunct="1">
        <a:lnSpc>
          <a:spcPct val="130000"/>
        </a:lnSpc>
        <a:spcBef>
          <a:spcPts val="500"/>
        </a:spcBef>
        <a:spcAft>
          <a:spcPts val="0"/>
        </a:spcAft>
        <a:buClr>
          <a:schemeClr val="tx1">
            <a:lumMod val="50000"/>
          </a:schemeClr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0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.xml"/><Relationship Id="rId2" Type="http://schemas.openxmlformats.org/officeDocument/2006/relationships/slide" Target="slide5.xml"/><Relationship Id="rId1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1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image" Target="../media/image16.jpeg"/><Relationship Id="rId7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2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7763" y="1362332"/>
            <a:ext cx="7275274" cy="1167587"/>
          </a:xfrm>
        </p:spPr>
        <p:txBody>
          <a:bodyPr>
            <a:normAutofit fontScale="90000"/>
          </a:bodyPr>
          <a:p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2018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～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2019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第二学期工作盘点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78375" y="4449445"/>
            <a:ext cx="33616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6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</a:t>
            </a:r>
            <a:r>
              <a:rPr lang="zh-CN" altLang="en-US" sz="36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体育教研组</a:t>
            </a:r>
            <a:endParaRPr lang="zh-CN" altLang="en-US" sz="36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algn="l"/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</a:rPr>
              <a:t>      2019.08</a:t>
            </a:r>
            <a:endParaRPr lang="en-US" altLang="zh-CN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0190" y="756240"/>
            <a:ext cx="7002000" cy="583200"/>
          </a:xfrm>
        </p:spPr>
        <p:txBody>
          <a:bodyPr>
            <a:normAutofit/>
          </a:bodyPr>
          <a:p>
            <a:r>
              <a:rPr lang="zh-CN" altLang="en-US">
                <a:sym typeface="+mn-ea"/>
              </a:rPr>
              <a:t>存在的问题和本学期工作展望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92200" y="1339215"/>
            <a:ext cx="6975475" cy="4975225"/>
          </a:xfrm>
        </p:spPr>
        <p:txBody>
          <a:bodyPr>
            <a:normAutofit fontScale="90000" lnSpcReduction="10000"/>
          </a:bodyPr>
          <a:p>
            <a:pPr algn="l"/>
            <a:r>
              <a:rPr lang="en-US" altLang="zh-CN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1</a:t>
            </a:r>
            <a:r>
              <a:rPr lang="zh-CN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、组内人员理论水平需加强，外出参与各类教学比赛、评奖积极性不高。</a:t>
            </a:r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  <a:cs typeface="+mj-ea"/>
              <a:sym typeface="+mn-ea"/>
            </a:endParaRPr>
          </a:p>
          <a:p>
            <a:pPr algn="l"/>
            <a:r>
              <a:rPr lang="en-US" altLang="zh-CN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2</a:t>
            </a:r>
            <a:r>
              <a:rPr lang="zh-CN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lang="zh-CN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继续落实教学常规，提高教学质量，认真备课，上课，听课。</a:t>
            </a:r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  <a:cs typeface="+mj-ea"/>
            </a:endParaRPr>
          </a:p>
          <a:p>
            <a:pPr algn="l"/>
            <a:r>
              <a:rPr lang="en-US" altLang="zh-CN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3</a:t>
            </a:r>
            <a:r>
              <a:rPr lang="zh-CN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、合理安排课外体育活动和大课间，尤其是室内操教学和落实工作，体育组教师要全力以赴协助班主任管理。</a:t>
            </a:r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  <a:cs typeface="+mj-ea"/>
            </a:endParaRPr>
          </a:p>
          <a:p>
            <a:pPr algn="l"/>
            <a:r>
              <a:rPr lang="en-US" altLang="zh-CN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4</a:t>
            </a:r>
            <a:r>
              <a:rPr lang="zh-CN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、组织好运动员参加区</a:t>
            </a:r>
            <a:r>
              <a:rPr lang="en-US" altLang="zh-CN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2019</a:t>
            </a:r>
            <a:r>
              <a:rPr lang="zh-CN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年田径运动比赛，认真做好选拔训练工作，争取获得好名次。</a:t>
            </a:r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  <a:cs typeface="+mj-ea"/>
            </a:endParaRPr>
          </a:p>
          <a:p>
            <a:pPr algn="l"/>
            <a:r>
              <a:rPr lang="en-US" altLang="zh-CN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5</a:t>
            </a:r>
            <a:r>
              <a:rPr lang="zh-CN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、提高青年教师课堂能力、设计能力和业务能力以及体能的训练。</a:t>
            </a:r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  <a:cs typeface="+mj-ea"/>
              <a:sym typeface="+mn-ea"/>
            </a:endParaRPr>
          </a:p>
          <a:p>
            <a:pPr algn="l"/>
            <a:r>
              <a:rPr lang="en-US" altLang="zh-CN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6</a:t>
            </a:r>
            <a:r>
              <a:rPr lang="zh-CN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、本学期要求教师每人写一篇论文争取发表，积极申报各项课题。</a:t>
            </a:r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  <a:cs typeface="+mj-ea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内容占位符 51"/>
          <p:cNvSpPr>
            <a:spLocks noGrp="1"/>
          </p:cNvSpPr>
          <p:nvPr>
            <p:ph sz="quarter" idx="13"/>
          </p:nvPr>
        </p:nvSpPr>
        <p:spPr>
          <a:xfrm>
            <a:off x="317500" y="1235075"/>
            <a:ext cx="8197850" cy="4986655"/>
          </a:xfrm>
        </p:spPr>
        <p:txBody>
          <a:bodyPr/>
          <a:p>
            <a:pPr marL="0" indent="0">
              <a:buNone/>
            </a:pPr>
            <a:r>
              <a:rPr lang="zh-CN" altLang="en-US"/>
              <a:t>一、教学工作开展活动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二、比赛及个人荣誉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三、存在的问题和本学期工作展望</a:t>
            </a:r>
            <a:endParaRPr lang="zh-CN" altLang="en-US"/>
          </a:p>
          <a:p>
            <a:pPr marL="0" indent="0">
              <a:buNone/>
            </a:pPr>
            <a:endParaRPr lang="zh-CN" altLang="en-US"/>
          </a:p>
        </p:txBody>
      </p:sp>
      <p:sp>
        <p:nvSpPr>
          <p:cNvPr id="11" name="圆角矩形 10"/>
          <p:cNvSpPr/>
          <p:nvPr>
            <p:custDataLst>
              <p:tags r:id="rId1"/>
            </p:custDataLst>
          </p:nvPr>
        </p:nvSpPr>
        <p:spPr>
          <a:xfrm>
            <a:off x="3572380" y="334834"/>
            <a:ext cx="1998133" cy="573346"/>
          </a:xfrm>
          <a:prstGeom prst="round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 sz="2000" smtClean="0">
                <a:latin typeface="+mj-lt"/>
                <a:ea typeface="+mj-ea"/>
                <a:cs typeface="+mj-cs"/>
              </a:rPr>
              <a:t>目录</a:t>
            </a:r>
            <a:endParaRPr lang="zh-CN" altLang="en-US" sz="2000" smtClean="0">
              <a:latin typeface="+mj-lt"/>
              <a:ea typeface="+mj-ea"/>
              <a:cs typeface="+mj-cs"/>
            </a:endParaRPr>
          </a:p>
        </p:txBody>
      </p:sp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098620" y="690200"/>
            <a:ext cx="7002000" cy="583200"/>
          </a:xfrm>
        </p:spPr>
        <p:txBody>
          <a:bodyPr/>
          <a:p>
            <a:r>
              <a:rPr lang="zh-CN" altLang="en-US"/>
              <a:t>教学工作</a:t>
            </a:r>
            <a:endParaRPr lang="zh-CN" altLang="en-US"/>
          </a:p>
        </p:txBody>
      </p:sp>
      <p:sp>
        <p:nvSpPr>
          <p:cNvPr id="2" name="内容占位符 1"/>
          <p:cNvSpPr/>
          <p:nvPr>
            <p:ph idx="1"/>
          </p:nvPr>
        </p:nvSpPr>
        <p:spPr>
          <a:xfrm>
            <a:off x="828675" y="1152525"/>
            <a:ext cx="7239000" cy="5317490"/>
          </a:xfrm>
        </p:spPr>
        <p:txBody>
          <a:bodyPr>
            <a:normAutofit lnSpcReduction="10000"/>
          </a:bodyPr>
          <a:p>
            <a:r>
              <a:rPr lang="en-US" altLang="zh-CN"/>
              <a:t>1</a:t>
            </a:r>
            <a:r>
              <a:rPr lang="zh-CN" altLang="en-US"/>
              <a:t>、九年级体育中考成绩排名较好，均分</a:t>
            </a:r>
            <a:r>
              <a:rPr lang="en-US" altLang="zh-CN"/>
              <a:t>39.6</a:t>
            </a:r>
            <a:r>
              <a:rPr lang="zh-CN" altLang="en-US"/>
              <a:t>。</a:t>
            </a:r>
            <a:endParaRPr lang="en-US" altLang="zh-CN"/>
          </a:p>
          <a:p>
            <a:r>
              <a:rPr lang="en-US" altLang="zh-CN"/>
              <a:t>2</a:t>
            </a:r>
            <a:r>
              <a:rPr lang="zh-CN" altLang="en-US"/>
              <a:t>、七、八年级的体育教学有序开展，每位老师备好每节课上好每节课，学生体质逐年提升。四月份的国家中小学生体质健康抽测工作中，学生数据吻合率达标。</a:t>
            </a:r>
            <a:r>
              <a:rPr lang="zh-CN" altLang="en-US">
                <a:hlinkClick r:id="rId1" tooltip="" action="ppaction://hlinksldjump"/>
              </a:rPr>
              <a:t>图片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、大课间活动轮换顺利（跑操轮换到广播操和室内操），课外活动实行责任到人，体育老师轮换值日，班主任到场负责，活动内容每月轮换一次。</a:t>
            </a:r>
            <a:r>
              <a:rPr lang="zh-CN" altLang="en-US">
                <a:hlinkClick r:id="rId2" tooltip="" action="ppaction://hlinksldjump"/>
              </a:rPr>
              <a:t>图片</a:t>
            </a:r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、校本课如期开展。（篮球、足球、羽毛球、武术、射箭）、校级公开课至少每人安排一次。组内多磨课、听课。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3180" y="22225"/>
            <a:ext cx="4398645" cy="4268470"/>
          </a:xfrm>
          <a:prstGeom prst="rect">
            <a:avLst/>
          </a:prstGeom>
        </p:spPr>
      </p:pic>
      <p:pic>
        <p:nvPicPr>
          <p:cNvPr id="3" name="图片 2" descr="IMG_17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465" y="22225"/>
            <a:ext cx="4420870" cy="2833370"/>
          </a:xfrm>
          <a:prstGeom prst="rect">
            <a:avLst/>
          </a:prstGeom>
        </p:spPr>
      </p:pic>
      <p:pic>
        <p:nvPicPr>
          <p:cNvPr id="4" name="图片 3" descr="IMG_17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020" y="2934335"/>
            <a:ext cx="4176395" cy="3662680"/>
          </a:xfrm>
          <a:prstGeom prst="rect">
            <a:avLst/>
          </a:prstGeom>
        </p:spPr>
      </p:pic>
      <p:pic>
        <p:nvPicPr>
          <p:cNvPr id="5" name="图片 4" descr="IMG_17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180" y="4375785"/>
            <a:ext cx="4173220" cy="23260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25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37355" y="102870"/>
            <a:ext cx="4885055" cy="5615305"/>
          </a:xfrm>
          <a:prstGeom prst="rect">
            <a:avLst/>
          </a:prstGeom>
        </p:spPr>
      </p:pic>
      <p:pic>
        <p:nvPicPr>
          <p:cNvPr id="3" name="图片 2" descr="IMG_25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" y="10160"/>
            <a:ext cx="4366260" cy="55778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开展的活动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1065530" y="1060450"/>
            <a:ext cx="7002145" cy="5253990"/>
          </a:xfrm>
        </p:spPr>
        <p:txBody>
          <a:bodyPr>
            <a:normAutofit lnSpcReduction="10000"/>
          </a:bodyPr>
          <a:p>
            <a:r>
              <a:rPr lang="en-US" altLang="zh-CN" sz="3200"/>
              <a:t>5</a:t>
            </a:r>
            <a:r>
              <a:rPr lang="zh-CN" altLang="en-US" sz="3200"/>
              <a:t>、</a:t>
            </a:r>
            <a:r>
              <a:rPr lang="en-US" altLang="zh-CN" sz="3200"/>
              <a:t>5</a:t>
            </a:r>
            <a:r>
              <a:rPr lang="zh-CN" altLang="en-US" sz="3200"/>
              <a:t>月份举办春季运动会和教工趣味运动会。</a:t>
            </a:r>
            <a:endParaRPr lang="zh-CN" altLang="en-US" sz="3200"/>
          </a:p>
          <a:p>
            <a:endParaRPr lang="zh-CN" altLang="en-US" sz="3200"/>
          </a:p>
        </p:txBody>
      </p:sp>
      <p:pic>
        <p:nvPicPr>
          <p:cNvPr id="17" name="图片 16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5225" y="1578610"/>
            <a:ext cx="6055995" cy="4941570"/>
          </a:xfrm>
          <a:prstGeom prst="rect">
            <a:avLst/>
          </a:prstGeom>
        </p:spPr>
      </p:pic>
      <p:pic>
        <p:nvPicPr>
          <p:cNvPr id="18" name="图片 17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0" y="134620"/>
            <a:ext cx="8514080" cy="6385560"/>
          </a:xfrm>
          <a:prstGeom prst="rect">
            <a:avLst/>
          </a:prstGeom>
        </p:spPr>
      </p:pic>
      <p:pic>
        <p:nvPicPr>
          <p:cNvPr id="19" name="图片 18" descr="65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5080"/>
            <a:ext cx="8796020" cy="6847840"/>
          </a:xfrm>
          <a:prstGeom prst="rect">
            <a:avLst/>
          </a:prstGeom>
        </p:spPr>
      </p:pic>
      <p:pic>
        <p:nvPicPr>
          <p:cNvPr id="20" name="图片 19" descr="33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2920" y="-220345"/>
            <a:ext cx="9144000" cy="6858000"/>
          </a:xfrm>
          <a:prstGeom prst="rect">
            <a:avLst/>
          </a:prstGeom>
        </p:spPr>
      </p:pic>
      <p:pic>
        <p:nvPicPr>
          <p:cNvPr id="21" name="图片 20" descr="5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0120" y="-340995"/>
            <a:ext cx="10058400" cy="7539990"/>
          </a:xfrm>
          <a:prstGeom prst="rect">
            <a:avLst/>
          </a:prstGeom>
        </p:spPr>
      </p:pic>
      <p:pic>
        <p:nvPicPr>
          <p:cNvPr id="22" name="图片 21" descr="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35380" y="-444500"/>
            <a:ext cx="10058400" cy="7543800"/>
          </a:xfrm>
          <a:prstGeom prst="rect">
            <a:avLst/>
          </a:prstGeom>
        </p:spPr>
      </p:pic>
      <p:pic>
        <p:nvPicPr>
          <p:cNvPr id="23" name="图片 22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7320" y="5080"/>
            <a:ext cx="10058400" cy="7543800"/>
          </a:xfrm>
          <a:prstGeom prst="rect">
            <a:avLst/>
          </a:prstGeom>
        </p:spPr>
      </p:pic>
      <p:pic>
        <p:nvPicPr>
          <p:cNvPr id="24" name="图片 23" descr="7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1905" y="-344805"/>
            <a:ext cx="10058400" cy="7543800"/>
          </a:xfrm>
          <a:prstGeom prst="rect">
            <a:avLst/>
          </a:prstGeom>
        </p:spPr>
      </p:pic>
      <p:pic>
        <p:nvPicPr>
          <p:cNvPr id="25" name="图片 24" descr="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60120" y="-444500"/>
            <a:ext cx="10058400" cy="7543800"/>
          </a:xfrm>
          <a:prstGeom prst="rect">
            <a:avLst/>
          </a:prstGeom>
        </p:spPr>
      </p:pic>
      <p:pic>
        <p:nvPicPr>
          <p:cNvPr id="26" name="图片 25" descr="3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60120" y="-775970"/>
            <a:ext cx="9883140" cy="1005840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>
                <a:sym typeface="+mn-ea"/>
              </a:rPr>
              <a:t>比赛及个人荣誉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22630" y="942975"/>
            <a:ext cx="7266305" cy="5226050"/>
          </a:xfrm>
        </p:spPr>
        <p:txBody>
          <a:bodyPr/>
          <a:p>
            <a:r>
              <a:rPr lang="en-US" altLang="zh-CN"/>
              <a:t>5</a:t>
            </a:r>
            <a:r>
              <a:rPr lang="zh-CN" altLang="en-US"/>
              <a:t>月参加区女教工羽毛球比赛，获得二等奖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5" name="图片 4" descr="IMG_15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5615" y="1772285"/>
            <a:ext cx="3587115" cy="4783455"/>
          </a:xfrm>
          <a:prstGeom prst="rect">
            <a:avLst/>
          </a:prstGeom>
        </p:spPr>
      </p:pic>
      <p:pic>
        <p:nvPicPr>
          <p:cNvPr id="6" name="图片 5" descr="IMG_15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210" y="1772285"/>
            <a:ext cx="2820670" cy="4783455"/>
          </a:xfrm>
          <a:prstGeom prst="rect">
            <a:avLst/>
          </a:prstGeom>
        </p:spPr>
      </p:pic>
      <p:pic>
        <p:nvPicPr>
          <p:cNvPr id="7" name="图片 6" descr="IMG_15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880" y="1772285"/>
            <a:ext cx="2856230" cy="47840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99795" y="587375"/>
            <a:ext cx="7517130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en-US" altLang="zh-CN" sz="2400">
                <a:sym typeface="+mn-ea"/>
              </a:rPr>
              <a:t>7</a:t>
            </a:r>
            <a:r>
              <a:rPr lang="zh-CN" altLang="en-US" sz="2400">
                <a:sym typeface="+mn-ea"/>
              </a:rPr>
              <a:t>月校篮球队（男篮、女篮）参加区中小学篮球比赛获得二等奖</a:t>
            </a:r>
            <a:endParaRPr lang="zh-CN" altLang="en-US" sz="2400" dirty="0" smtClean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3" name="图片 2" descr="IMG_19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855" y="461645"/>
            <a:ext cx="8338820" cy="6254115"/>
          </a:xfrm>
          <a:prstGeom prst="rect">
            <a:avLst/>
          </a:prstGeom>
        </p:spPr>
      </p:pic>
      <p:pic>
        <p:nvPicPr>
          <p:cNvPr id="4" name="图片 3" descr="IMG_2172(20190817-15414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65" y="615315"/>
            <a:ext cx="7928610" cy="5946775"/>
          </a:xfrm>
          <a:prstGeom prst="rect">
            <a:avLst/>
          </a:prstGeom>
        </p:spPr>
      </p:pic>
      <p:pic>
        <p:nvPicPr>
          <p:cNvPr id="5" name="图片 4" descr="IMG_19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" y="379730"/>
            <a:ext cx="8484235" cy="6417945"/>
          </a:xfrm>
          <a:prstGeom prst="rect">
            <a:avLst/>
          </a:prstGeom>
        </p:spPr>
      </p:pic>
      <p:pic>
        <p:nvPicPr>
          <p:cNvPr id="6" name="图片 5" descr="IMG_19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354965"/>
            <a:ext cx="8197215" cy="6148070"/>
          </a:xfrm>
          <a:prstGeom prst="rect">
            <a:avLst/>
          </a:prstGeom>
        </p:spPr>
      </p:pic>
      <p:pic>
        <p:nvPicPr>
          <p:cNvPr id="7" name="图片 6" descr="IMG_2166(20190707-234856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5" y="266700"/>
            <a:ext cx="8393430" cy="6295390"/>
          </a:xfrm>
          <a:prstGeom prst="rect">
            <a:avLst/>
          </a:prstGeom>
        </p:spPr>
      </p:pic>
      <p:pic>
        <p:nvPicPr>
          <p:cNvPr id="8" name="图片 7" descr="IMG_2164(20190707-234856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5" y="68580"/>
            <a:ext cx="8244205" cy="649351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94995" y="244475"/>
            <a:ext cx="8244840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2400">
                <a:sym typeface="+mn-ea"/>
              </a:rPr>
              <a:t>魏金城、周晓阳参加省各类运动会裁判，多次获得优秀裁判员</a:t>
            </a:r>
            <a:r>
              <a:rPr lang="zh-CN" altLang="en-US" sz="1400">
                <a:sym typeface="+mn-ea"/>
              </a:rPr>
              <a:t>。</a:t>
            </a:r>
            <a:endParaRPr lang="zh-CN" altLang="en-US" sz="1400" dirty="0" smtClean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3" name="图片 2" descr="0581C1FE505C0E7D2F993865D240D00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5645" y="1109345"/>
            <a:ext cx="5727700" cy="51415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98_27*i*0"/>
  <p:tag name="KSO_WM_TEMPLATE_CATEGORY" val="custom"/>
  <p:tag name="KSO_WM_TEMPLATE_INDEX" val="198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198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198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198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198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198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198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198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98_27*i*1"/>
  <p:tag name="KSO_WM_TEMPLATE_CATEGORY" val="custom"/>
  <p:tag name="KSO_WM_TEMPLATE_INDEX" val="198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98_27*i*2"/>
  <p:tag name="KSO_WM_TEMPLATE_CATEGORY" val="custom"/>
  <p:tag name="KSO_WM_TEMPLATE_INDEX" val="198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98_27*i*3"/>
  <p:tag name="KSO_WM_TEMPLATE_CATEGORY" val="custom"/>
  <p:tag name="KSO_WM_TEMPLATE_INDEX" val="198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98"/>
  <p:tag name="KSO_WM_UNIT_TYPE" val="a"/>
  <p:tag name="KSO_WM_UNIT_INDEX" val="1"/>
  <p:tag name="KSO_WM_UNIT_ID" val="custom198_1*a*1"/>
  <p:tag name="KSO_WM_UNIT_CLEAR" val="1"/>
  <p:tag name="KSO_WM_UNIT_LAYERLEVEL" val="1"/>
  <p:tag name="KSO_WM_UNIT_VALUE" val="26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6.xml><?xml version="1.0" encoding="utf-8"?>
<p:tagLst xmlns:p="http://schemas.openxmlformats.org/presentationml/2006/main">
  <p:tag name="KSO_WM_TEMPLATE_THUMBS_INDEX" val="1、8、12、15、19、20、25、27"/>
  <p:tag name="KSO_WM_TEMPLATE_CATEGORY" val="custom"/>
  <p:tag name="KSO_WM_TEMPLATE_INDEX" val="198"/>
  <p:tag name="KSO_WM_SLIDE_ID" val="custom198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TAG_VERSION" val="1.0"/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SLIDE_MODEL_TYPE" val="cover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98"/>
  <p:tag name="KSO_WM_UNIT_TYPE" val="a"/>
  <p:tag name="KSO_WM_UNIT_INDEX" val="1"/>
  <p:tag name="KSO_WM_UNIT_ID" val="custom198_6*a*1"/>
  <p:tag name="KSO_WM_UNIT_CLEAR" val="1"/>
  <p:tag name="KSO_WM_UNIT_LAYERLEVEL" val="1"/>
  <p:tag name="KSO_WM_UNIT_VALUE" val="7"/>
  <p:tag name="KSO_WM_UNIT_ISCONTENTSTITLE" val="0"/>
  <p:tag name="KSO_WM_UNIT_HIGHLIGHT" val="0"/>
  <p:tag name="KSO_WM_UNIT_COMPATIBLE" val="0"/>
  <p:tag name="KSO_WM_UNIT_PRESET_TEXT" val="CONTENTS"/>
</p:tagLst>
</file>

<file path=ppt/tags/tag8.xml><?xml version="1.0" encoding="utf-8"?>
<p:tagLst xmlns:p="http://schemas.openxmlformats.org/presentationml/2006/main">
  <p:tag name="KSO_WM_TEMPLATE_CATEGORY" val="custom"/>
  <p:tag name="KSO_WM_TEMPLATE_INDEX" val="198"/>
  <p:tag name="KSO_WM_SLIDE_ID" val="custom198_6"/>
  <p:tag name="KSO_WM_SLIDE_INDEX" val="6"/>
  <p:tag name="KSO_WM_SLIDE_ITEM_CNT" val="1"/>
  <p:tag name="KSO_WM_SLIDE_LAYOUT" val="a_l"/>
  <p:tag name="KSO_WM_SLIDE_LAYOUT_CNT" val="1_1"/>
  <p:tag name="KSO_WM_SLIDE_TYPE" val="contents"/>
  <p:tag name="KSO_WM_BEAUTIFY_FLAG" val="#wm#"/>
  <p:tag name="KSO_WM_TAG_VERSION" val="1.0"/>
  <p:tag name="KSO_WM_DIAGRAM_GROUP_CODE" val="l1-1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198"/>
</p:tagLst>
</file>

<file path=ppt/theme/theme1.xml><?xml version="1.0" encoding="utf-8"?>
<a:theme xmlns:a="http://schemas.openxmlformats.org/drawingml/2006/main" name="1_A000120140530A99PPBG">
  <a:themeElements>
    <a:clrScheme name="自定义 1">
      <a:dk1>
        <a:srgbClr val="3D3F41"/>
      </a:dk1>
      <a:lt1>
        <a:srgbClr val="FFFFFF"/>
      </a:lt1>
      <a:dk2>
        <a:srgbClr val="454749"/>
      </a:dk2>
      <a:lt2>
        <a:srgbClr val="FFFFFF"/>
      </a:lt2>
      <a:accent1>
        <a:srgbClr val="307EAE"/>
      </a:accent1>
      <a:accent2>
        <a:srgbClr val="25B7EC"/>
      </a:accent2>
      <a:accent3>
        <a:srgbClr val="5DBFAD"/>
      </a:accent3>
      <a:accent4>
        <a:srgbClr val="A6A081"/>
      </a:accent4>
      <a:accent5>
        <a:srgbClr val="7479AB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3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626</Words>
  <Application>WPS 演示</Application>
  <PresentationFormat/>
  <Paragraphs>50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2" baseType="lpstr">
      <vt:lpstr>Arial</vt:lpstr>
      <vt:lpstr>宋体</vt:lpstr>
      <vt:lpstr>Wingdings</vt:lpstr>
      <vt:lpstr>微软雅黑</vt:lpstr>
      <vt:lpstr>Wingdings 2</vt:lpstr>
      <vt:lpstr>Verdana</vt:lpstr>
      <vt:lpstr>幼圆</vt:lpstr>
      <vt:lpstr>Calibri</vt:lpstr>
      <vt:lpstr>黑体</vt:lpstr>
      <vt:lpstr>Arial Unicode MS</vt:lpstr>
      <vt:lpstr>Wingdings</vt:lpstr>
      <vt:lpstr>1_A000120140530A99PPBG</vt:lpstr>
      <vt:lpstr>2017～2018第二学期工作总结</vt:lpstr>
      <vt:lpstr>PowerPoint 演示文稿</vt:lpstr>
      <vt:lpstr>我们的收获</vt:lpstr>
      <vt:lpstr>PowerPoint 演示文稿</vt:lpstr>
      <vt:lpstr>PowerPoint 演示文稿</vt:lpstr>
      <vt:lpstr>开展的活动</vt:lpstr>
      <vt:lpstr>一等奖：七4、1、5、八2、9 </vt:lpstr>
      <vt:lpstr>PowerPoint 演示文稿</vt:lpstr>
      <vt:lpstr>PowerPoint 演示文稿</vt:lpstr>
      <vt:lpstr>二等奖：七2、10、3、八7、8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2017～2018第二学期工作总结</dc:title>
  <dc:creator/>
  <cp:lastModifiedBy>Administrator</cp:lastModifiedBy>
  <cp:revision>5</cp:revision>
  <dcterms:created xsi:type="dcterms:W3CDTF">2018-06-27T06:25:00Z</dcterms:created>
  <dcterms:modified xsi:type="dcterms:W3CDTF">2019-08-21T06:03:15Z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2052-11.1.0.8806</vt:lpwstr>
  </property>
  <property fmtid="{D5CDD505-2E9C-101B-9397-08002B2CF9AE}" pid="3" name="KSORubyTemplateID">
    <vt:lpwstr>2</vt:lpwstr>
  </property>
</Properties>
</file>