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994" r:id="rId2"/>
    <p:sldId id="984" r:id="rId3"/>
    <p:sldId id="993" r:id="rId4"/>
    <p:sldId id="953" r:id="rId5"/>
    <p:sldId id="995" r:id="rId6"/>
    <p:sldId id="996" r:id="rId7"/>
    <p:sldId id="988" r:id="rId8"/>
    <p:sldId id="980" r:id="rId9"/>
    <p:sldId id="997" r:id="rId10"/>
    <p:sldId id="990" r:id="rId11"/>
    <p:sldId id="991" r:id="rId12"/>
    <p:sldId id="998" r:id="rId13"/>
    <p:sldId id="9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F875-E61E-4B68-9DB5-A73967D72B8E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CC3D-7ECE-4726-AFE4-64743BC022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2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82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8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0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1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84263-2308-4D0D-978F-603E8989D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8FFD0A-33D1-46AE-98E0-8C1047C1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4F8FA-60B3-49C7-8211-B17B61AD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07E34E-7874-4DBF-AA83-F83CF54A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C1F0B-68F7-499F-99CF-9AD2F0D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8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DDFA4-EFC3-4D56-A628-0448C4AD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38ACDE-1F6D-4816-8870-B2F85C04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46B380-33B4-4B40-A4DA-5940259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CC4AD-1E63-481F-80DA-7CABDBFD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C4908-C5B1-4CFE-BB3C-E6A31E7B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86B637-C1FD-4F36-87C9-AFB5CD17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01671F-37BA-4273-A7CF-B627899D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EA9A5-84E9-426A-A1F5-1E3CECC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6AC863-3B3B-40F5-8D46-F7691308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7D0B51-13B9-4C19-8A7C-E054150C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9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ADBEB-7A1C-44E1-98CB-F28FD85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1D5853-2CBA-4B73-BAE0-9B11009E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6CDBB4-E053-45F2-AEBD-506CEC7B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C9B386-1EFB-4349-974D-260017F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9B6FF4-50B7-431A-A516-9959BE04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6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A4E8B-7414-4B0E-B9D6-35A59AB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8CCFEC-D11F-41C9-B14D-4076838A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46048-F6FB-49CF-AB2F-7DE58FB2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8C543-A982-4950-9001-FCC1CA8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83E00-9419-430D-BF88-8B57B2D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2CFF3-7444-4E40-B35D-88168C60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97E948-5BF3-46B6-A0B2-70D59938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67641F-55AB-4D06-AE6C-93A39754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47F9FA-9869-46A5-992D-E2616282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E87086-0A5D-476F-AD40-29FDEF49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FD3AC7-F605-42F5-8C55-B7FB435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0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6E68B-DF29-4486-A3EB-E1ECE901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A1ABB-1A76-446C-94B3-772EC3D6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90B851-9327-46A5-A341-561A4458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F7D6A3-1B63-4EB8-9834-E5271F88C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5BBADF-B2E4-4FAB-BF4B-EBA8AFE1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868B36-002C-4ACC-9DD4-9465E22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B99C4B-34F7-4132-8E75-8735D711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CDCAD3-BF3A-4854-9CA2-9CA1A7BD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3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9C7A6-C147-41EA-8C75-4997D222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AC0E3D-7B53-4634-B487-6E10892C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879534-8FCF-4D83-91D0-61602F04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8036A4-C19E-4CAB-9009-21D31D62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907D91-C8F4-400C-9E0E-C48929A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F04FE3-59C4-4804-85B6-B5BC9000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C3F88D-C54E-43D6-B942-56FF2FE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DB33F-70D4-4993-B3CA-709FBAD9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D03F0B-1F6E-4178-9703-B31FFFC0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16045F-1CAF-4510-80D4-0D3BB82C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2BDAD7-064E-4A38-8BAC-5BD32036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6B20E7-EFF2-4CCA-88AB-CD63EA9A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5DECBF-1B3E-4E1D-8558-A27E083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7D832-B57B-41B9-BB55-3C18266E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86F554-113C-4FAB-A140-EE88A0E94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CEF63B-58CB-4AD5-907B-4C504508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B7B5B-317D-4F40-954C-3B2E763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A38623-FA49-47B1-911E-D998DA49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3C4EB0-18B9-4A47-8CA1-29C058B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3E5CD1-DC8C-40F5-AC9F-DC34724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58CF10-F9AF-408C-8917-43A0867C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C51DCE-B1A7-4C03-9280-312403D5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C1ECC-DD39-4C18-99F6-34D2EE56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60417-33CD-4F9F-B428-2A996AEA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654" y="2362384"/>
            <a:ext cx="182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5431332" y="250925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7216293" y="2201188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pic>
        <p:nvPicPr>
          <p:cNvPr id="4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2AD89C90-FF78-40DE-83D9-A941A5898C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571063" y="62361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65904" y="1337969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17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至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19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世纪初期</a:t>
            </a:r>
          </a:p>
        </p:txBody>
      </p:sp>
    </p:spTree>
    <p:extLst>
      <p:ext uri="{BB962C8B-B14F-4D97-AF65-F5344CB8AC3E}">
        <p14:creationId xmlns:p14="http://schemas.microsoft.com/office/powerpoint/2010/main" val="39977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566850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79" y="5882737"/>
            <a:ext cx="12327384" cy="563871"/>
          </a:xfrm>
          <a:prstGeom prst="rect">
            <a:avLst/>
          </a:prstGeom>
        </p:spPr>
      </p:pic>
      <p:pic>
        <p:nvPicPr>
          <p:cNvPr id="25" name="图片 24" descr="98637705.jpg"/>
          <p:cNvPicPr>
            <a:picLocks noChangeAspect="1"/>
          </p:cNvPicPr>
          <p:nvPr/>
        </p:nvPicPr>
        <p:blipFill>
          <a:blip r:embed="rId5" cstate="print"/>
          <a:srcRect l="12469" t="25765" r="58949" b="31459"/>
          <a:stretch>
            <a:fillRect/>
          </a:stretch>
        </p:blipFill>
        <p:spPr>
          <a:xfrm>
            <a:off x="322731" y="602428"/>
            <a:ext cx="1905729" cy="1839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图片 25" descr="19358PICQhf_1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1496" y="236668"/>
            <a:ext cx="2867993" cy="2705548"/>
          </a:xfrm>
          <a:prstGeom prst="rect">
            <a:avLst/>
          </a:prstGeom>
        </p:spPr>
      </p:pic>
      <p:pic>
        <p:nvPicPr>
          <p:cNvPr id="27" name="图片 26" descr="0013025568590325_b.jpg"/>
          <p:cNvPicPr>
            <a:picLocks noChangeAspect="1"/>
          </p:cNvPicPr>
          <p:nvPr/>
        </p:nvPicPr>
        <p:blipFill>
          <a:blip r:embed="rId7" cstate="print"/>
          <a:srcRect r="509" b="966"/>
          <a:stretch>
            <a:fillRect/>
          </a:stretch>
        </p:blipFill>
        <p:spPr>
          <a:xfrm>
            <a:off x="5583218" y="224093"/>
            <a:ext cx="2872292" cy="2755775"/>
          </a:xfrm>
          <a:prstGeom prst="rect">
            <a:avLst/>
          </a:prstGeom>
        </p:spPr>
      </p:pic>
      <p:pic>
        <p:nvPicPr>
          <p:cNvPr id="30" name="图片 29" descr="482-8461.jpg"/>
          <p:cNvPicPr>
            <a:picLocks noChangeAspect="1"/>
          </p:cNvPicPr>
          <p:nvPr/>
        </p:nvPicPr>
        <p:blipFill>
          <a:blip r:embed="rId8" cstate="print"/>
          <a:srcRect l="5385" t="1299" r="34435" b="2941"/>
          <a:stretch>
            <a:fillRect/>
          </a:stretch>
        </p:blipFill>
        <p:spPr>
          <a:xfrm>
            <a:off x="8961120" y="311970"/>
            <a:ext cx="2685297" cy="2850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矩形 35"/>
          <p:cNvSpPr/>
          <p:nvPr/>
        </p:nvSpPr>
        <p:spPr>
          <a:xfrm>
            <a:off x="606735" y="3537490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一针</a:t>
            </a:r>
          </a:p>
        </p:txBody>
      </p:sp>
      <p:sp>
        <p:nvSpPr>
          <p:cNvPr id="38" name="矩形 37"/>
          <p:cNvSpPr/>
          <p:nvPr/>
        </p:nvSpPr>
        <p:spPr>
          <a:xfrm>
            <a:off x="3265667" y="3550041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二</a:t>
            </a:r>
            <a:r>
              <a:rPr lang="zh-CN" alt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针</a:t>
            </a:r>
          </a:p>
        </p:txBody>
      </p:sp>
      <p:sp>
        <p:nvSpPr>
          <p:cNvPr id="39" name="矩形 38"/>
          <p:cNvSpPr/>
          <p:nvPr/>
        </p:nvSpPr>
        <p:spPr>
          <a:xfrm>
            <a:off x="6449930" y="3539283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三针</a:t>
            </a:r>
          </a:p>
        </p:txBody>
      </p:sp>
      <p:sp>
        <p:nvSpPr>
          <p:cNvPr id="40" name="矩形 39"/>
          <p:cNvSpPr/>
          <p:nvPr/>
        </p:nvSpPr>
        <p:spPr>
          <a:xfrm>
            <a:off x="9687982" y="3593071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四针</a:t>
            </a:r>
          </a:p>
        </p:txBody>
      </p:sp>
    </p:spTree>
    <p:extLst>
      <p:ext uri="{BB962C8B-B14F-4D97-AF65-F5344CB8AC3E}">
        <p14:creationId xmlns:p14="http://schemas.microsoft.com/office/powerpoint/2010/main" val="6846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7B621A-0B14-4B1B-AA63-55E43AEF5475}"/>
              </a:ext>
            </a:extLst>
          </p:cNvPr>
          <p:cNvSpPr txBox="1"/>
          <p:nvPr/>
        </p:nvSpPr>
        <p:spPr>
          <a:xfrm>
            <a:off x="2671760" y="2461308"/>
            <a:ext cx="6341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dirty="0"/>
              <a:t>中国 是钟表的故乡！</a:t>
            </a:r>
          </a:p>
        </p:txBody>
      </p:sp>
    </p:spTree>
    <p:extLst>
      <p:ext uri="{BB962C8B-B14F-4D97-AF65-F5344CB8AC3E}">
        <p14:creationId xmlns:p14="http://schemas.microsoft.com/office/powerpoint/2010/main" val="32012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2634" y="2248786"/>
            <a:ext cx="182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 rot="419502">
            <a:off x="8218903" y="2105238"/>
            <a:ext cx="172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ED75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聆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4006692" y="216979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5793448" y="2064902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</a:t>
            </a:r>
          </a:p>
        </p:txBody>
      </p:sp>
      <p:sp>
        <p:nvSpPr>
          <p:cNvPr id="11" name="文本框 10"/>
          <p:cNvSpPr txBox="1"/>
          <p:nvPr/>
        </p:nvSpPr>
        <p:spPr>
          <a:xfrm rot="265717">
            <a:off x="7068853" y="2538810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96570C5-3D55-4354-A643-69461B4FFE1E}"/>
              </a:ext>
            </a:extLst>
          </p:cNvPr>
          <p:cNvSpPr txBox="1"/>
          <p:nvPr/>
        </p:nvSpPr>
        <p:spPr>
          <a:xfrm rot="265717">
            <a:off x="9787069" y="281207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030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听</a:t>
            </a:r>
          </a:p>
        </p:txBody>
      </p:sp>
      <p:pic>
        <p:nvPicPr>
          <p:cNvPr id="4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026EF6F4-5CE1-4AF7-BCEC-9424F90BB8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746271" y="651549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1657" y="-1445627"/>
            <a:ext cx="12075736" cy="80442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4C3D33-F4B7-4FB7-99FF-8CE7E6108BFC}"/>
              </a:ext>
            </a:extLst>
          </p:cNvPr>
          <p:cNvSpPr txBox="1"/>
          <p:nvPr/>
        </p:nvSpPr>
        <p:spPr>
          <a:xfrm rot="376228">
            <a:off x="1738856" y="3750436"/>
            <a:ext cx="182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中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318529-5129-4926-88C7-676712A6372D}"/>
              </a:ext>
            </a:extLst>
          </p:cNvPr>
          <p:cNvSpPr txBox="1"/>
          <p:nvPr/>
        </p:nvSpPr>
        <p:spPr>
          <a:xfrm rot="20340927">
            <a:off x="2608238" y="3530521"/>
            <a:ext cx="1329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国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AA3320-3058-4EAC-A5C9-592C13E8EA43}"/>
              </a:ext>
            </a:extLst>
          </p:cNvPr>
          <p:cNvSpPr txBox="1"/>
          <p:nvPr/>
        </p:nvSpPr>
        <p:spPr>
          <a:xfrm rot="453681">
            <a:off x="3775768" y="3249887"/>
            <a:ext cx="1109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FBCE16-C994-4BD5-933B-E98E514CD0C7}"/>
              </a:ext>
            </a:extLst>
          </p:cNvPr>
          <p:cNvSpPr txBox="1"/>
          <p:nvPr/>
        </p:nvSpPr>
        <p:spPr>
          <a:xfrm>
            <a:off x="4633121" y="3742621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92AEAF-5B71-4D2F-9609-85833CD3EBCE}"/>
              </a:ext>
            </a:extLst>
          </p:cNvPr>
          <p:cNvSpPr txBox="1"/>
          <p:nvPr/>
        </p:nvSpPr>
        <p:spPr>
          <a:xfrm rot="265717">
            <a:off x="5476732" y="3410927"/>
            <a:ext cx="1329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A05414-8D5B-446A-B324-0118DA22A4FE}"/>
              </a:ext>
            </a:extLst>
          </p:cNvPr>
          <p:cNvSpPr txBox="1"/>
          <p:nvPr/>
        </p:nvSpPr>
        <p:spPr>
          <a:xfrm rot="21011474">
            <a:off x="6529849" y="3567954"/>
            <a:ext cx="132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B0F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67C1B-AAA8-4562-9D8B-6CED8A8295F9}"/>
              </a:ext>
            </a:extLst>
          </p:cNvPr>
          <p:cNvSpPr txBox="1"/>
          <p:nvPr/>
        </p:nvSpPr>
        <p:spPr>
          <a:xfrm>
            <a:off x="7740890" y="3415343"/>
            <a:ext cx="2456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故乡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7B621A-0B14-4B1B-AA63-55E43AEF5475}"/>
              </a:ext>
            </a:extLst>
          </p:cNvPr>
          <p:cNvSpPr txBox="1"/>
          <p:nvPr/>
        </p:nvSpPr>
        <p:spPr>
          <a:xfrm>
            <a:off x="1180417" y="1917022"/>
            <a:ext cx="10363708" cy="430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dirty="0"/>
              <a:t>你知道吗？</a:t>
            </a:r>
            <a:r>
              <a:rPr lang="zh-CN" altLang="zh-CN" sz="4800" dirty="0"/>
              <a:t>在距今约</a:t>
            </a:r>
            <a:r>
              <a:rPr lang="en-US" altLang="zh-CN" sz="4800" dirty="0"/>
              <a:t>2000</a:t>
            </a:r>
            <a:r>
              <a:rPr lang="zh-CN" altLang="zh-CN" sz="4800" dirty="0"/>
              <a:t>年的汉代，我们国家就有了钟表的制作。</a:t>
            </a:r>
          </a:p>
          <a:p>
            <a:pPr>
              <a:lnSpc>
                <a:spcPct val="200000"/>
              </a:lnSpc>
            </a:pP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012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625828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6640" y="1290742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东汉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60029" y="919307"/>
            <a:ext cx="72237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400" dirty="0">
                <a:latin typeface="华文楷体" pitchFamily="2" charset="-122"/>
                <a:ea typeface="华文楷体" pitchFamily="2" charset="-122"/>
              </a:rPr>
              <a:t>汉代科学家张衡结合观测天文的实践发明了</a:t>
            </a:r>
            <a:r>
              <a:rPr lang="zh-CN" altLang="zh-CN" sz="4400" b="1" dirty="0">
                <a:latin typeface="华文楷体" pitchFamily="2" charset="-122"/>
                <a:ea typeface="华文楷体" pitchFamily="2" charset="-122"/>
              </a:rPr>
              <a:t>天文钟</a:t>
            </a:r>
            <a:r>
              <a:rPr lang="zh-CN" altLang="zh-CN" sz="4400" dirty="0">
                <a:latin typeface="华文楷体" pitchFamily="2" charset="-122"/>
                <a:ea typeface="华文楷体" pitchFamily="2" charset="-122"/>
              </a:rPr>
              <a:t>。可以说这是至今发现的</a:t>
            </a:r>
            <a:r>
              <a:rPr lang="en-US" altLang="zh-CN" sz="4400" dirty="0">
                <a:latin typeface="华文楷体" pitchFamily="2" charset="-122"/>
                <a:ea typeface="华文楷体" pitchFamily="2" charset="-122"/>
              </a:rPr>
              <a:t>,</a:t>
            </a:r>
            <a:r>
              <a:rPr lang="zh-CN" altLang="zh-CN" sz="4400" dirty="0">
                <a:latin typeface="华文楷体" pitchFamily="2" charset="-122"/>
                <a:ea typeface="华文楷体" pitchFamily="2" charset="-122"/>
              </a:rPr>
              <a:t>世界上</a:t>
            </a:r>
            <a:r>
              <a:rPr lang="zh-CN" altLang="zh-CN" sz="4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最古老</a:t>
            </a:r>
            <a:r>
              <a:rPr lang="zh-CN" altLang="zh-CN" sz="4400" dirty="0">
                <a:latin typeface="华文楷体" pitchFamily="2" charset="-122"/>
                <a:ea typeface="华文楷体" pitchFamily="2" charset="-122"/>
              </a:rPr>
              <a:t>的钟了</a:t>
            </a:r>
            <a:r>
              <a:rPr lang="en-US" altLang="zh-CN" sz="4400" dirty="0"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zh-CN" sz="4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9" name="图片 18" descr="1S$[9CVGR%7~P(9FE03M5U7"/>
          <p:cNvPicPr/>
          <p:nvPr/>
        </p:nvPicPr>
        <p:blipFill>
          <a:blip r:embed="rId5" cstate="print"/>
          <a:srcRect l="6633" t="3754" r="12245" b="34813"/>
          <a:stretch>
            <a:fillRect/>
          </a:stretch>
        </p:blipFill>
        <p:spPr bwMode="auto">
          <a:xfrm>
            <a:off x="225910" y="129092"/>
            <a:ext cx="2854194" cy="32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云形 19"/>
          <p:cNvSpPr/>
          <p:nvPr/>
        </p:nvSpPr>
        <p:spPr>
          <a:xfrm>
            <a:off x="3098203" y="279699"/>
            <a:ext cx="9093798" cy="5421853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22" name="图片 21" descr="res03_attpic_brief.jpg"/>
          <p:cNvPicPr>
            <a:picLocks noChangeAspect="1"/>
          </p:cNvPicPr>
          <p:nvPr/>
        </p:nvPicPr>
        <p:blipFill>
          <a:blip r:embed="rId5" cstate="print"/>
          <a:srcRect l="8286" t="1541" r="7143" b="3042"/>
          <a:stretch>
            <a:fillRect/>
          </a:stretch>
        </p:blipFill>
        <p:spPr>
          <a:xfrm>
            <a:off x="729342" y="1548199"/>
            <a:ext cx="2503715" cy="3764030"/>
          </a:xfrm>
          <a:prstGeom prst="rect">
            <a:avLst/>
          </a:prstGeom>
        </p:spPr>
      </p:pic>
      <p:pic>
        <p:nvPicPr>
          <p:cNvPr id="23" name="图片 22" descr="112633332.jpg"/>
          <p:cNvPicPr>
            <a:picLocks noChangeAspect="1"/>
          </p:cNvPicPr>
          <p:nvPr/>
        </p:nvPicPr>
        <p:blipFill>
          <a:blip r:embed="rId6" cstate="print"/>
          <a:srcRect l="5038" t="2094" r="4356" b="1309"/>
          <a:stretch>
            <a:fillRect/>
          </a:stretch>
        </p:blipFill>
        <p:spPr>
          <a:xfrm>
            <a:off x="3799115" y="1778664"/>
            <a:ext cx="3015343" cy="356622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rot="21335162">
            <a:off x="299141" y="138977"/>
            <a:ext cx="3647153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水运浑天仪</a:t>
            </a:r>
          </a:p>
        </p:txBody>
      </p:sp>
      <p:pic>
        <p:nvPicPr>
          <p:cNvPr id="25" name="图片 24" descr="135942109_14830018286331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73042" y="2068286"/>
            <a:ext cx="4185558" cy="3068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03616" y="-60086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2847" y="1272655"/>
            <a:ext cx="299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明 永乐年间</a:t>
            </a:r>
          </a:p>
        </p:txBody>
      </p:sp>
    </p:spTree>
    <p:extLst>
      <p:ext uri="{BB962C8B-B14F-4D97-AF65-F5344CB8AC3E}">
        <p14:creationId xmlns:p14="http://schemas.microsoft.com/office/powerpoint/2010/main" val="2424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25" name="图片 24" descr="E]V3LU_95`}AFRAXNM1PW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408" y="283028"/>
            <a:ext cx="2566307" cy="33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云形 25"/>
          <p:cNvSpPr/>
          <p:nvPr/>
        </p:nvSpPr>
        <p:spPr>
          <a:xfrm>
            <a:off x="2895600" y="130629"/>
            <a:ext cx="8871857" cy="5388427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16828" y="679822"/>
            <a:ext cx="689065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latin typeface="华文楷体" pitchFamily="2" charset="-122"/>
                <a:ea typeface="华文楷体" pitchFamily="2" charset="-122"/>
              </a:rPr>
              <a:t>永乐大钟，中国现存最大的青铜钟。</a:t>
            </a:r>
            <a:r>
              <a:rPr lang="zh-CN" altLang="zh-CN" sz="4400" dirty="0">
                <a:latin typeface="华文楷体" pitchFamily="2" charset="-122"/>
                <a:ea typeface="华文楷体" pitchFamily="2" charset="-122"/>
              </a:rPr>
              <a:t>高约</a:t>
            </a:r>
            <a:r>
              <a:rPr lang="en-US" altLang="zh-CN" sz="4400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zh-CN" sz="4400" dirty="0">
                <a:latin typeface="华文楷体" pitchFamily="2" charset="-122"/>
                <a:ea typeface="华文楷体" pitchFamily="2" charset="-122"/>
              </a:rPr>
              <a:t>米，这座钟表的机件虽然又重又大，所走的时间却十分精确。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25" name="图片 24" descr="E]V3LU_95`}AFRAXNM1PW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408" y="283028"/>
            <a:ext cx="2566307" cy="33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云形 25"/>
          <p:cNvSpPr/>
          <p:nvPr/>
        </p:nvSpPr>
        <p:spPr>
          <a:xfrm>
            <a:off x="2895600" y="130629"/>
            <a:ext cx="8871857" cy="4985657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016828" y="970892"/>
            <a:ext cx="71083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永乐大钟有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sz="3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五绝</a:t>
            </a:r>
            <a:r>
              <a:rPr lang="en-US" altLang="zh-CN" sz="3600" dirty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。第一绝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形大量重、历史悠久。第二绝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世界上铭文字数最多的一口大钟。第三绝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奇妙优美的音响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第四绝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科学的力学结构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zh-CN" sz="3600" dirty="0">
                <a:latin typeface="华文楷体" pitchFamily="2" charset="-122"/>
                <a:ea typeface="华文楷体" pitchFamily="2" charset="-122"/>
              </a:rPr>
              <a:t>第五绝是高超的铸造工艺。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193</Words>
  <Application>Microsoft Office PowerPoint</Application>
  <PresentationFormat>宽屏</PresentationFormat>
  <Paragraphs>43</Paragraphs>
  <Slides>13</Slides>
  <Notes>12</Notes>
  <HiddenSlides>0</HiddenSlides>
  <MMClips>6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方正静蕾简体</vt:lpstr>
      <vt:lpstr>华文楷体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玲洁</dc:creator>
  <cp:lastModifiedBy>何 玲洁</cp:lastModifiedBy>
  <cp:revision>34</cp:revision>
  <dcterms:created xsi:type="dcterms:W3CDTF">2018-10-23T14:04:06Z</dcterms:created>
  <dcterms:modified xsi:type="dcterms:W3CDTF">2018-11-14T15:03:54Z</dcterms:modified>
</cp:coreProperties>
</file>