
<file path=[Content_Types].xml><?xml version="1.0" encoding="utf-8"?>
<Types xmlns="http://schemas.openxmlformats.org/package/2006/content-types">
  <Default Extension="jpeg" ContentType="image/jpe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9" r:id="rId4"/>
    <p:sldId id="274" r:id="rId5"/>
    <p:sldId id="275" r:id="rId6"/>
    <p:sldId id="260" r:id="rId7"/>
    <p:sldId id="288" r:id="rId8"/>
    <p:sldId id="261" r:id="rId9"/>
    <p:sldId id="263" r:id="rId10"/>
    <p:sldId id="278" r:id="rId11"/>
    <p:sldId id="277" r:id="rId12"/>
    <p:sldId id="276" r:id="rId13"/>
    <p:sldId id="279" r:id="rId14"/>
    <p:sldId id="281" r:id="rId15"/>
    <p:sldId id="289" r:id="rId16"/>
    <p:sldId id="264" r:id="rId17"/>
    <p:sldId id="265" r:id="rId1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9699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7188" y="609600"/>
            <a:ext cx="2135187" cy="54895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609600"/>
            <a:ext cx="6253163" cy="54895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1625" y="1905000"/>
            <a:ext cx="4194175" cy="4194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194175" cy="4194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 noRot="1"/>
          </p:cNvSpPr>
          <p:nvPr>
            <p:ph type="title"/>
          </p:nvPr>
        </p:nvSpPr>
        <p:spPr>
          <a:xfrm>
            <a:off x="301625" y="609600"/>
            <a:ext cx="854075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 noRot="1"/>
          </p:cNvSpPr>
          <p:nvPr>
            <p:ph type="body" idx="1"/>
          </p:nvPr>
        </p:nvSpPr>
        <p:spPr>
          <a:xfrm>
            <a:off x="301625" y="1905000"/>
            <a:ext cx="8540750" cy="419417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anose="05000000000000000000" pitchFamily="2" charset="2"/>
        <a:buChar char="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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074" name="WordArt 4"/>
          <p:cNvSpPr>
            <a:spLocks noTextEdit="1"/>
          </p:cNvSpPr>
          <p:nvPr/>
        </p:nvSpPr>
        <p:spPr>
          <a:xfrm>
            <a:off x="2057400" y="1828800"/>
            <a:ext cx="62484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ln w="19050" cap="flat" cmpd="sng">
                  <a:solidFill>
                    <a:srgbClr val="99CC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66CC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小主持人培训课程</a:t>
            </a:r>
            <a:endParaRPr lang="zh-CN" altLang="en-US" sz="3600">
              <a:ln w="19050" cap="flat" cmpd="sng">
                <a:solidFill>
                  <a:srgbClr val="99CCFF"/>
                </a:solidFill>
                <a:prstDash val="solid"/>
                <a:headEnd type="none" w="med" len="med"/>
                <a:tailEnd type="none" w="med" len="med"/>
              </a:ln>
              <a:solidFill>
                <a:srgbClr val="0066CC"/>
              </a:solidFill>
              <a:effectLst>
                <a:outerShdw dist="35921" dir="2699999" algn="ctr" rotWithShape="0">
                  <a:srgbClr val="990000"/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489700" y="3736975"/>
            <a:ext cx="18923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第四</a:t>
            </a:r>
            <a:r>
              <a:rPr lang="zh-CN" altLang="en-US"/>
              <a:t>课</a:t>
            </a:r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solidFill>
                  <a:srgbClr val="0000FF"/>
                </a:solidFill>
                <a:sym typeface="+mn-ea"/>
              </a:rPr>
              <a:t>三、演讲</a:t>
            </a:r>
            <a:endParaRPr lang="zh-CN" altLang="en-US" dirty="0">
              <a:solidFill>
                <a:srgbClr val="0000FF"/>
              </a:solidFill>
              <a:sym typeface="+mn-ea"/>
            </a:endParaRPr>
          </a:p>
        </p:txBody>
      </p:sp>
      <p:sp>
        <p:nvSpPr>
          <p:cNvPr id="8195" name="Rectangle 3"/>
          <p:cNvSpPr>
            <a:spLocks noGrp="1" noRot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vert="horz" wrap="square" lIns="91440" tIns="45720" rIns="91440" bIns="45720" anchor="t"/>
          <a:p>
            <a:pPr algn="l" eaLnBrk="1" hangingPunct="1">
              <a:buNone/>
            </a:pPr>
            <a:r>
              <a:rPr lang="en-US" sz="2800">
                <a:latin typeface="华文隶书" pitchFamily="2" charset="-122"/>
                <a:ea typeface="华文隶书" pitchFamily="2" charset="-122"/>
                <a:sym typeface="+mn-ea"/>
              </a:rPr>
              <a:t>5</a:t>
            </a:r>
            <a:r>
              <a:rPr lang="zh-CN" altLang="en-US" sz="2800">
                <a:latin typeface="华文隶书" pitchFamily="2" charset="-122"/>
                <a:ea typeface="华文隶书" pitchFamily="2" charset="-122"/>
                <a:sym typeface="+mn-ea"/>
              </a:rPr>
              <a:t>、保持简单。（演讲不是越长越好，自己观点要清晰，千万不要说着脱离主题</a:t>
            </a:r>
            <a:r>
              <a:rPr lang="zh-CN" altLang="en-US" sz="2800">
                <a:latin typeface="华文隶书" pitchFamily="2" charset="-122"/>
                <a:ea typeface="华文隶书" pitchFamily="2" charset="-122"/>
                <a:sym typeface="+mn-ea"/>
              </a:rPr>
              <a:t>）</a:t>
            </a:r>
            <a:endParaRPr lang="zh-CN" altLang="en-US" sz="2800">
              <a:latin typeface="华文隶书" pitchFamily="2" charset="-122"/>
              <a:ea typeface="华文隶书" pitchFamily="2" charset="-122"/>
              <a:sym typeface="+mn-ea"/>
            </a:endParaRPr>
          </a:p>
          <a:p>
            <a:pPr algn="l" eaLnBrk="1" hangingPunct="1">
              <a:buNone/>
            </a:pPr>
            <a:r>
              <a:rPr lang="en-US" altLang="zh-CN" sz="2800">
                <a:latin typeface="华文隶书" pitchFamily="2" charset="-122"/>
                <a:ea typeface="华文隶书" pitchFamily="2" charset="-122"/>
                <a:sym typeface="+mn-ea"/>
              </a:rPr>
              <a:t>6</a:t>
            </a:r>
            <a:r>
              <a:rPr lang="zh-CN" altLang="en-US" sz="2800">
                <a:latin typeface="华文隶书" pitchFamily="2" charset="-122"/>
                <a:ea typeface="华文隶书" pitchFamily="2" charset="-122"/>
                <a:sym typeface="+mn-ea"/>
              </a:rPr>
              <a:t>、学会运用主持的外部技巧。（停连重音</a:t>
            </a:r>
            <a:r>
              <a:rPr lang="zh-CN" altLang="en-US" sz="2800">
                <a:latin typeface="华文隶书" pitchFamily="2" charset="-122"/>
                <a:ea typeface="华文隶书" pitchFamily="2" charset="-122"/>
                <a:sym typeface="+mn-ea"/>
              </a:rPr>
              <a:t>）</a:t>
            </a:r>
            <a:endParaRPr lang="zh-CN" altLang="en-US" sz="2800">
              <a:latin typeface="华文隶书" pitchFamily="2" charset="-122"/>
              <a:ea typeface="华文隶书" pitchFamily="2" charset="-122"/>
              <a:sym typeface="+mn-ea"/>
            </a:endParaRPr>
          </a:p>
          <a:p>
            <a:pPr algn="l" eaLnBrk="1" hangingPunct="1">
              <a:buNone/>
            </a:pPr>
            <a:r>
              <a:rPr lang="en-US" altLang="zh-CN" sz="2800">
                <a:latin typeface="华文隶书" pitchFamily="2" charset="-122"/>
                <a:ea typeface="华文隶书" pitchFamily="2" charset="-122"/>
                <a:sym typeface="+mn-ea"/>
              </a:rPr>
              <a:t>7</a:t>
            </a:r>
            <a:r>
              <a:rPr lang="zh-CN" altLang="en-US" sz="2800">
                <a:latin typeface="华文隶书" pitchFamily="2" charset="-122"/>
                <a:ea typeface="华文隶书" pitchFamily="2" charset="-122"/>
                <a:sym typeface="+mn-ea"/>
              </a:rPr>
              <a:t>、定位适合你的演讲风格。（不论严肃，温柔，轻快，激情的演讲，适合自己的才是最好的。</a:t>
            </a:r>
            <a:r>
              <a:rPr lang="zh-CN" altLang="en-US" sz="2800">
                <a:latin typeface="华文隶书" pitchFamily="2" charset="-122"/>
                <a:ea typeface="华文隶书" pitchFamily="2" charset="-122"/>
                <a:sym typeface="+mn-ea"/>
              </a:rPr>
              <a:t>）</a:t>
            </a:r>
            <a:endParaRPr lang="zh-CN" altLang="en-US" sz="2800">
              <a:latin typeface="华文隶书" pitchFamily="2" charset="-122"/>
              <a:ea typeface="华文隶书" pitchFamily="2" charset="-122"/>
              <a:sym typeface="+mn-ea"/>
            </a:endParaRPr>
          </a:p>
          <a:p>
            <a:pPr algn="l" eaLnBrk="1" hangingPunct="1">
              <a:buNone/>
            </a:pPr>
            <a:endParaRPr lang="zh-CN" altLang="en-US" sz="2800">
              <a:latin typeface="华文隶书" pitchFamily="2" charset="-122"/>
              <a:ea typeface="华文隶书" pitchFamily="2" charset="-122"/>
              <a:sym typeface="+mn-ea"/>
            </a:endParaRPr>
          </a:p>
          <a:p>
            <a:pPr algn="l" eaLnBrk="1" hangingPunct="1">
              <a:buNone/>
            </a:pPr>
            <a:r>
              <a:rPr lang="zh-CN" altLang="en-US" sz="2800">
                <a:latin typeface="华文隶书" pitchFamily="2" charset="-122"/>
                <a:ea typeface="华文隶书" pitchFamily="2" charset="-122"/>
                <a:sym typeface="+mn-ea"/>
              </a:rPr>
              <a:t>下面，你也试着做一篇演讲。</a:t>
            </a:r>
            <a:endParaRPr lang="zh-CN" altLang="en-US" sz="2800">
              <a:latin typeface="华文隶书" pitchFamily="2" charset="-122"/>
              <a:ea typeface="华文隶书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solidFill>
                  <a:srgbClr val="0000FF"/>
                </a:solidFill>
                <a:sym typeface="+mn-ea"/>
              </a:rPr>
              <a:t>三、演讲</a:t>
            </a:r>
            <a:endParaRPr lang="zh-CN" altLang="en-US" dirty="0">
              <a:solidFill>
                <a:srgbClr val="0000FF"/>
              </a:solidFill>
              <a:sym typeface="+mn-ea"/>
            </a:endParaRPr>
          </a:p>
        </p:txBody>
      </p:sp>
      <p:sp>
        <p:nvSpPr>
          <p:cNvPr id="8195" name="Rectangle 3"/>
          <p:cNvSpPr>
            <a:spLocks noGrp="1" noRot="1"/>
          </p:cNvSpPr>
          <p:nvPr>
            <p:ph idx="1"/>
          </p:nvPr>
        </p:nvSpPr>
        <p:spPr>
          <a:xfrm>
            <a:off x="457200" y="1851660"/>
            <a:ext cx="8229600" cy="4525963"/>
          </a:xfrm>
        </p:spPr>
        <p:txBody>
          <a:bodyPr vert="horz" wrap="square" lIns="91440" tIns="45720" rIns="91440" bIns="45720" anchor="t"/>
          <a:p>
            <a:pPr algn="ctr" eaLnBrk="1" hangingPunct="1">
              <a:buNone/>
            </a:pPr>
            <a:r>
              <a:rPr lang="zh-CN" altLang="en-US" sz="2800" b="1">
                <a:sym typeface="+mn-ea"/>
              </a:rPr>
              <a:t>《生命因爱而美丽》</a:t>
            </a:r>
            <a:endParaRPr lang="zh-CN" altLang="en-US" sz="2800" b="1">
              <a:sym typeface="+mn-ea"/>
            </a:endParaRPr>
          </a:p>
          <a:p>
            <a:pPr algn="l" eaLnBrk="1" hangingPunct="1">
              <a:buNone/>
            </a:pPr>
            <a:r>
              <a:rPr lang="zh-CN" altLang="en-US" sz="2800" b="1">
                <a:sym typeface="+mn-ea"/>
              </a:rPr>
              <a:t>看到演讲主题后想想这些问题：</a:t>
            </a:r>
            <a:endParaRPr lang="zh-CN" altLang="en-US" sz="2800" b="1">
              <a:sym typeface="+mn-ea"/>
            </a:endParaRPr>
          </a:p>
          <a:p>
            <a:pPr algn="l" eaLnBrk="1" hangingPunct="1">
              <a:buNone/>
            </a:pPr>
            <a:r>
              <a:rPr lang="en-US" altLang="zh-CN" sz="2800" b="1">
                <a:sym typeface="+mn-ea"/>
              </a:rPr>
              <a:t>1</a:t>
            </a:r>
            <a:r>
              <a:rPr lang="zh-CN" altLang="en-US" sz="2800" b="1">
                <a:sym typeface="+mn-ea"/>
              </a:rPr>
              <a:t>、什么是爱，你理解的爱应该是怎样的？</a:t>
            </a:r>
            <a:endParaRPr lang="zh-CN" altLang="en-US" sz="2800" b="1">
              <a:sym typeface="+mn-ea"/>
            </a:endParaRPr>
          </a:p>
          <a:p>
            <a:pPr algn="l" eaLnBrk="1" hangingPunct="1">
              <a:buNone/>
            </a:pPr>
            <a:r>
              <a:rPr lang="en-US" altLang="zh-CN" sz="2800" b="1">
                <a:sym typeface="+mn-ea"/>
              </a:rPr>
              <a:t>2</a:t>
            </a:r>
            <a:r>
              <a:rPr lang="zh-CN" altLang="en-US" sz="2800" b="1">
                <a:sym typeface="+mn-ea"/>
              </a:rPr>
              <a:t>、如果没有爱，你认为世界会怎样？</a:t>
            </a:r>
            <a:endParaRPr lang="zh-CN" altLang="en-US" sz="2800" b="1">
              <a:sym typeface="+mn-ea"/>
            </a:endParaRPr>
          </a:p>
          <a:p>
            <a:pPr algn="l" eaLnBrk="1" hangingPunct="1">
              <a:buNone/>
            </a:pPr>
            <a:r>
              <a:rPr lang="en-US" altLang="zh-CN" sz="2800" b="1">
                <a:sym typeface="+mn-ea"/>
              </a:rPr>
              <a:t>3</a:t>
            </a:r>
            <a:r>
              <a:rPr lang="zh-CN" altLang="en-US" sz="2800" b="1">
                <a:sym typeface="+mn-ea"/>
              </a:rPr>
              <a:t>、</a:t>
            </a:r>
            <a:r>
              <a:rPr lang="zh-CN" altLang="en-US" sz="2800" b="1">
                <a:sym typeface="+mn-ea"/>
              </a:rPr>
              <a:t>你亲身经历，或者看到过什么让你感动不已的</a:t>
            </a:r>
            <a:r>
              <a:rPr lang="en-US" altLang="zh-CN" sz="2800" b="1">
                <a:sym typeface="+mn-ea"/>
              </a:rPr>
              <a:t>“</a:t>
            </a:r>
            <a:r>
              <a:rPr lang="zh-CN" altLang="en-US" sz="2800" b="1">
                <a:sym typeface="+mn-ea"/>
              </a:rPr>
              <a:t>爱</a:t>
            </a:r>
            <a:r>
              <a:rPr lang="en-US" altLang="zh-CN" sz="2800" b="1">
                <a:sym typeface="+mn-ea"/>
              </a:rPr>
              <a:t>”</a:t>
            </a:r>
            <a:r>
              <a:rPr lang="zh-CN" altLang="en-US" sz="2800" b="1">
                <a:sym typeface="+mn-ea"/>
              </a:rPr>
              <a:t>？</a:t>
            </a:r>
            <a:endParaRPr lang="zh-CN" altLang="en-US" sz="2800" b="1">
              <a:sym typeface="+mn-ea"/>
            </a:endParaRPr>
          </a:p>
          <a:p>
            <a:pPr algn="l" eaLnBrk="1" hangingPunct="1">
              <a:buNone/>
            </a:pPr>
            <a:endParaRPr lang="zh-CN" altLang="en-US" sz="2800" b="1">
              <a:sym typeface="+mn-ea"/>
            </a:endParaRPr>
          </a:p>
          <a:p>
            <a:pPr algn="l" eaLnBrk="1" hangingPunct="1">
              <a:buNone/>
            </a:pPr>
            <a:r>
              <a:rPr lang="zh-CN" altLang="en-US" sz="2800" b="1">
                <a:sym typeface="+mn-ea"/>
              </a:rPr>
              <a:t>说说你身边有没有那些让你感懂不已的故事。</a:t>
            </a:r>
            <a:endParaRPr lang="zh-CN" altLang="en-US" sz="2800" b="1">
              <a:sym typeface="+mn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solidFill>
                  <a:srgbClr val="0000FF"/>
                </a:solidFill>
                <a:sym typeface="+mn-ea"/>
              </a:rPr>
              <a:t>三、</a:t>
            </a:r>
            <a:r>
              <a:rPr lang="zh-CN" altLang="en-US" dirty="0">
                <a:solidFill>
                  <a:srgbClr val="0000FF"/>
                </a:solidFill>
                <a:sym typeface="+mn-ea"/>
              </a:rPr>
              <a:t>演讲</a:t>
            </a:r>
            <a:endParaRPr lang="zh-CN" altLang="en-US" dirty="0">
              <a:solidFill>
                <a:srgbClr val="0000FF"/>
              </a:solidFill>
              <a:sym typeface="+mn-ea"/>
            </a:endParaRPr>
          </a:p>
        </p:txBody>
      </p:sp>
      <p:sp>
        <p:nvSpPr>
          <p:cNvPr id="8195" name="Rectangle 3"/>
          <p:cNvSpPr>
            <a:spLocks noGrp="1" noRot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vert="horz" wrap="square" lIns="91440" tIns="45720" rIns="91440" bIns="45720" anchor="t"/>
          <a:p>
            <a:pPr>
              <a:spcBef>
                <a:spcPct val="50000"/>
              </a:spcBef>
            </a:pPr>
            <a:r>
              <a:rPr lang="zh-CN" altLang="en-US" sz="2800" dirty="0" smtClean="0">
                <a:latin typeface="黑体" panose="02010609060101010101" pitchFamily="2" charset="-122"/>
                <a:ea typeface="黑体" panose="02010609060101010101" pitchFamily="2" charset="-122"/>
              </a:rPr>
              <a:t>想要你的演讲出彩，就请：</a:t>
            </a:r>
            <a:endParaRPr lang="zh-CN" altLang="en-US" sz="2800" dirty="0" smtClean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2800" dirty="0" smtClean="0">
                <a:latin typeface="黑体" panose="02010609060101010101" pitchFamily="2" charset="-122"/>
                <a:ea typeface="黑体" panose="02010609060101010101" pitchFamily="2" charset="-122"/>
              </a:rPr>
              <a:t>1</a:t>
            </a:r>
            <a:r>
              <a:rPr lang="zh-CN" altLang="en-US" sz="2800" dirty="0" smtClean="0">
                <a:latin typeface="黑体" panose="02010609060101010101" pitchFamily="2" charset="-122"/>
                <a:ea typeface="黑体" panose="02010609060101010101" pitchFamily="2" charset="-122"/>
              </a:rPr>
              <a:t>、一个意想不到的故事。（当大家都是一个主题的演讲时，谁的故事与众不同，谁的就更有吸引力</a:t>
            </a:r>
            <a:r>
              <a:rPr lang="zh-CN" altLang="en-US" sz="2800" dirty="0" smtClean="0">
                <a:latin typeface="黑体" panose="02010609060101010101" pitchFamily="2" charset="-122"/>
                <a:ea typeface="黑体" panose="02010609060101010101" pitchFamily="2" charset="-122"/>
              </a:rPr>
              <a:t>）</a:t>
            </a:r>
            <a:endParaRPr lang="zh-CN" altLang="en-US" sz="2800" dirty="0" smtClean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2800" dirty="0" smtClean="0"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r>
              <a:rPr lang="zh-CN" altLang="en-US" sz="2800" dirty="0" smtClean="0">
                <a:latin typeface="黑体" panose="02010609060101010101" pitchFamily="2" charset="-122"/>
                <a:ea typeface="黑体" panose="02010609060101010101" pitchFamily="2" charset="-122"/>
              </a:rPr>
              <a:t>、最后主题的升华（不要为了讲故事而讲故事，只有把故事变成一个个引人深思的道理，让听众有所启发才是你的真正目的</a:t>
            </a:r>
            <a:r>
              <a:rPr lang="zh-CN" altLang="en-US" sz="2800" dirty="0" smtClean="0">
                <a:latin typeface="黑体" panose="02010609060101010101" pitchFamily="2" charset="-122"/>
                <a:ea typeface="黑体" panose="02010609060101010101" pitchFamily="2" charset="-122"/>
              </a:rPr>
              <a:t>）</a:t>
            </a:r>
            <a:endParaRPr lang="zh-CN" altLang="en-US" sz="2800" dirty="0" smtClean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solidFill>
                  <a:srgbClr val="0000FF"/>
                </a:solidFill>
                <a:sym typeface="+mn-ea"/>
              </a:rPr>
              <a:t>三、演讲</a:t>
            </a:r>
            <a:endParaRPr lang="zh-CN" altLang="en-US" dirty="0">
              <a:solidFill>
                <a:srgbClr val="0000FF"/>
              </a:solidFill>
              <a:sym typeface="+mn-ea"/>
            </a:endParaRPr>
          </a:p>
        </p:txBody>
      </p:sp>
      <p:sp>
        <p:nvSpPr>
          <p:cNvPr id="8195" name="Rectangle 3"/>
          <p:cNvSpPr>
            <a:spLocks noGrp="1" noRot="1"/>
          </p:cNvSpPr>
          <p:nvPr>
            <p:ph idx="1"/>
          </p:nvPr>
        </p:nvSpPr>
        <p:spPr>
          <a:xfrm>
            <a:off x="457200" y="1577975"/>
            <a:ext cx="8229600" cy="4525963"/>
          </a:xfrm>
        </p:spPr>
        <p:txBody>
          <a:bodyPr vert="horz" wrap="square" lIns="91440" tIns="45720" rIns="91440" bIns="45720" anchor="t"/>
          <a:p>
            <a:pPr algn="l" eaLnBrk="1" hangingPunct="1">
              <a:buNone/>
            </a:pPr>
            <a:r>
              <a:rPr lang="zh-CN" altLang="en-US" sz="2800" b="1">
                <a:sym typeface="+mn-ea"/>
              </a:rPr>
              <a:t>欣赏优秀演讲的片段：</a:t>
            </a:r>
            <a:endParaRPr lang="zh-CN" altLang="en-US" sz="2800" b="1">
              <a:sym typeface="+mn-ea"/>
            </a:endParaRPr>
          </a:p>
          <a:p>
            <a:pPr algn="l" eaLnBrk="1" hangingPunct="1">
              <a:buNone/>
            </a:pPr>
            <a:r>
              <a:rPr lang="zh-CN" altLang="en-US" sz="2800" b="1">
                <a:sym typeface="+mn-ea"/>
              </a:rPr>
              <a:t>          有这样一个画面，一直浮现在我的脑海里：地动山摇，他弓着身子，张开双臂紧紧地趴在桌子上，伴着雷鸣般的响声，冰雹般的砖瓦、灰尘、树木纷纷坠落到他的头上、手上、背上，热血顿时喷 涌而出。他咬着牙，拼命地撑住课桌，如同一只护卫小鸡的母鸡。2008年5月13日22时12分，当搜救人员从废墟中将他的遗体扒出来时，他的双臂还是张开着趴在讲台上，在他的身下还蜷伏着四个幸存的学生。他，就是2008年感动中国人物，被湖南省委书记张春贤誉为“英雄不死，精神千秋”的谭千秋老师。</a:t>
            </a:r>
            <a:endParaRPr lang="zh-CN" altLang="en-US" sz="2800" b="1">
              <a:sym typeface="+mn-ea"/>
            </a:endParaRPr>
          </a:p>
          <a:p>
            <a:pPr algn="l" eaLnBrk="1" hangingPunct="1">
              <a:buNone/>
            </a:pPr>
            <a:endParaRPr lang="zh-CN" altLang="en-US" sz="2800" b="1">
              <a:sym typeface="+mn-ea"/>
            </a:endParaRPr>
          </a:p>
          <a:p>
            <a:pPr algn="l" eaLnBrk="1" hangingPunct="1">
              <a:buNone/>
            </a:pPr>
            <a:r>
              <a:rPr lang="zh-CN" altLang="en-US" sz="2800" b="1">
                <a:sym typeface="+mn-ea"/>
              </a:rPr>
              <a:t> </a:t>
            </a:r>
            <a:endParaRPr lang="zh-CN" altLang="en-US" sz="2800" b="1">
              <a:sym typeface="+mn-e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solidFill>
                  <a:srgbClr val="0000FF"/>
                </a:solidFill>
                <a:sym typeface="+mn-ea"/>
              </a:rPr>
              <a:t>三、演讲</a:t>
            </a:r>
            <a:endParaRPr lang="zh-CN" altLang="en-US" dirty="0">
              <a:solidFill>
                <a:srgbClr val="0000FF"/>
              </a:solidFill>
              <a:sym typeface="+mn-ea"/>
            </a:endParaRPr>
          </a:p>
        </p:txBody>
      </p:sp>
      <p:sp>
        <p:nvSpPr>
          <p:cNvPr id="8195" name="Rectangle 3"/>
          <p:cNvSpPr>
            <a:spLocks noGrp="1" noRot="1"/>
          </p:cNvSpPr>
          <p:nvPr>
            <p:ph idx="1"/>
          </p:nvPr>
        </p:nvSpPr>
        <p:spPr>
          <a:xfrm>
            <a:off x="457200" y="1577975"/>
            <a:ext cx="8229600" cy="4525963"/>
          </a:xfrm>
        </p:spPr>
        <p:txBody>
          <a:bodyPr vert="horz" wrap="square" lIns="91440" tIns="45720" rIns="91440" bIns="45720" anchor="t"/>
          <a:p>
            <a:pPr algn="l" eaLnBrk="1" hangingPunct="1">
              <a:buNone/>
            </a:pPr>
            <a:r>
              <a:rPr lang="zh-CN" altLang="en-US" sz="2800" b="1">
                <a:sym typeface="+mn-ea"/>
              </a:rPr>
              <a:t>欣赏优秀演讲的片段：</a:t>
            </a:r>
            <a:endParaRPr lang="zh-CN" altLang="en-US" sz="2800" b="1">
              <a:sym typeface="+mn-ea"/>
            </a:endParaRPr>
          </a:p>
          <a:p>
            <a:pPr algn="l" eaLnBrk="1" hangingPunct="1">
              <a:buNone/>
            </a:pPr>
            <a:r>
              <a:rPr lang="zh-CN" altLang="en-US" sz="2800" b="1">
                <a:sym typeface="+mn-ea"/>
              </a:rPr>
              <a:t>         爱，是人类以及一切生物的起点，生命永恒的主题。无论哪个时代，哪个民族，人们都歌颂着爱，渴望着爱。古人说：“仁者，爱人”；现代人说：“爱是世界上最美丽的语言”。生命的旅程，因为有了爱的陪伴而美丽。爱，有很多种形式：暖人心房，细致如微的亲人之爱，同甘共苦、有难同当的朋友之间；相濡以沫、致死不渝的恋人之爱，大众的宽广博爱，从政者的勤政爱民，工作的人们爱岗敬业。</a:t>
            </a:r>
            <a:endParaRPr lang="zh-CN" altLang="en-US" sz="2800" b="1">
              <a:sym typeface="+mn-e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42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solidFill>
                  <a:srgbClr val="0000FF"/>
                </a:solidFill>
              </a:rPr>
              <a:t>三、演讲</a:t>
            </a:r>
            <a:endParaRPr lang="zh-CN" altLang="en-US" dirty="0">
              <a:solidFill>
                <a:srgbClr val="0000FF"/>
              </a:solidFill>
            </a:endParaRPr>
          </a:p>
        </p:txBody>
      </p:sp>
      <p:sp>
        <p:nvSpPr>
          <p:cNvPr id="10243" name="Rectangle 3"/>
          <p:cNvSpPr>
            <a:spLocks noGrp="1" noRot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vert="horz" wrap="square" lIns="91440" tIns="45720" rIns="91440" bIns="45720" anchor="t"/>
          <a:p>
            <a:pPr marL="0" indent="0" algn="ctr" eaLnBrk="1" hangingPunct="1">
              <a:lnSpc>
                <a:spcPct val="80000"/>
              </a:lnSpc>
              <a:buNone/>
            </a:pPr>
            <a:endParaRPr lang="zh-CN" altLang="en-US" sz="2800" dirty="0"/>
          </a:p>
          <a:p>
            <a:pPr marL="0" indent="0" algn="ctr" eaLnBrk="1" hangingPunct="1">
              <a:lnSpc>
                <a:spcPct val="80000"/>
              </a:lnSpc>
              <a:buNone/>
            </a:pPr>
            <a:endParaRPr lang="zh-CN" altLang="en-US" sz="2800" dirty="0"/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zh-CN" altLang="en-US" sz="2800" dirty="0"/>
              <a:t>最后，请同学们下周准备可以演讲三到五分钟的属于你的</a:t>
            </a:r>
            <a:r>
              <a:rPr lang="zh-CN" altLang="en-US" sz="2800" dirty="0">
                <a:solidFill>
                  <a:srgbClr val="FF0000"/>
                </a:solidFill>
              </a:rPr>
              <a:t>《生命因爱而美丽》</a:t>
            </a:r>
            <a:r>
              <a:rPr lang="zh-CN" altLang="en-US" sz="2800" dirty="0"/>
              <a:t>的演讲稿吧！</a:t>
            </a:r>
            <a:endParaRPr lang="zh-CN" altLang="en-US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1266" name="Text Box 6"/>
          <p:cNvSpPr txBox="1"/>
          <p:nvPr/>
        </p:nvSpPr>
        <p:spPr>
          <a:xfrm>
            <a:off x="3870325" y="2308225"/>
            <a:ext cx="1841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endParaRPr lang="zh-CN" altLang="zh-CN" dirty="0">
              <a:latin typeface="Arial" panose="020B0604020202020204" pitchFamily="34" charset="0"/>
            </a:endParaRPr>
          </a:p>
        </p:txBody>
      </p:sp>
      <p:sp>
        <p:nvSpPr>
          <p:cNvPr id="11267" name="Text Box 8"/>
          <p:cNvSpPr txBox="1"/>
          <p:nvPr/>
        </p:nvSpPr>
        <p:spPr>
          <a:xfrm rot="-153995">
            <a:off x="1865313" y="2819400"/>
            <a:ext cx="5716587" cy="1200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zh-CN" altLang="en-US" sz="7200" dirty="0">
                <a:solidFill>
                  <a:srgbClr val="FF66CC"/>
                </a:solidFill>
                <a:latin typeface="宋体" panose="02010600030101010101" pitchFamily="2" charset="-122"/>
              </a:rPr>
              <a:t>谢谢</a:t>
            </a:r>
            <a:endParaRPr lang="zh-CN" altLang="en-US" sz="7200" dirty="0">
              <a:solidFill>
                <a:srgbClr val="FF66CC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 noRot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solidFill>
                  <a:srgbClr val="0000FF"/>
                </a:solidFill>
              </a:rPr>
              <a:t>一、复习一下</a:t>
            </a:r>
            <a:endParaRPr lang="zh-CN" altLang="en-US" dirty="0">
              <a:solidFill>
                <a:srgbClr val="0000FF"/>
              </a:solidFill>
            </a:endParaRPr>
          </a:p>
        </p:txBody>
      </p:sp>
      <p:sp>
        <p:nvSpPr>
          <p:cNvPr id="5123" name="Rectangle 3"/>
          <p:cNvSpPr>
            <a:spLocks noGrp="1" noRot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 vert="horz" wrap="square" lIns="91440" tIns="45720" rIns="91440" bIns="45720" anchor="t"/>
          <a:p>
            <a:pPr eaLnBrk="1" hangingPunct="1"/>
            <a:r>
              <a:rPr lang="zh-CN" altLang="en-US" dirty="0"/>
              <a:t>　</a:t>
            </a:r>
            <a:r>
              <a:rPr lang="en-US" altLang="zh-CN" dirty="0"/>
              <a:t>1</a:t>
            </a:r>
            <a:r>
              <a:rPr lang="zh-CN" altLang="en-US" dirty="0"/>
              <a:t>、绕口令</a:t>
            </a:r>
            <a:r>
              <a:rPr lang="en-US" altLang="zh-CN" dirty="0"/>
              <a:t>8</a:t>
            </a:r>
            <a:r>
              <a:rPr lang="zh-CN" altLang="en-US" dirty="0"/>
              <a:t>秒完成任务</a:t>
            </a:r>
            <a:endParaRPr lang="zh-CN" altLang="en-US" dirty="0"/>
          </a:p>
          <a:p>
            <a:pPr eaLnBrk="1" hangingPunct="1"/>
            <a:r>
              <a:rPr lang="en-US" altLang="zh-CN" dirty="0"/>
              <a:t>    2</a:t>
            </a:r>
            <a:r>
              <a:rPr lang="zh-CN" altLang="en-US" dirty="0"/>
              <a:t>、新闻稿播读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 noRot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solidFill>
                  <a:srgbClr val="0000FF"/>
                </a:solidFill>
              </a:rPr>
              <a:t>一、复习一下</a:t>
            </a:r>
            <a:endParaRPr lang="zh-CN" altLang="en-US" dirty="0">
              <a:solidFill>
                <a:srgbClr val="0000FF"/>
              </a:solidFill>
            </a:endParaRPr>
          </a:p>
        </p:txBody>
      </p:sp>
      <p:sp>
        <p:nvSpPr>
          <p:cNvPr id="5123" name="Rectangle 3"/>
          <p:cNvSpPr>
            <a:spLocks noGrp="1" noRot="1"/>
          </p:cNvSpPr>
          <p:nvPr>
            <p:ph idx="1"/>
          </p:nvPr>
        </p:nvSpPr>
        <p:spPr>
          <a:xfrm>
            <a:off x="457200" y="1828800"/>
            <a:ext cx="8384540" cy="4526280"/>
          </a:xfrm>
        </p:spPr>
        <p:txBody>
          <a:bodyPr vert="horz" wrap="square" lIns="91440" tIns="45720" rIns="91440" bIns="45720" anchor="t"/>
          <a:p>
            <a:pPr marL="0" indent="0" algn="ctr" eaLnBrk="1" hangingPunct="1">
              <a:buNone/>
            </a:pPr>
            <a:r>
              <a:rPr lang="en-US" altLang="zh-CN" dirty="0">
                <a:sym typeface="+mn-ea"/>
              </a:rPr>
              <a:t>打特盗 </a:t>
            </a:r>
            <a:endParaRPr lang="en-US" altLang="zh-CN" dirty="0"/>
          </a:p>
          <a:p>
            <a:pPr lvl="0" algn="ctr" eaLnBrk="1" hangingPunct="1">
              <a:lnSpc>
                <a:spcPct val="150000"/>
              </a:lnSpc>
            </a:pPr>
            <a:r>
              <a:rPr lang="en-US" altLang="zh-CN" dirty="0">
                <a:sym typeface="+mn-ea"/>
              </a:rPr>
              <a:t>调到敌岛打特盗 </a:t>
            </a:r>
            <a:endParaRPr lang="en-US" altLang="zh-CN" dirty="0"/>
          </a:p>
          <a:p>
            <a:pPr lvl="0" algn="ctr" eaLnBrk="1" hangingPunct="1">
              <a:lnSpc>
                <a:spcPct val="150000"/>
              </a:lnSpc>
            </a:pPr>
            <a:r>
              <a:rPr lang="en-US" altLang="zh-CN" dirty="0">
                <a:sym typeface="+mn-ea"/>
              </a:rPr>
              <a:t>特盗太刁投短刀 </a:t>
            </a:r>
            <a:endParaRPr lang="en-US" altLang="zh-CN" dirty="0"/>
          </a:p>
          <a:p>
            <a:pPr lvl="0" algn="ctr" eaLnBrk="1" hangingPunct="1">
              <a:lnSpc>
                <a:spcPct val="150000"/>
              </a:lnSpc>
            </a:pPr>
            <a:r>
              <a:rPr lang="en-US" altLang="zh-CN" dirty="0">
                <a:sym typeface="+mn-ea"/>
              </a:rPr>
              <a:t>挡推顶打短刀掉 </a:t>
            </a:r>
            <a:endParaRPr lang="en-US" altLang="zh-CN" dirty="0"/>
          </a:p>
          <a:p>
            <a:pPr lvl="0" algn="ctr" eaLnBrk="1" hangingPunct="1">
              <a:lnSpc>
                <a:spcPct val="150000"/>
              </a:lnSpc>
            </a:pPr>
            <a:r>
              <a:rPr lang="en-US" altLang="zh-CN" dirty="0">
                <a:sym typeface="+mn-ea"/>
              </a:rPr>
              <a:t>踏盗得刀盗打倒 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123" name="Rectangle 3"/>
          <p:cNvSpPr>
            <a:spLocks noGrp="1" noRot="1"/>
          </p:cNvSpPr>
          <p:nvPr>
            <p:ph idx="1"/>
          </p:nvPr>
        </p:nvSpPr>
        <p:spPr>
          <a:xfrm>
            <a:off x="563880" y="748030"/>
            <a:ext cx="8229600" cy="4525963"/>
          </a:xfrm>
        </p:spPr>
        <p:txBody>
          <a:bodyPr vert="horz" wrap="square" lIns="91440" tIns="45720" rIns="91440" bIns="45720" anchor="t"/>
          <a:p>
            <a:pPr algn="ctr" eaLnBrk="1" hangingPunct="1">
              <a:buNone/>
            </a:pPr>
            <a:r>
              <a:rPr lang="zh-CN" altLang="en-US" b="1">
                <a:sym typeface="+mn-ea"/>
              </a:rPr>
              <a:t>雷锋，/永恒的时代旗帜//</a:t>
            </a:r>
            <a:endParaRPr lang="zh-CN" altLang="en-US" b="1"/>
          </a:p>
          <a:p>
            <a:pPr algn="r"/>
            <a:r>
              <a:rPr lang="zh-CN" altLang="en-US" b="1">
                <a:sym typeface="+mn-ea"/>
              </a:rPr>
              <a:t>本报记者/  彭红丹///</a:t>
            </a:r>
            <a:endParaRPr lang="zh-CN" altLang="en-US" b="1"/>
          </a:p>
          <a:p>
            <a:pPr algn="l" eaLnBrk="1" hangingPunct="1">
              <a:buNone/>
            </a:pPr>
            <a:r>
              <a:rPr lang="zh-CN" altLang="en-US" b="1">
                <a:sym typeface="+mn-ea"/>
              </a:rPr>
              <a:t>          10年，在历史的长河中也许只是短暂的一瞬，但在一个人的一生中，岁月也许相当长。//雷锋曾经说过，一个人要做一件好事并不难，难的是一辈子做好事。//记者回访200余个学雷锋“双十佳”时，对他们10年如一日坚持学雷锋的精神极为钦佩。/更让人感兴趣的是，到底是什么原因促使他们沿着这样的人生轨迹走下去。///</a:t>
            </a:r>
            <a:endParaRPr lang="zh-CN" altLang="en-US" b="1">
              <a:sym typeface="+mn-ea"/>
            </a:endParaRPr>
          </a:p>
          <a:p>
            <a:pPr algn="l" eaLnBrk="1" hangingPunct="1">
              <a:buNone/>
            </a:pPr>
            <a:r>
              <a:rPr lang="zh-CN" altLang="en-US" b="1">
                <a:sym typeface="+mn-ea"/>
              </a:rPr>
              <a:t>          在回访中，发现一些有意思的“现象”……</a:t>
            </a:r>
            <a:endParaRPr lang="zh-CN" altLang="en-US" b="1"/>
          </a:p>
          <a:p>
            <a:pPr eaLnBrk="1" hangingPunct="1"/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solidFill>
                  <a:srgbClr val="0000FF"/>
                </a:solidFill>
              </a:rPr>
              <a:t>二、发音练习</a:t>
            </a:r>
            <a:endParaRPr lang="zh-CN" altLang="en-US" dirty="0">
              <a:solidFill>
                <a:srgbClr val="0000FF"/>
              </a:solidFill>
            </a:endParaRPr>
          </a:p>
        </p:txBody>
      </p:sp>
      <p:sp>
        <p:nvSpPr>
          <p:cNvPr id="6147" name="Rectangle 3"/>
          <p:cNvSpPr>
            <a:spLocks noGrp="1" noRot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vert="horz" wrap="square" lIns="91440" tIns="45720" rIns="91440" bIns="45720" anchor="t"/>
          <a:p>
            <a:pPr eaLnBrk="1" hangingPunct="1"/>
            <a:r>
              <a:rPr lang="zh-CN" altLang="en-US" sz="2800" dirty="0"/>
              <a:t>舌尖中音：</a:t>
            </a:r>
            <a:r>
              <a:rPr lang="en-US" altLang="zh-CN" sz="2800" dirty="0"/>
              <a:t>n\l</a:t>
            </a:r>
            <a:endParaRPr lang="en-US" altLang="zh-CN" sz="2800" dirty="0"/>
          </a:p>
          <a:p>
            <a:pPr eaLnBrk="1" hangingPunct="1"/>
            <a:r>
              <a:rPr lang="zh-CN" altLang="en-US" sz="2800" dirty="0">
                <a:sym typeface="+mn-ea"/>
              </a:rPr>
              <a:t>发音时舌尖抵住上齿龈，软腭下降，关闭口腔通道，打开鼻腔通道，气流振动声带，并从鼻腔冲出成声。</a:t>
            </a:r>
            <a:endParaRPr lang="zh-CN" altLang="en-US" sz="2800" dirty="0">
              <a:sym typeface="+mn-ea"/>
            </a:endParaRPr>
          </a:p>
          <a:p>
            <a:pPr eaLnBrk="1" hangingPunct="1"/>
            <a:r>
              <a:rPr lang="zh-CN" altLang="en-US" sz="2800" dirty="0">
                <a:sym typeface="+mn-ea"/>
              </a:rPr>
              <a:t>区分鼻音n和边音l:</a:t>
            </a:r>
            <a:endParaRPr lang="zh-CN" altLang="en-US" sz="2800" dirty="0">
              <a:sym typeface="+mn-ea"/>
            </a:endParaRPr>
          </a:p>
          <a:p>
            <a:pPr eaLnBrk="1" hangingPunct="1"/>
            <a:r>
              <a:rPr lang="zh-CN" altLang="en-US" sz="2800" dirty="0">
                <a:sym typeface="+mn-ea"/>
              </a:rPr>
              <a:t>做法一：按照n的发音要求做好发音准备。用拇指和食指捏住鼻孔并试图发n音。如果有很强的憋气的感觉，说明发音的部位和方法正确。     </a:t>
            </a:r>
            <a:endParaRPr lang="en-US" altLang="zh-CN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solidFill>
                  <a:srgbClr val="0000FF"/>
                </a:solidFill>
              </a:rPr>
              <a:t>二、发音练习</a:t>
            </a:r>
            <a:endParaRPr lang="zh-CN" altLang="en-US" dirty="0">
              <a:solidFill>
                <a:srgbClr val="0000FF"/>
              </a:solidFill>
            </a:endParaRPr>
          </a:p>
        </p:txBody>
      </p:sp>
      <p:sp>
        <p:nvSpPr>
          <p:cNvPr id="6147" name="Rectangle 3"/>
          <p:cNvSpPr>
            <a:spLocks noGrp="1" noRot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vert="horz" wrap="square" lIns="91440" tIns="45720" rIns="91440" bIns="45720" anchor="t"/>
          <a:p>
            <a:pPr eaLnBrk="1" hangingPunct="1"/>
            <a:r>
              <a:rPr lang="zh-CN" altLang="en-US" sz="2800" dirty="0"/>
              <a:t>舌尖中音：</a:t>
            </a:r>
            <a:r>
              <a:rPr lang="en-US" altLang="zh-CN" sz="2800" dirty="0"/>
              <a:t>n\l</a:t>
            </a:r>
            <a:endParaRPr lang="en-US" altLang="zh-CN" sz="2800" dirty="0"/>
          </a:p>
          <a:p>
            <a:pPr eaLnBrk="1" hangingPunct="1"/>
            <a:r>
              <a:rPr lang="zh-CN" altLang="en-US" sz="2800" dirty="0">
                <a:sym typeface="+mn-ea"/>
              </a:rPr>
              <a:t>    </a:t>
            </a:r>
            <a:endParaRPr lang="zh-CN" altLang="en-US" sz="2800" dirty="0">
              <a:sym typeface="+mn-ea"/>
            </a:endParaRPr>
          </a:p>
          <a:p>
            <a:pPr eaLnBrk="1" hangingPunct="1"/>
            <a:r>
              <a:rPr lang="zh-CN" altLang="en-US" sz="2800" dirty="0">
                <a:sym typeface="+mn-ea"/>
              </a:rPr>
              <a:t>牛奶    牛郎</a:t>
            </a:r>
            <a:r>
              <a:rPr lang="zh-CN" altLang="en-US" sz="2800" dirty="0">
                <a:sym typeface="+mn-ea"/>
              </a:rPr>
              <a:t>    </a:t>
            </a:r>
            <a:r>
              <a:rPr lang="zh-CN" altLang="en-US" sz="2800" dirty="0">
                <a:sym typeface="+mn-ea"/>
              </a:rPr>
              <a:t>年龄</a:t>
            </a:r>
            <a:r>
              <a:rPr lang="zh-CN" altLang="en-US" sz="2800" dirty="0">
                <a:sym typeface="+mn-ea"/>
              </a:rPr>
              <a:t>    </a:t>
            </a:r>
            <a:r>
              <a:rPr lang="zh-CN" altLang="en-US" sz="2800" dirty="0">
                <a:sym typeface="+mn-ea"/>
              </a:rPr>
              <a:t>能力</a:t>
            </a:r>
            <a:r>
              <a:rPr lang="zh-CN" altLang="en-US" sz="2800" dirty="0">
                <a:sym typeface="+mn-ea"/>
              </a:rPr>
              <a:t>    </a:t>
            </a:r>
            <a:r>
              <a:rPr lang="zh-CN" altLang="en-US" sz="2800" dirty="0">
                <a:sym typeface="+mn-ea"/>
              </a:rPr>
              <a:t>努力</a:t>
            </a:r>
            <a:r>
              <a:rPr lang="zh-CN" altLang="en-US" sz="2800" dirty="0">
                <a:sym typeface="+mn-ea"/>
              </a:rPr>
              <a:t>    </a:t>
            </a:r>
            <a:r>
              <a:rPr lang="zh-CN" altLang="en-US" sz="2800" dirty="0">
                <a:sym typeface="+mn-ea"/>
              </a:rPr>
              <a:t>理念</a:t>
            </a:r>
            <a:r>
              <a:rPr lang="zh-CN" altLang="en-US" sz="2800" dirty="0">
                <a:sym typeface="+mn-ea"/>
              </a:rPr>
              <a:t>    </a:t>
            </a:r>
            <a:r>
              <a:rPr lang="zh-CN" altLang="en-US" sz="2800" dirty="0">
                <a:sym typeface="+mn-ea"/>
              </a:rPr>
              <a:t>男女</a:t>
            </a:r>
            <a:endParaRPr lang="zh-CN" altLang="en-US" sz="2800" dirty="0">
              <a:sym typeface="+mn-ea"/>
            </a:endParaRPr>
          </a:p>
          <a:p>
            <a:pPr eaLnBrk="1" hangingPunct="1"/>
            <a:endParaRPr lang="zh-CN" altLang="en-US" sz="2800" dirty="0">
              <a:sym typeface="+mn-ea"/>
            </a:endParaRPr>
          </a:p>
          <a:p>
            <a:pPr eaLnBrk="1" hangingPunct="1"/>
            <a:r>
              <a:rPr lang="zh-CN" altLang="en-US" sz="2800" dirty="0">
                <a:sym typeface="+mn-ea"/>
              </a:rPr>
              <a:t>理论</a:t>
            </a:r>
            <a:r>
              <a:rPr lang="zh-CN" altLang="en-US" sz="2800" dirty="0">
                <a:sym typeface="+mn-ea"/>
              </a:rPr>
              <a:t>    </a:t>
            </a:r>
            <a:r>
              <a:rPr lang="zh-CN" altLang="en-US" sz="2800" dirty="0">
                <a:sym typeface="+mn-ea"/>
              </a:rPr>
              <a:t>哪里</a:t>
            </a:r>
            <a:r>
              <a:rPr lang="zh-CN" altLang="en-US" sz="2800" dirty="0">
                <a:sym typeface="+mn-ea"/>
              </a:rPr>
              <a:t>    流量    浏览    力量    李宁    奴隶</a:t>
            </a:r>
            <a:endParaRPr lang="zh-CN" altLang="en-US" sz="2800" dirty="0"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solidFill>
                  <a:srgbClr val="0000FF"/>
                </a:solidFill>
              </a:rPr>
              <a:t>二、发音练习</a:t>
            </a:r>
            <a:endParaRPr lang="zh-CN" altLang="en-US" dirty="0">
              <a:solidFill>
                <a:srgbClr val="0000FF"/>
              </a:solidFill>
            </a:endParaRPr>
          </a:p>
        </p:txBody>
      </p:sp>
      <p:sp>
        <p:nvSpPr>
          <p:cNvPr id="7171" name="Rectangle 3"/>
          <p:cNvSpPr>
            <a:spLocks noGrp="1" noRot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vert="horz" wrap="square" lIns="91440" tIns="45720" rIns="91440" bIns="45720" anchor="t"/>
          <a:p>
            <a:pPr marL="0" indent="0" algn="ctr" eaLnBrk="1" hangingPunct="1">
              <a:buNone/>
            </a:pPr>
            <a:r>
              <a:rPr lang="zh-CN" altLang="en-US" sz="2800" dirty="0"/>
              <a:t>老龙老农</a:t>
            </a:r>
            <a:endParaRPr lang="zh-CN" altLang="en-US" sz="2800" dirty="0"/>
          </a:p>
          <a:p>
            <a:pPr marL="0" indent="0" algn="ctr" eaLnBrk="1" hangingPunct="1">
              <a:buNone/>
            </a:pPr>
            <a:endParaRPr lang="en-US" altLang="zh-CN" sz="2800" dirty="0"/>
          </a:p>
          <a:p>
            <a:pPr marL="0" indent="0" algn="ctr" eaLnBrk="1" hangingPunct="1">
              <a:buNone/>
            </a:pPr>
            <a:r>
              <a:rPr lang="en-US" altLang="zh-CN" sz="2800" dirty="0"/>
              <a:t>老龙恼怒闹老农，</a:t>
            </a:r>
            <a:endParaRPr lang="en-US" altLang="zh-CN" sz="2800" dirty="0"/>
          </a:p>
          <a:p>
            <a:pPr marL="0" indent="0" algn="ctr" eaLnBrk="1" hangingPunct="1">
              <a:buNone/>
            </a:pPr>
            <a:r>
              <a:rPr lang="en-US" altLang="zh-CN" sz="2800" dirty="0"/>
              <a:t>老农恼怒闹老龙。</a:t>
            </a:r>
            <a:endParaRPr lang="en-US" altLang="zh-CN" sz="2800" dirty="0"/>
          </a:p>
          <a:p>
            <a:pPr marL="0" indent="0" algn="ctr" eaLnBrk="1" hangingPunct="1">
              <a:buNone/>
            </a:pPr>
            <a:r>
              <a:rPr lang="en-US" altLang="zh-CN" sz="2800" dirty="0"/>
              <a:t>农怒龙恼农更怒，</a:t>
            </a:r>
            <a:endParaRPr lang="en-US" altLang="zh-CN" sz="2800" dirty="0"/>
          </a:p>
          <a:p>
            <a:pPr marL="0" indent="0" algn="ctr" eaLnBrk="1" hangingPunct="1">
              <a:buNone/>
            </a:pPr>
            <a:r>
              <a:rPr lang="en-US" altLang="zh-CN" sz="2800" dirty="0"/>
              <a:t>龙恼农怒龙怕农 。</a:t>
            </a:r>
            <a:endParaRPr lang="en-US" altLang="zh-CN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solidFill>
                  <a:srgbClr val="0000FF"/>
                </a:solidFill>
                <a:sym typeface="+mn-ea"/>
              </a:rPr>
              <a:t>三、演讲</a:t>
            </a:r>
            <a:endParaRPr lang="zh-CN" altLang="en-US" dirty="0">
              <a:solidFill>
                <a:srgbClr val="0000FF"/>
              </a:solidFill>
              <a:sym typeface="+mn-ea"/>
            </a:endParaRPr>
          </a:p>
        </p:txBody>
      </p:sp>
      <p:sp>
        <p:nvSpPr>
          <p:cNvPr id="8195" name="Rectangle 3"/>
          <p:cNvSpPr>
            <a:spLocks noGrp="1" noRot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vert="horz" wrap="square" lIns="91440" tIns="45720" rIns="91440" bIns="45720" anchor="t"/>
          <a:p>
            <a:pPr>
              <a:spcBef>
                <a:spcPct val="20000"/>
              </a:spcBef>
            </a:pPr>
            <a:endParaRPr lang="zh-CN" altLang="en-US" sz="2800">
              <a:ea typeface="华文行楷" pitchFamily="2" charset="-122"/>
              <a:sym typeface="+mn-ea"/>
            </a:endParaRPr>
          </a:p>
          <a:p>
            <a:pPr>
              <a:spcBef>
                <a:spcPct val="20000"/>
              </a:spcBef>
            </a:pPr>
            <a:r>
              <a:rPr lang="zh-CN" altLang="en-US" sz="2800">
                <a:ea typeface="华文行楷" pitchFamily="2" charset="-122"/>
                <a:sym typeface="+mn-ea"/>
              </a:rPr>
              <a:t>首先我们先来观赏一下优秀的演讲作品。然后告诉我，什么样的演讲是你喜欢的？</a:t>
            </a:r>
            <a:endParaRPr lang="zh-CN" altLang="en-US" sz="2800">
              <a:ea typeface="华文行楷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solidFill>
                  <a:srgbClr val="0000FF"/>
                </a:solidFill>
                <a:sym typeface="+mn-ea"/>
              </a:rPr>
              <a:t>三、演讲</a:t>
            </a:r>
            <a:endParaRPr lang="zh-CN" altLang="en-US" dirty="0">
              <a:solidFill>
                <a:srgbClr val="0000FF"/>
              </a:solidFill>
              <a:sym typeface="+mn-ea"/>
            </a:endParaRPr>
          </a:p>
        </p:txBody>
      </p:sp>
      <p:sp>
        <p:nvSpPr>
          <p:cNvPr id="8195" name="Rectangle 3"/>
          <p:cNvSpPr>
            <a:spLocks noGrp="1" noRot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vert="horz" wrap="square" lIns="91440" tIns="45720" rIns="91440" bIns="45720" anchor="t"/>
          <a:p>
            <a:pPr algn="l" eaLnBrk="1" hangingPunct="1">
              <a:buNone/>
            </a:pPr>
            <a:r>
              <a:rPr lang="zh-CN" altLang="en-US" sz="28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如何做一个吸引人的演讲？</a:t>
            </a:r>
            <a:endParaRPr lang="zh-CN" altLang="en-US" sz="2800" dirty="0" smtClean="0"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algn="l" eaLnBrk="1" hangingPunct="1">
              <a:buNone/>
            </a:pPr>
            <a:r>
              <a:rPr lang="zh-CN" altLang="en-US" sz="28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  </a:t>
            </a:r>
            <a:r>
              <a:rPr lang="en-US" altLang="zh-CN" sz="28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1</a:t>
            </a:r>
            <a:r>
              <a:rPr lang="zh-CN" altLang="en-US" sz="28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、发自内心的表达。（只有能够感动自己的演讲才能感动别人</a:t>
            </a:r>
            <a:r>
              <a:rPr lang="zh-CN" altLang="en-US" sz="28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）</a:t>
            </a:r>
            <a:endParaRPr lang="zh-CN" altLang="en-US" sz="2800" dirty="0" smtClean="0"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algn="l" eaLnBrk="1" hangingPunct="1">
              <a:buNone/>
            </a:pPr>
            <a:r>
              <a:rPr lang="zh-CN" altLang="en-US" sz="28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  </a:t>
            </a:r>
            <a:r>
              <a:rPr lang="en-US" altLang="zh-CN" sz="28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2</a:t>
            </a:r>
            <a:r>
              <a:rPr lang="zh-CN" altLang="en-US" sz="28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、富有幽默感。（没有人会拒绝幽默，但</a:t>
            </a:r>
            <a:r>
              <a:rPr lang="zh-CN" altLang="en-US" sz="28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跟种族、性有关或富有攻击性的笑话则要回避。</a:t>
            </a:r>
            <a:r>
              <a:rPr lang="zh-CN" altLang="en-US" sz="28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）</a:t>
            </a:r>
            <a:endParaRPr lang="zh-CN" altLang="en-US" sz="2800" dirty="0" smtClean="0"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algn="l" eaLnBrk="1" hangingPunct="1">
              <a:buNone/>
            </a:pPr>
            <a:r>
              <a:rPr lang="zh-CN" altLang="en-US" sz="28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  </a:t>
            </a:r>
            <a:r>
              <a:rPr lang="en-US" altLang="zh-CN" sz="28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3</a:t>
            </a:r>
            <a:r>
              <a:rPr lang="zh-CN" altLang="en-US" sz="28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、边走边讲。（加上肢体语言，走动时始终保持眼神交流会让你的演讲更加自然，有说服力</a:t>
            </a:r>
            <a:r>
              <a:rPr lang="zh-CN" altLang="en-US" sz="28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）</a:t>
            </a:r>
            <a:endParaRPr lang="zh-CN" altLang="en-US" sz="2800" dirty="0" smtClean="0"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algn="l" eaLnBrk="1" hangingPunct="1">
              <a:buNone/>
            </a:pPr>
            <a:r>
              <a:rPr lang="zh-CN" altLang="en-US" sz="28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  </a:t>
            </a:r>
            <a:r>
              <a:rPr lang="en-US" altLang="zh-CN" sz="28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4</a:t>
            </a:r>
            <a:r>
              <a:rPr lang="zh-CN" altLang="en-US" sz="28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、变换你的语调。（根据内容适当的调正你的语调，时而轻快时而激情远比一个音调好得多</a:t>
            </a:r>
            <a:r>
              <a:rPr lang="zh-CN" altLang="en-US" sz="28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）</a:t>
            </a:r>
            <a:endParaRPr lang="zh-CN" altLang="en-US" sz="2800" dirty="0" smtClean="0"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诗情画意">
  <a:themeElements>
    <a:clrScheme name="诗情画意 1">
      <a:dk1>
        <a:srgbClr val="007A77"/>
      </a:dk1>
      <a:lt1>
        <a:srgbClr val="FFFFFF"/>
      </a:lt1>
      <a:dk2>
        <a:srgbClr val="003399"/>
      </a:dk2>
      <a:lt2>
        <a:srgbClr val="C0C0C0"/>
      </a:lt2>
      <a:accent1>
        <a:srgbClr val="EBF7FF"/>
      </a:accent1>
      <a:accent2>
        <a:srgbClr val="3366FF"/>
      </a:accent2>
      <a:accent3>
        <a:srgbClr val="FFFFFF"/>
      </a:accent3>
      <a:accent4>
        <a:srgbClr val="006765"/>
      </a:accent4>
      <a:accent5>
        <a:srgbClr val="F3FAFF"/>
      </a:accent5>
      <a:accent6>
        <a:srgbClr val="2D5CE7"/>
      </a:accent6>
      <a:hlink>
        <a:srgbClr val="DC5900"/>
      </a:hlink>
      <a:folHlink>
        <a:srgbClr val="7979A5"/>
      </a:folHlink>
    </a:clrScheme>
    <a:fontScheme name="诗情画意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诗情画意 1">
        <a:dk1>
          <a:srgbClr val="007A77"/>
        </a:dk1>
        <a:lt1>
          <a:srgbClr val="FFFFFF"/>
        </a:lt1>
        <a:dk2>
          <a:srgbClr val="003399"/>
        </a:dk2>
        <a:lt2>
          <a:srgbClr val="C0C0C0"/>
        </a:lt2>
        <a:accent1>
          <a:srgbClr val="EBF7FF"/>
        </a:accent1>
        <a:accent2>
          <a:srgbClr val="3366FF"/>
        </a:accent2>
        <a:accent3>
          <a:srgbClr val="FFFFFF"/>
        </a:accent3>
        <a:accent4>
          <a:srgbClr val="006765"/>
        </a:accent4>
        <a:accent5>
          <a:srgbClr val="F3FAFF"/>
        </a:accent5>
        <a:accent6>
          <a:srgbClr val="2D5CE7"/>
        </a:accent6>
        <a:hlink>
          <a:srgbClr val="DC5900"/>
        </a:hlink>
        <a:folHlink>
          <a:srgbClr val="7979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2">
        <a:dk1>
          <a:srgbClr val="005FBE"/>
        </a:dk1>
        <a:lt1>
          <a:srgbClr val="FFFFDD"/>
        </a:lt1>
        <a:dk2>
          <a:srgbClr val="2C5884"/>
        </a:dk2>
        <a:lt2>
          <a:srgbClr val="C0C0C0"/>
        </a:lt2>
        <a:accent1>
          <a:srgbClr val="E9F7FF"/>
        </a:accent1>
        <a:accent2>
          <a:srgbClr val="F89400"/>
        </a:accent2>
        <a:accent3>
          <a:srgbClr val="FFFFEB"/>
        </a:accent3>
        <a:accent4>
          <a:srgbClr val="0050A2"/>
        </a:accent4>
        <a:accent5>
          <a:srgbClr val="F2FAFF"/>
        </a:accent5>
        <a:accent6>
          <a:srgbClr val="E18600"/>
        </a:accent6>
        <a:hlink>
          <a:srgbClr val="B20048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3">
        <a:dk1>
          <a:srgbClr val="5D5D8B"/>
        </a:dk1>
        <a:lt1>
          <a:srgbClr val="DAEADE"/>
        </a:lt1>
        <a:dk2>
          <a:srgbClr val="A25269"/>
        </a:dk2>
        <a:lt2>
          <a:srgbClr val="C0C0C0"/>
        </a:lt2>
        <a:accent1>
          <a:srgbClr val="FFFFDD"/>
        </a:accent1>
        <a:accent2>
          <a:srgbClr val="3399FF"/>
        </a:accent2>
        <a:accent3>
          <a:srgbClr val="EAF3EC"/>
        </a:accent3>
        <a:accent4>
          <a:srgbClr val="4E4E76"/>
        </a:accent4>
        <a:accent5>
          <a:srgbClr val="FFFFEB"/>
        </a:accent5>
        <a:accent6>
          <a:srgbClr val="2D8AE7"/>
        </a:accent6>
        <a:hlink>
          <a:srgbClr val="336699"/>
        </a:hlink>
        <a:folHlink>
          <a:srgbClr val="F08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4">
        <a:dk1>
          <a:srgbClr val="006666"/>
        </a:dk1>
        <a:lt1>
          <a:srgbClr val="CCECFF"/>
        </a:lt1>
        <a:dk2>
          <a:srgbClr val="336699"/>
        </a:dk2>
        <a:lt2>
          <a:srgbClr val="C0C0C0"/>
        </a:lt2>
        <a:accent1>
          <a:srgbClr val="FFFFCC"/>
        </a:accent1>
        <a:accent2>
          <a:srgbClr val="FF6600"/>
        </a:accent2>
        <a:accent3>
          <a:srgbClr val="E2F4FF"/>
        </a:accent3>
        <a:accent4>
          <a:srgbClr val="005656"/>
        </a:accent4>
        <a:accent5>
          <a:srgbClr val="FFFFE2"/>
        </a:accent5>
        <a:accent6>
          <a:srgbClr val="E75C00"/>
        </a:accent6>
        <a:hlink>
          <a:srgbClr val="0066FF"/>
        </a:hlink>
        <a:folHlink>
          <a:srgbClr val="BE547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5">
        <a:dk1>
          <a:srgbClr val="0033CC"/>
        </a:dk1>
        <a:lt1>
          <a:srgbClr val="FFE9E9"/>
        </a:lt1>
        <a:dk2>
          <a:srgbClr val="000000"/>
        </a:dk2>
        <a:lt2>
          <a:srgbClr val="C0C0C0"/>
        </a:lt2>
        <a:accent1>
          <a:srgbClr val="D5E5DB"/>
        </a:accent1>
        <a:accent2>
          <a:srgbClr val="3366FF"/>
        </a:accent2>
        <a:accent3>
          <a:srgbClr val="FFF2F2"/>
        </a:accent3>
        <a:accent4>
          <a:srgbClr val="002AAE"/>
        </a:accent4>
        <a:accent5>
          <a:srgbClr val="E7F0EA"/>
        </a:accent5>
        <a:accent6>
          <a:srgbClr val="2D5CE7"/>
        </a:accent6>
        <a:hlink>
          <a:srgbClr val="FF9900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6">
        <a:dk1>
          <a:srgbClr val="336699"/>
        </a:dk1>
        <a:lt1>
          <a:srgbClr val="F4E9E0"/>
        </a:lt1>
        <a:dk2>
          <a:srgbClr val="DC5900"/>
        </a:dk2>
        <a:lt2>
          <a:srgbClr val="C0C0C0"/>
        </a:lt2>
        <a:accent1>
          <a:srgbClr val="E4E4E4"/>
        </a:accent1>
        <a:accent2>
          <a:srgbClr val="3399FF"/>
        </a:accent2>
        <a:accent3>
          <a:srgbClr val="F8F2ED"/>
        </a:accent3>
        <a:accent4>
          <a:srgbClr val="2A5682"/>
        </a:accent4>
        <a:accent5>
          <a:srgbClr val="EFEFEF"/>
        </a:accent5>
        <a:accent6>
          <a:srgbClr val="2D8AE7"/>
        </a:accent6>
        <a:hlink>
          <a:srgbClr val="CC0066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7">
        <a:dk1>
          <a:srgbClr val="CC3300"/>
        </a:dk1>
        <a:lt1>
          <a:srgbClr val="E5E5FF"/>
        </a:lt1>
        <a:dk2>
          <a:srgbClr val="565680"/>
        </a:dk2>
        <a:lt2>
          <a:srgbClr val="C0C0C0"/>
        </a:lt2>
        <a:accent1>
          <a:srgbClr val="E6E4EC"/>
        </a:accent1>
        <a:accent2>
          <a:srgbClr val="0066CC"/>
        </a:accent2>
        <a:accent3>
          <a:srgbClr val="F0F0FF"/>
        </a:accent3>
        <a:accent4>
          <a:srgbClr val="AE2A00"/>
        </a:accent4>
        <a:accent5>
          <a:srgbClr val="F0EFF4"/>
        </a:accent5>
        <a:accent6>
          <a:srgbClr val="005CB9"/>
        </a:accent6>
        <a:hlink>
          <a:srgbClr val="008080"/>
        </a:hlink>
        <a:folHlink>
          <a:srgbClr val="7B7B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8">
        <a:dk1>
          <a:srgbClr val="000099"/>
        </a:dk1>
        <a:lt1>
          <a:srgbClr val="FFE2C5"/>
        </a:lt1>
        <a:dk2>
          <a:srgbClr val="007D7A"/>
        </a:dk2>
        <a:lt2>
          <a:srgbClr val="C0C0C0"/>
        </a:lt2>
        <a:accent1>
          <a:srgbClr val="EAEAEA"/>
        </a:accent1>
        <a:accent2>
          <a:srgbClr val="B26EB4"/>
        </a:accent2>
        <a:accent3>
          <a:srgbClr val="FFEEDF"/>
        </a:accent3>
        <a:accent4>
          <a:srgbClr val="000082"/>
        </a:accent4>
        <a:accent5>
          <a:srgbClr val="F3F3F3"/>
        </a:accent5>
        <a:accent6>
          <a:srgbClr val="A163A3"/>
        </a:accent6>
        <a:hlink>
          <a:srgbClr val="CC3300"/>
        </a:hlink>
        <a:folHlink>
          <a:srgbClr val="0088E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CDESIGNL</Template>
  <TotalTime>0</TotalTime>
  <Words>1642</Words>
  <Application>WPS 演示</Application>
  <PresentationFormat>全屏显示(4:3)</PresentationFormat>
  <Paragraphs>102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9" baseType="lpstr">
      <vt:lpstr>Arial</vt:lpstr>
      <vt:lpstr>宋体</vt:lpstr>
      <vt:lpstr>Wingdings</vt:lpstr>
      <vt:lpstr>楷体_GB2312</vt:lpstr>
      <vt:lpstr>华文行楷</vt:lpstr>
      <vt:lpstr>黑体</vt:lpstr>
      <vt:lpstr>华文隶书</vt:lpstr>
      <vt:lpstr>华文新魏</vt:lpstr>
      <vt:lpstr>微软雅黑</vt:lpstr>
      <vt:lpstr>Arial Unicode MS</vt:lpstr>
      <vt:lpstr>Calibri</vt:lpstr>
      <vt:lpstr>新宋体</vt:lpstr>
      <vt:lpstr>诗情画意</vt:lpstr>
      <vt:lpstr>PowerPoint 演示文稿</vt:lpstr>
      <vt:lpstr>一、复习一下</vt:lpstr>
      <vt:lpstr>一、复习一下</vt:lpstr>
      <vt:lpstr>一、复习一下</vt:lpstr>
      <vt:lpstr>二、发音练习</vt:lpstr>
      <vt:lpstr>二、发音练习</vt:lpstr>
      <vt:lpstr>二、发音练习</vt:lpstr>
      <vt:lpstr>三、停连</vt:lpstr>
      <vt:lpstr>三、停连</vt:lpstr>
      <vt:lpstr>三、停连</vt:lpstr>
      <vt:lpstr>三、停连/重音</vt:lpstr>
      <vt:lpstr>三、停连</vt:lpstr>
      <vt:lpstr>三、停连</vt:lpstr>
      <vt:lpstr>三、演讲</vt:lpstr>
      <vt:lpstr>四、古诗练习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Samsung</dc:creator>
  <cp:lastModifiedBy>联想</cp:lastModifiedBy>
  <cp:revision>45</cp:revision>
  <dcterms:created xsi:type="dcterms:W3CDTF">2013-08-26T02:18:00Z</dcterms:created>
  <dcterms:modified xsi:type="dcterms:W3CDTF">2017-10-23T04:54:21Z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2052-10.1.0.6876</vt:lpwstr>
  </property>
</Properties>
</file>