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56" r:id="rId2"/>
    <p:sldId id="288" r:id="rId3"/>
    <p:sldId id="261" r:id="rId4"/>
    <p:sldId id="301" r:id="rId5"/>
    <p:sldId id="303" r:id="rId6"/>
    <p:sldId id="305" r:id="rId7"/>
    <p:sldId id="306" r:id="rId8"/>
    <p:sldId id="310" r:id="rId9"/>
    <p:sldId id="279" r:id="rId10"/>
    <p:sldId id="265" r:id="rId11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66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53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3E7D2E-9ADE-4474-9031-F60401E0D83E}" type="datetimeFigureOut">
              <a:rPr lang="zh-CN" altLang="en-US" smtClean="0"/>
              <a:pPr/>
              <a:t>2017/12/24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719EFD-030F-4F45-85D3-60CEC2CCD7E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29699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/>
            </a:lvl1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algn="r"/>
            <a:fld id="{9A0DB2DC-4C9A-4742-B13C-FB6460FD3503}" type="slidenum">
              <a:rPr lang="en-US" altLang="zh-CN" dirty="0"/>
              <a:pPr algn="r"/>
              <a:t>‹#›</a:t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707188" y="609600"/>
            <a:ext cx="2135187" cy="548957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301625" y="609600"/>
            <a:ext cx="6253163" cy="548957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1625" y="1905000"/>
            <a:ext cx="4194175" cy="4194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194175" cy="41941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5000"/>
              <a:buFont typeface="Wingdings" panose="05000000000000000000" pitchFamily="2" charset="2"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3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Rot="1"/>
          </p:cNvSpPr>
          <p:nvPr>
            <p:ph type="title"/>
          </p:nvPr>
        </p:nvSpPr>
        <p:spPr>
          <a:xfrm>
            <a:off x="301625" y="609600"/>
            <a:ext cx="854075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Rectangle 3"/>
          <p:cNvSpPr>
            <a:spLocks noGrp="1" noRot="1"/>
          </p:cNvSpPr>
          <p:nvPr>
            <p:ph type="body" idx="1"/>
          </p:nvPr>
        </p:nvSpPr>
        <p:spPr>
          <a:xfrm>
            <a:off x="301625" y="1905000"/>
            <a:ext cx="8540750" cy="4194175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/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  <a:pPr lvl="0" eaLnBrk="1" hangingPunct="1"/>
              <a:t>‹#›</a:t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Wingdings" panose="05000000000000000000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Wingdings" panose="05000000000000000000" pitchFamily="2" charset="2"/>
        <a:buChar char="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anose="05000000000000000000" pitchFamily="2" charset="2"/>
        <a:buChar char="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5000"/>
        <a:buFont typeface="Wingdings" panose="05000000000000000000" pitchFamily="2" charset="2"/>
        <a:buChar char="v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4"/>
          <p:cNvSpPr>
            <a:spLocks noTextEdit="1"/>
          </p:cNvSpPr>
          <p:nvPr/>
        </p:nvSpPr>
        <p:spPr>
          <a:xfrm>
            <a:off x="2057400" y="1828800"/>
            <a:ext cx="6248400" cy="1524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ctr"/>
            <a:r>
              <a:rPr lang="zh-CN" altLang="en-US" sz="3600">
                <a:ln w="19050" cap="flat" cmpd="sng">
                  <a:solidFill>
                    <a:srgbClr val="99CC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0066CC"/>
                </a:solidFill>
                <a:effectLst>
                  <a:outerShdw dist="35921" dir="2699999" algn="ctr" rotWithShape="0">
                    <a:srgbClr val="990000"/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小主持人培训课程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6489700" y="3736975"/>
            <a:ext cx="18923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dirty="0" smtClean="0"/>
              <a:t>第十三课</a:t>
            </a:r>
            <a:endParaRPr lang="zh-CN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6"/>
          <p:cNvSpPr txBox="1"/>
          <p:nvPr/>
        </p:nvSpPr>
        <p:spPr>
          <a:xfrm>
            <a:off x="3870325" y="2308225"/>
            <a:ext cx="184150" cy="366713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endParaRPr lang="zh-CN" altLang="zh-CN" dirty="0">
              <a:latin typeface="Arial" panose="020B0604020202020204" pitchFamily="34" charset="0"/>
            </a:endParaRPr>
          </a:p>
        </p:txBody>
      </p:sp>
      <p:sp>
        <p:nvSpPr>
          <p:cNvPr id="11267" name="Text Box 8"/>
          <p:cNvSpPr txBox="1"/>
          <p:nvPr/>
        </p:nvSpPr>
        <p:spPr>
          <a:xfrm rot="-153995">
            <a:off x="1865313" y="2819400"/>
            <a:ext cx="5716587" cy="12001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lang="zh-CN" altLang="en-US" sz="7200" dirty="0">
                <a:solidFill>
                  <a:srgbClr val="FF66CC"/>
                </a:solidFill>
                <a:latin typeface="宋体" panose="02010600030101010101" pitchFamily="2" charset="-122"/>
              </a:rPr>
              <a:t>谢谢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zh-CN" altLang="en-US" dirty="0" smtClean="0">
                <a:solidFill>
                  <a:srgbClr val="0000FF"/>
                </a:solidFill>
              </a:rPr>
              <a:t>一、</a:t>
            </a:r>
            <a:r>
              <a:rPr lang="zh-CN" altLang="en-US" dirty="0">
                <a:solidFill>
                  <a:srgbClr val="0000FF"/>
                </a:solidFill>
              </a:rPr>
              <a:t>发音练习</a:t>
            </a:r>
          </a:p>
        </p:txBody>
      </p:sp>
      <p:sp>
        <p:nvSpPr>
          <p:cNvPr id="6147" name="Rectangle 3"/>
          <p:cNvSpPr>
            <a:spLocks noGrp="1" noRot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 vert="horz" wrap="square" lIns="91440" tIns="45720" rIns="91440" bIns="45720" anchor="t"/>
          <a:lstStyle/>
          <a:p>
            <a:r>
              <a:rPr lang="zh-CN" altLang="en-US" sz="2800" dirty="0" smtClean="0"/>
              <a:t>翘舌音：</a:t>
            </a:r>
            <a:r>
              <a:rPr lang="en-US" altLang="zh-CN" sz="2800" smtClean="0"/>
              <a:t>zh/ch/sh(</a:t>
            </a:r>
            <a:r>
              <a:rPr lang="zh-CN" altLang="en-US" sz="2800" dirty="0" smtClean="0">
                <a:solidFill>
                  <a:srgbClr val="FF0000"/>
                </a:solidFill>
              </a:rPr>
              <a:t>发音时舌尖轻轻抵住上齿背，软腭上升，关闭鼻腔通道，声带不振动，气流较弱，首先冲开一条窄缝，然后再从窄缝中挤出，摩擦成声。</a:t>
            </a:r>
            <a:r>
              <a:rPr lang="en-US" altLang="zh-CN" sz="2800" dirty="0" smtClean="0"/>
              <a:t>)</a:t>
            </a:r>
            <a:endParaRPr lang="en-US" altLang="zh-CN" sz="2800" dirty="0"/>
          </a:p>
          <a:p>
            <a:pPr eaLnBrk="1" hangingPunct="1"/>
            <a:endParaRPr lang="zh-CN" altLang="en-US" sz="2800" dirty="0">
              <a:sym typeface="+mn-ea"/>
            </a:endParaRPr>
          </a:p>
          <a:p>
            <a:pPr eaLnBrk="1" hangingPunct="1"/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  <a:sym typeface="+mn-ea"/>
              </a:rPr>
              <a:t>自尊        自助       藏族      </a:t>
            </a: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罪责        造作</a:t>
            </a:r>
            <a:endParaRPr lang="zh-CN" altLang="en-US" sz="2800" b="1" dirty="0">
              <a:solidFill>
                <a:schemeClr val="accent5">
                  <a:lumMod val="10000"/>
                </a:schemeClr>
              </a:solidFill>
              <a:sym typeface="+mn-ea"/>
            </a:endParaRPr>
          </a:p>
          <a:p>
            <a:pPr eaLnBrk="1" hangingPunct="1"/>
            <a:endParaRPr lang="zh-CN" altLang="en-US" sz="2800" b="1" dirty="0">
              <a:solidFill>
                <a:schemeClr val="accent5">
                  <a:lumMod val="10000"/>
                </a:schemeClr>
              </a:solidFill>
              <a:sym typeface="+mn-ea"/>
            </a:endParaRPr>
          </a:p>
          <a:p>
            <a:pPr eaLnBrk="1" hangingPunct="1"/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层次        琐碎       催促      粗糙        诉讼</a:t>
            </a:r>
            <a:endParaRPr lang="zh-CN" altLang="en-US" sz="2800" b="1" dirty="0">
              <a:solidFill>
                <a:schemeClr val="accent5">
                  <a:lumMod val="10000"/>
                </a:schemeClr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zh-CN" altLang="en-US" dirty="0">
                <a:solidFill>
                  <a:srgbClr val="0000FF"/>
                </a:solidFill>
              </a:rPr>
              <a:t>二、发音练习</a:t>
            </a:r>
          </a:p>
        </p:txBody>
      </p:sp>
      <p:sp>
        <p:nvSpPr>
          <p:cNvPr id="7171" name="Rectangle 3"/>
          <p:cNvSpPr>
            <a:spLocks noGrp="1" noRot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 vert="horz" wrap="square" lIns="91440" tIns="45720" rIns="91440" bIns="45720" anchor="t"/>
          <a:lstStyle/>
          <a:p>
            <a:pPr marL="0" indent="0" algn="ctr" eaLnBrk="1" hangingPunct="1">
              <a:buNone/>
            </a:pP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  <a:sym typeface="+mn-ea"/>
              </a:rPr>
              <a:t>《比腿》</a:t>
            </a:r>
            <a:endParaRPr lang="zh-CN" altLang="en-US" sz="2800" b="1" dirty="0">
              <a:solidFill>
                <a:schemeClr val="accent5">
                  <a:lumMod val="10000"/>
                </a:schemeClr>
              </a:solidFill>
            </a:endParaRPr>
          </a:p>
          <a:p>
            <a:pPr algn="ctr">
              <a:buNone/>
            </a:pPr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二人山前来比腿。</a:t>
            </a:r>
          </a:p>
          <a:p>
            <a:pPr algn="ctr"/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山前有个崔粗腿，   </a:t>
            </a:r>
          </a:p>
          <a:p>
            <a:pPr algn="ctr"/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山后有个崔腿粗， </a:t>
            </a:r>
          </a:p>
          <a:p>
            <a:pPr algn="ctr"/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二人山前来比腿。</a:t>
            </a:r>
          </a:p>
          <a:p>
            <a:pPr algn="ctr"/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不知是崔腿粗比崔粗腿的腿粗，</a:t>
            </a:r>
          </a:p>
          <a:p>
            <a:pPr algn="ctr"/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还是崔粗腿比崔腿粗的腿粗。</a:t>
            </a:r>
          </a:p>
          <a:p>
            <a:pPr marL="0" indent="0" algn="ctr" eaLnBrk="1" hangingPunct="1">
              <a:buNone/>
            </a:pPr>
            <a:endParaRPr lang="en-US" altLang="zh-CN" sz="2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zh-CN" altLang="en-US" dirty="0">
                <a:solidFill>
                  <a:srgbClr val="0000FF"/>
                </a:solidFill>
                <a:sym typeface="+mn-ea"/>
              </a:rPr>
              <a:t>三</a:t>
            </a:r>
            <a:r>
              <a:rPr lang="zh-CN" altLang="en-US" dirty="0" smtClean="0">
                <a:solidFill>
                  <a:srgbClr val="0000FF"/>
                </a:solidFill>
                <a:sym typeface="+mn-ea"/>
              </a:rPr>
              <a:t>、</a:t>
            </a:r>
            <a:r>
              <a:rPr lang="zh-CN" altLang="en-US" dirty="0" smtClean="0">
                <a:solidFill>
                  <a:srgbClr val="0000FF"/>
                </a:solidFill>
                <a:sym typeface="+mn-ea"/>
              </a:rPr>
              <a:t>配音</a:t>
            </a:r>
            <a:endParaRPr lang="zh-CN" altLang="en-US" dirty="0">
              <a:solidFill>
                <a:srgbClr val="0000FF"/>
              </a:solidFill>
              <a:sym typeface="+mn-ea"/>
            </a:endParaRPr>
          </a:p>
        </p:txBody>
      </p:sp>
      <p:sp>
        <p:nvSpPr>
          <p:cNvPr id="8195" name="Rectangle 3"/>
          <p:cNvSpPr>
            <a:spLocks noGrp="1" noRot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 vert="horz" wrap="square" lIns="91440" tIns="45720" rIns="91440" bIns="45720" anchor="t"/>
          <a:lstStyle/>
          <a:p>
            <a:r>
              <a:rPr lang="zh-CN" altLang="en-US" sz="2800" dirty="0" smtClean="0">
                <a:solidFill>
                  <a:schemeClr val="accent1">
                    <a:lumMod val="10000"/>
                  </a:schemeClr>
                </a:solidFill>
                <a:ea typeface="黑体" pitchFamily="49" charset="-122"/>
              </a:rPr>
              <a:t>什么是配音</a:t>
            </a:r>
            <a:r>
              <a:rPr lang="zh-CN" altLang="en-US" sz="2800" dirty="0" smtClean="0">
                <a:solidFill>
                  <a:schemeClr val="accent1">
                    <a:lumMod val="10000"/>
                  </a:schemeClr>
                </a:solidFill>
                <a:ea typeface="黑体" pitchFamily="49" charset="-122"/>
              </a:rPr>
              <a:t>？</a:t>
            </a:r>
            <a:endParaRPr lang="en-US" altLang="zh-CN" sz="2800" dirty="0" smtClean="0">
              <a:solidFill>
                <a:schemeClr val="accent1">
                  <a:lumMod val="10000"/>
                </a:schemeClr>
              </a:solidFill>
              <a:ea typeface="黑体" pitchFamily="49" charset="-122"/>
            </a:endParaRPr>
          </a:p>
          <a:p>
            <a:r>
              <a:rPr lang="zh-CN" altLang="en-US" sz="2800" dirty="0" smtClean="0">
                <a:solidFill>
                  <a:srgbClr val="FF0000"/>
                </a:solidFill>
              </a:rPr>
              <a:t>配音是一门语言艺术，是配音演员们用自己的声音和语言在银幕后、话筒前进行塑造和完善各种活生生的、性格色彩鲜明的人物形象的一项创造性工作。</a:t>
            </a:r>
            <a:endParaRPr sz="2800" dirty="0">
              <a:solidFill>
                <a:srgbClr val="FF0000"/>
              </a:solidFill>
              <a:latin typeface="华文隶书" pitchFamily="2" charset="-122"/>
              <a:ea typeface="华文隶书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zh-CN" altLang="en-US" dirty="0" smtClean="0">
                <a:solidFill>
                  <a:srgbClr val="0000FF"/>
                </a:solidFill>
                <a:sym typeface="+mn-ea"/>
              </a:rPr>
              <a:t>三</a:t>
            </a:r>
            <a:r>
              <a:rPr lang="zh-CN" altLang="en-US" dirty="0" smtClean="0">
                <a:solidFill>
                  <a:srgbClr val="0000FF"/>
                </a:solidFill>
                <a:sym typeface="+mn-ea"/>
              </a:rPr>
              <a:t>、配音</a:t>
            </a:r>
            <a:endParaRPr lang="zh-CN" altLang="en-US" dirty="0">
              <a:solidFill>
                <a:srgbClr val="0000FF"/>
              </a:solidFill>
              <a:sym typeface="+mn-ea"/>
            </a:endParaRPr>
          </a:p>
        </p:txBody>
      </p:sp>
      <p:sp>
        <p:nvSpPr>
          <p:cNvPr id="8195" name="Rectangle 3"/>
          <p:cNvSpPr>
            <a:spLocks noGrp="1" noRot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 vert="horz" wrap="square" lIns="91440" tIns="45720" rIns="91440" bIns="45720" anchor="t"/>
          <a:lstStyle/>
          <a:p>
            <a:r>
              <a:rPr lang="zh-CN" altLang="en-US" sz="2800" dirty="0" smtClean="0">
                <a:solidFill>
                  <a:schemeClr val="accent1">
                    <a:lumMod val="10000"/>
                  </a:schemeClr>
                </a:solidFill>
                <a:ea typeface="黑体" pitchFamily="49" charset="-122"/>
              </a:rPr>
              <a:t>配音的特</a:t>
            </a:r>
            <a:r>
              <a:rPr lang="zh-CN" altLang="en-US" sz="2800" dirty="0" smtClean="0">
                <a:solidFill>
                  <a:schemeClr val="accent1">
                    <a:lumMod val="10000"/>
                  </a:schemeClr>
                </a:solidFill>
                <a:ea typeface="黑体" pitchFamily="49" charset="-122"/>
              </a:rPr>
              <a:t>点</a:t>
            </a:r>
            <a:endParaRPr lang="en-US" altLang="zh-CN" sz="2800" dirty="0" smtClean="0">
              <a:solidFill>
                <a:schemeClr val="accent1">
                  <a:lumMod val="10000"/>
                </a:schemeClr>
              </a:solidFill>
              <a:ea typeface="黑体" pitchFamily="49" charset="-122"/>
            </a:endParaRPr>
          </a:p>
          <a:p>
            <a:pPr>
              <a:lnSpc>
                <a:spcPct val="80000"/>
              </a:lnSpc>
            </a:pPr>
            <a:endParaRPr lang="en-US" altLang="zh-CN" sz="2800" dirty="0" smtClean="0">
              <a:solidFill>
                <a:srgbClr val="FFFF00"/>
              </a:solidFill>
              <a:latin typeface="宋体" pitchFamily="2" charset="-122"/>
            </a:endParaRPr>
          </a:p>
          <a:p>
            <a:pPr>
              <a:lnSpc>
                <a:spcPct val="80000"/>
              </a:lnSpc>
            </a:pPr>
            <a:r>
              <a:rPr lang="en-US" altLang="zh-CN" sz="2800" b="1" dirty="0" smtClean="0">
                <a:solidFill>
                  <a:schemeClr val="accent1">
                    <a:lumMod val="10000"/>
                  </a:schemeClr>
                </a:solidFill>
                <a:latin typeface="宋体" pitchFamily="2" charset="-122"/>
              </a:rPr>
              <a:t>1</a:t>
            </a:r>
            <a:r>
              <a:rPr lang="zh-CN" altLang="en-US" sz="2800" b="1" dirty="0" smtClean="0">
                <a:solidFill>
                  <a:schemeClr val="accent1">
                    <a:lumMod val="10000"/>
                  </a:schemeClr>
                </a:solidFill>
                <a:latin typeface="宋体" pitchFamily="2" charset="-122"/>
              </a:rPr>
              <a:t>、表现性</a:t>
            </a:r>
            <a:r>
              <a:rPr lang="en-US" altLang="zh-CN" sz="2800" b="1" dirty="0" smtClean="0">
                <a:solidFill>
                  <a:schemeClr val="accent1">
                    <a:lumMod val="10000"/>
                  </a:schemeClr>
                </a:solidFill>
                <a:latin typeface="宋体" pitchFamily="2" charset="-122"/>
              </a:rPr>
              <a:t>:</a:t>
            </a:r>
            <a:r>
              <a:rPr lang="zh-CN" altLang="en-US" sz="2800" b="1" dirty="0" smtClean="0">
                <a:solidFill>
                  <a:schemeClr val="accent1">
                    <a:lumMod val="10000"/>
                  </a:schemeClr>
                </a:solidFill>
                <a:latin typeface="宋体" pitchFamily="2" charset="-122"/>
              </a:rPr>
              <a:t>表现作品的内容或主题。</a:t>
            </a:r>
          </a:p>
          <a:p>
            <a:pPr>
              <a:lnSpc>
                <a:spcPct val="80000"/>
              </a:lnSpc>
            </a:pPr>
            <a:r>
              <a:rPr lang="en-US" altLang="zh-CN" sz="2800" b="1" dirty="0" smtClean="0">
                <a:solidFill>
                  <a:schemeClr val="accent1">
                    <a:lumMod val="10000"/>
                  </a:schemeClr>
                </a:solidFill>
                <a:latin typeface="宋体" pitchFamily="2" charset="-122"/>
              </a:rPr>
              <a:t>2</a:t>
            </a:r>
            <a:r>
              <a:rPr lang="zh-CN" altLang="en-US" sz="2800" b="1" dirty="0" smtClean="0">
                <a:solidFill>
                  <a:schemeClr val="accent1">
                    <a:lumMod val="10000"/>
                  </a:schemeClr>
                </a:solidFill>
                <a:latin typeface="宋体" pitchFamily="2" charset="-122"/>
              </a:rPr>
              <a:t>、再现性：再现作品中的人物形象和性格特征。</a:t>
            </a:r>
          </a:p>
          <a:p>
            <a:pPr>
              <a:lnSpc>
                <a:spcPct val="80000"/>
              </a:lnSpc>
            </a:pPr>
            <a:r>
              <a:rPr lang="en-US" altLang="zh-CN" sz="2800" b="1" dirty="0" smtClean="0">
                <a:solidFill>
                  <a:schemeClr val="accent1">
                    <a:lumMod val="10000"/>
                  </a:schemeClr>
                </a:solidFill>
                <a:latin typeface="宋体" pitchFamily="2" charset="-122"/>
              </a:rPr>
              <a:t>3</a:t>
            </a:r>
            <a:r>
              <a:rPr lang="zh-CN" altLang="en-US" sz="2800" b="1" dirty="0" smtClean="0">
                <a:solidFill>
                  <a:schemeClr val="accent1">
                    <a:lumMod val="10000"/>
                  </a:schemeClr>
                </a:solidFill>
                <a:latin typeface="宋体" pitchFamily="2" charset="-122"/>
              </a:rPr>
              <a:t>、创造性：对作品情节及主题的重新诠释与演绎。</a:t>
            </a:r>
          </a:p>
          <a:p>
            <a:pPr>
              <a:lnSpc>
                <a:spcPct val="80000"/>
              </a:lnSpc>
            </a:pPr>
            <a:r>
              <a:rPr lang="en-US" altLang="zh-CN" sz="2800" b="1" dirty="0" smtClean="0">
                <a:solidFill>
                  <a:schemeClr val="accent1">
                    <a:lumMod val="10000"/>
                  </a:schemeClr>
                </a:solidFill>
                <a:latin typeface="宋体" pitchFamily="2" charset="-122"/>
              </a:rPr>
              <a:t>3</a:t>
            </a:r>
            <a:r>
              <a:rPr lang="zh-CN" altLang="en-US" sz="2800" b="1" dirty="0" smtClean="0">
                <a:solidFill>
                  <a:schemeClr val="accent1">
                    <a:lumMod val="10000"/>
                  </a:schemeClr>
                </a:solidFill>
                <a:latin typeface="宋体" pitchFamily="2" charset="-122"/>
              </a:rPr>
              <a:t>、艺术性：具有文学、艺术欣赏价</a:t>
            </a:r>
            <a:r>
              <a:rPr lang="zh-CN" altLang="en-US" sz="2800" dirty="0" smtClean="0">
                <a:solidFill>
                  <a:srgbClr val="FFFF00"/>
                </a:solidFill>
                <a:latin typeface="宋体" pitchFamily="2" charset="-122"/>
              </a:rPr>
              <a:t>值。</a:t>
            </a:r>
          </a:p>
          <a:p>
            <a:r>
              <a:rPr lang="zh-CN" altLang="en-US" sz="2800" dirty="0" smtClean="0"/>
              <a:t/>
            </a:r>
            <a:br>
              <a:rPr lang="zh-CN" altLang="en-US" sz="2800" dirty="0" smtClean="0"/>
            </a:br>
            <a:endParaRPr sz="2800" dirty="0">
              <a:latin typeface="华文隶书" pitchFamily="2" charset="-122"/>
              <a:ea typeface="华文隶书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zh-CN" altLang="en-US" dirty="0" smtClean="0">
                <a:solidFill>
                  <a:srgbClr val="0000FF"/>
                </a:solidFill>
                <a:sym typeface="+mn-ea"/>
              </a:rPr>
              <a:t>三</a:t>
            </a:r>
            <a:r>
              <a:rPr lang="zh-CN" altLang="en-US" dirty="0" smtClean="0">
                <a:solidFill>
                  <a:srgbClr val="0000FF"/>
                </a:solidFill>
                <a:sym typeface="+mn-ea"/>
              </a:rPr>
              <a:t>、配音</a:t>
            </a:r>
            <a:endParaRPr lang="zh-CN" altLang="en-US" dirty="0">
              <a:solidFill>
                <a:srgbClr val="0000FF"/>
              </a:solidFill>
              <a:sym typeface="+mn-ea"/>
            </a:endParaRPr>
          </a:p>
        </p:txBody>
      </p:sp>
      <p:sp>
        <p:nvSpPr>
          <p:cNvPr id="8195" name="Rectangle 3"/>
          <p:cNvSpPr>
            <a:spLocks noGrp="1" noRot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 vert="horz" wrap="square" lIns="91440" tIns="45720" rIns="91440" bIns="45720" anchor="t"/>
          <a:lstStyle/>
          <a:p>
            <a:pPr>
              <a:buNone/>
            </a:pPr>
            <a:r>
              <a:rPr lang="zh-CN" altLang="en-US" sz="2800" dirty="0" smtClean="0">
                <a:solidFill>
                  <a:schemeClr val="accent1">
                    <a:lumMod val="10000"/>
                  </a:schemeClr>
                </a:solidFill>
                <a:ea typeface="黑体" pitchFamily="49" charset="-122"/>
              </a:rPr>
              <a:t>配音的注意事项及要</a:t>
            </a:r>
            <a:r>
              <a:rPr lang="zh-CN" altLang="en-US" sz="2800" dirty="0" smtClean="0">
                <a:solidFill>
                  <a:schemeClr val="accent1">
                    <a:lumMod val="10000"/>
                  </a:schemeClr>
                </a:solidFill>
                <a:ea typeface="黑体" pitchFamily="49" charset="-122"/>
              </a:rPr>
              <a:t>点</a:t>
            </a:r>
            <a:endParaRPr lang="en-US" altLang="zh-CN" sz="2800" dirty="0" smtClean="0">
              <a:solidFill>
                <a:schemeClr val="accent1">
                  <a:lumMod val="10000"/>
                </a:schemeClr>
              </a:solidFill>
              <a:ea typeface="黑体" pitchFamily="49" charset="-122"/>
            </a:endParaRPr>
          </a:p>
          <a:p>
            <a:r>
              <a:rPr lang="en-US" altLang="zh-CN" sz="2800" b="1" dirty="0" smtClean="0">
                <a:solidFill>
                  <a:schemeClr val="accent1">
                    <a:lumMod val="10000"/>
                  </a:schemeClr>
                </a:solidFill>
                <a:latin typeface="宋体" pitchFamily="2" charset="-122"/>
              </a:rPr>
              <a:t>1</a:t>
            </a:r>
            <a:r>
              <a:rPr lang="zh-CN" altLang="en-US" sz="2800" b="1" dirty="0" smtClean="0">
                <a:solidFill>
                  <a:schemeClr val="accent1">
                    <a:lumMod val="10000"/>
                  </a:schemeClr>
                </a:solidFill>
                <a:latin typeface="宋体" pitchFamily="2" charset="-122"/>
              </a:rPr>
              <a:t>、选择好适合自己声音特点和风格的视频作品。</a:t>
            </a:r>
            <a:endParaRPr lang="en-US" altLang="zh-CN" sz="2800" b="1" dirty="0" smtClean="0">
              <a:solidFill>
                <a:schemeClr val="accent1">
                  <a:lumMod val="10000"/>
                </a:schemeClr>
              </a:solidFill>
              <a:latin typeface="宋体" pitchFamily="2" charset="-122"/>
            </a:endParaRPr>
          </a:p>
          <a:p>
            <a:r>
              <a:rPr lang="en-US" altLang="zh-CN" sz="2800" b="1" dirty="0" smtClean="0">
                <a:solidFill>
                  <a:schemeClr val="accent1">
                    <a:lumMod val="10000"/>
                  </a:schemeClr>
                </a:solidFill>
                <a:latin typeface="宋体" pitchFamily="2" charset="-122"/>
              </a:rPr>
              <a:t>2</a:t>
            </a:r>
            <a:r>
              <a:rPr lang="zh-CN" altLang="en-US" sz="2800" b="1" dirty="0" smtClean="0">
                <a:solidFill>
                  <a:schemeClr val="accent1">
                    <a:lumMod val="10000"/>
                  </a:schemeClr>
                </a:solidFill>
                <a:latin typeface="宋体" pitchFamily="2" charset="-122"/>
              </a:rPr>
              <a:t>、反复观看视频，记住台词，精心把握人物的表情、口型变化。</a:t>
            </a:r>
            <a:endParaRPr lang="en-US" altLang="zh-CN" sz="2800" b="1" dirty="0" smtClean="0">
              <a:solidFill>
                <a:schemeClr val="accent1">
                  <a:lumMod val="10000"/>
                </a:schemeClr>
              </a:solidFill>
              <a:latin typeface="宋体" pitchFamily="2" charset="-122"/>
            </a:endParaRPr>
          </a:p>
          <a:p>
            <a:r>
              <a:rPr lang="en-US" altLang="zh-CN" sz="2800" b="1" dirty="0" smtClean="0">
                <a:solidFill>
                  <a:schemeClr val="accent1">
                    <a:lumMod val="10000"/>
                  </a:schemeClr>
                </a:solidFill>
                <a:latin typeface="宋体" pitchFamily="2" charset="-122"/>
              </a:rPr>
              <a:t>3</a:t>
            </a:r>
            <a:r>
              <a:rPr lang="zh-CN" altLang="en-US" sz="2800" b="1" dirty="0" smtClean="0">
                <a:solidFill>
                  <a:schemeClr val="accent1">
                    <a:lumMod val="10000"/>
                  </a:schemeClr>
                </a:solidFill>
                <a:latin typeface="宋体" pitchFamily="2" charset="-122"/>
              </a:rPr>
              <a:t>、准确把握作品的主题、风格，对人物性格、感情和心理进行深入体会。</a:t>
            </a:r>
            <a:endParaRPr lang="en-US" altLang="zh-CN" sz="2800" b="1" dirty="0" smtClean="0">
              <a:solidFill>
                <a:schemeClr val="accent1">
                  <a:lumMod val="10000"/>
                </a:schemeClr>
              </a:solidFill>
              <a:latin typeface="宋体" pitchFamily="2" charset="-122"/>
            </a:endParaRPr>
          </a:p>
          <a:p>
            <a:r>
              <a:rPr lang="en-US" altLang="zh-CN" sz="2800" b="1" dirty="0" smtClean="0">
                <a:solidFill>
                  <a:schemeClr val="accent1">
                    <a:lumMod val="10000"/>
                  </a:schemeClr>
                </a:solidFill>
                <a:latin typeface="宋体" pitchFamily="2" charset="-122"/>
              </a:rPr>
              <a:t>4</a:t>
            </a:r>
            <a:r>
              <a:rPr lang="zh-CN" altLang="en-US" sz="2800" b="1" dirty="0" smtClean="0">
                <a:solidFill>
                  <a:schemeClr val="accent1">
                    <a:lumMod val="10000"/>
                  </a:schemeClr>
                </a:solidFill>
                <a:latin typeface="宋体" pitchFamily="2" charset="-122"/>
              </a:rPr>
              <a:t>、反复练习，相互配合，直至完美。</a:t>
            </a:r>
            <a:endParaRPr sz="2800" b="1" dirty="0">
              <a:solidFill>
                <a:schemeClr val="accent1">
                  <a:lumMod val="10000"/>
                </a:schemeClr>
              </a:solidFill>
              <a:latin typeface="华文隶书" pitchFamily="2" charset="-122"/>
              <a:ea typeface="华文隶书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zh-CN" altLang="en-US" dirty="0" smtClean="0">
                <a:solidFill>
                  <a:srgbClr val="0000FF"/>
                </a:solidFill>
                <a:sym typeface="+mn-ea"/>
              </a:rPr>
              <a:t>三、话剧</a:t>
            </a:r>
            <a:r>
              <a:rPr lang="en-US" altLang="zh-CN" dirty="0" smtClean="0">
                <a:solidFill>
                  <a:srgbClr val="0000FF"/>
                </a:solidFill>
                <a:sym typeface="+mn-ea"/>
              </a:rPr>
              <a:t>/</a:t>
            </a:r>
            <a:r>
              <a:rPr lang="zh-CN" altLang="en-US" dirty="0" smtClean="0">
                <a:solidFill>
                  <a:srgbClr val="0000FF"/>
                </a:solidFill>
                <a:sym typeface="+mn-ea"/>
              </a:rPr>
              <a:t>儿童剧</a:t>
            </a:r>
            <a:endParaRPr lang="zh-CN" altLang="en-US" dirty="0">
              <a:solidFill>
                <a:srgbClr val="0000FF"/>
              </a:solidFill>
              <a:sym typeface="+mn-ea"/>
            </a:endParaRPr>
          </a:p>
        </p:txBody>
      </p:sp>
      <p:sp>
        <p:nvSpPr>
          <p:cNvPr id="8195" name="Rectangle 3"/>
          <p:cNvSpPr>
            <a:spLocks noGrp="1" noRot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 vert="horz" wrap="square" lIns="91440" tIns="45720" rIns="91440" bIns="45720" anchor="t"/>
          <a:lstStyle/>
          <a:p>
            <a:pPr>
              <a:buNone/>
            </a:pPr>
            <a:r>
              <a:rPr lang="zh-CN" altLang="en-US" sz="2800" b="1" dirty="0" smtClean="0">
                <a:solidFill>
                  <a:schemeClr val="accent1">
                    <a:lumMod val="10000"/>
                  </a:schemeClr>
                </a:solidFill>
                <a:ea typeface="黑体" pitchFamily="49" charset="-122"/>
              </a:rPr>
              <a:t>一、朗读式广告配音练</a:t>
            </a:r>
            <a:r>
              <a:rPr lang="zh-CN" altLang="en-US" sz="2800" b="1" dirty="0" smtClean="0">
                <a:solidFill>
                  <a:schemeClr val="accent1">
                    <a:lumMod val="10000"/>
                  </a:schemeClr>
                </a:solidFill>
                <a:ea typeface="黑体" pitchFamily="49" charset="-122"/>
              </a:rPr>
              <a:t>习</a:t>
            </a:r>
            <a:endParaRPr lang="en-US" altLang="zh-CN" sz="2800" b="1" dirty="0" smtClean="0">
              <a:solidFill>
                <a:schemeClr val="accent1">
                  <a:lumMod val="10000"/>
                </a:schemeClr>
              </a:solidFill>
              <a:ea typeface="黑体" pitchFamily="49" charset="-122"/>
            </a:endParaRPr>
          </a:p>
          <a:p>
            <a:r>
              <a:rPr lang="zh-CN" altLang="en-US" sz="2800" b="1" dirty="0" smtClean="0">
                <a:solidFill>
                  <a:schemeClr val="accent1">
                    <a:lumMod val="10000"/>
                  </a:schemeClr>
                </a:solidFill>
              </a:rPr>
              <a:t>（男声</a:t>
            </a:r>
            <a:r>
              <a:rPr lang="zh-CN" altLang="en-US" sz="2800" b="1" dirty="0" smtClean="0">
                <a:solidFill>
                  <a:schemeClr val="accent1">
                    <a:lumMod val="10000"/>
                  </a:schemeClr>
                </a:solidFill>
              </a:rPr>
              <a:t>）         </a:t>
            </a:r>
            <a:r>
              <a:rPr lang="zh-CN" altLang="en-US" sz="2800" dirty="0" smtClean="0">
                <a:solidFill>
                  <a:srgbClr val="FF0000"/>
                </a:solidFill>
              </a:rPr>
              <a:t>缓</a:t>
            </a:r>
            <a:r>
              <a:rPr lang="zh-CN" altLang="en-US" sz="2800" dirty="0" smtClean="0">
                <a:solidFill>
                  <a:srgbClr val="FF0000"/>
                </a:solidFill>
              </a:rPr>
              <a:t>慢，低沉，大气，恢</a:t>
            </a:r>
            <a:r>
              <a:rPr lang="zh-CN" altLang="en-US" sz="2800" dirty="0" smtClean="0">
                <a:solidFill>
                  <a:srgbClr val="FF0000"/>
                </a:solidFill>
              </a:rPr>
              <a:t>宏</a:t>
            </a:r>
            <a:endParaRPr lang="en-US" altLang="zh-CN" sz="2800" b="1" dirty="0" smtClean="0">
              <a:solidFill>
                <a:srgbClr val="FF0000"/>
              </a:solidFill>
            </a:endParaRPr>
          </a:p>
          <a:p>
            <a:r>
              <a:rPr lang="zh-CN" altLang="en-US" sz="2800" b="1" dirty="0" smtClean="0">
                <a:solidFill>
                  <a:schemeClr val="accent1">
                    <a:lumMod val="10000"/>
                  </a:schemeClr>
                </a:solidFill>
              </a:rPr>
              <a:t>来自长白山，几十万年前硅藻化石，七项专利技术，高效分解甲醛。</a:t>
            </a:r>
          </a:p>
          <a:p>
            <a:pPr>
              <a:buFont typeface="Arial" pitchFamily="34" charset="0"/>
              <a:buChar char="•"/>
            </a:pPr>
            <a:r>
              <a:rPr lang="zh-CN" altLang="en-US" sz="2800" b="1" dirty="0" smtClean="0">
                <a:solidFill>
                  <a:schemeClr val="accent1">
                    <a:lumMod val="10000"/>
                  </a:schemeClr>
                </a:solidFill>
              </a:rPr>
              <a:t>（女声</a:t>
            </a:r>
            <a:r>
              <a:rPr lang="zh-CN" altLang="en-US" sz="2800" b="1" dirty="0" smtClean="0">
                <a:solidFill>
                  <a:schemeClr val="accent1">
                    <a:lumMod val="10000"/>
                  </a:schemeClr>
                </a:solidFill>
              </a:rPr>
              <a:t>）        </a:t>
            </a:r>
            <a:r>
              <a:rPr lang="zh-CN" altLang="en-US" sz="2800" dirty="0" smtClean="0">
                <a:solidFill>
                  <a:srgbClr val="FF0000"/>
                </a:solidFill>
              </a:rPr>
              <a:t>兴</a:t>
            </a:r>
            <a:r>
              <a:rPr lang="zh-CN" altLang="en-US" sz="2800" dirty="0" smtClean="0">
                <a:solidFill>
                  <a:srgbClr val="FF0000"/>
                </a:solidFill>
              </a:rPr>
              <a:t>奋，</a:t>
            </a:r>
            <a:r>
              <a:rPr lang="zh-CN" altLang="en-US" sz="2800" dirty="0" smtClean="0">
                <a:solidFill>
                  <a:srgbClr val="FF0000"/>
                </a:solidFill>
              </a:rPr>
              <a:t>快速，激情，</a:t>
            </a:r>
            <a:r>
              <a:rPr lang="zh-CN" altLang="en-US" sz="2800" dirty="0" smtClean="0">
                <a:solidFill>
                  <a:schemeClr val="bg1"/>
                </a:solidFill>
              </a:rPr>
              <a:t>年轻</a:t>
            </a:r>
            <a:endParaRPr lang="zh-CN" altLang="en-US" sz="2800" b="1" dirty="0" smtClean="0">
              <a:solidFill>
                <a:schemeClr val="accent1">
                  <a:lumMod val="1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zh-CN" altLang="en-US" sz="2800" b="1" dirty="0" smtClean="0">
                <a:solidFill>
                  <a:schemeClr val="accent1">
                    <a:lumMod val="10000"/>
                  </a:schemeClr>
                </a:solidFill>
                <a:latin typeface="宋体" pitchFamily="2" charset="-122"/>
              </a:rPr>
              <a:t>荷兰皇家航空公司厦门至阿姆斯特丹航线开航了！每周三班直飞欧洲，现推特价优惠，仅需</a:t>
            </a:r>
            <a:r>
              <a:rPr lang="en-US" altLang="zh-CN" sz="2800" b="1" dirty="0" smtClean="0">
                <a:solidFill>
                  <a:schemeClr val="accent1">
                    <a:lumMod val="10000"/>
                  </a:schemeClr>
                </a:solidFill>
                <a:latin typeface="宋体" pitchFamily="2" charset="-122"/>
              </a:rPr>
              <a:t>3880</a:t>
            </a:r>
            <a:r>
              <a:rPr lang="zh-CN" altLang="en-US" sz="2800" b="1" dirty="0" smtClean="0">
                <a:solidFill>
                  <a:schemeClr val="accent1">
                    <a:lumMod val="10000"/>
                  </a:schemeClr>
                </a:solidFill>
                <a:latin typeface="宋体" pitchFamily="2" charset="-122"/>
              </a:rPr>
              <a:t>元即可往返欧洲</a:t>
            </a:r>
            <a:r>
              <a:rPr lang="en-US" altLang="zh-CN" sz="2800" b="1" dirty="0" smtClean="0">
                <a:solidFill>
                  <a:schemeClr val="accent1">
                    <a:lumMod val="10000"/>
                  </a:schemeClr>
                </a:solidFill>
                <a:latin typeface="宋体" pitchFamily="2" charset="-122"/>
              </a:rPr>
              <a:t>70</a:t>
            </a:r>
            <a:r>
              <a:rPr lang="zh-CN" altLang="en-US" sz="2800" b="1" dirty="0" smtClean="0">
                <a:solidFill>
                  <a:schemeClr val="accent1">
                    <a:lumMod val="10000"/>
                  </a:schemeClr>
                </a:solidFill>
                <a:latin typeface="宋体" pitchFamily="2" charset="-122"/>
              </a:rPr>
              <a:t>多个城市。</a:t>
            </a:r>
          </a:p>
          <a:p>
            <a:pPr>
              <a:buNone/>
            </a:pPr>
            <a:endParaRPr sz="2800" dirty="0">
              <a:latin typeface="华文隶书" pitchFamily="2" charset="-122"/>
              <a:ea typeface="华文隶书" pitchFamily="2" charset="-122"/>
              <a:sym typeface="+mn-e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zh-CN" altLang="en-US" dirty="0" smtClean="0">
                <a:solidFill>
                  <a:srgbClr val="0000FF"/>
                </a:solidFill>
                <a:sym typeface="+mn-ea"/>
              </a:rPr>
              <a:t>三、话剧</a:t>
            </a:r>
            <a:r>
              <a:rPr lang="en-US" altLang="zh-CN" dirty="0" smtClean="0">
                <a:solidFill>
                  <a:srgbClr val="0000FF"/>
                </a:solidFill>
                <a:sym typeface="+mn-ea"/>
              </a:rPr>
              <a:t>/</a:t>
            </a:r>
            <a:r>
              <a:rPr lang="zh-CN" altLang="en-US" dirty="0" smtClean="0">
                <a:solidFill>
                  <a:srgbClr val="0000FF"/>
                </a:solidFill>
                <a:sym typeface="+mn-ea"/>
              </a:rPr>
              <a:t>儿童剧</a:t>
            </a:r>
            <a:endParaRPr lang="zh-CN" altLang="en-US" dirty="0">
              <a:solidFill>
                <a:srgbClr val="0000FF"/>
              </a:solidFill>
              <a:sym typeface="+mn-ea"/>
            </a:endParaRPr>
          </a:p>
        </p:txBody>
      </p:sp>
      <p:sp>
        <p:nvSpPr>
          <p:cNvPr id="8195" name="Rectangle 3"/>
          <p:cNvSpPr>
            <a:spLocks noGrp="1" noRot="1"/>
          </p:cNvSpPr>
          <p:nvPr>
            <p:ph idx="1"/>
          </p:nvPr>
        </p:nvSpPr>
        <p:spPr>
          <a:xfrm>
            <a:off x="457200" y="1851660"/>
            <a:ext cx="8229600" cy="4525963"/>
          </a:xfrm>
        </p:spPr>
        <p:txBody>
          <a:bodyPr vert="horz" wrap="square" lIns="91440" tIns="45720" rIns="91440" bIns="45720" anchor="t"/>
          <a:lstStyle/>
          <a:p>
            <a:pPr algn="l" eaLnBrk="1" hangingPunct="1">
              <a:buNone/>
            </a:pPr>
            <a:r>
              <a:rPr lang="zh-CN" altLang="en-US" sz="2800" b="1" dirty="0" smtClean="0">
                <a:sym typeface="+mn-ea"/>
              </a:rPr>
              <a:t>无实物表演：</a:t>
            </a:r>
            <a:endParaRPr lang="en-US" altLang="zh-CN" sz="2800" b="1" dirty="0" smtClean="0">
              <a:sym typeface="+mn-ea"/>
            </a:endParaRPr>
          </a:p>
          <a:p>
            <a:pPr latinLnBrk="0"/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洗手帕、提水、擦玻璃、拖地板 </a:t>
            </a:r>
          </a:p>
          <a:p>
            <a:pPr latinLnBrk="0"/>
            <a:r>
              <a:rPr lang="zh-CN" altLang="en-US" sz="2800" b="1" dirty="0" smtClean="0">
                <a:solidFill>
                  <a:schemeClr val="accent5">
                    <a:lumMod val="10000"/>
                  </a:schemeClr>
                </a:solidFill>
              </a:rPr>
              <a:t>照镜子、刷牙、吃面条、打蚊子 </a:t>
            </a:r>
            <a:r>
              <a:rPr lang="zh-CN" altLang="en-US" sz="2800" b="1" dirty="0" smtClean="0"/>
              <a:t> </a:t>
            </a:r>
          </a:p>
          <a:p>
            <a:pPr latinLnBrk="0"/>
            <a:r>
              <a:rPr lang="zh-CN" altLang="en-US" sz="2800" b="1" dirty="0" smtClean="0"/>
              <a:t>（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要求：逐个表演，然后各自发挥想象串联成情节。</a:t>
            </a:r>
            <a:r>
              <a:rPr lang="zh-CN" altLang="en-US" sz="2800" b="1" dirty="0" smtClean="0"/>
              <a:t>）</a:t>
            </a:r>
          </a:p>
          <a:p>
            <a:pPr latinLnBrk="0"/>
            <a:r>
              <a:rPr lang="zh-CN" altLang="en-US" sz="2800" b="1" dirty="0" smtClean="0"/>
              <a:t>掌握重要环节：</a:t>
            </a:r>
            <a:r>
              <a:rPr lang="zh-CN" altLang="en-US" sz="2800" b="1" dirty="0" smtClean="0">
                <a:solidFill>
                  <a:srgbClr val="FF0000"/>
                </a:solidFill>
              </a:rPr>
              <a:t>三感（分寸感、质感、重量感）、两性（真实性、逻辑顺序性）</a:t>
            </a:r>
            <a:r>
              <a:rPr lang="zh-CN" altLang="en-US" sz="2800" b="1" dirty="0" smtClean="0"/>
              <a:t>。</a:t>
            </a:r>
          </a:p>
          <a:p>
            <a:r>
              <a:rPr lang="zh-CN" altLang="en-US" sz="2800" dirty="0" smtClean="0"/>
              <a:t/>
            </a:r>
            <a:br>
              <a:rPr lang="zh-CN" altLang="en-US" sz="2800" dirty="0" smtClean="0"/>
            </a:br>
            <a:endParaRPr lang="zh-CN" altLang="en-US" sz="2800" b="1" dirty="0">
              <a:sym typeface="+mn-e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zh-CN" altLang="en-US" dirty="0" smtClean="0">
                <a:solidFill>
                  <a:srgbClr val="0000FF"/>
                </a:solidFill>
                <a:sym typeface="+mn-ea"/>
              </a:rPr>
              <a:t>三</a:t>
            </a:r>
            <a:r>
              <a:rPr lang="zh-CN" altLang="en-US" dirty="0" smtClean="0">
                <a:solidFill>
                  <a:srgbClr val="0000FF"/>
                </a:solidFill>
                <a:sym typeface="+mn-ea"/>
              </a:rPr>
              <a:t>、配音</a:t>
            </a:r>
            <a:endParaRPr lang="zh-CN" altLang="en-US" dirty="0">
              <a:solidFill>
                <a:srgbClr val="0000FF"/>
              </a:solidFill>
              <a:sym typeface="+mn-ea"/>
            </a:endParaRPr>
          </a:p>
        </p:txBody>
      </p:sp>
      <p:sp>
        <p:nvSpPr>
          <p:cNvPr id="8195" name="Rectangle 3"/>
          <p:cNvSpPr>
            <a:spLocks noGrp="1" noRot="1"/>
          </p:cNvSpPr>
          <p:nvPr>
            <p:ph idx="1"/>
          </p:nvPr>
        </p:nvSpPr>
        <p:spPr>
          <a:xfrm>
            <a:off x="457200" y="1905000"/>
            <a:ext cx="8229600" cy="4525963"/>
          </a:xfrm>
        </p:spPr>
        <p:txBody>
          <a:bodyPr vert="horz" wrap="square" lIns="91440" tIns="45720" rIns="91440" bIns="45720" anchor="t"/>
          <a:lstStyle/>
          <a:p>
            <a:pPr latinLnBrk="0"/>
            <a:r>
              <a:rPr lang="zh-CN" altLang="en-US" sz="2800" b="1" dirty="0" smtClean="0">
                <a:solidFill>
                  <a:schemeClr val="accent1">
                    <a:lumMod val="10000"/>
                  </a:schemeClr>
                </a:solidFill>
                <a:ea typeface="黑体" pitchFamily="49" charset="-122"/>
              </a:rPr>
              <a:t>表演式配音练习</a:t>
            </a:r>
            <a:r>
              <a:rPr lang="en-US" altLang="zh-CN" sz="2800" b="1" dirty="0" smtClean="0">
                <a:solidFill>
                  <a:schemeClr val="accent1">
                    <a:lumMod val="10000"/>
                  </a:schemeClr>
                </a:solidFill>
                <a:ea typeface="黑体" pitchFamily="49" charset="-122"/>
              </a:rPr>
              <a:t>——</a:t>
            </a:r>
            <a:r>
              <a:rPr lang="zh-CN" altLang="en-US" sz="2800" b="1" dirty="0" smtClean="0">
                <a:solidFill>
                  <a:schemeClr val="accent1">
                    <a:lumMod val="10000"/>
                  </a:schemeClr>
                </a:solidFill>
                <a:ea typeface="黑体" pitchFamily="49" charset="-122"/>
              </a:rPr>
              <a:t>双人</a:t>
            </a:r>
            <a:r>
              <a:rPr lang="zh-CN" altLang="en-US" sz="2800" dirty="0" smtClean="0">
                <a:solidFill>
                  <a:schemeClr val="accent1">
                    <a:lumMod val="10000"/>
                  </a:schemeClr>
                </a:solidFill>
              </a:rPr>
              <a:t>   </a:t>
            </a:r>
          </a:p>
          <a:p>
            <a:pPr>
              <a:spcBef>
                <a:spcPct val="50000"/>
              </a:spcBef>
            </a:pPr>
            <a:r>
              <a:rPr lang="zh-CN" altLang="en-US" sz="2800" b="1" dirty="0" smtClean="0">
                <a:solidFill>
                  <a:schemeClr val="accent1">
                    <a:lumMod val="10000"/>
                  </a:schemeClr>
                </a:solidFill>
              </a:rPr>
              <a:t>嗨！（嗨！）这么晚才下班啊！（是啊！）我帮你加热！（谢谢！）（哎，还有这个）这个对牙齿好啊！好啦！好好照顾自己</a:t>
            </a:r>
            <a:r>
              <a:rPr lang="en-US" altLang="zh-CN" sz="2800" b="1" dirty="0" smtClean="0">
                <a:solidFill>
                  <a:schemeClr val="accent1">
                    <a:lumMod val="10000"/>
                  </a:schemeClr>
                </a:solidFill>
                <a:latin typeface="宋体"/>
              </a:rPr>
              <a:t>……</a:t>
            </a:r>
            <a:r>
              <a:rPr lang="zh-CN" altLang="en-US" sz="2800" b="1" dirty="0" smtClean="0">
                <a:solidFill>
                  <a:schemeClr val="accent1">
                    <a:lumMod val="10000"/>
                  </a:schemeClr>
                </a:solidFill>
              </a:rPr>
              <a:t>（你也是）哎，你的益达！（是你的益达。）（益达无糖口香糖，关怀牙齿，更关心你）她明天会来</a:t>
            </a:r>
            <a:r>
              <a:rPr lang="en-US" altLang="zh-CN" sz="2800" b="1" dirty="0" smtClean="0">
                <a:solidFill>
                  <a:schemeClr val="accent1">
                    <a:lumMod val="10000"/>
                  </a:schemeClr>
                </a:solidFill>
                <a:latin typeface="宋体"/>
              </a:rPr>
              <a:t>……</a:t>
            </a:r>
            <a:r>
              <a:rPr lang="zh-CN" altLang="en-US" sz="2800" b="1" dirty="0" smtClean="0">
                <a:solidFill>
                  <a:schemeClr val="accent1">
                    <a:lumMod val="10000"/>
                  </a:schemeClr>
                </a:solidFill>
              </a:rPr>
              <a:t>她明天不会来</a:t>
            </a:r>
            <a:r>
              <a:rPr lang="en-US" altLang="zh-CN" sz="2800" b="1" dirty="0" smtClean="0">
                <a:solidFill>
                  <a:schemeClr val="accent1">
                    <a:lumMod val="10000"/>
                  </a:schemeClr>
                </a:solidFill>
                <a:latin typeface="宋体"/>
              </a:rPr>
              <a:t>……</a:t>
            </a:r>
            <a:endParaRPr lang="en-US" altLang="zh-CN" sz="2800" b="1" dirty="0" smtClean="0">
              <a:solidFill>
                <a:schemeClr val="accent1">
                  <a:lumMod val="10000"/>
                </a:schemeClr>
              </a:solidFill>
            </a:endParaRPr>
          </a:p>
          <a:p>
            <a:pPr latinLnBrk="0"/>
            <a:endParaRPr lang="zh-CN" altLang="en-US" sz="28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诗情画意">
  <a:themeElements>
    <a:clrScheme name="诗情画意 1">
      <a:dk1>
        <a:srgbClr val="007A77"/>
      </a:dk1>
      <a:lt1>
        <a:srgbClr val="FFFFFF"/>
      </a:lt1>
      <a:dk2>
        <a:srgbClr val="003399"/>
      </a:dk2>
      <a:lt2>
        <a:srgbClr val="C0C0C0"/>
      </a:lt2>
      <a:accent1>
        <a:srgbClr val="EBF7FF"/>
      </a:accent1>
      <a:accent2>
        <a:srgbClr val="3366FF"/>
      </a:accent2>
      <a:accent3>
        <a:srgbClr val="FFFFFF"/>
      </a:accent3>
      <a:accent4>
        <a:srgbClr val="006765"/>
      </a:accent4>
      <a:accent5>
        <a:srgbClr val="F3FAFF"/>
      </a:accent5>
      <a:accent6>
        <a:srgbClr val="2D5CE7"/>
      </a:accent6>
      <a:hlink>
        <a:srgbClr val="DC5900"/>
      </a:hlink>
      <a:folHlink>
        <a:srgbClr val="7979A5"/>
      </a:folHlink>
    </a:clrScheme>
    <a:fontScheme name="诗情画意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诗情画意 1">
        <a:dk1>
          <a:srgbClr val="007A77"/>
        </a:dk1>
        <a:lt1>
          <a:srgbClr val="FFFFFF"/>
        </a:lt1>
        <a:dk2>
          <a:srgbClr val="003399"/>
        </a:dk2>
        <a:lt2>
          <a:srgbClr val="C0C0C0"/>
        </a:lt2>
        <a:accent1>
          <a:srgbClr val="EBF7FF"/>
        </a:accent1>
        <a:accent2>
          <a:srgbClr val="3366FF"/>
        </a:accent2>
        <a:accent3>
          <a:srgbClr val="FFFFFF"/>
        </a:accent3>
        <a:accent4>
          <a:srgbClr val="006765"/>
        </a:accent4>
        <a:accent5>
          <a:srgbClr val="F3FAFF"/>
        </a:accent5>
        <a:accent6>
          <a:srgbClr val="2D5CE7"/>
        </a:accent6>
        <a:hlink>
          <a:srgbClr val="DC5900"/>
        </a:hlink>
        <a:folHlink>
          <a:srgbClr val="7979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2">
        <a:dk1>
          <a:srgbClr val="005FBE"/>
        </a:dk1>
        <a:lt1>
          <a:srgbClr val="FFFFDD"/>
        </a:lt1>
        <a:dk2>
          <a:srgbClr val="2C5884"/>
        </a:dk2>
        <a:lt2>
          <a:srgbClr val="C0C0C0"/>
        </a:lt2>
        <a:accent1>
          <a:srgbClr val="E9F7FF"/>
        </a:accent1>
        <a:accent2>
          <a:srgbClr val="F89400"/>
        </a:accent2>
        <a:accent3>
          <a:srgbClr val="FFFFEB"/>
        </a:accent3>
        <a:accent4>
          <a:srgbClr val="0050A2"/>
        </a:accent4>
        <a:accent5>
          <a:srgbClr val="F2FAFF"/>
        </a:accent5>
        <a:accent6>
          <a:srgbClr val="E18600"/>
        </a:accent6>
        <a:hlink>
          <a:srgbClr val="B20048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3">
        <a:dk1>
          <a:srgbClr val="5D5D8B"/>
        </a:dk1>
        <a:lt1>
          <a:srgbClr val="DAEADE"/>
        </a:lt1>
        <a:dk2>
          <a:srgbClr val="A25269"/>
        </a:dk2>
        <a:lt2>
          <a:srgbClr val="C0C0C0"/>
        </a:lt2>
        <a:accent1>
          <a:srgbClr val="FFFFDD"/>
        </a:accent1>
        <a:accent2>
          <a:srgbClr val="3399FF"/>
        </a:accent2>
        <a:accent3>
          <a:srgbClr val="EAF3EC"/>
        </a:accent3>
        <a:accent4>
          <a:srgbClr val="4E4E76"/>
        </a:accent4>
        <a:accent5>
          <a:srgbClr val="FFFFEB"/>
        </a:accent5>
        <a:accent6>
          <a:srgbClr val="2D8AE7"/>
        </a:accent6>
        <a:hlink>
          <a:srgbClr val="336699"/>
        </a:hlink>
        <a:folHlink>
          <a:srgbClr val="F08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4">
        <a:dk1>
          <a:srgbClr val="006666"/>
        </a:dk1>
        <a:lt1>
          <a:srgbClr val="CCECFF"/>
        </a:lt1>
        <a:dk2>
          <a:srgbClr val="336699"/>
        </a:dk2>
        <a:lt2>
          <a:srgbClr val="C0C0C0"/>
        </a:lt2>
        <a:accent1>
          <a:srgbClr val="FFFFCC"/>
        </a:accent1>
        <a:accent2>
          <a:srgbClr val="FF6600"/>
        </a:accent2>
        <a:accent3>
          <a:srgbClr val="E2F4FF"/>
        </a:accent3>
        <a:accent4>
          <a:srgbClr val="005656"/>
        </a:accent4>
        <a:accent5>
          <a:srgbClr val="FFFFE2"/>
        </a:accent5>
        <a:accent6>
          <a:srgbClr val="E75C00"/>
        </a:accent6>
        <a:hlink>
          <a:srgbClr val="0066FF"/>
        </a:hlink>
        <a:folHlink>
          <a:srgbClr val="BE547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5">
        <a:dk1>
          <a:srgbClr val="0033CC"/>
        </a:dk1>
        <a:lt1>
          <a:srgbClr val="FFE9E9"/>
        </a:lt1>
        <a:dk2>
          <a:srgbClr val="000000"/>
        </a:dk2>
        <a:lt2>
          <a:srgbClr val="C0C0C0"/>
        </a:lt2>
        <a:accent1>
          <a:srgbClr val="D5E5DB"/>
        </a:accent1>
        <a:accent2>
          <a:srgbClr val="3366FF"/>
        </a:accent2>
        <a:accent3>
          <a:srgbClr val="FFF2F2"/>
        </a:accent3>
        <a:accent4>
          <a:srgbClr val="002AAE"/>
        </a:accent4>
        <a:accent5>
          <a:srgbClr val="E7F0EA"/>
        </a:accent5>
        <a:accent6>
          <a:srgbClr val="2D5CE7"/>
        </a:accent6>
        <a:hlink>
          <a:srgbClr val="FF9900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6">
        <a:dk1>
          <a:srgbClr val="336699"/>
        </a:dk1>
        <a:lt1>
          <a:srgbClr val="F4E9E0"/>
        </a:lt1>
        <a:dk2>
          <a:srgbClr val="DC5900"/>
        </a:dk2>
        <a:lt2>
          <a:srgbClr val="C0C0C0"/>
        </a:lt2>
        <a:accent1>
          <a:srgbClr val="E4E4E4"/>
        </a:accent1>
        <a:accent2>
          <a:srgbClr val="3399FF"/>
        </a:accent2>
        <a:accent3>
          <a:srgbClr val="F8F2ED"/>
        </a:accent3>
        <a:accent4>
          <a:srgbClr val="2A5682"/>
        </a:accent4>
        <a:accent5>
          <a:srgbClr val="EFEFEF"/>
        </a:accent5>
        <a:accent6>
          <a:srgbClr val="2D8AE7"/>
        </a:accent6>
        <a:hlink>
          <a:srgbClr val="CC0066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7">
        <a:dk1>
          <a:srgbClr val="CC3300"/>
        </a:dk1>
        <a:lt1>
          <a:srgbClr val="E5E5FF"/>
        </a:lt1>
        <a:dk2>
          <a:srgbClr val="565680"/>
        </a:dk2>
        <a:lt2>
          <a:srgbClr val="C0C0C0"/>
        </a:lt2>
        <a:accent1>
          <a:srgbClr val="E6E4EC"/>
        </a:accent1>
        <a:accent2>
          <a:srgbClr val="0066CC"/>
        </a:accent2>
        <a:accent3>
          <a:srgbClr val="F0F0FF"/>
        </a:accent3>
        <a:accent4>
          <a:srgbClr val="AE2A00"/>
        </a:accent4>
        <a:accent5>
          <a:srgbClr val="F0EFF4"/>
        </a:accent5>
        <a:accent6>
          <a:srgbClr val="005CB9"/>
        </a:accent6>
        <a:hlink>
          <a:srgbClr val="008080"/>
        </a:hlink>
        <a:folHlink>
          <a:srgbClr val="7B7BA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诗情画意 8">
        <a:dk1>
          <a:srgbClr val="000099"/>
        </a:dk1>
        <a:lt1>
          <a:srgbClr val="FFE2C5"/>
        </a:lt1>
        <a:dk2>
          <a:srgbClr val="007D7A"/>
        </a:dk2>
        <a:lt2>
          <a:srgbClr val="C0C0C0"/>
        </a:lt2>
        <a:accent1>
          <a:srgbClr val="EAEAEA"/>
        </a:accent1>
        <a:accent2>
          <a:srgbClr val="B26EB4"/>
        </a:accent2>
        <a:accent3>
          <a:srgbClr val="FFEEDF"/>
        </a:accent3>
        <a:accent4>
          <a:srgbClr val="000082"/>
        </a:accent4>
        <a:accent5>
          <a:srgbClr val="F3F3F3"/>
        </a:accent5>
        <a:accent6>
          <a:srgbClr val="A163A3"/>
        </a:accent6>
        <a:hlink>
          <a:srgbClr val="CC3300"/>
        </a:hlink>
        <a:folHlink>
          <a:srgbClr val="0088E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CDESIGNL</Template>
  <TotalTime>130</TotalTime>
  <Words>589</Words>
  <Application>Microsoft Office PowerPoint</Application>
  <PresentationFormat>全屏显示(4:3)</PresentationFormat>
  <Paragraphs>50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诗情画意</vt:lpstr>
      <vt:lpstr>幻灯片 1</vt:lpstr>
      <vt:lpstr>一、发音练习</vt:lpstr>
      <vt:lpstr>二、发音练习</vt:lpstr>
      <vt:lpstr>三、配音</vt:lpstr>
      <vt:lpstr>三、配音</vt:lpstr>
      <vt:lpstr>三、配音</vt:lpstr>
      <vt:lpstr>三、话剧/儿童剧</vt:lpstr>
      <vt:lpstr>三、话剧/儿童剧</vt:lpstr>
      <vt:lpstr>三、配音</vt:lpstr>
      <vt:lpstr>幻灯片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Samsung</dc:creator>
  <cp:lastModifiedBy>dreamsummit</cp:lastModifiedBy>
  <cp:revision>65</cp:revision>
  <dcterms:created xsi:type="dcterms:W3CDTF">2013-08-26T02:18:00Z</dcterms:created>
  <dcterms:modified xsi:type="dcterms:W3CDTF">2017-12-24T09:19:26Z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KSOProductBuildVer">
    <vt:lpwstr>2052-10.1.0.6876</vt:lpwstr>
  </property>
</Properties>
</file>