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261" r:id="rId4"/>
    <p:sldId id="301" r:id="rId5"/>
    <p:sldId id="303" r:id="rId6"/>
    <p:sldId id="305" r:id="rId7"/>
    <p:sldId id="306" r:id="rId8"/>
    <p:sldId id="310" r:id="rId9"/>
    <p:sldId id="279" r:id="rId10"/>
    <p:sldId id="265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E7D2E-9ADE-4474-9031-F60401E0D83E}" type="datetimeFigureOut">
              <a:rPr lang="zh-CN" altLang="en-US" smtClean="0"/>
              <a:pPr/>
              <a:t>2017/12/24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19EFD-030F-4F45-85D3-60CEC2CCD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altLang="zh-CN" dirty="0"/>
              <a:pPr algn="r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TextEdit="1"/>
          </p:cNvSpPr>
          <p:nvPr/>
        </p:nvSpPr>
        <p:spPr>
          <a:xfrm>
            <a:off x="2057400" y="18288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小主持人培训课程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89700" y="3736975"/>
            <a:ext cx="189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第十三课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 rot="-153995">
            <a:off x="1865313" y="2819400"/>
            <a:ext cx="57165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7200" dirty="0">
                <a:solidFill>
                  <a:srgbClr val="FF66CC"/>
                </a:solidFill>
                <a:latin typeface="宋体" panose="02010600030101010101" pitchFamily="2" charset="-122"/>
              </a:rPr>
              <a:t>谢谢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</a:rPr>
              <a:t>一、</a:t>
            </a:r>
            <a:r>
              <a:rPr lang="zh-CN" altLang="en-US" dirty="0">
                <a:solidFill>
                  <a:srgbClr val="0000FF"/>
                </a:solidFill>
              </a:rPr>
              <a:t>发音练习</a:t>
            </a: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r>
              <a:rPr lang="zh-CN" altLang="en-US" sz="2800" dirty="0" smtClean="0"/>
              <a:t>翘舌音：</a:t>
            </a:r>
            <a:r>
              <a:rPr lang="en-US" altLang="zh-CN" sz="2800" smtClean="0"/>
              <a:t>zh/ch/sh(</a:t>
            </a:r>
            <a:r>
              <a:rPr lang="zh-CN" altLang="en-US" sz="2800" dirty="0" smtClean="0">
                <a:solidFill>
                  <a:srgbClr val="FF0000"/>
                </a:solidFill>
              </a:rPr>
              <a:t>发音时舌尖轻轻抵住上齿背，软腭上升，关闭鼻腔通道，声带不振动，气流较弱，首先冲开一条窄缝，然后再从窄缝中挤出，摩擦成声。</a:t>
            </a:r>
            <a:r>
              <a:rPr lang="en-US" altLang="zh-CN" sz="2800" dirty="0" smtClean="0"/>
              <a:t>)</a:t>
            </a:r>
            <a:endParaRPr lang="en-US" altLang="zh-CN" sz="2800" dirty="0"/>
          </a:p>
          <a:p>
            <a:pPr eaLnBrk="1" hangingPunct="1"/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sym typeface="+mn-ea"/>
              </a:rPr>
              <a:t>自尊        自助       藏族      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罪责        造作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  <a:p>
            <a:pPr eaLnBrk="1" hangingPunct="1"/>
            <a:endParaRPr lang="zh-CN" altLang="en-US" sz="2800" b="1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  <a:p>
            <a:pPr eaLnBrk="1" hangingPunct="1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层次        琐碎       催促      粗糙        诉讼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buNone/>
            </a:pP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sym typeface="+mn-ea"/>
              </a:rPr>
              <a:t>《比腿》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二人山前来比腿。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山前有个崔粗腿，   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山后有个崔腿粗， 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二人山前来比腿。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不知是崔腿粗比崔粗腿的腿粗，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还是崔粗腿比崔腿粗的腿粗。</a:t>
            </a:r>
          </a:p>
          <a:p>
            <a:pPr marL="0" indent="0" algn="ctr" eaLnBrk="1" hangingPunct="1">
              <a:buNone/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配音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什么是配音</a:t>
            </a: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？</a:t>
            </a:r>
            <a:endParaRPr lang="en-US" altLang="zh-CN" sz="2800" dirty="0" smtClean="0">
              <a:solidFill>
                <a:schemeClr val="accent1">
                  <a:lumMod val="10000"/>
                </a:schemeClr>
              </a:solidFill>
              <a:ea typeface="黑体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配音是一门语言艺术，是配音演员们用自己的声音和语言在银幕后、话筒前进行塑造和完善各种活生生的、性格色彩鲜明的人物形象的一项创造性工作。</a:t>
            </a:r>
            <a:endParaRPr sz="28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、配音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配音的特</a:t>
            </a: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点</a:t>
            </a:r>
            <a:endParaRPr lang="en-US" altLang="zh-CN" sz="2800" dirty="0" smtClean="0">
              <a:solidFill>
                <a:schemeClr val="accent1">
                  <a:lumMod val="10000"/>
                </a:schemeClr>
              </a:solidFill>
              <a:ea typeface="黑体" pitchFamily="49" charset="-122"/>
            </a:endParaRPr>
          </a:p>
          <a:p>
            <a:pPr>
              <a:lnSpc>
                <a:spcPct val="80000"/>
              </a:lnSpc>
            </a:pPr>
            <a:endParaRPr lang="en-US" altLang="zh-CN" sz="2800" dirty="0" smtClean="0">
              <a:solidFill>
                <a:srgbClr val="FFFF00"/>
              </a:solidFill>
              <a:latin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1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、表现性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: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表现作品的内容或主题。</a:t>
            </a:r>
          </a:p>
          <a:p>
            <a:pPr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2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、再现性：再现作品中的人物形象和性格特征。</a:t>
            </a:r>
          </a:p>
          <a:p>
            <a:pPr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3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、创造性：对作品情节及主题的重新诠释与演绎。</a:t>
            </a:r>
          </a:p>
          <a:p>
            <a:pPr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3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、艺术性：具有文学、艺术欣赏价</a:t>
            </a:r>
            <a:r>
              <a:rPr lang="zh-CN" altLang="en-US" sz="2800" dirty="0" smtClean="0">
                <a:solidFill>
                  <a:srgbClr val="FFFF00"/>
                </a:solidFill>
                <a:latin typeface="宋体" pitchFamily="2" charset="-122"/>
              </a:rPr>
              <a:t>值。</a:t>
            </a:r>
          </a:p>
          <a:p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sz="2800" dirty="0"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、配音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配音的注意事项及要</a:t>
            </a: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点</a:t>
            </a:r>
            <a:endParaRPr lang="en-US" altLang="zh-CN" sz="2800" dirty="0" smtClean="0">
              <a:solidFill>
                <a:schemeClr val="accent1">
                  <a:lumMod val="10000"/>
                </a:schemeClr>
              </a:solidFill>
              <a:ea typeface="黑体" pitchFamily="49" charset="-122"/>
            </a:endParaRPr>
          </a:p>
          <a:p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1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、选择好适合自己声音特点和风格的视频作品。</a:t>
            </a:r>
            <a:endParaRPr lang="en-US" altLang="zh-CN" sz="2800" b="1" dirty="0" smtClean="0">
              <a:solidFill>
                <a:schemeClr val="accent1">
                  <a:lumMod val="10000"/>
                </a:schemeClr>
              </a:solidFill>
              <a:latin typeface="宋体" pitchFamily="2" charset="-122"/>
            </a:endParaRPr>
          </a:p>
          <a:p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2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、反复观看视频，记住台词，精心把握人物的表情、口型变化。</a:t>
            </a:r>
            <a:endParaRPr lang="en-US" altLang="zh-CN" sz="2800" b="1" dirty="0" smtClean="0">
              <a:solidFill>
                <a:schemeClr val="accent1">
                  <a:lumMod val="10000"/>
                </a:schemeClr>
              </a:solidFill>
              <a:latin typeface="宋体" pitchFamily="2" charset="-122"/>
            </a:endParaRPr>
          </a:p>
          <a:p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3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、准确把握作品的主题、风格，对人物性格、感情和心理进行深入体会。</a:t>
            </a:r>
            <a:endParaRPr lang="en-US" altLang="zh-CN" sz="2800" b="1" dirty="0" smtClean="0">
              <a:solidFill>
                <a:schemeClr val="accent1">
                  <a:lumMod val="10000"/>
                </a:schemeClr>
              </a:solidFill>
              <a:latin typeface="宋体" pitchFamily="2" charset="-122"/>
            </a:endParaRPr>
          </a:p>
          <a:p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4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、反复练习，相互配合，直至完美。</a:t>
            </a:r>
            <a:endParaRPr sz="2800" b="1" dirty="0">
              <a:solidFill>
                <a:schemeClr val="accent1">
                  <a:lumMod val="10000"/>
                </a:schemeClr>
              </a:solidFill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一、朗读式广告配音练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习</a:t>
            </a:r>
            <a:endParaRPr lang="en-US" altLang="zh-CN" sz="2800" b="1" dirty="0" smtClean="0">
              <a:solidFill>
                <a:schemeClr val="accent1">
                  <a:lumMod val="10000"/>
                </a:schemeClr>
              </a:solidFill>
              <a:ea typeface="黑体" pitchFamily="49" charset="-122"/>
            </a:endParaRPr>
          </a:p>
          <a:p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（男声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）         </a:t>
            </a:r>
            <a:r>
              <a:rPr lang="zh-CN" altLang="en-US" sz="2800" dirty="0" smtClean="0">
                <a:solidFill>
                  <a:srgbClr val="FF0000"/>
                </a:solidFill>
              </a:rPr>
              <a:t>缓</a:t>
            </a:r>
            <a:r>
              <a:rPr lang="zh-CN" altLang="en-US" sz="2800" dirty="0" smtClean="0">
                <a:solidFill>
                  <a:srgbClr val="FF0000"/>
                </a:solidFill>
              </a:rPr>
              <a:t>慢，低沉，大气，恢</a:t>
            </a:r>
            <a:r>
              <a:rPr lang="zh-CN" altLang="en-US" sz="2800" dirty="0" smtClean="0">
                <a:solidFill>
                  <a:srgbClr val="FF0000"/>
                </a:solidFill>
              </a:rPr>
              <a:t>宏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来自长白山，几十万年前硅藻化石，七项专利技术，高效分解甲醛。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（女声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）        </a:t>
            </a:r>
            <a:r>
              <a:rPr lang="zh-CN" altLang="en-US" sz="2800" dirty="0" smtClean="0">
                <a:solidFill>
                  <a:srgbClr val="FF0000"/>
                </a:solidFill>
              </a:rPr>
              <a:t>兴</a:t>
            </a:r>
            <a:r>
              <a:rPr lang="zh-CN" altLang="en-US" sz="2800" dirty="0" smtClean="0">
                <a:solidFill>
                  <a:srgbClr val="FF0000"/>
                </a:solidFill>
              </a:rPr>
              <a:t>奋，</a:t>
            </a:r>
            <a:r>
              <a:rPr lang="zh-CN" altLang="en-US" sz="2800" dirty="0" smtClean="0">
                <a:solidFill>
                  <a:srgbClr val="FF0000"/>
                </a:solidFill>
              </a:rPr>
              <a:t>快速，激情，</a:t>
            </a:r>
            <a:r>
              <a:rPr lang="zh-CN" altLang="en-US" sz="2800" dirty="0" smtClean="0">
                <a:solidFill>
                  <a:schemeClr val="bg1"/>
                </a:solidFill>
              </a:rPr>
              <a:t>年轻</a:t>
            </a:r>
            <a:endParaRPr lang="zh-CN" altLang="en-US" sz="2800" b="1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荷兰皇家航空公司厦门至阿姆斯特丹航线开航了！每周三班直飞欧洲，现推特价优惠，仅需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3880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元即可往返欧洲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70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latin typeface="宋体" pitchFamily="2" charset="-122"/>
              </a:rPr>
              <a:t>多个城市。</a:t>
            </a:r>
          </a:p>
          <a:p>
            <a:pPr>
              <a:buNone/>
            </a:pPr>
            <a:endParaRPr sz="2800" dirty="0"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buNone/>
            </a:pPr>
            <a:r>
              <a:rPr lang="zh-CN" altLang="en-US" sz="2800" b="1" dirty="0" smtClean="0">
                <a:sym typeface="+mn-ea"/>
              </a:rPr>
              <a:t>无实物表演：</a:t>
            </a:r>
            <a:endParaRPr lang="en-US" altLang="zh-CN" sz="2800" b="1" dirty="0" smtClean="0">
              <a:sym typeface="+mn-ea"/>
            </a:endParaRP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洗手帕、提水、擦玻璃、拖地板 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照镜子、刷牙、吃面条、打蚊子 </a:t>
            </a:r>
            <a:r>
              <a:rPr lang="zh-CN" altLang="en-US" sz="2800" b="1" dirty="0" smtClean="0"/>
              <a:t> </a:t>
            </a:r>
          </a:p>
          <a:p>
            <a:pPr latinLnBrk="0"/>
            <a:r>
              <a:rPr lang="zh-CN" altLang="en-US" sz="2800" b="1" dirty="0" smtClean="0"/>
              <a:t>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要求：逐个表演，然后各自发挥想象串联成情节。</a:t>
            </a:r>
            <a:r>
              <a:rPr lang="zh-CN" altLang="en-US" sz="2800" b="1" dirty="0" smtClean="0"/>
              <a:t>）</a:t>
            </a:r>
          </a:p>
          <a:p>
            <a:pPr latinLnBrk="0"/>
            <a:r>
              <a:rPr lang="zh-CN" altLang="en-US" sz="2800" b="1" dirty="0" smtClean="0"/>
              <a:t>掌握重要环节：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三感（分寸感、质感、重量感）、两性（真实性、逻辑顺序性）</a:t>
            </a:r>
            <a:r>
              <a:rPr lang="zh-CN" altLang="en-US" sz="2800" b="1" dirty="0" smtClean="0"/>
              <a:t>。</a:t>
            </a:r>
          </a:p>
          <a:p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b="1" dirty="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、配音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latinLnBrk="0"/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表演式配音练习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——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  <a:ea typeface="黑体" pitchFamily="49" charset="-122"/>
              </a:rPr>
              <a:t>双人</a:t>
            </a: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</a:rPr>
              <a:t>   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嗨！（嗨！）这么晚才下班啊！（是啊！）我帮你加热！（谢谢！）（哎，还有这个）这个对牙齿好啊！好啦！好好照顾自己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/>
              </a:rPr>
              <a:t>……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（你也是）哎，你的益达！（是你的益达。）（益达无糖口香糖，关怀牙齿，更关心你）她明天会来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/>
              </a:rPr>
              <a:t>……</a:t>
            </a:r>
            <a:r>
              <a:rPr lang="zh-CN" altLang="en-US" sz="2800" b="1" dirty="0" smtClean="0">
                <a:solidFill>
                  <a:schemeClr val="accent1">
                    <a:lumMod val="10000"/>
                  </a:schemeClr>
                </a:solidFill>
              </a:rPr>
              <a:t>她明天不会来</a:t>
            </a:r>
            <a:r>
              <a:rPr lang="en-US" altLang="zh-CN" sz="2800" b="1" dirty="0" smtClean="0">
                <a:solidFill>
                  <a:schemeClr val="accent1">
                    <a:lumMod val="10000"/>
                  </a:schemeClr>
                </a:solidFill>
                <a:latin typeface="宋体"/>
              </a:rPr>
              <a:t>……</a:t>
            </a:r>
            <a:endParaRPr lang="en-US" altLang="zh-CN" sz="2800" b="1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latinLnBrk="0"/>
            <a:endParaRPr lang="zh-CN" alt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130</TotalTime>
  <Words>589</Words>
  <Application>Microsoft Office PowerPoint</Application>
  <PresentationFormat>全屏显示(4:3)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诗情画意</vt:lpstr>
      <vt:lpstr>幻灯片 1</vt:lpstr>
      <vt:lpstr>一、发音练习</vt:lpstr>
      <vt:lpstr>二、发音练习</vt:lpstr>
      <vt:lpstr>三、配音</vt:lpstr>
      <vt:lpstr>三、配音</vt:lpstr>
      <vt:lpstr>三、配音</vt:lpstr>
      <vt:lpstr>三、话剧/儿童剧</vt:lpstr>
      <vt:lpstr>三、话剧/儿童剧</vt:lpstr>
      <vt:lpstr>三、配音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dreamsummit</cp:lastModifiedBy>
  <cp:revision>65</cp:revision>
  <dcterms:created xsi:type="dcterms:W3CDTF">2013-08-26T02:18:00Z</dcterms:created>
  <dcterms:modified xsi:type="dcterms:W3CDTF">2017-12-24T09:19:26Z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2052-10.1.0.6876</vt:lpwstr>
  </property>
</Properties>
</file>