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8" r:id="rId11"/>
    <p:sldId id="269" r:id="rId12"/>
    <p:sldId id="271" r:id="rId13"/>
    <p:sldId id="265" r:id="rId1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en-US" altLang="zh-CN" dirty="0"/>
              <a:pPr algn="r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en-US" altLang="zh-CN" dirty="0"/>
              <a:pPr algn="r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TextEdit="1"/>
          </p:cNvSpPr>
          <p:nvPr/>
        </p:nvSpPr>
        <p:spPr>
          <a:xfrm>
            <a:off x="2057400" y="1828800"/>
            <a:ext cx="6248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小主持人培训课程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489700" y="3736975"/>
            <a:ext cx="189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/>
              <a:t>第二课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五、朗读技巧</a:t>
            </a:r>
          </a:p>
        </p:txBody>
      </p:sp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ctr" eaLnBrk="1" hangingPunct="1">
              <a:lnSpc>
                <a:spcPct val="80000"/>
              </a:lnSpc>
            </a:pPr>
            <a:r>
              <a:rPr lang="zh-CN" altLang="en-US" sz="2800" dirty="0"/>
              <a:t>重音练习</a:t>
            </a:r>
          </a:p>
          <a:p>
            <a:pPr algn="l" eaLnBrk="1" hangingPunct="1">
              <a:lnSpc>
                <a:spcPct val="80000"/>
              </a:lnSpc>
            </a:pPr>
            <a:r>
              <a:rPr lang="zh-CN" altLang="en-US" sz="2800" dirty="0"/>
              <a:t>这是</a:t>
            </a:r>
            <a:r>
              <a:rPr lang="zh-CN" altLang="en-US" sz="2800" u="sng" dirty="0"/>
              <a:t>一百</a:t>
            </a:r>
            <a:r>
              <a:rPr lang="zh-CN" altLang="en-US" sz="2800" dirty="0"/>
              <a:t>万元。</a:t>
            </a:r>
          </a:p>
          <a:p>
            <a:pPr algn="l" eaLnBrk="1" hangingPunct="1">
              <a:lnSpc>
                <a:spcPct val="80000"/>
              </a:lnSpc>
            </a:pPr>
            <a:r>
              <a:rPr lang="zh-CN" altLang="en-US" sz="2800" dirty="0">
                <a:sym typeface="+mn-ea"/>
              </a:rPr>
              <a:t>这是一百</a:t>
            </a:r>
            <a:r>
              <a:rPr lang="zh-CN" altLang="en-US" sz="2800" u="sng" dirty="0">
                <a:sym typeface="+mn-ea"/>
              </a:rPr>
              <a:t>万元</a:t>
            </a:r>
            <a:r>
              <a:rPr lang="zh-CN" altLang="en-US" sz="2800" dirty="0">
                <a:sym typeface="+mn-ea"/>
              </a:rPr>
              <a:t>。</a:t>
            </a:r>
          </a:p>
          <a:p>
            <a:pPr algn="l" eaLnBrk="1" hangingPunct="1">
              <a:lnSpc>
                <a:spcPct val="80000"/>
              </a:lnSpc>
            </a:pPr>
            <a:r>
              <a:rPr lang="zh-CN" altLang="en-US" sz="2800" u="sng" dirty="0">
                <a:sym typeface="+mn-ea"/>
              </a:rPr>
              <a:t>这是</a:t>
            </a:r>
            <a:r>
              <a:rPr lang="zh-CN" altLang="en-US" sz="2800" dirty="0">
                <a:sym typeface="+mn-ea"/>
              </a:rPr>
              <a:t>一百万元。</a:t>
            </a:r>
            <a:endParaRPr lang="zh-CN" altLang="en-US" sz="2800" dirty="0"/>
          </a:p>
          <a:p>
            <a:pPr algn="l" eaLnBrk="1" hangingPunct="1">
              <a:lnSpc>
                <a:spcPct val="80000"/>
              </a:lnSpc>
            </a:pPr>
            <a:endParaRPr lang="zh-CN" altLang="en-US" sz="2800" dirty="0"/>
          </a:p>
          <a:p>
            <a:pPr algn="l" eaLnBrk="1" hangingPunct="1">
              <a:lnSpc>
                <a:spcPct val="80000"/>
              </a:lnSpc>
            </a:pPr>
            <a:endParaRPr lang="zh-CN" alt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五、朗读技巧</a:t>
            </a:r>
          </a:p>
        </p:txBody>
      </p:sp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ctr" eaLnBrk="1" hangingPunct="1">
              <a:lnSpc>
                <a:spcPct val="80000"/>
              </a:lnSpc>
            </a:pPr>
            <a:r>
              <a:rPr lang="zh-CN" altLang="en-US" sz="2800" dirty="0"/>
              <a:t>重音练习</a:t>
            </a:r>
          </a:p>
          <a:p>
            <a:pPr algn="ctr" eaLnBrk="1" hangingPunct="1">
              <a:lnSpc>
                <a:spcPct val="80000"/>
              </a:lnSpc>
            </a:pPr>
            <a:r>
              <a:rPr lang="zh-CN" altLang="en-US" sz="2800" dirty="0">
                <a:sym typeface="+mn-ea"/>
              </a:rPr>
              <a:t>开场白     </a:t>
            </a:r>
            <a:endParaRPr lang="en-US" altLang="zh-CN" sz="2800" dirty="0"/>
          </a:p>
          <a:p>
            <a:pPr eaLnBrk="1" hangingPunct="1">
              <a:lnSpc>
                <a:spcPct val="80000"/>
              </a:lnSpc>
            </a:pPr>
            <a:r>
              <a:rPr lang="zh-CN" altLang="en-US" sz="2800" dirty="0">
                <a:sym typeface="+mn-ea"/>
              </a:rPr>
              <a:t>      敬爱的老师，亲爱的同学们，</a:t>
            </a:r>
            <a:r>
              <a:rPr lang="zh-CN" altLang="en-US" sz="2800" u="sng" dirty="0">
                <a:sym typeface="+mn-ea"/>
              </a:rPr>
              <a:t>大家下午好</a:t>
            </a:r>
            <a:r>
              <a:rPr lang="zh-CN" altLang="en-US" sz="2800" dirty="0">
                <a:sym typeface="+mn-ea"/>
              </a:rPr>
              <a:t>！</a:t>
            </a:r>
            <a:endParaRPr lang="en-US" altLang="zh-CN" sz="2800" dirty="0"/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>
                <a:sym typeface="+mn-ea"/>
              </a:rPr>
              <a:t>      </a:t>
            </a:r>
            <a:r>
              <a:rPr lang="zh-CN" altLang="en-US" sz="2800" dirty="0">
                <a:sym typeface="+mn-ea"/>
              </a:rPr>
              <a:t>怀着激动的心绪，带着美好的愿望，在这收获的季节，我们</a:t>
            </a:r>
            <a:r>
              <a:rPr lang="zh-CN" altLang="en-US" sz="2800" u="sng" dirty="0">
                <a:sym typeface="+mn-ea"/>
              </a:rPr>
              <a:t>欢聚一堂</a:t>
            </a:r>
            <a:r>
              <a:rPr lang="zh-CN" altLang="en-US" sz="2800" dirty="0">
                <a:sym typeface="+mn-ea"/>
              </a:rPr>
              <a:t>。这是我们少先队员展示风采的舞台，这是我们班级表现团结的时刻。让我们都为彼此发出</a:t>
            </a:r>
            <a:r>
              <a:rPr lang="zh-CN" altLang="en-US" sz="2800" u="sng" dirty="0">
                <a:sym typeface="+mn-ea"/>
              </a:rPr>
              <a:t>由衷地赞叹</a:t>
            </a:r>
            <a:r>
              <a:rPr lang="zh-CN" altLang="en-US" sz="2800" dirty="0">
                <a:sym typeface="+mn-ea"/>
              </a:rPr>
              <a:t>，让我们都用掌声表示</a:t>
            </a:r>
            <a:r>
              <a:rPr lang="zh-CN" altLang="en-US" sz="2800" u="sng" dirty="0">
                <a:sym typeface="+mn-ea"/>
              </a:rPr>
              <a:t>深深地喝彩</a:t>
            </a:r>
            <a:r>
              <a:rPr lang="zh-CN" altLang="en-US" sz="2800" dirty="0">
                <a:sym typeface="+mn-ea"/>
              </a:rPr>
              <a:t>。</a:t>
            </a:r>
            <a:endParaRPr lang="en-US" altLang="zh-CN" sz="2800" dirty="0"/>
          </a:p>
          <a:p>
            <a:pPr eaLnBrk="1" hangingPunct="1">
              <a:lnSpc>
                <a:spcPct val="80000"/>
              </a:lnSpc>
            </a:pPr>
            <a:r>
              <a:rPr lang="en-US" altLang="zh-CN" sz="2800" dirty="0">
                <a:sym typeface="+mn-ea"/>
              </a:rPr>
              <a:t>     </a:t>
            </a:r>
            <a:r>
              <a:rPr lang="zh-CN" altLang="en-US" sz="2800" dirty="0">
                <a:sym typeface="+mn-ea"/>
              </a:rPr>
              <a:t>下面我宣布：常州市</a:t>
            </a:r>
            <a:r>
              <a:rPr lang="zh-CN" altLang="en-US" sz="2800" u="sng" dirty="0">
                <a:sym typeface="+mn-ea"/>
              </a:rPr>
              <a:t>龙虎塘实验小学</a:t>
            </a:r>
            <a:r>
              <a:rPr lang="zh-CN" altLang="en-US" sz="2800" dirty="0">
                <a:sym typeface="+mn-ea"/>
              </a:rPr>
              <a:t>学生才艺大赛</a:t>
            </a:r>
            <a:r>
              <a:rPr lang="zh-CN" altLang="en-US" sz="2800" u="sng" dirty="0">
                <a:sym typeface="+mn-ea"/>
              </a:rPr>
              <a:t>现在开始</a:t>
            </a:r>
            <a:r>
              <a:rPr lang="zh-CN" altLang="en-US" sz="2800" dirty="0">
                <a:sym typeface="+mn-ea"/>
              </a:rPr>
              <a:t>！</a:t>
            </a:r>
            <a:endParaRPr lang="zh-CN" altLang="en-US" sz="2800" dirty="0"/>
          </a:p>
          <a:p>
            <a:pPr algn="l" eaLnBrk="1" hangingPunct="1">
              <a:lnSpc>
                <a:spcPct val="80000"/>
              </a:lnSpc>
            </a:pPr>
            <a:endParaRPr lang="zh-CN" altLang="en-US" sz="2800" dirty="0"/>
          </a:p>
          <a:p>
            <a:pPr algn="l" eaLnBrk="1" hangingPunct="1">
              <a:lnSpc>
                <a:spcPct val="80000"/>
              </a:lnSpc>
            </a:pPr>
            <a:endParaRPr lang="zh-CN" altLang="en-US" sz="2800" dirty="0"/>
          </a:p>
          <a:p>
            <a:pPr algn="l" eaLnBrk="1" hangingPunct="1">
              <a:lnSpc>
                <a:spcPct val="80000"/>
              </a:lnSpc>
            </a:pPr>
            <a:endParaRPr lang="zh-CN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/>
          <p:nvPr/>
        </p:nvSpPr>
        <p:spPr>
          <a:xfrm>
            <a:off x="3870325" y="23082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1267" name="Text Box 8"/>
          <p:cNvSpPr txBox="1"/>
          <p:nvPr/>
        </p:nvSpPr>
        <p:spPr>
          <a:xfrm rot="-153995">
            <a:off x="1865313" y="2819400"/>
            <a:ext cx="571658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7200" dirty="0">
                <a:solidFill>
                  <a:srgbClr val="FF66CC"/>
                </a:solidFill>
                <a:latin typeface="宋体" panose="02010600030101010101" pitchFamily="2" charset="-122"/>
              </a:rPr>
              <a:t>谢谢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/>
          <p:cNvSpPr txBox="1"/>
          <p:nvPr/>
        </p:nvSpPr>
        <p:spPr>
          <a:xfrm>
            <a:off x="3870325" y="23082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4099" name="Text Box 8"/>
          <p:cNvSpPr txBox="1"/>
          <p:nvPr/>
        </p:nvSpPr>
        <p:spPr>
          <a:xfrm rot="-230353">
            <a:off x="1752600" y="1812925"/>
            <a:ext cx="6019800" cy="3538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dirty="0">
                <a:solidFill>
                  <a:srgbClr val="FF66CC"/>
                </a:solidFill>
                <a:latin typeface="宋体" panose="02010600030101010101" pitchFamily="2" charset="-122"/>
              </a:rPr>
              <a:t>培训内容：</a:t>
            </a:r>
          </a:p>
          <a:p>
            <a:r>
              <a:rPr lang="en-US" altLang="zh-CN" sz="3200" dirty="0">
                <a:solidFill>
                  <a:srgbClr val="FF66CC"/>
                </a:solidFill>
                <a:latin typeface="宋体" panose="02010600030101010101" pitchFamily="2" charset="-122"/>
              </a:rPr>
              <a:t>1/</a:t>
            </a:r>
            <a:r>
              <a:rPr lang="zh-CN" altLang="en-US" sz="3200" dirty="0">
                <a:solidFill>
                  <a:srgbClr val="FF66CC"/>
                </a:solidFill>
                <a:latin typeface="宋体" panose="02010600030101010101" pitchFamily="2" charset="-122"/>
              </a:rPr>
              <a:t>复习</a:t>
            </a:r>
          </a:p>
          <a:p>
            <a:r>
              <a:rPr lang="en-US" altLang="zh-CN" sz="3200" dirty="0">
                <a:solidFill>
                  <a:srgbClr val="FF66CC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200" dirty="0">
                <a:solidFill>
                  <a:srgbClr val="FF66CC"/>
                </a:solidFill>
                <a:latin typeface="宋体" panose="02010600030101010101" pitchFamily="2" charset="-122"/>
              </a:rPr>
              <a:t>、发音练习</a:t>
            </a:r>
          </a:p>
          <a:p>
            <a:r>
              <a:rPr lang="en-US" altLang="zh-CN" sz="3200" dirty="0">
                <a:solidFill>
                  <a:srgbClr val="FF66CC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3200" dirty="0">
                <a:solidFill>
                  <a:srgbClr val="FF66CC"/>
                </a:solidFill>
                <a:latin typeface="宋体" panose="02010600030101010101" pitchFamily="2" charset="-122"/>
              </a:rPr>
              <a:t>、普通话   </a:t>
            </a:r>
          </a:p>
          <a:p>
            <a:r>
              <a:rPr lang="en-US" altLang="zh-CN" sz="3200" dirty="0">
                <a:solidFill>
                  <a:srgbClr val="FF66CC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3200" dirty="0">
                <a:solidFill>
                  <a:srgbClr val="FF66CC"/>
                </a:solidFill>
                <a:latin typeface="宋体" panose="02010600030101010101" pitchFamily="2" charset="-122"/>
              </a:rPr>
              <a:t>、绕口令</a:t>
            </a:r>
          </a:p>
          <a:p>
            <a:r>
              <a:rPr lang="en-US" altLang="zh-CN" sz="3200" dirty="0">
                <a:solidFill>
                  <a:srgbClr val="FF66CC"/>
                </a:solidFill>
                <a:latin typeface="宋体" panose="02010600030101010101" pitchFamily="2" charset="-122"/>
              </a:rPr>
              <a:t>5</a:t>
            </a:r>
            <a:r>
              <a:rPr lang="zh-CN" altLang="en-US" sz="3200" dirty="0">
                <a:solidFill>
                  <a:srgbClr val="FF66CC"/>
                </a:solidFill>
                <a:latin typeface="宋体" panose="02010600030101010101" pitchFamily="2" charset="-122"/>
              </a:rPr>
              <a:t>、主持人基本礼仪</a:t>
            </a:r>
          </a:p>
          <a:p>
            <a:r>
              <a:rPr lang="en-US" altLang="zh-CN" sz="3200" dirty="0">
                <a:solidFill>
                  <a:srgbClr val="FF66CC"/>
                </a:solidFill>
                <a:latin typeface="宋体" panose="02010600030101010101" pitchFamily="2" charset="-122"/>
              </a:rPr>
              <a:t>6</a:t>
            </a:r>
            <a:r>
              <a:rPr lang="zh-CN" altLang="en-US" sz="3200" dirty="0">
                <a:solidFill>
                  <a:srgbClr val="FF66CC"/>
                </a:solidFill>
                <a:latin typeface="宋体" panose="02010600030101010101" pitchFamily="2" charset="-122"/>
              </a:rPr>
              <a:t>、舞台实战模拟主持</a:t>
            </a:r>
            <a:r>
              <a:rPr lang="zh-CN" altLang="en-US" dirty="0">
                <a:solidFill>
                  <a:srgbClr val="FF66CC"/>
                </a:solidFill>
                <a:latin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一、复习一下</a:t>
            </a:r>
          </a:p>
        </p:txBody>
      </p:sp>
      <p:sp>
        <p:nvSpPr>
          <p:cNvPr id="5123" name="Rectangle 3"/>
          <p:cNvSpPr>
            <a:spLocks noGrp="1" noRot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en-US" dirty="0"/>
              <a:t>　</a:t>
            </a:r>
            <a:r>
              <a:rPr lang="en-US" altLang="zh-CN" dirty="0"/>
              <a:t>1</a:t>
            </a:r>
            <a:r>
              <a:rPr lang="zh-CN" altLang="en-US" dirty="0"/>
              <a:t>、呼吸使用什么方法？</a:t>
            </a:r>
          </a:p>
          <a:p>
            <a:pPr eaLnBrk="1" hangingPunct="1"/>
            <a:r>
              <a:rPr lang="zh-CN" altLang="en-US" dirty="0"/>
              <a:t>         </a:t>
            </a:r>
            <a:r>
              <a:rPr lang="zh-CN" altLang="en-US" dirty="0">
                <a:solidFill>
                  <a:srgbClr val="FF0000"/>
                </a:solidFill>
              </a:rPr>
              <a:t>胸腹式联合呼吸</a:t>
            </a:r>
          </a:p>
          <a:p>
            <a:pPr eaLnBrk="1" hangingPunct="1"/>
            <a:r>
              <a:rPr lang="en-US" altLang="zh-CN" dirty="0"/>
              <a:t>    2</a:t>
            </a:r>
            <a:r>
              <a:rPr lang="zh-CN" altLang="en-US" dirty="0"/>
              <a:t>、唇部发音练习绕口令升级版《八百标兵》谁能试试看？</a:t>
            </a:r>
          </a:p>
          <a:p>
            <a:pPr eaLnBrk="1" hangingPunct="1"/>
            <a:r>
              <a:rPr lang="zh-CN" altLang="en-US" dirty="0"/>
              <a:t>    </a:t>
            </a:r>
            <a:r>
              <a:rPr lang="en-US" altLang="zh-CN" dirty="0"/>
              <a:t>3</a:t>
            </a:r>
            <a:r>
              <a:rPr lang="zh-CN" altLang="en-US" dirty="0">
                <a:sym typeface="+mn-ea"/>
              </a:rPr>
              <a:t>、主持人上场的手势语言有哪些？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二、发音练习</a:t>
            </a:r>
          </a:p>
        </p:txBody>
      </p:sp>
      <p:sp>
        <p:nvSpPr>
          <p:cNvPr id="6147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zh-CN" altLang="en-US" sz="2800" dirty="0"/>
              <a:t>唇齿音：</a:t>
            </a:r>
            <a:r>
              <a:rPr lang="en-US" altLang="zh-CN" sz="2800" dirty="0"/>
              <a:t>f(发f时，上齿接触下唇，形成一条狭缝，让气流从狭缝中摩擦而出。声带不颤动。)</a:t>
            </a:r>
          </a:p>
          <a:p>
            <a:pPr eaLnBrk="1" hangingPunct="1"/>
            <a:endParaRPr lang="en-US" altLang="zh-CN" sz="2800" dirty="0">
              <a:sym typeface="+mn-ea"/>
            </a:endParaRPr>
          </a:p>
          <a:p>
            <a:pPr algn="ctr" eaLnBrk="1" hangingPunct="1"/>
            <a:r>
              <a:rPr lang="en-US" altLang="zh-CN" sz="2800" dirty="0">
                <a:sym typeface="+mn-ea"/>
              </a:rPr>
              <a:t>fābiǎo       fājué         fákuǎn     fǎ lǜ </a:t>
            </a:r>
            <a:endParaRPr lang="en-US" altLang="zh-CN" sz="2800" dirty="0"/>
          </a:p>
          <a:p>
            <a:pPr algn="ctr" eaLnBrk="1" hangingPunct="1"/>
            <a:r>
              <a:rPr lang="en-US" altLang="zh-CN" sz="2800" dirty="0"/>
              <a:t> 发 表         发 掘       罚 款        法律</a:t>
            </a:r>
          </a:p>
          <a:p>
            <a:pPr algn="ctr" eaLnBrk="1" hangingPunct="1"/>
            <a:r>
              <a:rPr lang="en-US" altLang="zh-CN" sz="2800" dirty="0">
                <a:sym typeface="+mn-ea"/>
              </a:rPr>
              <a:t>fānyì         fánnǎo      fánróng   fǎnfù </a:t>
            </a:r>
            <a:endParaRPr lang="en-US" altLang="zh-CN" sz="2800" dirty="0"/>
          </a:p>
          <a:p>
            <a:pPr algn="ctr" eaLnBrk="1" hangingPunct="1"/>
            <a:r>
              <a:rPr lang="en-US" altLang="zh-CN" sz="2800" dirty="0"/>
              <a:t> 翻译         烦 恼        繁  荣       反复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二、普通话  绕口令</a:t>
            </a: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ctr" eaLnBrk="1" hangingPunct="1">
              <a:buNone/>
            </a:pPr>
            <a:r>
              <a:rPr lang="zh-CN" altLang="en-US" sz="2800" dirty="0" smtClean="0"/>
              <a:t>画凤凰</a:t>
            </a:r>
            <a:endParaRPr lang="en-US" sz="2800" dirty="0" smtClean="0"/>
          </a:p>
          <a:p>
            <a:pPr eaLnBrk="1" hangingPunct="1"/>
            <a:r>
              <a:rPr sz="2800" dirty="0" smtClean="0"/>
              <a:t>fěn   </a:t>
            </a:r>
            <a:r>
              <a:rPr sz="2800" dirty="0"/>
              <a:t>hónɡ   qiánɡ   shànɡ  huà  fènɡ  </a:t>
            </a:r>
            <a:r>
              <a:rPr sz="2800" dirty="0">
                <a:sym typeface="+mn-ea"/>
              </a:rPr>
              <a:t>huánɡ，</a:t>
            </a:r>
          </a:p>
          <a:p>
            <a:pPr eaLnBrk="1" hangingPunct="1"/>
            <a:r>
              <a:rPr sz="2800" dirty="0">
                <a:sym typeface="+mn-ea"/>
              </a:rPr>
              <a:t>粉      红         墙       </a:t>
            </a:r>
            <a:r>
              <a:rPr lang="zh-CN" sz="2800" dirty="0">
                <a:sym typeface="+mn-ea"/>
              </a:rPr>
              <a:t>上        画    凤       凰</a:t>
            </a:r>
            <a:r>
              <a:rPr sz="2800" dirty="0"/>
              <a:t>，</a:t>
            </a:r>
          </a:p>
          <a:p>
            <a:pPr eaLnBrk="1" hangingPunct="1"/>
            <a:r>
              <a:rPr sz="2800" dirty="0">
                <a:sym typeface="+mn-ea"/>
              </a:rPr>
              <a:t>hónɡ  fènɡ huánɡ，fěn   fènɡ  huánɡ</a:t>
            </a:r>
          </a:p>
          <a:p>
            <a:pPr eaLnBrk="1" hangingPunct="1"/>
            <a:r>
              <a:rPr sz="2800" dirty="0"/>
              <a:t>红        凤    凰，     粉      凤     凰，</a:t>
            </a:r>
          </a:p>
          <a:p>
            <a:pPr eaLnBrk="1" hangingPunct="1"/>
            <a:r>
              <a:rPr sz="2800" dirty="0">
                <a:sym typeface="+mn-ea"/>
              </a:rPr>
              <a:t>fěn   hónɡ fènɡ huánɡ，huā  fènɡ  huánɡ</a:t>
            </a:r>
          </a:p>
          <a:p>
            <a:pPr eaLnBrk="1" hangingPunct="1"/>
            <a:r>
              <a:rPr sz="2800" dirty="0"/>
              <a:t>粉      红      凤    凰，      花    </a:t>
            </a:r>
            <a:r>
              <a:rPr sz="2800" dirty="0">
                <a:sym typeface="+mn-ea"/>
              </a:rPr>
              <a:t>凤     凰，</a:t>
            </a:r>
            <a:endParaRPr sz="2800" dirty="0"/>
          </a:p>
          <a:p>
            <a:pPr eaLnBrk="1" hangingPunct="1"/>
            <a:endParaRPr lang="zh-CN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三、演讲</a:t>
            </a:r>
            <a:r>
              <a:rPr lang="en-US" altLang="zh-CN" dirty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>
                <a:solidFill>
                  <a:srgbClr val="0000FF"/>
                </a:solidFill>
                <a:sym typeface="+mn-ea"/>
              </a:rPr>
              <a:t>主持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l" eaLnBrk="1" hangingPunct="1">
              <a:buNone/>
            </a:pPr>
            <a:r>
              <a:rPr lang="zh-CN" altLang="en-US" sz="2800" dirty="0"/>
              <a:t>什么是主持？</a:t>
            </a:r>
          </a:p>
          <a:p>
            <a:pPr algn="l" eaLnBrk="1" hangingPunct="1">
              <a:buNone/>
            </a:pPr>
            <a:r>
              <a:rPr lang="zh-CN" altLang="en-US" sz="2800" dirty="0"/>
              <a:t>       </a:t>
            </a:r>
            <a:r>
              <a:rPr lang="zh-CN" altLang="en-US" sz="2800" dirty="0">
                <a:solidFill>
                  <a:srgbClr val="FF0000"/>
                </a:solidFill>
              </a:rPr>
              <a:t>主持人是指具有采、编、播、控等多种业务能力，在一个相对固定的节目的个人。集编辑、记者、播音员于一身。在广播或电视中，出场为听众、观众主持固定节目的人，叫做节目主持人。由固定的真实人物为听众或观众主持固定的节目，叫做主持人节目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三、演讲</a:t>
            </a:r>
            <a:r>
              <a:rPr lang="en-US" altLang="zh-CN" dirty="0">
                <a:solidFill>
                  <a:srgbClr val="0000FF"/>
                </a:solidFill>
              </a:rPr>
              <a:t>/</a:t>
            </a:r>
            <a:r>
              <a:rPr lang="zh-CN" altLang="en-US" dirty="0">
                <a:solidFill>
                  <a:srgbClr val="0000FF"/>
                </a:solidFill>
              </a:rPr>
              <a:t>主持</a:t>
            </a:r>
          </a:p>
        </p:txBody>
      </p:sp>
      <p:sp>
        <p:nvSpPr>
          <p:cNvPr id="9219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80000"/>
              </a:lnSpc>
            </a:pPr>
            <a:r>
              <a:rPr lang="zh-CN" altLang="en-US" sz="2800" dirty="0"/>
              <a:t>什么是演讲？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800" dirty="0"/>
              <a:t>    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800" dirty="0"/>
              <a:t>    </a:t>
            </a:r>
            <a:r>
              <a:rPr lang="zh-CN" altLang="en-US" sz="2800" dirty="0">
                <a:solidFill>
                  <a:srgbClr val="FF0000"/>
                </a:solidFill>
              </a:rPr>
              <a:t>演讲又叫讲演或演说，是指在公众场所，以有声语言为主要手段，以体态语言为辅助手段，针对某个具体问题，鲜明、完整地发表自己的见解和主张，阐明事理或抒发情感，进行宣传鼓动的一种语言交际活动。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四、主持人必备能力</a:t>
            </a:r>
          </a:p>
        </p:txBody>
      </p:sp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l" eaLnBrk="1" hangingPunct="1">
              <a:lnSpc>
                <a:spcPct val="80000"/>
              </a:lnSpc>
            </a:pPr>
            <a:r>
              <a:rPr lang="zh-CN" altLang="en-US" sz="2800" dirty="0"/>
              <a:t>1.语言表达能力。</a:t>
            </a:r>
          </a:p>
          <a:p>
            <a:pPr algn="l" eaLnBrk="1" hangingPunct="1">
              <a:lnSpc>
                <a:spcPct val="80000"/>
              </a:lnSpc>
            </a:pPr>
            <a:endParaRPr lang="zh-CN" altLang="en-US" sz="2800" dirty="0"/>
          </a:p>
          <a:p>
            <a:pPr algn="l" eaLnBrk="1" hangingPunct="1">
              <a:lnSpc>
                <a:spcPct val="80000"/>
              </a:lnSpc>
            </a:pPr>
            <a:r>
              <a:rPr lang="zh-CN" altLang="en-US" sz="2800" dirty="0"/>
              <a:t>2.相关的专业知识。</a:t>
            </a:r>
          </a:p>
          <a:p>
            <a:pPr algn="l" eaLnBrk="1" hangingPunct="1">
              <a:lnSpc>
                <a:spcPct val="80000"/>
              </a:lnSpc>
            </a:pPr>
            <a:endParaRPr lang="en-US" altLang="zh-CN" sz="2800" dirty="0"/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dirty="0"/>
              <a:t>3</a:t>
            </a:r>
            <a:r>
              <a:rPr lang="zh-CN" altLang="en-US" sz="2800" dirty="0"/>
              <a:t>、主持人应具备良好的心理素质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四、主持人必备能力</a:t>
            </a:r>
          </a:p>
        </p:txBody>
      </p:sp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l" eaLnBrk="1" hangingPunct="1">
              <a:lnSpc>
                <a:spcPct val="80000"/>
              </a:lnSpc>
            </a:pPr>
            <a:r>
              <a:rPr lang="zh-CN" altLang="en-US" sz="2800" dirty="0"/>
              <a:t>1.语言表达能力。</a:t>
            </a:r>
          </a:p>
          <a:p>
            <a:pPr algn="l" eaLnBrk="1" hangingPunct="1">
              <a:lnSpc>
                <a:spcPct val="80000"/>
              </a:lnSpc>
            </a:pPr>
            <a:endParaRPr lang="zh-CN" altLang="en-US" sz="2800" dirty="0"/>
          </a:p>
          <a:p>
            <a:pPr algn="l" eaLnBrk="1" hangingPunct="1">
              <a:lnSpc>
                <a:spcPct val="80000"/>
              </a:lnSpc>
            </a:pPr>
            <a:r>
              <a:rPr lang="zh-CN" altLang="en-US" sz="2800" dirty="0"/>
              <a:t>2.相关的专业知识。</a:t>
            </a:r>
          </a:p>
          <a:p>
            <a:pPr algn="l" eaLnBrk="1" hangingPunct="1">
              <a:lnSpc>
                <a:spcPct val="80000"/>
              </a:lnSpc>
            </a:pPr>
            <a:endParaRPr lang="en-US" altLang="zh-CN" sz="2800" dirty="0"/>
          </a:p>
          <a:p>
            <a:pPr algn="l" eaLnBrk="1" hangingPunct="1">
              <a:lnSpc>
                <a:spcPct val="80000"/>
              </a:lnSpc>
            </a:pPr>
            <a:r>
              <a:rPr lang="en-US" altLang="zh-CN" sz="2800" dirty="0"/>
              <a:t>3</a:t>
            </a:r>
            <a:r>
              <a:rPr lang="zh-CN" altLang="en-US" sz="2800" dirty="0"/>
              <a:t>、主持人应具备良好的心理素质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9</TotalTime>
  <Words>670</Words>
  <Application>Microsoft Office PowerPoint</Application>
  <PresentationFormat>全屏显示(4:3)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诗情画意</vt:lpstr>
      <vt:lpstr>1_诗情画意</vt:lpstr>
      <vt:lpstr>幻灯片 1</vt:lpstr>
      <vt:lpstr>幻灯片 2</vt:lpstr>
      <vt:lpstr>一、复习一下</vt:lpstr>
      <vt:lpstr>二、发音练习</vt:lpstr>
      <vt:lpstr>二、普通话  绕口令</vt:lpstr>
      <vt:lpstr>三、演讲/主持</vt:lpstr>
      <vt:lpstr>三、演讲/主持</vt:lpstr>
      <vt:lpstr>四、主持人必备能力</vt:lpstr>
      <vt:lpstr>四、主持人必备能力</vt:lpstr>
      <vt:lpstr>五、朗读技巧</vt:lpstr>
      <vt:lpstr>五、朗读技巧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dreamsummit</cp:lastModifiedBy>
  <cp:revision>42</cp:revision>
  <dcterms:created xsi:type="dcterms:W3CDTF">2013-08-26T02:18:00Z</dcterms:created>
  <dcterms:modified xsi:type="dcterms:W3CDTF">2017-12-22T08:20:44Z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2052-10.1.0.6749</vt:lpwstr>
  </property>
</Properties>
</file>