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994" r:id="rId2"/>
    <p:sldId id="984" r:id="rId3"/>
    <p:sldId id="993" r:id="rId4"/>
    <p:sldId id="953" r:id="rId5"/>
    <p:sldId id="980" r:id="rId6"/>
    <p:sldId id="985" r:id="rId7"/>
    <p:sldId id="986" r:id="rId8"/>
    <p:sldId id="988" r:id="rId9"/>
    <p:sldId id="989" r:id="rId10"/>
    <p:sldId id="990" r:id="rId11"/>
    <p:sldId id="991" r:id="rId12"/>
    <p:sldId id="992" r:id="rId13"/>
    <p:sldId id="983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1F875-E61E-4B68-9DB5-A73967D72B8E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7CC3D-7ECE-4726-AFE4-64743BC0224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637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724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5264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315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282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3556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2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104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801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4816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584263-2308-4D0D-978F-603E8989D6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68FFD0A-33D1-46AE-98E0-8C1047C100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64F8FA-60B3-49C7-8211-B17B61AD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07E34E-7874-4DBF-AA83-F83CF54A3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5DC1F0B-68F7-499F-99CF-9AD2F0D26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18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BDDFA4-EFC3-4D56-A628-0448C4AD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238ACDE-1F6D-4816-8870-B2F85C04AD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46B380-33B4-4B40-A4DA-5940259A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2CC4AD-1E63-481F-80DA-7CABDBFD1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79C4908-C5B1-4CFE-BB3C-E6A31E7BA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09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586B637-C1FD-4F36-87C9-AFB5CD17ED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01671F-37BA-4273-A7CF-B627899DD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AEA9A5-84E9-426A-A1F5-1E3CECC2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46AC863-3B3B-40F5-8D46-F76913087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C7D0B51-13B9-4C19-8A7C-E054150CE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19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1ADBEB-7A1C-44E1-98CB-F28FD857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81D5853-2CBA-4B73-BAE0-9B11009E2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06CDBB4-E053-45F2-AEBD-506CEC7BA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C9B386-1EFB-4349-974D-260017F1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9B6FF4-50B7-431A-A516-9959BE04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0601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6A4E8B-7414-4B0E-B9D6-35A59ABC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38CCFEC-D11F-41C9-B14D-4076838A0C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046048-F6FB-49CF-AB2F-7DE58FB2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E88C543-A982-4950-9001-FCC1CA8EE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F83E00-9419-430D-BF88-8B57B2D84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2590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62CFF3-7444-4E40-B35D-88168C602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897E948-5BF3-46B6-A0B2-70D599387D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467641F-55AB-4D06-AE6C-93A39754D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47F9FA-9869-46A5-992D-E2616282E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5E87086-0A5D-476F-AD40-29FDEF49E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0FD3AC7-F605-42F5-8C55-B7FB43571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07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B6E68B-DF29-4486-A3EB-E1ECE901B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F2A1ABB-1A76-446C-94B3-772EC3D652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890B851-9327-46A5-A341-561A445886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5F7D6A3-1B63-4EB8-9834-E5271F88C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75BBADF-B2E4-4FAB-BF4B-EBA8AFE1D2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61868B36-002C-4ACC-9DD4-9465E22AE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8B99C4B-34F7-4132-8E75-8735D7111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CCDCAD3-BF3A-4854-9CA2-9CA1A7BD4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309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E9C7A6-C147-41EA-8C75-4997D222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4AC0E3D-7B53-4634-B487-6E10892C7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E879534-8FCF-4D83-91D0-61602F047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28036A4-C19E-4CAB-9009-21D31D62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76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6907D91-C8F4-400C-9E0E-C48929A0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3F04FE3-59C4-4804-85B6-B5BC90005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C3F88D-C54E-43D6-B942-56FF2FE3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5694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BDB33F-70D4-4993-B3CA-709FBAD9F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D03F0B-1F6E-4178-9703-B31FFFC07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216045F-1CAF-4510-80D4-0D3BB82C3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72BDAD7-064E-4A38-8BAC-5BD320363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56B20E7-EFF2-4CCA-88AB-CD63EA9A3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5DECBF-1B3E-4E1D-8558-A27E0831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5986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87D832-B57B-41B9-BB55-3C18266EC7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686F554-113C-4FAB-A140-EE88A0E943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CEF63B-58CB-4AD5-907B-4C504508E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86B7B5B-317D-4F40-954C-3B2E763EB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A38623-FA49-47B1-911E-D998DA49B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E3C4EB0-18B9-4A47-8CA1-29C058B76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91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C03E5CD1-DC8C-40F5-AC9F-DC34724BB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658CF10-F9AF-408C-8917-43A0867C1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EC51DCE-B1A7-4C03-9280-312403D57F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DC899-5A95-4915-888E-BB77AC7B6A42}" type="datetimeFigureOut">
              <a:rPr lang="zh-CN" altLang="en-US" smtClean="0"/>
              <a:pPr/>
              <a:t>2018/11/14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FC1ECC-DD39-4C18-99F6-34D2EE56B3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0560417-33CD-4F9F-B428-2A996AEA9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5A173-05D6-4755-947B-4377C32BFC7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370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6.emf"/><Relationship Id="rId3" Type="http://schemas.microsoft.com/office/2007/relationships/media" Target="../media/media2.mp3"/><Relationship Id="rId7" Type="http://schemas.openxmlformats.org/officeDocument/2006/relationships/image" Target="../media/image1.emf"/><Relationship Id="rId12" Type="http://schemas.openxmlformats.org/officeDocument/2006/relationships/image" Target="../media/image5.emf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8.emf"/><Relationship Id="rId10" Type="http://schemas.openxmlformats.org/officeDocument/2006/relationships/image" Target="../media/image3.emf"/><Relationship Id="rId4" Type="http://schemas.openxmlformats.org/officeDocument/2006/relationships/audio" Target="../media/media2.mp3"/><Relationship Id="rId9" Type="http://schemas.openxmlformats.org/officeDocument/2006/relationships/hyperlink" Target="http://.chunqiu.yanj.cn/" TargetMode="External"/><Relationship Id="rId1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file:///C:\Users\Administrator\AppData\Roaming\Tencent\Users\172918947\QQ\WinTemp\RichOle\FE)%5bW3RZ%25HL59D4%60~~TS1XD.pn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13" Type="http://schemas.openxmlformats.org/officeDocument/2006/relationships/image" Target="../media/image6.emf"/><Relationship Id="rId3" Type="http://schemas.microsoft.com/office/2007/relationships/media" Target="../media/media2.mp3"/><Relationship Id="rId7" Type="http://schemas.openxmlformats.org/officeDocument/2006/relationships/image" Target="../media/image1.emf"/><Relationship Id="rId12" Type="http://schemas.openxmlformats.org/officeDocument/2006/relationships/image" Target="../media/image5.emf"/><Relationship Id="rId17" Type="http://schemas.openxmlformats.org/officeDocument/2006/relationships/image" Target="../media/image10.png"/><Relationship Id="rId2" Type="http://schemas.microsoft.com/office/2007/relationships/media" Target="../media/media1.mp3"/><Relationship Id="rId16" Type="http://schemas.openxmlformats.org/officeDocument/2006/relationships/image" Target="../media/image9.png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12.xml"/><Relationship Id="rId11" Type="http://schemas.openxmlformats.org/officeDocument/2006/relationships/image" Target="../media/image4.e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8.emf"/><Relationship Id="rId10" Type="http://schemas.openxmlformats.org/officeDocument/2006/relationships/image" Target="../media/image3.emf"/><Relationship Id="rId4" Type="http://schemas.openxmlformats.org/officeDocument/2006/relationships/audio" Target="../media/media2.mp3"/><Relationship Id="rId9" Type="http://schemas.openxmlformats.org/officeDocument/2006/relationships/hyperlink" Target="http://.chunqiu.yanj.cn/" TargetMode="External"/><Relationship Id="rId1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5.emf"/><Relationship Id="rId5" Type="http://schemas.openxmlformats.org/officeDocument/2006/relationships/image" Target="../media/image1.emf"/><Relationship Id="rId10" Type="http://schemas.openxmlformats.org/officeDocument/2006/relationships/image" Target="../media/image14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file:///C:\Users\Administrator\AppData\Roaming\Tencent\Users\172918947\QQ\WinTemp\RichOle\FE)%5bW3RZ%25HL59D4%60~~TS1XD.pn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file:///C:\Users\Administrator\AppData\Roaming\Tencent\Users\172918947\QQ\WinTemp\RichOle\FE)%5bW3RZ%25HL59D4%60~~TS1XD.pn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file:///C:\Users\Administrator\AppData\Roaming\Tencent\Users\172918947\QQ\WinTemp\RichOle\FE)%5bW3RZ%25HL59D4%60~~TS1XD.png" TargetMode="External"/><Relationship Id="rId5" Type="http://schemas.openxmlformats.org/officeDocument/2006/relationships/image" Target="../media/image20.png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37662" y="-152268"/>
            <a:ext cx="9080614" cy="1913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600744" y="3845353"/>
            <a:ext cx="13121730" cy="3662192"/>
          </a:xfrm>
          <a:prstGeom prst="rect">
            <a:avLst/>
          </a:prstGeom>
        </p:spPr>
      </p:pic>
      <p:pic>
        <p:nvPicPr>
          <p:cNvPr id="12" name="图片 11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27966" y="4213083"/>
            <a:ext cx="4240011" cy="23389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08654" y="2362384"/>
            <a:ext cx="18262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800" b="1" dirty="0">
                <a:solidFill>
                  <a:srgbClr val="FAC7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数</a:t>
            </a:r>
          </a:p>
        </p:txBody>
      </p:sp>
      <p:sp>
        <p:nvSpPr>
          <p:cNvPr id="9" name="文本框 8"/>
          <p:cNvSpPr txBox="1"/>
          <p:nvPr/>
        </p:nvSpPr>
        <p:spPr>
          <a:xfrm rot="20340927">
            <a:off x="5431332" y="2509257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学</a:t>
            </a:r>
          </a:p>
        </p:txBody>
      </p:sp>
      <p:sp>
        <p:nvSpPr>
          <p:cNvPr id="10" name="文本框 9"/>
          <p:cNvSpPr txBox="1"/>
          <p:nvPr/>
        </p:nvSpPr>
        <p:spPr>
          <a:xfrm rot="453681">
            <a:off x="7216293" y="2201188"/>
            <a:ext cx="11090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史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12129" y="4968246"/>
            <a:ext cx="2003772" cy="13136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27829" y="5676449"/>
            <a:ext cx="771715" cy="9406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42225" y="5686986"/>
            <a:ext cx="995272" cy="10245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08947" y="5867980"/>
            <a:ext cx="2577872" cy="991991"/>
            <a:chOff x="8208947" y="5867980"/>
            <a:chExt cx="2577872" cy="991991"/>
          </a:xfrm>
        </p:grpSpPr>
        <p:grpSp>
          <p:nvGrpSpPr>
            <p:cNvPr id="14" name="组合 13"/>
            <p:cNvGrpSpPr/>
            <p:nvPr/>
          </p:nvGrpSpPr>
          <p:grpSpPr>
            <a:xfrm>
              <a:off x="8208947" y="5876561"/>
              <a:ext cx="2577872" cy="983410"/>
              <a:chOff x="4598248" y="3992244"/>
              <a:chExt cx="7593751" cy="2896875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773352" y="4492869"/>
                <a:ext cx="6941251" cy="239625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598248" y="3992244"/>
                <a:ext cx="7593751" cy="169874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8443030" y="5867980"/>
              <a:ext cx="2137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好好学习</a:t>
              </a:r>
            </a:p>
          </p:txBody>
        </p:sp>
      </p:grpSp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907"/>
                  <p14:fade in="1250"/>
                </p14:media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pic>
        <p:nvPicPr>
          <p:cNvPr id="7" name="奥尔夫音乐-活泼、欢快的音乐">
            <a:hlinkClick r:id="" action="ppaction://media"/>
            <a:extLst>
              <a:ext uri="{FF2B5EF4-FFF2-40B4-BE49-F238E27FC236}">
                <a16:creationId xmlns:a16="http://schemas.microsoft.com/office/drawing/2014/main" id="{24BA1AA6-2028-4310-8D8F-06443298F1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235796" y="5943572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00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587566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612472" y="-92741"/>
            <a:ext cx="6435969" cy="53558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8988" y="2095828"/>
            <a:ext cx="1597500" cy="153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827160" y="1272656"/>
            <a:ext cx="3977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第四招：余音自清</a:t>
            </a:r>
            <a:endParaRPr lang="zh-CN" altLang="en-US" sz="3200" b="1" dirty="0">
              <a:solidFill>
                <a:srgbClr val="0070C0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9772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566850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479" y="5882737"/>
            <a:ext cx="12327384" cy="563871"/>
          </a:xfrm>
          <a:prstGeom prst="rect">
            <a:avLst/>
          </a:prstGeom>
        </p:spPr>
      </p:pic>
      <p:pic>
        <p:nvPicPr>
          <p:cNvPr id="25" name="图片 24" descr="C:\Users\Administrator\AppData\Roaming\Tencent\Users\172918947\QQ\WinTemp\RichOle\FE)[W3RZ%HL59D4`~~TS1XD.png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135341" y="1931198"/>
            <a:ext cx="4963886" cy="3523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矩形 25"/>
          <p:cNvSpPr/>
          <p:nvPr/>
        </p:nvSpPr>
        <p:spPr>
          <a:xfrm>
            <a:off x="1165633" y="54966"/>
            <a:ext cx="10091058" cy="1701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将行列中剩下的数字与旁行或旁列数字对比，也可确定某些数字的位置，例如下图右三列中的褐色数字</a:t>
            </a:r>
            <a:r>
              <a:rPr lang="en-US" altLang="zh-CN" sz="24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r>
              <a:rPr lang="zh-CN" altLang="en-US" sz="24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，就是因为从列上来看，这一列只剩下三个数字</a:t>
            </a:r>
            <a:r>
              <a:rPr lang="en-US" altLang="zh-CN" sz="24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6</a:t>
            </a:r>
            <a:r>
              <a:rPr lang="zh-CN" altLang="en-US" sz="24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4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4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4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r>
              <a:rPr lang="zh-CN" altLang="en-US" sz="24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没有，而</a:t>
            </a:r>
            <a:r>
              <a:rPr lang="en-US" altLang="zh-CN" sz="24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r>
              <a:rPr lang="zh-CN" altLang="en-US" sz="24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在行上来看，上下两行都有</a:t>
            </a:r>
            <a:r>
              <a:rPr lang="en-US" altLang="zh-CN" sz="24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r>
              <a:rPr lang="zh-CN" altLang="en-US" sz="24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，故中间必是</a:t>
            </a:r>
            <a:r>
              <a:rPr lang="en-US" altLang="zh-CN" sz="24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9!</a:t>
            </a:r>
            <a:endParaRPr lang="zh-CN" altLang="en-US" sz="2400" dirty="0">
              <a:solidFill>
                <a:srgbClr val="0070C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92368" y="1947134"/>
            <a:ext cx="1611085" cy="35501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6529892" y="3528508"/>
            <a:ext cx="505609" cy="3765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6497620" y="3937299"/>
            <a:ext cx="537882" cy="3765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6513755" y="3177849"/>
            <a:ext cx="537882" cy="3765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130475" y="3151991"/>
            <a:ext cx="5002306" cy="3765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932714" y="3184264"/>
            <a:ext cx="586420" cy="33348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151991" y="3905026"/>
            <a:ext cx="4937760" cy="43030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6499029" y="3519543"/>
            <a:ext cx="537882" cy="37651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3124199" y="3935378"/>
            <a:ext cx="586420" cy="37536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6496210" y="1938170"/>
            <a:ext cx="522515" cy="3537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66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 animBg="1"/>
      <p:bldP spid="24" grpId="0" animBg="1"/>
      <p:bldP spid="28" grpId="0" animBg="1"/>
      <p:bldP spid="29" grpId="0" animBg="1"/>
      <p:bldP spid="30" grpId="0" animBg="1"/>
      <p:bldP spid="30" grpId="1" animBg="1"/>
      <p:bldP spid="31" grpId="0" animBg="1"/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86906"/>
            <a:ext cx="12327384" cy="563871"/>
          </a:xfrm>
          <a:prstGeom prst="rect">
            <a:avLst/>
          </a:prstGeom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437377" y="391824"/>
            <a:ext cx="5246915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第五招：击叶中枝</a:t>
            </a:r>
            <a:endParaRPr kumimoji="0" lang="zh-CN" sz="4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第六招：两翼抱空</a:t>
            </a:r>
            <a:endParaRPr kumimoji="0" lang="zh-CN" sz="4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第七招：梳脉理络</a:t>
            </a:r>
            <a:endParaRPr kumimoji="0" lang="zh-CN" sz="4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第八招：吹谷去糠</a:t>
            </a:r>
            <a:endParaRPr kumimoji="0" lang="zh-CN" sz="4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44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itchFamily="18" charset="0"/>
              </a:rPr>
              <a:t>第九招：八面威风</a:t>
            </a:r>
            <a:endParaRPr kumimoji="0" lang="zh-CN" sz="4400" b="0" i="0" u="none" strike="noStrike" cap="none" normalizeH="0" baseline="0" dirty="0">
              <a:ln>
                <a:noFill/>
              </a:ln>
              <a:solidFill>
                <a:srgbClr val="0070C0"/>
              </a:solidFill>
              <a:effectLst/>
              <a:latin typeface="华文楷体" panose="02010600040101010101" pitchFamily="2" charset="-122"/>
              <a:ea typeface="华文楷体" panose="02010600040101010101" pitchFamily="2" charset="-122"/>
              <a:cs typeface="宋体" pitchFamily="2" charset="-122"/>
            </a:endParaRPr>
          </a:p>
          <a:p>
            <a:pPr marL="0" marR="0" lvl="0" indent="3048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7" name="云形 16">
            <a:extLst>
              <a:ext uri="{FF2B5EF4-FFF2-40B4-BE49-F238E27FC236}">
                <a16:creationId xmlns:a16="http://schemas.microsoft.com/office/drawing/2014/main" id="{E86A3402-F176-449A-B539-FEF5E90E2101}"/>
              </a:ext>
            </a:extLst>
          </p:cNvPr>
          <p:cNvSpPr/>
          <p:nvPr/>
        </p:nvSpPr>
        <p:spPr>
          <a:xfrm>
            <a:off x="1460665" y="344386"/>
            <a:ext cx="9875840" cy="5605152"/>
          </a:xfrm>
          <a:prstGeom prst="cloud">
            <a:avLst/>
          </a:prstGeom>
          <a:noFill/>
          <a:ln w="2222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B26C6DE-2B51-4465-B8F8-C131830182CE}"/>
              </a:ext>
            </a:extLst>
          </p:cNvPr>
          <p:cNvSpPr txBox="1"/>
          <p:nvPr/>
        </p:nvSpPr>
        <p:spPr>
          <a:xfrm>
            <a:off x="2906660" y="1562272"/>
            <a:ext cx="6514064" cy="371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400">
                <a:latin typeface="华文楷体" pitchFamily="2" charset="-122"/>
                <a:ea typeface="华文楷体" pitchFamily="2" charset="-122"/>
              </a:rPr>
              <a:t>小朋友们，自己回去</a:t>
            </a:r>
            <a:r>
              <a:rPr lang="zh-CN" altLang="en-US" sz="5400" dirty="0">
                <a:latin typeface="华文楷体" pitchFamily="2" charset="-122"/>
                <a:ea typeface="华文楷体" pitchFamily="2" charset="-122"/>
              </a:rPr>
              <a:t>探索这些招式中的秘密吧！</a:t>
            </a:r>
            <a:endParaRPr lang="zh-CN" altLang="en-US" sz="5400" b="1" dirty="0">
              <a:solidFill>
                <a:srgbClr val="FF0000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7244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45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" grpId="0"/>
      <p:bldP spid="17" grpId="0" animBg="1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37662" y="-152268"/>
            <a:ext cx="9080614" cy="191340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600744" y="3845353"/>
            <a:ext cx="13121730" cy="3662192"/>
          </a:xfrm>
          <a:prstGeom prst="rect">
            <a:avLst/>
          </a:prstGeom>
        </p:spPr>
      </p:pic>
      <p:pic>
        <p:nvPicPr>
          <p:cNvPr id="12" name="图片 11">
            <a:hlinkClick r:id="rId9"/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227966" y="4213083"/>
            <a:ext cx="4240011" cy="233891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82634" y="2248786"/>
            <a:ext cx="18262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AC7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谢</a:t>
            </a:r>
          </a:p>
        </p:txBody>
      </p:sp>
      <p:sp>
        <p:nvSpPr>
          <p:cNvPr id="8" name="文本框 7"/>
          <p:cNvSpPr txBox="1"/>
          <p:nvPr/>
        </p:nvSpPr>
        <p:spPr>
          <a:xfrm rot="419502">
            <a:off x="8218903" y="2105238"/>
            <a:ext cx="17287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ED75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聆</a:t>
            </a:r>
          </a:p>
        </p:txBody>
      </p:sp>
      <p:sp>
        <p:nvSpPr>
          <p:cNvPr id="9" name="文本框 8"/>
          <p:cNvSpPr txBox="1"/>
          <p:nvPr/>
        </p:nvSpPr>
        <p:spPr>
          <a:xfrm rot="20340927">
            <a:off x="4006692" y="2169799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谢</a:t>
            </a:r>
          </a:p>
        </p:txBody>
      </p:sp>
      <p:sp>
        <p:nvSpPr>
          <p:cNvPr id="10" name="文本框 9"/>
          <p:cNvSpPr txBox="1"/>
          <p:nvPr/>
        </p:nvSpPr>
        <p:spPr>
          <a:xfrm rot="453681">
            <a:off x="5793448" y="2064902"/>
            <a:ext cx="110904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5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您</a:t>
            </a:r>
          </a:p>
        </p:txBody>
      </p:sp>
      <p:sp>
        <p:nvSpPr>
          <p:cNvPr id="11" name="文本框 10"/>
          <p:cNvSpPr txBox="1"/>
          <p:nvPr/>
        </p:nvSpPr>
        <p:spPr>
          <a:xfrm rot="265717">
            <a:off x="7068853" y="2538810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8CB2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的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612129" y="4968246"/>
            <a:ext cx="2003772" cy="131365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327829" y="5676449"/>
            <a:ext cx="771715" cy="9406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842225" y="5686986"/>
            <a:ext cx="995272" cy="102454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8208947" y="5867980"/>
            <a:ext cx="2577872" cy="991991"/>
            <a:chOff x="8208947" y="5867980"/>
            <a:chExt cx="2577872" cy="991991"/>
          </a:xfrm>
        </p:grpSpPr>
        <p:grpSp>
          <p:nvGrpSpPr>
            <p:cNvPr id="14" name="组合 13"/>
            <p:cNvGrpSpPr/>
            <p:nvPr/>
          </p:nvGrpSpPr>
          <p:grpSpPr>
            <a:xfrm>
              <a:off x="8208947" y="5876561"/>
              <a:ext cx="2577872" cy="983410"/>
              <a:chOff x="4598248" y="3992244"/>
              <a:chExt cx="7593751" cy="2896875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14" cstate="print"/>
              <a:stretch>
                <a:fillRect/>
              </a:stretch>
            </p:blipFill>
            <p:spPr>
              <a:xfrm>
                <a:off x="4773352" y="4492869"/>
                <a:ext cx="6941251" cy="2396250"/>
              </a:xfrm>
              <a:prstGeom prst="rect">
                <a:avLst/>
              </a:prstGeom>
            </p:spPr>
          </p:pic>
          <p:pic>
            <p:nvPicPr>
              <p:cNvPr id="17" name="图片 16"/>
              <p:cNvPicPr>
                <a:picLocks noChangeAspect="1"/>
              </p:cNvPicPr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4598248" y="3992244"/>
                <a:ext cx="7593751" cy="169874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/>
          </p:nvSpPr>
          <p:spPr>
            <a:xfrm>
              <a:off x="8443030" y="5867980"/>
              <a:ext cx="21371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800" b="1" dirty="0">
                  <a:solidFill>
                    <a:schemeClr val="bg1"/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rPr>
                <a:t>好好学习</a:t>
              </a:r>
            </a:p>
          </p:txBody>
        </p:sp>
      </p:grpSp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907"/>
                  <p14:fade in="1250"/>
                </p14:media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sp>
        <p:nvSpPr>
          <p:cNvPr id="23" name="文本框 22">
            <a:extLst>
              <a:ext uri="{FF2B5EF4-FFF2-40B4-BE49-F238E27FC236}">
                <a16:creationId xmlns:a16="http://schemas.microsoft.com/office/drawing/2014/main" id="{F96570C5-3D55-4354-A643-69461B4FFE1E}"/>
              </a:ext>
            </a:extLst>
          </p:cNvPr>
          <p:cNvSpPr txBox="1"/>
          <p:nvPr/>
        </p:nvSpPr>
        <p:spPr>
          <a:xfrm rot="265717">
            <a:off x="9787069" y="2812079"/>
            <a:ext cx="13293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7030A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听</a:t>
            </a:r>
          </a:p>
        </p:txBody>
      </p:sp>
      <p:pic>
        <p:nvPicPr>
          <p:cNvPr id="7" name="奥尔夫音乐-活泼、欢快的音乐">
            <a:hlinkClick r:id="" action="ppaction://media"/>
            <a:extLst>
              <a:ext uri="{FF2B5EF4-FFF2-40B4-BE49-F238E27FC236}">
                <a16:creationId xmlns:a16="http://schemas.microsoft.com/office/drawing/2014/main" id="{F6ECE8A6-7917-45E8-9C07-2203AF3CE8F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1528592" y="5996058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50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6203" y="-1445627"/>
            <a:ext cx="12075736" cy="8044223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74C3D33-F4B7-4FB7-99FF-8CE7E6108BFC}"/>
              </a:ext>
            </a:extLst>
          </p:cNvPr>
          <p:cNvSpPr txBox="1"/>
          <p:nvPr/>
        </p:nvSpPr>
        <p:spPr>
          <a:xfrm rot="376228">
            <a:off x="2083101" y="3836497"/>
            <a:ext cx="18262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AC7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九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F318529-5129-4926-88C7-676712A6372D}"/>
              </a:ext>
            </a:extLst>
          </p:cNvPr>
          <p:cNvSpPr txBox="1"/>
          <p:nvPr/>
        </p:nvSpPr>
        <p:spPr>
          <a:xfrm rot="20340927">
            <a:off x="3748548" y="3756433"/>
            <a:ext cx="13293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FF3042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宫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3AA3320-3058-4EAC-A5C9-592C13E8EA43}"/>
              </a:ext>
            </a:extLst>
          </p:cNvPr>
          <p:cNvSpPr txBox="1"/>
          <p:nvPr/>
        </p:nvSpPr>
        <p:spPr>
          <a:xfrm rot="453681">
            <a:off x="5421688" y="3411252"/>
            <a:ext cx="1109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9600" b="1" dirty="0">
                <a:solidFill>
                  <a:schemeClr val="accent1">
                    <a:lumMod val="75000"/>
                  </a:schemeClr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格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2267C1B-AAA8-4562-9D8B-6CED8A8295F9}"/>
              </a:ext>
            </a:extLst>
          </p:cNvPr>
          <p:cNvSpPr txBox="1"/>
          <p:nvPr/>
        </p:nvSpPr>
        <p:spPr>
          <a:xfrm>
            <a:off x="7030885" y="3652011"/>
            <a:ext cx="32749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F000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rPr>
              <a:t>小口诀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2" grpId="0" build="allAtOnce"/>
      <p:bldP spid="12" grpI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76398" y="-520328"/>
            <a:ext cx="9080614" cy="1913408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2616" y="5833765"/>
            <a:ext cx="771715" cy="940647"/>
          </a:xfrm>
          <a:prstGeom prst="rect">
            <a:avLst/>
          </a:prstGeom>
        </p:spPr>
      </p:pic>
      <p:pic>
        <p:nvPicPr>
          <p:cNvPr id="22" name="儿童歌曲 - I Want To Fly - 放松音乐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907"/>
                  <p14:fade in="1250"/>
                </p14:media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1333790" y="6617096"/>
            <a:ext cx="609600" cy="6096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231047" y="1297717"/>
            <a:ext cx="997131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九宫格，一款数字游戏，起源于河图洛书，河图与洛书是中国古代流传下来的两幅神秘图案，历来被认为是河洛文化的滥觞，中华文明的源头，被誉为</a:t>
            </a:r>
            <a:r>
              <a:rPr lang="en-US" altLang="zh-CN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'</a:t>
            </a:r>
            <a:r>
              <a:rPr lang="zh-CN" altLang="en-US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宇宙魔方</a:t>
            </a:r>
            <a:r>
              <a:rPr lang="en-US" altLang="zh-CN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'</a:t>
            </a:r>
            <a:r>
              <a:rPr lang="zh-CN" altLang="en-US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pic>
        <p:nvPicPr>
          <p:cNvPr id="8" name="图片 7" descr="河图洛书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67391" y="3425190"/>
            <a:ext cx="4879182" cy="280796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163887" y="1362243"/>
            <a:ext cx="9445283" cy="18755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中国唐宋时代风行</a:t>
            </a:r>
            <a:r>
              <a:rPr lang="en-US" altLang="zh-CN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</a:t>
            </a:r>
            <a:r>
              <a:rPr lang="zh-CN" altLang="en-US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重排九宫</a:t>
            </a:r>
            <a:r>
              <a:rPr lang="en-US" altLang="zh-CN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&gt;</a:t>
            </a:r>
            <a:r>
              <a:rPr lang="zh-CN" altLang="en-US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游戏，在</a:t>
            </a:r>
            <a:r>
              <a:rPr lang="en-US" altLang="zh-CN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3×3</a:t>
            </a:r>
            <a:r>
              <a:rPr lang="zh-CN" altLang="en-US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方格盘上，放有</a:t>
            </a:r>
            <a:r>
              <a:rPr lang="en-US" altLang="zh-CN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1—8</a:t>
            </a:r>
            <a:r>
              <a:rPr lang="zh-CN" altLang="en-US" sz="28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八个数，剩下一格为空，每一空格其周围的数字可移至空格。先设定初始排列数字，然后开始思考如何以最少的移动次数到达。</a:t>
            </a:r>
          </a:p>
        </p:txBody>
      </p:sp>
      <p:pic>
        <p:nvPicPr>
          <p:cNvPr id="10" name="图片 9" descr="重拍九宫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5776" y="3364353"/>
            <a:ext cx="5000796" cy="2839071"/>
          </a:xfrm>
          <a:prstGeom prst="rect">
            <a:avLst/>
          </a:prstGeom>
        </p:spPr>
      </p:pic>
      <p:pic>
        <p:nvPicPr>
          <p:cNvPr id="11" name="图片 10" descr="重排九宫2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32284" y="3307693"/>
            <a:ext cx="5440859" cy="296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4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75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7" grpId="0" build="allAtOnce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625828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220587" y="-234256"/>
            <a:ext cx="6435969" cy="53558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8988" y="2095828"/>
            <a:ext cx="1597500" cy="153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87541" y="1203657"/>
            <a:ext cx="521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0070C0"/>
                </a:solidFill>
              </a:rPr>
              <a:t>第一招：三星分轨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48953"/>
            <a:ext cx="12327384" cy="56387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940822" y="14831"/>
            <a:ext cx="9969188" cy="1606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先看右下和右中两个小九宫格中，各有一个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，右上的小九宫格中，从右至左，三列中往下看都有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了，所以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必在此宫中最左一列，而最左一列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下只有一个空位，自然必定是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8!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再看左边三个小九宫格中，同理，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和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列中均有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，而当中一列最上的九宫格内只有一个空位，是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9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无疑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!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同理，左下小九宫格中的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也是如此推理填入。</a:t>
            </a:r>
          </a:p>
        </p:txBody>
      </p:sp>
      <p:pic>
        <p:nvPicPr>
          <p:cNvPr id="24" name="图片 23" descr="C:\Users\Administrator\AppData\Roaming\Tencent\Users\172918947\QQ\WinTemp\RichOle\FE)[W3RZ%HL59D4`~~TS1XD.png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320142" y="1850571"/>
            <a:ext cx="596537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直接连接符 25"/>
          <p:cNvCxnSpPr/>
          <p:nvPr/>
        </p:nvCxnSpPr>
        <p:spPr>
          <a:xfrm>
            <a:off x="7402286" y="4463143"/>
            <a:ext cx="1850571" cy="10886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 rot="5400000">
            <a:off x="6776358" y="5078186"/>
            <a:ext cx="1186543" cy="2177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7380514" y="5693229"/>
            <a:ext cx="1894115" cy="158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 rot="5400000">
            <a:off x="8675915" y="5116285"/>
            <a:ext cx="1240971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7347857" y="3124200"/>
            <a:ext cx="1959429" cy="12627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7358743" y="1828800"/>
            <a:ext cx="1981200" cy="13062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>
            <a:off x="9956446" y="3718449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9945566" y="46274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8</a:t>
            </a:r>
            <a:endParaRPr lang="zh-CN" alt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cxnSp>
        <p:nvCxnSpPr>
          <p:cNvPr id="53" name="直接箭头连接符 52"/>
          <p:cNvCxnSpPr/>
          <p:nvPr/>
        </p:nvCxnSpPr>
        <p:spPr>
          <a:xfrm rot="5400000">
            <a:off x="7851926" y="2939014"/>
            <a:ext cx="2286002" cy="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箭头连接符 54"/>
          <p:cNvCxnSpPr/>
          <p:nvPr/>
        </p:nvCxnSpPr>
        <p:spPr>
          <a:xfrm rot="5400000">
            <a:off x="7188104" y="3845306"/>
            <a:ext cx="2286002" cy="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rot="5400000">
            <a:off x="3842080" y="3883345"/>
            <a:ext cx="2286002" cy="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箭头连接符 41"/>
          <p:cNvCxnSpPr/>
          <p:nvPr/>
        </p:nvCxnSpPr>
        <p:spPr>
          <a:xfrm rot="5400000">
            <a:off x="2495004" y="2956067"/>
            <a:ext cx="2286002" cy="1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矩形 44"/>
          <p:cNvSpPr/>
          <p:nvPr/>
        </p:nvSpPr>
        <p:spPr>
          <a:xfrm>
            <a:off x="3363685" y="1861458"/>
            <a:ext cx="1959429" cy="12627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3331028" y="4517571"/>
            <a:ext cx="1959429" cy="12627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6" name="直接箭头连接符 55"/>
          <p:cNvCxnSpPr/>
          <p:nvPr/>
        </p:nvCxnSpPr>
        <p:spPr>
          <a:xfrm flipV="1">
            <a:off x="1915885" y="2079175"/>
            <a:ext cx="2253343" cy="3265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flipV="1">
            <a:off x="1251856" y="3450775"/>
            <a:ext cx="2253343" cy="3265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 flipV="1">
            <a:off x="2481942" y="4735290"/>
            <a:ext cx="2253343" cy="3265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4026562" y="2764971"/>
            <a:ext cx="537882" cy="36230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矩形 49"/>
          <p:cNvSpPr/>
          <p:nvPr/>
        </p:nvSpPr>
        <p:spPr>
          <a:xfrm>
            <a:off x="4048334" y="3207956"/>
            <a:ext cx="537882" cy="3765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4070105" y="4100584"/>
            <a:ext cx="537882" cy="3765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矩形 51"/>
          <p:cNvSpPr/>
          <p:nvPr/>
        </p:nvSpPr>
        <p:spPr>
          <a:xfrm>
            <a:off x="7455563" y="2750756"/>
            <a:ext cx="537882" cy="3765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矩形 53"/>
          <p:cNvSpPr/>
          <p:nvPr/>
        </p:nvSpPr>
        <p:spPr>
          <a:xfrm>
            <a:off x="4712363" y="4525128"/>
            <a:ext cx="545437" cy="37344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8C20BF5-5E0D-4F88-B8A7-8A45D56F1B09}"/>
              </a:ext>
            </a:extLst>
          </p:cNvPr>
          <p:cNvSpPr/>
          <p:nvPr/>
        </p:nvSpPr>
        <p:spPr>
          <a:xfrm>
            <a:off x="3340762" y="3188274"/>
            <a:ext cx="1959429" cy="1262743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6" grpId="0"/>
      <p:bldP spid="49" grpId="0"/>
      <p:bldP spid="45" grpId="1" animBg="1"/>
      <p:bldP spid="48" grpId="0" animBg="1"/>
      <p:bldP spid="44" grpId="0" animBg="1"/>
      <p:bldP spid="52" grpId="0" animBg="1"/>
      <p:bldP spid="54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587566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547158" y="-49199"/>
            <a:ext cx="6435969" cy="53558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8988" y="2095828"/>
            <a:ext cx="1597500" cy="153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29190" y="1316198"/>
            <a:ext cx="34662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第二招：双雄决位</a:t>
            </a:r>
          </a:p>
        </p:txBody>
      </p:sp>
    </p:spTree>
    <p:extLst>
      <p:ext uri="{BB962C8B-B14F-4D97-AF65-F5344CB8AC3E}">
        <p14:creationId xmlns:p14="http://schemas.microsoft.com/office/powerpoint/2010/main" val="289138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1165" y="5799693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39500" y="5759505"/>
            <a:ext cx="952500" cy="1058307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11201" y="5486711"/>
            <a:ext cx="614947" cy="895000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79303"/>
            <a:ext cx="12327384" cy="563871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306285" y="184049"/>
            <a:ext cx="9318172" cy="1895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图中蓝色的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，正是从下至上采用此招推导而出。下三行中已经两行有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，最后右下小九宫格中的最后一行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7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两旁的两个空格中，必有一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，眼睛往上看直列，两个空格中，有一列上面已经有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，另一个空位必定就是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了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!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同理，上面三个蓝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也是依此招填入。</a:t>
            </a:r>
          </a:p>
        </p:txBody>
      </p:sp>
      <p:pic>
        <p:nvPicPr>
          <p:cNvPr id="32" name="图片 31" descr="C:\Users\Administrator\AppData\Roaming\Tencent\Users\172918947\QQ\WinTemp\RichOle\FE)[W3RZ%HL59D4`~~TS1XD.png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897085" y="2289401"/>
            <a:ext cx="4376057" cy="328408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37" name="直接箭头连接符 36"/>
          <p:cNvCxnSpPr/>
          <p:nvPr/>
        </p:nvCxnSpPr>
        <p:spPr>
          <a:xfrm flipV="1">
            <a:off x="4234542" y="5105403"/>
            <a:ext cx="2253343" cy="3265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 flipV="1">
            <a:off x="2748642" y="4735286"/>
            <a:ext cx="2253343" cy="3265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矩形 41"/>
          <p:cNvSpPr/>
          <p:nvPr/>
        </p:nvSpPr>
        <p:spPr>
          <a:xfrm>
            <a:off x="6803572" y="4561114"/>
            <a:ext cx="1447799" cy="1034143"/>
          </a:xfrm>
          <a:prstGeom prst="rect">
            <a:avLst/>
          </a:prstGeom>
          <a:noFill/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4" name="直接箭头连接符 43"/>
          <p:cNvCxnSpPr/>
          <p:nvPr/>
        </p:nvCxnSpPr>
        <p:spPr>
          <a:xfrm flipV="1">
            <a:off x="5519057" y="5464477"/>
            <a:ext cx="2253343" cy="3265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5380871" y="3018415"/>
            <a:ext cx="478973" cy="37011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903387" y="3813072"/>
            <a:ext cx="478972" cy="33745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303162" y="4161415"/>
            <a:ext cx="500743" cy="37011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793018" y="5267601"/>
            <a:ext cx="447465" cy="3516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6879771" y="5232699"/>
            <a:ext cx="402772" cy="351673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3907971" y="4561114"/>
            <a:ext cx="4343400" cy="337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3875314" y="4920342"/>
            <a:ext cx="4343400" cy="3374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 rot="5400000">
            <a:off x="5486400" y="3690257"/>
            <a:ext cx="3265714" cy="4789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椭圆 35"/>
          <p:cNvSpPr/>
          <p:nvPr/>
        </p:nvSpPr>
        <p:spPr>
          <a:xfrm>
            <a:off x="6857999" y="2656114"/>
            <a:ext cx="500743" cy="37011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527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7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75" accel="50000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7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26" grpId="0" animBg="1"/>
      <p:bldP spid="27" grpId="0" animBg="1"/>
      <p:bldP spid="28" grpId="0" animBg="1"/>
      <p:bldP spid="29" grpId="0" animBg="1"/>
      <p:bldP spid="29" grpId="1" animBg="1"/>
      <p:bldP spid="33" grpId="0" animBg="1"/>
      <p:bldP spid="34" grpId="0" animBg="1"/>
      <p:bldP spid="35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80119" y="3587566"/>
            <a:ext cx="10031762" cy="288914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98548">
            <a:off x="547158" y="-49199"/>
            <a:ext cx="6435969" cy="535585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58988" y="2095828"/>
            <a:ext cx="1597500" cy="1530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65142" y="1392399"/>
            <a:ext cx="4924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n-ea"/>
              </a:rPr>
              <a:t>第三招：</a:t>
            </a:r>
            <a:r>
              <a:rPr lang="zh-CN" altLang="en-US" sz="3200" b="1" dirty="0">
                <a:solidFill>
                  <a:srgbClr val="0070C0"/>
                </a:solidFill>
                <a:latin typeface="+mn-ea"/>
              </a:rPr>
              <a:t>一将纵横</a:t>
            </a:r>
          </a:p>
        </p:txBody>
      </p:sp>
    </p:spTree>
    <p:extLst>
      <p:ext uri="{BB962C8B-B14F-4D97-AF65-F5344CB8AC3E}">
        <p14:creationId xmlns:p14="http://schemas.microsoft.com/office/powerpoint/2010/main" val="2424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9" dur="5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图片 11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0353" y="5566850"/>
            <a:ext cx="1252690" cy="1058307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1220450" y="5323403"/>
            <a:ext cx="971550" cy="1338323"/>
            <a:chOff x="922334" y="2433996"/>
            <a:chExt cx="1106488" cy="1600200"/>
          </a:xfrm>
        </p:grpSpPr>
        <p:sp>
          <p:nvSpPr>
            <p:cNvPr id="6" name="Freeform 5"/>
            <p:cNvSpPr/>
            <p:nvPr/>
          </p:nvSpPr>
          <p:spPr bwMode="auto">
            <a:xfrm>
              <a:off x="938209" y="2433996"/>
              <a:ext cx="50800" cy="1600200"/>
            </a:xfrm>
            <a:custGeom>
              <a:avLst/>
              <a:gdLst>
                <a:gd name="T0" fmla="*/ 6 w 7"/>
                <a:gd name="T1" fmla="*/ 2 h 221"/>
                <a:gd name="T2" fmla="*/ 7 w 7"/>
                <a:gd name="T3" fmla="*/ 36 h 221"/>
                <a:gd name="T4" fmla="*/ 7 w 7"/>
                <a:gd name="T5" fmla="*/ 71 h 221"/>
                <a:gd name="T6" fmla="*/ 7 w 7"/>
                <a:gd name="T7" fmla="*/ 110 h 221"/>
                <a:gd name="T8" fmla="*/ 7 w 7"/>
                <a:gd name="T9" fmla="*/ 150 h 221"/>
                <a:gd name="T10" fmla="*/ 7 w 7"/>
                <a:gd name="T11" fmla="*/ 185 h 221"/>
                <a:gd name="T12" fmla="*/ 6 w 7"/>
                <a:gd name="T13" fmla="*/ 219 h 221"/>
                <a:gd name="T14" fmla="*/ 4 w 7"/>
                <a:gd name="T15" fmla="*/ 220 h 221"/>
                <a:gd name="T16" fmla="*/ 2 w 7"/>
                <a:gd name="T17" fmla="*/ 219 h 221"/>
                <a:gd name="T18" fmla="*/ 1 w 7"/>
                <a:gd name="T19" fmla="*/ 185 h 221"/>
                <a:gd name="T20" fmla="*/ 1 w 7"/>
                <a:gd name="T21" fmla="*/ 150 h 221"/>
                <a:gd name="T22" fmla="*/ 0 w 7"/>
                <a:gd name="T23" fmla="*/ 110 h 221"/>
                <a:gd name="T24" fmla="*/ 1 w 7"/>
                <a:gd name="T25" fmla="*/ 71 h 221"/>
                <a:gd name="T26" fmla="*/ 1 w 7"/>
                <a:gd name="T27" fmla="*/ 36 h 221"/>
                <a:gd name="T28" fmla="*/ 2 w 7"/>
                <a:gd name="T29" fmla="*/ 2 h 221"/>
                <a:gd name="T30" fmla="*/ 4 w 7"/>
                <a:gd name="T31" fmla="*/ 0 h 221"/>
                <a:gd name="T32" fmla="*/ 6 w 7"/>
                <a:gd name="T33" fmla="*/ 2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221">
                  <a:moveTo>
                    <a:pt x="6" y="2"/>
                  </a:moveTo>
                  <a:cubicBezTo>
                    <a:pt x="6" y="2"/>
                    <a:pt x="6" y="16"/>
                    <a:pt x="7" y="36"/>
                  </a:cubicBezTo>
                  <a:cubicBezTo>
                    <a:pt x="7" y="46"/>
                    <a:pt x="7" y="58"/>
                    <a:pt x="7" y="71"/>
                  </a:cubicBezTo>
                  <a:cubicBezTo>
                    <a:pt x="7" y="83"/>
                    <a:pt x="7" y="97"/>
                    <a:pt x="7" y="110"/>
                  </a:cubicBezTo>
                  <a:cubicBezTo>
                    <a:pt x="7" y="124"/>
                    <a:pt x="7" y="137"/>
                    <a:pt x="7" y="150"/>
                  </a:cubicBezTo>
                  <a:cubicBezTo>
                    <a:pt x="7" y="163"/>
                    <a:pt x="7" y="175"/>
                    <a:pt x="7" y="185"/>
                  </a:cubicBezTo>
                  <a:cubicBezTo>
                    <a:pt x="7" y="205"/>
                    <a:pt x="6" y="219"/>
                    <a:pt x="6" y="219"/>
                  </a:cubicBezTo>
                  <a:cubicBezTo>
                    <a:pt x="6" y="220"/>
                    <a:pt x="5" y="221"/>
                    <a:pt x="4" y="220"/>
                  </a:cubicBezTo>
                  <a:cubicBezTo>
                    <a:pt x="3" y="220"/>
                    <a:pt x="2" y="220"/>
                    <a:pt x="2" y="219"/>
                  </a:cubicBezTo>
                  <a:cubicBezTo>
                    <a:pt x="2" y="219"/>
                    <a:pt x="1" y="205"/>
                    <a:pt x="1" y="185"/>
                  </a:cubicBezTo>
                  <a:cubicBezTo>
                    <a:pt x="1" y="175"/>
                    <a:pt x="1" y="163"/>
                    <a:pt x="1" y="150"/>
                  </a:cubicBezTo>
                  <a:cubicBezTo>
                    <a:pt x="0" y="137"/>
                    <a:pt x="0" y="124"/>
                    <a:pt x="0" y="110"/>
                  </a:cubicBezTo>
                  <a:cubicBezTo>
                    <a:pt x="1" y="97"/>
                    <a:pt x="1" y="83"/>
                    <a:pt x="1" y="71"/>
                  </a:cubicBezTo>
                  <a:cubicBezTo>
                    <a:pt x="1" y="58"/>
                    <a:pt x="1" y="46"/>
                    <a:pt x="1" y="36"/>
                  </a:cubicBezTo>
                  <a:cubicBezTo>
                    <a:pt x="2" y="16"/>
                    <a:pt x="2" y="2"/>
                    <a:pt x="2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5" y="0"/>
                    <a:pt x="6" y="1"/>
                    <a:pt x="6" y="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922334" y="2484796"/>
              <a:ext cx="1106488" cy="628650"/>
            </a:xfrm>
            <a:custGeom>
              <a:avLst/>
              <a:gdLst>
                <a:gd name="T0" fmla="*/ 0 w 151"/>
                <a:gd name="T1" fmla="*/ 13 h 87"/>
                <a:gd name="T2" fmla="*/ 141 w 151"/>
                <a:gd name="T3" fmla="*/ 6 h 87"/>
                <a:gd name="T4" fmla="*/ 107 w 151"/>
                <a:gd name="T5" fmla="*/ 40 h 87"/>
                <a:gd name="T6" fmla="*/ 149 w 151"/>
                <a:gd name="T7" fmla="*/ 74 h 87"/>
                <a:gd name="T8" fmla="*/ 1 w 151"/>
                <a:gd name="T9" fmla="*/ 87 h 87"/>
                <a:gd name="T10" fmla="*/ 0 w 151"/>
                <a:gd name="T11" fmla="*/ 1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87">
                  <a:moveTo>
                    <a:pt x="0" y="13"/>
                  </a:moveTo>
                  <a:cubicBezTo>
                    <a:pt x="0" y="13"/>
                    <a:pt x="94" y="0"/>
                    <a:pt x="141" y="6"/>
                  </a:cubicBezTo>
                  <a:cubicBezTo>
                    <a:pt x="107" y="40"/>
                    <a:pt x="107" y="40"/>
                    <a:pt x="107" y="40"/>
                  </a:cubicBezTo>
                  <a:cubicBezTo>
                    <a:pt x="107" y="40"/>
                    <a:pt x="151" y="74"/>
                    <a:pt x="149" y="74"/>
                  </a:cubicBezTo>
                  <a:cubicBezTo>
                    <a:pt x="146" y="74"/>
                    <a:pt x="38" y="87"/>
                    <a:pt x="1" y="87"/>
                  </a:cubicBezTo>
                  <a:lnTo>
                    <a:pt x="0" y="13"/>
                  </a:ln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1216021" y="2629259"/>
              <a:ext cx="344488" cy="347663"/>
            </a:xfrm>
            <a:custGeom>
              <a:avLst/>
              <a:gdLst>
                <a:gd name="T0" fmla="*/ 0 w 217"/>
                <a:gd name="T1" fmla="*/ 100 h 219"/>
                <a:gd name="T2" fmla="*/ 74 w 217"/>
                <a:gd name="T3" fmla="*/ 87 h 219"/>
                <a:gd name="T4" fmla="*/ 60 w 217"/>
                <a:gd name="T5" fmla="*/ 27 h 219"/>
                <a:gd name="T6" fmla="*/ 111 w 217"/>
                <a:gd name="T7" fmla="*/ 64 h 219"/>
                <a:gd name="T8" fmla="*/ 157 w 217"/>
                <a:gd name="T9" fmla="*/ 0 h 219"/>
                <a:gd name="T10" fmla="*/ 152 w 217"/>
                <a:gd name="T11" fmla="*/ 77 h 219"/>
                <a:gd name="T12" fmla="*/ 217 w 217"/>
                <a:gd name="T13" fmla="*/ 82 h 219"/>
                <a:gd name="T14" fmla="*/ 171 w 217"/>
                <a:gd name="T15" fmla="*/ 123 h 219"/>
                <a:gd name="T16" fmla="*/ 217 w 217"/>
                <a:gd name="T17" fmla="*/ 182 h 219"/>
                <a:gd name="T18" fmla="*/ 143 w 217"/>
                <a:gd name="T19" fmla="*/ 159 h 219"/>
                <a:gd name="T20" fmla="*/ 129 w 217"/>
                <a:gd name="T21" fmla="*/ 219 h 219"/>
                <a:gd name="T22" fmla="*/ 97 w 217"/>
                <a:gd name="T23" fmla="*/ 164 h 219"/>
                <a:gd name="T24" fmla="*/ 41 w 217"/>
                <a:gd name="T25" fmla="*/ 187 h 219"/>
                <a:gd name="T26" fmla="*/ 64 w 217"/>
                <a:gd name="T27" fmla="*/ 132 h 219"/>
                <a:gd name="T28" fmla="*/ 0 w 217"/>
                <a:gd name="T29" fmla="*/ 10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7" h="219">
                  <a:moveTo>
                    <a:pt x="0" y="100"/>
                  </a:moveTo>
                  <a:lnTo>
                    <a:pt x="74" y="87"/>
                  </a:lnTo>
                  <a:lnTo>
                    <a:pt x="60" y="27"/>
                  </a:lnTo>
                  <a:lnTo>
                    <a:pt x="111" y="64"/>
                  </a:lnTo>
                  <a:lnTo>
                    <a:pt x="157" y="0"/>
                  </a:lnTo>
                  <a:lnTo>
                    <a:pt x="152" y="77"/>
                  </a:lnTo>
                  <a:lnTo>
                    <a:pt x="217" y="82"/>
                  </a:lnTo>
                  <a:lnTo>
                    <a:pt x="171" y="123"/>
                  </a:lnTo>
                  <a:lnTo>
                    <a:pt x="217" y="182"/>
                  </a:lnTo>
                  <a:lnTo>
                    <a:pt x="143" y="159"/>
                  </a:lnTo>
                  <a:lnTo>
                    <a:pt x="129" y="219"/>
                  </a:lnTo>
                  <a:lnTo>
                    <a:pt x="97" y="164"/>
                  </a:lnTo>
                  <a:lnTo>
                    <a:pt x="41" y="187"/>
                  </a:lnTo>
                  <a:lnTo>
                    <a:pt x="64" y="132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37173" y="5323404"/>
            <a:ext cx="688976" cy="1058307"/>
            <a:chOff x="711196" y="4351696"/>
            <a:chExt cx="1031876" cy="1687513"/>
          </a:xfrm>
        </p:grpSpPr>
        <p:sp>
          <p:nvSpPr>
            <p:cNvPr id="9" name="Freeform 8"/>
            <p:cNvSpPr/>
            <p:nvPr/>
          </p:nvSpPr>
          <p:spPr bwMode="auto">
            <a:xfrm>
              <a:off x="1487484" y="5221646"/>
              <a:ext cx="255588" cy="347663"/>
            </a:xfrm>
            <a:custGeom>
              <a:avLst/>
              <a:gdLst>
                <a:gd name="T0" fmla="*/ 2 w 35"/>
                <a:gd name="T1" fmla="*/ 46 h 48"/>
                <a:gd name="T2" fmla="*/ 26 w 35"/>
                <a:gd name="T3" fmla="*/ 25 h 48"/>
                <a:gd name="T4" fmla="*/ 11 w 35"/>
                <a:gd name="T5" fmla="*/ 14 h 48"/>
                <a:gd name="T6" fmla="*/ 2 w 35"/>
                <a:gd name="T7" fmla="*/ 46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48">
                  <a:moveTo>
                    <a:pt x="2" y="46"/>
                  </a:moveTo>
                  <a:cubicBezTo>
                    <a:pt x="4" y="48"/>
                    <a:pt x="21" y="34"/>
                    <a:pt x="26" y="25"/>
                  </a:cubicBezTo>
                  <a:cubicBezTo>
                    <a:pt x="35" y="10"/>
                    <a:pt x="22" y="0"/>
                    <a:pt x="11" y="14"/>
                  </a:cubicBezTo>
                  <a:cubicBezTo>
                    <a:pt x="2" y="27"/>
                    <a:pt x="0" y="45"/>
                    <a:pt x="2" y="46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1149346" y="5431196"/>
              <a:ext cx="352425" cy="195263"/>
            </a:xfrm>
            <a:custGeom>
              <a:avLst/>
              <a:gdLst>
                <a:gd name="T0" fmla="*/ 47 w 48"/>
                <a:gd name="T1" fmla="*/ 19 h 27"/>
                <a:gd name="T2" fmla="*/ 22 w 48"/>
                <a:gd name="T3" fmla="*/ 4 h 27"/>
                <a:gd name="T4" fmla="*/ 15 w 48"/>
                <a:gd name="T5" fmla="*/ 19 h 27"/>
                <a:gd name="T6" fmla="*/ 47 w 48"/>
                <a:gd name="T7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27">
                  <a:moveTo>
                    <a:pt x="47" y="19"/>
                  </a:moveTo>
                  <a:cubicBezTo>
                    <a:pt x="48" y="16"/>
                    <a:pt x="31" y="6"/>
                    <a:pt x="22" y="4"/>
                  </a:cubicBezTo>
                  <a:cubicBezTo>
                    <a:pt x="10" y="0"/>
                    <a:pt x="0" y="12"/>
                    <a:pt x="15" y="19"/>
                  </a:cubicBezTo>
                  <a:cubicBezTo>
                    <a:pt x="30" y="27"/>
                    <a:pt x="46" y="23"/>
                    <a:pt x="47" y="19"/>
                  </a:cubicBezTo>
                  <a:close/>
                </a:path>
              </a:pathLst>
            </a:custGeom>
            <a:solidFill>
              <a:srgbClr val="6DA3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0"/>
            <p:cNvSpPr/>
            <p:nvPr/>
          </p:nvSpPr>
          <p:spPr bwMode="auto">
            <a:xfrm>
              <a:off x="1420809" y="4953359"/>
              <a:ext cx="285750" cy="398463"/>
            </a:xfrm>
            <a:custGeom>
              <a:avLst/>
              <a:gdLst>
                <a:gd name="T0" fmla="*/ 2 w 39"/>
                <a:gd name="T1" fmla="*/ 54 h 55"/>
                <a:gd name="T2" fmla="*/ 10 w 39"/>
                <a:gd name="T3" fmla="*/ 15 h 55"/>
                <a:gd name="T4" fmla="*/ 32 w 39"/>
                <a:gd name="T5" fmla="*/ 24 h 55"/>
                <a:gd name="T6" fmla="*/ 2 w 39"/>
                <a:gd name="T7" fmla="*/ 54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5">
                  <a:moveTo>
                    <a:pt x="2" y="54"/>
                  </a:moveTo>
                  <a:cubicBezTo>
                    <a:pt x="0" y="52"/>
                    <a:pt x="4" y="27"/>
                    <a:pt x="10" y="15"/>
                  </a:cubicBezTo>
                  <a:cubicBezTo>
                    <a:pt x="18" y="0"/>
                    <a:pt x="39" y="3"/>
                    <a:pt x="32" y="24"/>
                  </a:cubicBezTo>
                  <a:cubicBezTo>
                    <a:pt x="25" y="44"/>
                    <a:pt x="4" y="55"/>
                    <a:pt x="2" y="54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952496" y="5156559"/>
              <a:ext cx="482600" cy="274638"/>
            </a:xfrm>
            <a:custGeom>
              <a:avLst/>
              <a:gdLst>
                <a:gd name="T0" fmla="*/ 65 w 66"/>
                <a:gd name="T1" fmla="*/ 28 h 38"/>
                <a:gd name="T2" fmla="*/ 29 w 66"/>
                <a:gd name="T3" fmla="*/ 6 h 38"/>
                <a:gd name="T4" fmla="*/ 22 w 66"/>
                <a:gd name="T5" fmla="*/ 28 h 38"/>
                <a:gd name="T6" fmla="*/ 65 w 66"/>
                <a:gd name="T7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38">
                  <a:moveTo>
                    <a:pt x="65" y="28"/>
                  </a:moveTo>
                  <a:cubicBezTo>
                    <a:pt x="66" y="23"/>
                    <a:pt x="42" y="10"/>
                    <a:pt x="29" y="6"/>
                  </a:cubicBezTo>
                  <a:cubicBezTo>
                    <a:pt x="11" y="0"/>
                    <a:pt x="0" y="18"/>
                    <a:pt x="22" y="28"/>
                  </a:cubicBezTo>
                  <a:cubicBezTo>
                    <a:pt x="43" y="38"/>
                    <a:pt x="65" y="32"/>
                    <a:pt x="65" y="28"/>
                  </a:cubicBezTo>
                  <a:close/>
                </a:path>
              </a:pathLst>
            </a:custGeom>
            <a:solidFill>
              <a:srgbClr val="3C8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2"/>
            <p:cNvSpPr/>
            <p:nvPr/>
          </p:nvSpPr>
          <p:spPr bwMode="auto">
            <a:xfrm>
              <a:off x="1112834" y="4866046"/>
              <a:ext cx="411163" cy="1173163"/>
            </a:xfrm>
            <a:custGeom>
              <a:avLst/>
              <a:gdLst>
                <a:gd name="T0" fmla="*/ 44 w 56"/>
                <a:gd name="T1" fmla="*/ 154 h 162"/>
                <a:gd name="T2" fmla="*/ 44 w 56"/>
                <a:gd name="T3" fmla="*/ 153 h 162"/>
                <a:gd name="T4" fmla="*/ 46 w 56"/>
                <a:gd name="T5" fmla="*/ 148 h 162"/>
                <a:gd name="T6" fmla="*/ 49 w 56"/>
                <a:gd name="T7" fmla="*/ 129 h 162"/>
                <a:gd name="T8" fmla="*/ 50 w 56"/>
                <a:gd name="T9" fmla="*/ 117 h 162"/>
                <a:gd name="T10" fmla="*/ 50 w 56"/>
                <a:gd name="T11" fmla="*/ 110 h 162"/>
                <a:gd name="T12" fmla="*/ 50 w 56"/>
                <a:gd name="T13" fmla="*/ 102 h 162"/>
                <a:gd name="T14" fmla="*/ 48 w 56"/>
                <a:gd name="T15" fmla="*/ 87 h 162"/>
                <a:gd name="T16" fmla="*/ 46 w 56"/>
                <a:gd name="T17" fmla="*/ 80 h 162"/>
                <a:gd name="T18" fmla="*/ 44 w 56"/>
                <a:gd name="T19" fmla="*/ 72 h 162"/>
                <a:gd name="T20" fmla="*/ 43 w 56"/>
                <a:gd name="T21" fmla="*/ 68 h 162"/>
                <a:gd name="T22" fmla="*/ 42 w 56"/>
                <a:gd name="T23" fmla="*/ 65 h 162"/>
                <a:gd name="T24" fmla="*/ 39 w 56"/>
                <a:gd name="T25" fmla="*/ 57 h 162"/>
                <a:gd name="T26" fmla="*/ 32 w 56"/>
                <a:gd name="T27" fmla="*/ 44 h 162"/>
                <a:gd name="T28" fmla="*/ 24 w 56"/>
                <a:gd name="T29" fmla="*/ 32 h 162"/>
                <a:gd name="T30" fmla="*/ 17 w 56"/>
                <a:gd name="T31" fmla="*/ 21 h 162"/>
                <a:gd name="T32" fmla="*/ 10 w 56"/>
                <a:gd name="T33" fmla="*/ 13 h 162"/>
                <a:gd name="T34" fmla="*/ 5 w 56"/>
                <a:gd name="T35" fmla="*/ 7 h 162"/>
                <a:gd name="T36" fmla="*/ 0 w 56"/>
                <a:gd name="T37" fmla="*/ 1 h 162"/>
                <a:gd name="T38" fmla="*/ 0 w 56"/>
                <a:gd name="T39" fmla="*/ 1 h 162"/>
                <a:gd name="T40" fmla="*/ 0 w 56"/>
                <a:gd name="T41" fmla="*/ 0 h 162"/>
                <a:gd name="T42" fmla="*/ 1 w 56"/>
                <a:gd name="T43" fmla="*/ 0 h 162"/>
                <a:gd name="T44" fmla="*/ 7 w 56"/>
                <a:gd name="T45" fmla="*/ 5 h 162"/>
                <a:gd name="T46" fmla="*/ 13 w 56"/>
                <a:gd name="T47" fmla="*/ 11 h 162"/>
                <a:gd name="T48" fmla="*/ 20 w 56"/>
                <a:gd name="T49" fmla="*/ 19 h 162"/>
                <a:gd name="T50" fmla="*/ 28 w 56"/>
                <a:gd name="T51" fmla="*/ 30 h 162"/>
                <a:gd name="T52" fmla="*/ 32 w 56"/>
                <a:gd name="T53" fmla="*/ 36 h 162"/>
                <a:gd name="T54" fmla="*/ 35 w 56"/>
                <a:gd name="T55" fmla="*/ 42 h 162"/>
                <a:gd name="T56" fmla="*/ 39 w 56"/>
                <a:gd name="T57" fmla="*/ 49 h 162"/>
                <a:gd name="T58" fmla="*/ 42 w 56"/>
                <a:gd name="T59" fmla="*/ 56 h 162"/>
                <a:gd name="T60" fmla="*/ 47 w 56"/>
                <a:gd name="T61" fmla="*/ 71 h 162"/>
                <a:gd name="T62" fmla="*/ 49 w 56"/>
                <a:gd name="T63" fmla="*/ 79 h 162"/>
                <a:gd name="T64" fmla="*/ 51 w 56"/>
                <a:gd name="T65" fmla="*/ 87 h 162"/>
                <a:gd name="T66" fmla="*/ 54 w 56"/>
                <a:gd name="T67" fmla="*/ 102 h 162"/>
                <a:gd name="T68" fmla="*/ 56 w 56"/>
                <a:gd name="T69" fmla="*/ 117 h 162"/>
                <a:gd name="T70" fmla="*/ 56 w 56"/>
                <a:gd name="T71" fmla="*/ 130 h 162"/>
                <a:gd name="T72" fmla="*/ 55 w 56"/>
                <a:gd name="T73" fmla="*/ 141 h 162"/>
                <a:gd name="T74" fmla="*/ 54 w 56"/>
                <a:gd name="T75" fmla="*/ 149 h 162"/>
                <a:gd name="T76" fmla="*/ 54 w 56"/>
                <a:gd name="T77" fmla="*/ 155 h 162"/>
                <a:gd name="T78" fmla="*/ 53 w 56"/>
                <a:gd name="T79" fmla="*/ 157 h 162"/>
                <a:gd name="T80" fmla="*/ 47 w 56"/>
                <a:gd name="T81" fmla="*/ 161 h 162"/>
                <a:gd name="T82" fmla="*/ 43 w 56"/>
                <a:gd name="T83" fmla="*/ 155 h 162"/>
                <a:gd name="T84" fmla="*/ 43 w 56"/>
                <a:gd name="T85" fmla="*/ 154 h 162"/>
                <a:gd name="T86" fmla="*/ 44 w 56"/>
                <a:gd name="T87" fmla="*/ 154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6" h="162">
                  <a:moveTo>
                    <a:pt x="44" y="154"/>
                  </a:moveTo>
                  <a:cubicBezTo>
                    <a:pt x="44" y="154"/>
                    <a:pt x="44" y="154"/>
                    <a:pt x="44" y="153"/>
                  </a:cubicBezTo>
                  <a:cubicBezTo>
                    <a:pt x="45" y="152"/>
                    <a:pt x="45" y="150"/>
                    <a:pt x="46" y="148"/>
                  </a:cubicBezTo>
                  <a:cubicBezTo>
                    <a:pt x="47" y="143"/>
                    <a:pt x="48" y="137"/>
                    <a:pt x="49" y="129"/>
                  </a:cubicBezTo>
                  <a:cubicBezTo>
                    <a:pt x="50" y="125"/>
                    <a:pt x="50" y="121"/>
                    <a:pt x="50" y="117"/>
                  </a:cubicBezTo>
                  <a:cubicBezTo>
                    <a:pt x="50" y="114"/>
                    <a:pt x="50" y="112"/>
                    <a:pt x="50" y="110"/>
                  </a:cubicBezTo>
                  <a:cubicBezTo>
                    <a:pt x="50" y="107"/>
                    <a:pt x="50" y="105"/>
                    <a:pt x="50" y="102"/>
                  </a:cubicBezTo>
                  <a:cubicBezTo>
                    <a:pt x="49" y="98"/>
                    <a:pt x="49" y="93"/>
                    <a:pt x="48" y="87"/>
                  </a:cubicBezTo>
                  <a:cubicBezTo>
                    <a:pt x="47" y="85"/>
                    <a:pt x="47" y="82"/>
                    <a:pt x="46" y="80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3" y="67"/>
                    <a:pt x="42" y="66"/>
                    <a:pt x="42" y="65"/>
                  </a:cubicBezTo>
                  <a:cubicBezTo>
                    <a:pt x="41" y="62"/>
                    <a:pt x="40" y="60"/>
                    <a:pt x="39" y="57"/>
                  </a:cubicBezTo>
                  <a:cubicBezTo>
                    <a:pt x="37" y="53"/>
                    <a:pt x="34" y="48"/>
                    <a:pt x="32" y="44"/>
                  </a:cubicBezTo>
                  <a:cubicBezTo>
                    <a:pt x="30" y="40"/>
                    <a:pt x="27" y="36"/>
                    <a:pt x="24" y="32"/>
                  </a:cubicBezTo>
                  <a:cubicBezTo>
                    <a:pt x="22" y="28"/>
                    <a:pt x="19" y="25"/>
                    <a:pt x="17" y="21"/>
                  </a:cubicBezTo>
                  <a:cubicBezTo>
                    <a:pt x="15" y="18"/>
                    <a:pt x="13" y="15"/>
                    <a:pt x="10" y="13"/>
                  </a:cubicBezTo>
                  <a:cubicBezTo>
                    <a:pt x="8" y="11"/>
                    <a:pt x="6" y="8"/>
                    <a:pt x="5" y="7"/>
                  </a:cubicBezTo>
                  <a:cubicBezTo>
                    <a:pt x="2" y="3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3" y="2"/>
                    <a:pt x="7" y="5"/>
                  </a:cubicBezTo>
                  <a:cubicBezTo>
                    <a:pt x="8" y="7"/>
                    <a:pt x="10" y="9"/>
                    <a:pt x="13" y="11"/>
                  </a:cubicBezTo>
                  <a:cubicBezTo>
                    <a:pt x="15" y="13"/>
                    <a:pt x="17" y="16"/>
                    <a:pt x="20" y="19"/>
                  </a:cubicBezTo>
                  <a:cubicBezTo>
                    <a:pt x="22" y="22"/>
                    <a:pt x="25" y="26"/>
                    <a:pt x="28" y="30"/>
                  </a:cubicBezTo>
                  <a:cubicBezTo>
                    <a:pt x="29" y="32"/>
                    <a:pt x="30" y="34"/>
                    <a:pt x="32" y="36"/>
                  </a:cubicBezTo>
                  <a:cubicBezTo>
                    <a:pt x="33" y="38"/>
                    <a:pt x="34" y="40"/>
                    <a:pt x="35" y="42"/>
                  </a:cubicBezTo>
                  <a:cubicBezTo>
                    <a:pt x="36" y="44"/>
                    <a:pt x="38" y="47"/>
                    <a:pt x="39" y="49"/>
                  </a:cubicBezTo>
                  <a:cubicBezTo>
                    <a:pt x="40" y="51"/>
                    <a:pt x="41" y="54"/>
                    <a:pt x="42" y="56"/>
                  </a:cubicBezTo>
                  <a:cubicBezTo>
                    <a:pt x="44" y="61"/>
                    <a:pt x="46" y="66"/>
                    <a:pt x="47" y="71"/>
                  </a:cubicBezTo>
                  <a:cubicBezTo>
                    <a:pt x="48" y="74"/>
                    <a:pt x="49" y="76"/>
                    <a:pt x="49" y="79"/>
                  </a:cubicBezTo>
                  <a:cubicBezTo>
                    <a:pt x="50" y="82"/>
                    <a:pt x="51" y="84"/>
                    <a:pt x="51" y="87"/>
                  </a:cubicBezTo>
                  <a:cubicBezTo>
                    <a:pt x="53" y="92"/>
                    <a:pt x="53" y="97"/>
                    <a:pt x="54" y="102"/>
                  </a:cubicBezTo>
                  <a:cubicBezTo>
                    <a:pt x="55" y="107"/>
                    <a:pt x="55" y="112"/>
                    <a:pt x="56" y="117"/>
                  </a:cubicBezTo>
                  <a:cubicBezTo>
                    <a:pt x="56" y="121"/>
                    <a:pt x="56" y="126"/>
                    <a:pt x="56" y="130"/>
                  </a:cubicBezTo>
                  <a:cubicBezTo>
                    <a:pt x="56" y="134"/>
                    <a:pt x="55" y="137"/>
                    <a:pt x="55" y="141"/>
                  </a:cubicBezTo>
                  <a:cubicBezTo>
                    <a:pt x="55" y="144"/>
                    <a:pt x="55" y="147"/>
                    <a:pt x="54" y="149"/>
                  </a:cubicBezTo>
                  <a:cubicBezTo>
                    <a:pt x="54" y="152"/>
                    <a:pt x="54" y="154"/>
                    <a:pt x="54" y="155"/>
                  </a:cubicBezTo>
                  <a:cubicBezTo>
                    <a:pt x="53" y="156"/>
                    <a:pt x="53" y="157"/>
                    <a:pt x="53" y="157"/>
                  </a:cubicBezTo>
                  <a:cubicBezTo>
                    <a:pt x="53" y="160"/>
                    <a:pt x="50" y="162"/>
                    <a:pt x="47" y="161"/>
                  </a:cubicBezTo>
                  <a:cubicBezTo>
                    <a:pt x="45" y="160"/>
                    <a:pt x="43" y="158"/>
                    <a:pt x="43" y="155"/>
                  </a:cubicBezTo>
                  <a:cubicBezTo>
                    <a:pt x="43" y="155"/>
                    <a:pt x="43" y="155"/>
                    <a:pt x="43" y="154"/>
                  </a:cubicBezTo>
                  <a:lnTo>
                    <a:pt x="44" y="154"/>
                  </a:ln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3"/>
            <p:cNvSpPr/>
            <p:nvPr/>
          </p:nvSpPr>
          <p:spPr bwMode="auto">
            <a:xfrm>
              <a:off x="711196" y="4351696"/>
              <a:ext cx="782638" cy="811213"/>
            </a:xfrm>
            <a:custGeom>
              <a:avLst/>
              <a:gdLst>
                <a:gd name="T0" fmla="*/ 77 w 107"/>
                <a:gd name="T1" fmla="*/ 93 h 112"/>
                <a:gd name="T2" fmla="*/ 84 w 107"/>
                <a:gd name="T3" fmla="*/ 23 h 112"/>
                <a:gd name="T4" fmla="*/ 70 w 107"/>
                <a:gd name="T5" fmla="*/ 32 h 112"/>
                <a:gd name="T6" fmla="*/ 62 w 107"/>
                <a:gd name="T7" fmla="*/ 6 h 112"/>
                <a:gd name="T8" fmla="*/ 43 w 107"/>
                <a:gd name="T9" fmla="*/ 42 h 112"/>
                <a:gd name="T10" fmla="*/ 3 w 107"/>
                <a:gd name="T11" fmla="*/ 51 h 112"/>
                <a:gd name="T12" fmla="*/ 21 w 107"/>
                <a:gd name="T13" fmla="*/ 68 h 112"/>
                <a:gd name="T14" fmla="*/ 0 w 107"/>
                <a:gd name="T15" fmla="*/ 80 h 112"/>
                <a:gd name="T16" fmla="*/ 77 w 107"/>
                <a:gd name="T17" fmla="*/ 93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12">
                  <a:moveTo>
                    <a:pt x="77" y="93"/>
                  </a:moveTo>
                  <a:cubicBezTo>
                    <a:pt x="77" y="93"/>
                    <a:pt x="107" y="56"/>
                    <a:pt x="84" y="23"/>
                  </a:cubicBezTo>
                  <a:cubicBezTo>
                    <a:pt x="84" y="23"/>
                    <a:pt x="74" y="23"/>
                    <a:pt x="70" y="32"/>
                  </a:cubicBezTo>
                  <a:cubicBezTo>
                    <a:pt x="70" y="32"/>
                    <a:pt x="69" y="12"/>
                    <a:pt x="62" y="6"/>
                  </a:cubicBezTo>
                  <a:cubicBezTo>
                    <a:pt x="55" y="0"/>
                    <a:pt x="38" y="25"/>
                    <a:pt x="43" y="42"/>
                  </a:cubicBezTo>
                  <a:cubicBezTo>
                    <a:pt x="43" y="42"/>
                    <a:pt x="15" y="40"/>
                    <a:pt x="3" y="51"/>
                  </a:cubicBezTo>
                  <a:cubicBezTo>
                    <a:pt x="3" y="51"/>
                    <a:pt x="7" y="64"/>
                    <a:pt x="21" y="68"/>
                  </a:cubicBezTo>
                  <a:cubicBezTo>
                    <a:pt x="21" y="68"/>
                    <a:pt x="7" y="68"/>
                    <a:pt x="0" y="80"/>
                  </a:cubicBezTo>
                  <a:cubicBezTo>
                    <a:pt x="0" y="80"/>
                    <a:pt x="20" y="112"/>
                    <a:pt x="77" y="93"/>
                  </a:cubicBezTo>
                  <a:close/>
                </a:path>
              </a:pathLst>
            </a:custGeom>
            <a:solidFill>
              <a:srgbClr val="EFBA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"/>
            <p:cNvSpPr/>
            <p:nvPr/>
          </p:nvSpPr>
          <p:spPr bwMode="auto">
            <a:xfrm>
              <a:off x="1054096" y="4750159"/>
              <a:ext cx="153988" cy="144463"/>
            </a:xfrm>
            <a:custGeom>
              <a:avLst/>
              <a:gdLst>
                <a:gd name="T0" fmla="*/ 20 w 21"/>
                <a:gd name="T1" fmla="*/ 12 h 20"/>
                <a:gd name="T2" fmla="*/ 8 w 21"/>
                <a:gd name="T3" fmla="*/ 18 h 20"/>
                <a:gd name="T4" fmla="*/ 1 w 21"/>
                <a:gd name="T5" fmla="*/ 7 h 20"/>
                <a:gd name="T6" fmla="*/ 12 w 21"/>
                <a:gd name="T7" fmla="*/ 1 h 20"/>
                <a:gd name="T8" fmla="*/ 20 w 21"/>
                <a:gd name="T9" fmla="*/ 1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20" y="12"/>
                  </a:moveTo>
                  <a:cubicBezTo>
                    <a:pt x="18" y="17"/>
                    <a:pt x="13" y="20"/>
                    <a:pt x="8" y="18"/>
                  </a:cubicBezTo>
                  <a:cubicBezTo>
                    <a:pt x="3" y="17"/>
                    <a:pt x="0" y="12"/>
                    <a:pt x="1" y="7"/>
                  </a:cubicBezTo>
                  <a:cubicBezTo>
                    <a:pt x="2" y="3"/>
                    <a:pt x="7" y="0"/>
                    <a:pt x="12" y="1"/>
                  </a:cubicBezTo>
                  <a:cubicBezTo>
                    <a:pt x="18" y="2"/>
                    <a:pt x="21" y="7"/>
                    <a:pt x="20" y="12"/>
                  </a:cubicBezTo>
                  <a:close/>
                </a:path>
              </a:pathLst>
            </a:custGeom>
            <a:solidFill>
              <a:srgbClr val="7B47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pic>
        <p:nvPicPr>
          <p:cNvPr id="133" name="图片 13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812016"/>
            <a:ext cx="12327384" cy="563871"/>
          </a:xfrm>
          <a:prstGeom prst="rect">
            <a:avLst/>
          </a:prstGeom>
        </p:spPr>
      </p:pic>
      <p:pic>
        <p:nvPicPr>
          <p:cNvPr id="26" name="图片 25" descr="C:\Users\Administrator\AppData\Roaming\Tencent\Users\172918947\QQ\WinTemp\RichOle\FE)[W3RZ%HL59D4`~~TS1XD.png"/>
          <p:cNvPicPr/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3428999" y="2275116"/>
            <a:ext cx="5050972" cy="2873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矩形 26"/>
          <p:cNvSpPr/>
          <p:nvPr/>
        </p:nvSpPr>
        <p:spPr>
          <a:xfrm>
            <a:off x="1164770" y="156951"/>
            <a:ext cx="9361716" cy="1895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虽然在右边三列中，只有一个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，但是由于右上角的小九宫格中，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5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4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、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8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三个数字构成一列，排除了出现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的可能，因此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在此宫必定在当中一列之中，那么，右下角的一个九宫格中，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必定在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的这一列中，而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3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下的两个空格，下面一个空格横向已经有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，不能再出现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，所以，必在上面一个空格中，也就是用绿色标注的那个</a:t>
            </a:r>
            <a:r>
              <a:rPr lang="en-US" altLang="zh-CN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000" dirty="0">
                <a:solidFill>
                  <a:srgbClr val="0070C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。</a:t>
            </a:r>
          </a:p>
        </p:txBody>
      </p:sp>
      <p:sp>
        <p:nvSpPr>
          <p:cNvPr id="30" name="矩形 29"/>
          <p:cNvSpPr/>
          <p:nvPr/>
        </p:nvSpPr>
        <p:spPr>
          <a:xfrm>
            <a:off x="6868886" y="2296885"/>
            <a:ext cx="1611085" cy="28411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6802999" y="4157169"/>
            <a:ext cx="576942" cy="10691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/>
          <p:cNvCxnSpPr/>
          <p:nvPr/>
        </p:nvCxnSpPr>
        <p:spPr>
          <a:xfrm rot="10800000" flipV="1">
            <a:off x="7750632" y="3145971"/>
            <a:ext cx="2318655" cy="1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/>
          <p:cNvSpPr/>
          <p:nvPr/>
        </p:nvSpPr>
        <p:spPr>
          <a:xfrm>
            <a:off x="6912428" y="2242458"/>
            <a:ext cx="402771" cy="990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6847114" y="4245429"/>
            <a:ext cx="1611086" cy="89262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rot="10800000" flipV="1">
            <a:off x="5486403" y="5050971"/>
            <a:ext cx="2318655" cy="1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rot="10800000" flipV="1">
            <a:off x="7239003" y="4735286"/>
            <a:ext cx="2318655" cy="1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6933049" y="4938787"/>
            <a:ext cx="393036" cy="18838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6943936" y="4623101"/>
            <a:ext cx="403922" cy="21015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8152249" y="3284157"/>
            <a:ext cx="164437" cy="24281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88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4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31" grpId="0" animBg="1"/>
      <p:bldP spid="35" grpId="0" animBg="1"/>
      <p:bldP spid="24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</TotalTime>
  <Words>621</Words>
  <Application>Microsoft Office PowerPoint</Application>
  <PresentationFormat>宽屏</PresentationFormat>
  <Paragraphs>45</Paragraphs>
  <Slides>13</Slides>
  <Notes>12</Notes>
  <HiddenSlides>0</HiddenSlides>
  <MMClips>5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等线</vt:lpstr>
      <vt:lpstr>等线 Light</vt:lpstr>
      <vt:lpstr>方正静蕾简体</vt:lpstr>
      <vt:lpstr>华文楷体</vt:lpstr>
      <vt:lpstr>宋体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何 玲洁</dc:creator>
  <cp:lastModifiedBy>何 玲洁</cp:lastModifiedBy>
  <cp:revision>54</cp:revision>
  <dcterms:created xsi:type="dcterms:W3CDTF">2018-10-23T14:04:06Z</dcterms:created>
  <dcterms:modified xsi:type="dcterms:W3CDTF">2018-11-14T15:14:07Z</dcterms:modified>
</cp:coreProperties>
</file>