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88" r:id="rId3"/>
    <p:sldId id="261" r:id="rId4"/>
    <p:sldId id="301" r:id="rId5"/>
    <p:sldId id="303" r:id="rId6"/>
    <p:sldId id="305" r:id="rId7"/>
    <p:sldId id="306" r:id="rId8"/>
    <p:sldId id="310" r:id="rId9"/>
    <p:sldId id="279" r:id="rId10"/>
    <p:sldId id="311" r:id="rId11"/>
    <p:sldId id="312" r:id="rId12"/>
    <p:sldId id="265" r:id="rId13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E7D2E-9ADE-4474-9031-F60401E0D83E}" type="datetimeFigureOut">
              <a:rPr lang="zh-CN" altLang="en-US" smtClean="0"/>
              <a:t>2017/12/10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719EFD-030F-4F45-85D3-60CEC2CCD7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19EFD-030F-4F45-85D3-60CEC2CCD7E3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en-US" altLang="zh-CN" dirty="0"/>
              <a:pPr algn="r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609600"/>
            <a:ext cx="2135187" cy="5489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09600"/>
            <a:ext cx="6253163" cy="5489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/>
          </p:cNvSpPr>
          <p:nvPr>
            <p:ph type="title"/>
          </p:nvPr>
        </p:nvSpPr>
        <p:spPr>
          <a:xfrm>
            <a:off x="301625" y="609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 noRot="1"/>
          </p:cNvSpPr>
          <p:nvPr>
            <p:ph type="body" idx="1"/>
          </p:nvPr>
        </p:nvSpPr>
        <p:spPr>
          <a:xfrm>
            <a:off x="301625" y="1905000"/>
            <a:ext cx="8540750" cy="41941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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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ike.baidu.com/item/%E8%88%9E%E5%8F%B0%E5%89%A7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aike.baidu.com/item/%E6%AD%8C%E5%94%B1/18773" TargetMode="External"/><Relationship Id="rId4" Type="http://schemas.openxmlformats.org/officeDocument/2006/relationships/hyperlink" Target="https://baike.baidu.com/item/%E6%88%8F%E6%9B%B2/489588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TextEdit="1"/>
          </p:cNvSpPr>
          <p:nvPr/>
        </p:nvSpPr>
        <p:spPr>
          <a:xfrm>
            <a:off x="2057400" y="1828800"/>
            <a:ext cx="62484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zh-CN" altLang="en-US" sz="3600">
                <a:ln w="19050" cap="flat" cmpd="sng">
                  <a:solidFill>
                    <a:srgbClr val="99CC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66CC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小主持人培训课程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489700" y="3736975"/>
            <a:ext cx="18923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第十一</a:t>
            </a:r>
            <a:r>
              <a:rPr lang="zh-CN" altLang="en-US" dirty="0" smtClean="0"/>
              <a:t>课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三</a:t>
            </a:r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、话剧</a:t>
            </a:r>
            <a:r>
              <a:rPr lang="en-US" altLang="zh-CN" dirty="0" smtClean="0">
                <a:solidFill>
                  <a:srgbClr val="0000FF"/>
                </a:solidFill>
                <a:sym typeface="+mn-ea"/>
              </a:rPr>
              <a:t>/</a:t>
            </a:r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儿童剧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516380"/>
            <a:ext cx="8229600" cy="4525963"/>
          </a:xfrm>
        </p:spPr>
        <p:txBody>
          <a:bodyPr vert="horz" wrap="square" lIns="91440" tIns="45720" rIns="91440" bIns="45720" anchor="t"/>
          <a:lstStyle/>
          <a:p>
            <a:pPr latinLnBrk="0"/>
            <a:r>
              <a:rPr lang="zh-CN" altLang="en-US" sz="2800" dirty="0" smtClean="0"/>
              <a:t>例句练习：</a:t>
            </a:r>
          </a:p>
          <a:p>
            <a:pPr latinLnBrk="0"/>
            <a:r>
              <a:rPr lang="zh-CN" altLang="en-US" sz="2800" dirty="0" smtClean="0"/>
              <a:t> 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现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在你是身处寒冬、酷夏；</a:t>
            </a:r>
          </a:p>
          <a:p>
            <a:pPr latinLnBrk="0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 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此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刻你饿极了、喝极了、痛极了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；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 </a:t>
            </a:r>
          </a:p>
          <a:p>
            <a:pPr latinLnBrk="0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烈日下喝着凉清的泉水，冬天淌过刺骨的河水；</a:t>
            </a:r>
          </a:p>
          <a:p>
            <a:pPr latinLnBrk="0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在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冰天雪地里终于看见了燃着的火堆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。</a:t>
            </a:r>
            <a:r>
              <a:rPr lang="zh-CN" altLang="en-US" sz="2800" dirty="0" smtClean="0"/>
              <a:t>  </a:t>
            </a:r>
          </a:p>
          <a:p>
            <a:pPr latinLnBrk="0"/>
            <a:r>
              <a:rPr lang="en-US" altLang="zh-CN" sz="2800" dirty="0" smtClean="0"/>
              <a:t>【</a:t>
            </a:r>
            <a:r>
              <a:rPr lang="zh-CN" altLang="en-US" sz="2800" dirty="0" smtClean="0">
                <a:solidFill>
                  <a:srgbClr val="FF0000"/>
                </a:solidFill>
              </a:rPr>
              <a:t>在以上的练习中</a:t>
            </a:r>
            <a:r>
              <a:rPr lang="zh-CN" altLang="en-US" sz="2800" dirty="0" smtClean="0">
                <a:solidFill>
                  <a:srgbClr val="FF0000"/>
                </a:solidFill>
              </a:rPr>
              <a:t>，你</a:t>
            </a:r>
            <a:r>
              <a:rPr lang="zh-CN" altLang="en-US" sz="2800" dirty="0" smtClean="0">
                <a:solidFill>
                  <a:srgbClr val="FF0000"/>
                </a:solidFill>
              </a:rPr>
              <a:t>在极力寻找着练习中的感觉或情绪</a:t>
            </a:r>
            <a:r>
              <a:rPr lang="zh-CN" altLang="en-US" sz="2800" dirty="0" smtClean="0">
                <a:solidFill>
                  <a:srgbClr val="FF0000"/>
                </a:solidFill>
              </a:rPr>
              <a:t>，而</a:t>
            </a:r>
            <a:r>
              <a:rPr lang="zh-CN" altLang="en-US" sz="2800" dirty="0" smtClean="0">
                <a:solidFill>
                  <a:srgbClr val="FF0000"/>
                </a:solidFill>
              </a:rPr>
              <a:t>要获取这些感觉就必须要唤</a:t>
            </a:r>
            <a:r>
              <a:rPr lang="zh-CN" altLang="en-US" sz="2800" dirty="0" smtClean="0">
                <a:solidFill>
                  <a:srgbClr val="FF0000"/>
                </a:solidFill>
              </a:rPr>
              <a:t>起在</a:t>
            </a:r>
            <a:r>
              <a:rPr lang="zh-CN" altLang="en-US" sz="2800" dirty="0" smtClean="0">
                <a:solidFill>
                  <a:srgbClr val="FF0000"/>
                </a:solidFill>
              </a:rPr>
              <a:t>现实生活中所经历过此种情感或感觉的记忆，这就是重要的表演基本元素</a:t>
            </a:r>
            <a:r>
              <a:rPr lang="en-US" altLang="zh-CN" sz="2800" dirty="0" smtClean="0">
                <a:solidFill>
                  <a:srgbClr val="FF0000"/>
                </a:solidFill>
              </a:rPr>
              <a:t>——</a:t>
            </a:r>
            <a:r>
              <a:rPr lang="zh-CN" altLang="en-US" sz="2800" dirty="0" smtClean="0">
                <a:solidFill>
                  <a:srgbClr val="FF0000"/>
                </a:solidFill>
              </a:rPr>
              <a:t>情绪记忆</a:t>
            </a:r>
            <a:r>
              <a:rPr lang="en-US" altLang="zh-CN" sz="2800" dirty="0" smtClean="0"/>
              <a:t>】</a:t>
            </a:r>
          </a:p>
          <a:p>
            <a:r>
              <a:rPr lang="zh-CN" altLang="en-US" sz="2800" dirty="0" smtClean="0"/>
              <a:t/>
            </a:r>
            <a:br>
              <a:rPr lang="zh-CN" altLang="en-US" sz="2800" dirty="0" smtClean="0"/>
            </a:b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</a:rPr>
              <a:t>　　　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四、</a:t>
            </a:r>
            <a:r>
              <a:rPr lang="zh-CN" altLang="en-US" dirty="0">
                <a:solidFill>
                  <a:srgbClr val="0000FF"/>
                </a:solidFill>
                <a:sym typeface="+mn-ea"/>
              </a:rPr>
              <a:t>综合练习</a:t>
            </a: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pPr algn="ctr" latinLnBrk="0"/>
            <a:r>
              <a:rPr lang="en-US" altLang="zh-CN" sz="4400" b="1" dirty="0" smtClean="0">
                <a:solidFill>
                  <a:schemeClr val="accent5">
                    <a:lumMod val="10000"/>
                  </a:schemeClr>
                </a:solidFill>
              </a:rPr>
              <a:t>《</a:t>
            </a:r>
            <a:r>
              <a:rPr lang="zh-CN" altLang="en-US" sz="4400" b="1" dirty="0" smtClean="0">
                <a:solidFill>
                  <a:schemeClr val="accent5">
                    <a:lumMod val="10000"/>
                  </a:schemeClr>
                </a:solidFill>
              </a:rPr>
              <a:t>乐趣</a:t>
            </a:r>
            <a:r>
              <a:rPr lang="en-US" altLang="zh-CN" sz="4400" b="1" dirty="0" smtClean="0">
                <a:solidFill>
                  <a:schemeClr val="accent5">
                    <a:lumMod val="10000"/>
                  </a:schemeClr>
                </a:solidFill>
              </a:rPr>
              <a:t>》</a:t>
            </a:r>
          </a:p>
          <a:p>
            <a:pPr latinLnBrk="0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  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     炎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热的中午，一个顽皮的中学生捉到蛐蛐以后回到家来。见妈妈在屋里睡觉，于是在不惊</a:t>
            </a:r>
          </a:p>
          <a:p>
            <a:pPr latinLnBrk="0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醒妈妈的情况下，兴致勃勃地逗着蛐蛐。当他发现还有五分钟就要上课时，急忙收拾书包。</a:t>
            </a:r>
          </a:p>
          <a:p>
            <a:pPr latinLnBrk="0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英语课本不见了，他找啊找啊，原来英语课本当做盖子该在蛐蛐罐上了。</a:t>
            </a:r>
          </a:p>
          <a:p>
            <a:pPr>
              <a:spcBef>
                <a:spcPct val="50000"/>
              </a:spcBef>
            </a:pPr>
            <a:endParaRPr lang="zh-CN" altLang="en-US" sz="2800" dirty="0" smtClean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"/>
          <p:cNvSpPr txBox="1"/>
          <p:nvPr/>
        </p:nvSpPr>
        <p:spPr>
          <a:xfrm>
            <a:off x="3870325" y="2308225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11267" name="Text Box 8"/>
          <p:cNvSpPr txBox="1"/>
          <p:nvPr/>
        </p:nvSpPr>
        <p:spPr>
          <a:xfrm rot="-153995">
            <a:off x="1865313" y="2819400"/>
            <a:ext cx="5716587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zh-CN" altLang="en-US" sz="7200" dirty="0">
                <a:solidFill>
                  <a:srgbClr val="FF66CC"/>
                </a:solidFill>
                <a:latin typeface="宋体" panose="02010600030101010101" pitchFamily="2" charset="-122"/>
              </a:rPr>
              <a:t>谢谢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 smtClean="0">
                <a:solidFill>
                  <a:srgbClr val="0000FF"/>
                </a:solidFill>
              </a:rPr>
              <a:t>一、</a:t>
            </a:r>
            <a:r>
              <a:rPr lang="zh-CN" altLang="en-US" dirty="0">
                <a:solidFill>
                  <a:srgbClr val="0000FF"/>
                </a:solidFill>
              </a:rPr>
              <a:t>发音练习</a:t>
            </a:r>
          </a:p>
        </p:txBody>
      </p:sp>
      <p:sp>
        <p:nvSpPr>
          <p:cNvPr id="6147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r>
              <a:rPr lang="zh-CN" altLang="en-US" sz="2800" dirty="0" smtClean="0"/>
              <a:t>平舌音：</a:t>
            </a:r>
            <a:r>
              <a:rPr lang="en-US" altLang="zh-CN" sz="2800" dirty="0" smtClean="0"/>
              <a:t>z/c/s</a:t>
            </a:r>
            <a:r>
              <a:rPr lang="en-US" altLang="zh-CN" sz="2800" dirty="0" smtClean="0"/>
              <a:t>(</a:t>
            </a:r>
            <a:r>
              <a:rPr lang="zh-CN" altLang="en-US" sz="2800" dirty="0" smtClean="0">
                <a:solidFill>
                  <a:srgbClr val="FF0000"/>
                </a:solidFill>
              </a:rPr>
              <a:t>发音时舌尖轻轻抵住上齿背，软腭上升，关闭鼻腔通道，声带不振动，气流较弱，首</a:t>
            </a:r>
            <a:r>
              <a:rPr lang="zh-CN" altLang="en-US" sz="2800" dirty="0" smtClean="0">
                <a:solidFill>
                  <a:srgbClr val="FF0000"/>
                </a:solidFill>
              </a:rPr>
              <a:t>先冲</a:t>
            </a:r>
            <a:r>
              <a:rPr lang="zh-CN" altLang="en-US" sz="2800" dirty="0" smtClean="0">
                <a:solidFill>
                  <a:srgbClr val="FF0000"/>
                </a:solidFill>
              </a:rPr>
              <a:t>开一条窄缝，然后再从窄缝中挤出，摩擦成声</a:t>
            </a:r>
            <a:r>
              <a:rPr lang="zh-CN" altLang="en-US" sz="2800" dirty="0" smtClean="0">
                <a:solidFill>
                  <a:srgbClr val="FF0000"/>
                </a:solidFill>
              </a:rPr>
              <a:t>。</a:t>
            </a:r>
            <a:r>
              <a:rPr lang="en-US" altLang="zh-CN" sz="2800" dirty="0" smtClean="0"/>
              <a:t>)</a:t>
            </a:r>
            <a:endParaRPr lang="en-US" altLang="zh-CN" sz="2800" dirty="0"/>
          </a:p>
          <a:p>
            <a:pPr eaLnBrk="1" hangingPunct="1"/>
            <a:endParaRPr lang="zh-CN" altLang="en-US" sz="2800" dirty="0">
              <a:sym typeface="+mn-ea"/>
            </a:endParaRPr>
          </a:p>
          <a:p>
            <a:pPr eaLnBrk="1" hangingPunct="1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  <a:sym typeface="+mn-ea"/>
              </a:rPr>
              <a:t>自尊        自助       藏族      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罪责        造作</a:t>
            </a:r>
            <a:endParaRPr lang="zh-CN" altLang="en-US" sz="2800" b="1" dirty="0">
              <a:solidFill>
                <a:schemeClr val="accent5">
                  <a:lumMod val="10000"/>
                </a:schemeClr>
              </a:solidFill>
              <a:sym typeface="+mn-ea"/>
            </a:endParaRPr>
          </a:p>
          <a:p>
            <a:pPr eaLnBrk="1" hangingPunct="1"/>
            <a:endParaRPr lang="zh-CN" altLang="en-US" sz="2800" b="1" dirty="0">
              <a:solidFill>
                <a:schemeClr val="accent5">
                  <a:lumMod val="10000"/>
                </a:schemeClr>
              </a:solidFill>
              <a:sym typeface="+mn-ea"/>
            </a:endParaRPr>
          </a:p>
          <a:p>
            <a:pPr eaLnBrk="1" hangingPunct="1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层次        琐碎       催促      粗糙        诉讼</a:t>
            </a:r>
            <a:endParaRPr lang="zh-CN" altLang="en-US" sz="2800" b="1" dirty="0">
              <a:solidFill>
                <a:schemeClr val="accent5">
                  <a:lumMod val="10000"/>
                </a:schemeClr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二、发音练习</a:t>
            </a:r>
          </a:p>
        </p:txBody>
      </p:sp>
      <p:sp>
        <p:nvSpPr>
          <p:cNvPr id="7171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pPr marL="0" indent="0" algn="ctr" eaLnBrk="1" hangingPunct="1">
              <a:buNone/>
            </a:pP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  <a:sym typeface="+mn-ea"/>
              </a:rPr>
              <a:t>《比腿》</a:t>
            </a:r>
            <a:endParaRPr lang="zh-CN" altLang="en-US" sz="2800" b="1" dirty="0">
              <a:solidFill>
                <a:schemeClr val="accent5">
                  <a:lumMod val="10000"/>
                </a:schemeClr>
              </a:solidFill>
            </a:endParaRPr>
          </a:p>
          <a:p>
            <a:pPr algn="ctr">
              <a:buNone/>
            </a:pP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二人山前来比腿。</a:t>
            </a:r>
          </a:p>
          <a:p>
            <a:pPr algn="ctr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山前有个崔粗腿，   </a:t>
            </a:r>
          </a:p>
          <a:p>
            <a:pPr algn="ctr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山后有个崔腿粗， </a:t>
            </a:r>
          </a:p>
          <a:p>
            <a:pPr algn="ctr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二人山前来比腿。</a:t>
            </a:r>
          </a:p>
          <a:p>
            <a:pPr algn="ctr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不知是崔腿粗比崔粗腿的腿粗，</a:t>
            </a:r>
          </a:p>
          <a:p>
            <a:pPr algn="ctr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还是崔粗腿比崔腿粗的腿粗。</a:t>
            </a:r>
          </a:p>
          <a:p>
            <a:pPr marL="0" indent="0" algn="ctr" eaLnBrk="1" hangingPunct="1">
              <a:buNone/>
            </a:pPr>
            <a:endParaRPr lang="en-US" altLang="zh-CN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>
                <a:solidFill>
                  <a:srgbClr val="0000FF"/>
                </a:solidFill>
                <a:sym typeface="+mn-ea"/>
              </a:rPr>
              <a:t>三</a:t>
            </a:r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、话剧</a:t>
            </a:r>
            <a:r>
              <a:rPr lang="en-US" altLang="zh-CN" dirty="0" smtClean="0">
                <a:solidFill>
                  <a:srgbClr val="0000FF"/>
                </a:solidFill>
                <a:sym typeface="+mn-ea"/>
              </a:rPr>
              <a:t>/</a:t>
            </a:r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儿童剧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话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剧：指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以对话方式为主的戏剧形式，于</a:t>
            </a:r>
            <a:r>
              <a:rPr lang="en-US" altLang="zh-CN" sz="2800" b="1" dirty="0" smtClean="0">
                <a:solidFill>
                  <a:schemeClr val="accent5">
                    <a:lumMod val="10000"/>
                  </a:schemeClr>
                </a:solidFill>
              </a:rPr>
              <a:t>19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世纪末</a:t>
            </a:r>
            <a:r>
              <a:rPr lang="en-US" altLang="zh-CN" sz="2800" b="1" dirty="0" smtClean="0">
                <a:solidFill>
                  <a:schemeClr val="accent5">
                    <a:lumMod val="10000"/>
                  </a:schemeClr>
                </a:solidFill>
              </a:rPr>
              <a:t>20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世纪初来到中国。与传统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  <a:hlinkClick r:id="rId3" action="ppaction://hlinkfile"/>
              </a:rPr>
              <a:t>舞台剧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、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  <a:hlinkClick r:id="rId4" action="ppaction://hlinkfile"/>
              </a:rPr>
              <a:t>戏曲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相区别，话剧主要叙述手段为演员在台上无伴奏的对白或独白，但可以使用少量音乐、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  <a:hlinkClick r:id="rId5" action="ppaction://hlinkfile"/>
              </a:rPr>
              <a:t>歌唱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等。</a:t>
            </a:r>
          </a:p>
          <a:p>
            <a:pPr>
              <a:buNone/>
            </a:pP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   儿童剧：内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容符合于儿童经验，而且受到儿童喜爱的戏剧称为儿童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剧。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所以，即使儿童剧的演出者是大人，仍旧充满了热闹活泼的气氛，表达的东西也是浅显生动的，家长并不需要担心孩子会看不懂。儿童剧可取材于现实社会生活，也可以取材于童话、神话。</a:t>
            </a:r>
          </a:p>
          <a:p>
            <a:pPr algn="l" eaLnBrk="1" hangingPunct="1">
              <a:buNone/>
            </a:pPr>
            <a:endParaRPr sz="2800" dirty="0">
              <a:latin typeface="华文隶书" pitchFamily="2" charset="-122"/>
              <a:ea typeface="华文隶书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三</a:t>
            </a:r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、话剧</a:t>
            </a:r>
            <a:r>
              <a:rPr lang="en-US" altLang="zh-CN" dirty="0" smtClean="0">
                <a:solidFill>
                  <a:srgbClr val="0000FF"/>
                </a:solidFill>
                <a:sym typeface="+mn-ea"/>
              </a:rPr>
              <a:t>/</a:t>
            </a:r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儿童剧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pPr latinLnBrk="0"/>
            <a:r>
              <a:rPr lang="zh-CN" altLang="en-US" sz="2800" dirty="0" smtClean="0"/>
              <a:t>第一部分：解放天性</a:t>
            </a:r>
          </a:p>
          <a:p>
            <a:pPr latinLnBrk="0"/>
            <a:r>
              <a:rPr lang="zh-CN" altLang="en-US" sz="2800" dirty="0" smtClean="0"/>
              <a:t>  </a:t>
            </a:r>
            <a:r>
              <a:rPr lang="zh-CN" altLang="en-US" sz="2800" dirty="0" smtClean="0"/>
              <a:t>一</a:t>
            </a:r>
            <a:r>
              <a:rPr lang="zh-CN" altLang="en-US" sz="2800" dirty="0" smtClean="0"/>
              <a:t>、动物／人物模仿练习</a:t>
            </a:r>
          </a:p>
          <a:p>
            <a:pPr latinLnBrk="0"/>
            <a:r>
              <a:rPr lang="zh-CN" altLang="en-US" sz="2800" dirty="0" smtClean="0"/>
              <a:t> </a:t>
            </a:r>
            <a:r>
              <a:rPr lang="en-US" altLang="zh-CN" sz="2800" dirty="0" smtClean="0"/>
              <a:t>【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通过对动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物</a:t>
            </a:r>
            <a:r>
              <a:rPr lang="en-US" altLang="zh-CN" sz="2800" b="1" dirty="0" smtClean="0">
                <a:solidFill>
                  <a:schemeClr val="accent5">
                    <a:lumMod val="10000"/>
                  </a:schemeClr>
                </a:solidFill>
              </a:rPr>
              <a:t>/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及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人物的模仿，在深化各元素的掌握基础上，使学生进一步释放天性，解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放肢体在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不用语言的情况下，培养如何运用眼睛、肢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体、声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音来表情达意的能力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。</a:t>
            </a:r>
            <a:r>
              <a:rPr lang="en-US" altLang="zh-CN" sz="2800" dirty="0" smtClean="0"/>
              <a:t>】</a:t>
            </a:r>
            <a:endParaRPr lang="en-US" altLang="zh-CN" sz="2800" dirty="0" smtClean="0"/>
          </a:p>
          <a:p>
            <a:r>
              <a:rPr lang="zh-CN" altLang="en-US" sz="2800" dirty="0" smtClean="0"/>
              <a:t/>
            </a:r>
            <a:br>
              <a:rPr lang="zh-CN" altLang="en-US" sz="2800" dirty="0" smtClean="0"/>
            </a:br>
            <a:endParaRPr sz="2800" dirty="0">
              <a:latin typeface="华文隶书" pitchFamily="2" charset="-122"/>
              <a:ea typeface="华文隶书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三</a:t>
            </a:r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、话剧</a:t>
            </a:r>
            <a:r>
              <a:rPr lang="en-US" altLang="zh-CN" dirty="0" smtClean="0">
                <a:solidFill>
                  <a:srgbClr val="0000FF"/>
                </a:solidFill>
                <a:sym typeface="+mn-ea"/>
              </a:rPr>
              <a:t>/</a:t>
            </a:r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儿童剧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pPr algn="l" eaLnBrk="1" hangingPunct="1">
              <a:buNone/>
            </a:pPr>
            <a:r>
              <a:rPr lang="zh-CN" altLang="en-US" sz="2800" dirty="0" smtClean="0">
                <a:latin typeface="华文隶书" pitchFamily="2" charset="-122"/>
                <a:ea typeface="华文隶书" pitchFamily="2" charset="-122"/>
                <a:sym typeface="+mn-ea"/>
              </a:rPr>
              <a:t>     </a:t>
            </a:r>
            <a:r>
              <a:rPr lang="en-US" altLang="zh-CN" sz="2800" dirty="0" smtClean="0">
                <a:latin typeface="华文隶书" pitchFamily="2" charset="-122"/>
                <a:ea typeface="华文隶书" pitchFamily="2" charset="-122"/>
                <a:sym typeface="+mn-ea"/>
              </a:rPr>
              <a:t>1</a:t>
            </a:r>
            <a:r>
              <a:rPr lang="zh-CN" altLang="en-US" sz="2800" dirty="0" smtClean="0">
                <a:latin typeface="华文隶书" pitchFamily="2" charset="-122"/>
                <a:ea typeface="华文隶书" pitchFamily="2" charset="-122"/>
                <a:sym typeface="+mn-ea"/>
              </a:rPr>
              <a:t>、</a:t>
            </a:r>
            <a:r>
              <a:rPr lang="zh-CN" altLang="en-US" sz="2800" dirty="0" smtClean="0">
                <a:solidFill>
                  <a:schemeClr val="accent5">
                    <a:lumMod val="10000"/>
                  </a:schemeClr>
                </a:solidFill>
                <a:latin typeface="华文隶书" pitchFamily="2" charset="-122"/>
                <a:ea typeface="华文隶书" pitchFamily="2" charset="-122"/>
                <a:sym typeface="+mn-ea"/>
              </a:rPr>
              <a:t>请同学们说说自己最喜欢的动物以及动物的特征形象。</a:t>
            </a:r>
            <a:endParaRPr lang="en-US" altLang="zh-CN" sz="2800" dirty="0" smtClean="0">
              <a:solidFill>
                <a:schemeClr val="accent5">
                  <a:lumMod val="10000"/>
                </a:schemeClr>
              </a:solidFill>
              <a:latin typeface="华文隶书" pitchFamily="2" charset="-122"/>
              <a:ea typeface="华文隶书" pitchFamily="2" charset="-122"/>
              <a:sym typeface="+mn-ea"/>
            </a:endParaRPr>
          </a:p>
          <a:p>
            <a:pPr algn="l" eaLnBrk="1" hangingPunct="1">
              <a:buNone/>
            </a:pPr>
            <a:r>
              <a:rPr lang="en-US" sz="2800" dirty="0" smtClean="0">
                <a:latin typeface="华文隶书" pitchFamily="2" charset="-122"/>
                <a:ea typeface="华文隶书" pitchFamily="2" charset="-122"/>
                <a:sym typeface="+mn-ea"/>
              </a:rPr>
              <a:t> </a:t>
            </a:r>
            <a:r>
              <a:rPr lang="en-US" sz="2800" dirty="0" smtClean="0">
                <a:latin typeface="华文隶书" pitchFamily="2" charset="-122"/>
                <a:ea typeface="华文隶书" pitchFamily="2" charset="-122"/>
                <a:sym typeface="+mn-ea"/>
              </a:rPr>
              <a:t>    </a:t>
            </a:r>
          </a:p>
          <a:p>
            <a:pPr algn="l" eaLnBrk="1" hangingPunct="1">
              <a:buNone/>
            </a:pPr>
            <a:r>
              <a:rPr lang="en-US" sz="2800" dirty="0" smtClean="0">
                <a:latin typeface="华文隶书" pitchFamily="2" charset="-122"/>
                <a:ea typeface="华文隶书" pitchFamily="2" charset="-122"/>
                <a:sym typeface="+mn-ea"/>
              </a:rPr>
              <a:t> </a:t>
            </a:r>
            <a:r>
              <a:rPr lang="en-US" sz="2800" dirty="0" smtClean="0">
                <a:latin typeface="华文隶书" pitchFamily="2" charset="-122"/>
                <a:ea typeface="华文隶书" pitchFamily="2" charset="-122"/>
                <a:sym typeface="+mn-ea"/>
              </a:rPr>
              <a:t>  </a:t>
            </a:r>
          </a:p>
          <a:p>
            <a:pPr algn="l" eaLnBrk="1" hangingPunct="1">
              <a:buNone/>
            </a:pPr>
            <a:r>
              <a:rPr lang="en-US" altLang="zh-CN" sz="2800" dirty="0" smtClean="0">
                <a:latin typeface="华文隶书" pitchFamily="2" charset="-122"/>
                <a:ea typeface="华文隶书" pitchFamily="2" charset="-122"/>
                <a:sym typeface="+mn-ea"/>
              </a:rPr>
              <a:t> </a:t>
            </a:r>
            <a:r>
              <a:rPr lang="en-US" altLang="zh-CN" sz="2800" dirty="0" smtClean="0">
                <a:latin typeface="华文隶书" pitchFamily="2" charset="-122"/>
                <a:ea typeface="华文隶书" pitchFamily="2" charset="-122"/>
                <a:sym typeface="+mn-ea"/>
              </a:rPr>
              <a:t>   </a:t>
            </a:r>
            <a:r>
              <a:rPr lang="zh-CN" altLang="en-US" sz="28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  <a:sym typeface="+mn-ea"/>
              </a:rPr>
              <a:t>大象   猴子   猩猩  小狗  小兔子  小猫</a:t>
            </a:r>
            <a:endParaRPr sz="28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三</a:t>
            </a:r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、话剧</a:t>
            </a:r>
            <a:r>
              <a:rPr lang="en-US" altLang="zh-CN" dirty="0" smtClean="0">
                <a:solidFill>
                  <a:srgbClr val="0000FF"/>
                </a:solidFill>
                <a:sym typeface="+mn-ea"/>
              </a:rPr>
              <a:t>/</a:t>
            </a:r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儿童剧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pPr algn="l" eaLnBrk="1" hangingPunct="1">
              <a:buNone/>
            </a:pPr>
            <a:r>
              <a:rPr lang="zh-CN" altLang="en-US" sz="28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  <a:sym typeface="+mn-ea"/>
              </a:rPr>
              <a:t>神态表情训练</a:t>
            </a:r>
            <a:r>
              <a:rPr lang="zh-CN" altLang="en-US" sz="2800" dirty="0" smtClean="0">
                <a:latin typeface="华文隶书" pitchFamily="2" charset="-122"/>
                <a:ea typeface="华文隶书" pitchFamily="2" charset="-122"/>
                <a:sym typeface="+mn-ea"/>
              </a:rPr>
              <a:t>：</a:t>
            </a:r>
            <a:endParaRPr lang="en-US" altLang="zh-CN" sz="2800" dirty="0" smtClean="0">
              <a:latin typeface="华文隶书" pitchFamily="2" charset="-122"/>
              <a:ea typeface="华文隶书" pitchFamily="2" charset="-122"/>
              <a:sym typeface="+mn-ea"/>
            </a:endParaRPr>
          </a:p>
          <a:p>
            <a:pPr latinLnBrk="0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愉快：嘴角向后及上拉，眉毛平展，眼睛平眯，瞳孔放大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；</a:t>
            </a:r>
            <a:endParaRPr lang="zh-CN" altLang="en-US" sz="2800" b="1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latinLnBrk="0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抑郁：嘴角前及下垂，眉毛紧锁，面孔显长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；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 </a:t>
            </a:r>
          </a:p>
          <a:p>
            <a:pPr latinLnBrk="0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高兴：眉毛上抛，嘴角向上，口微张；</a:t>
            </a:r>
          </a:p>
          <a:p>
            <a:pPr latinLnBrk="0">
              <a:buNone/>
            </a:pP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    蔑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视：双眼微闭，视角下斜，抬面颊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；</a:t>
            </a:r>
            <a:endParaRPr lang="zh-CN" altLang="en-US" sz="2800" b="1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latinLnBrk="0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痛苦：皱双眉、半眯双眼、嘴角下拉；</a:t>
            </a:r>
          </a:p>
          <a:p>
            <a:pPr latinLnBrk="0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生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气：眼睁圆大，眉毛倒竖，微闭口唇，紧咬牙关；</a:t>
            </a:r>
          </a:p>
          <a:p>
            <a:pPr algn="l" eaLnBrk="1" hangingPunct="1">
              <a:buNone/>
            </a:pPr>
            <a:endParaRPr sz="2800" dirty="0">
              <a:latin typeface="华文隶书" pitchFamily="2" charset="-122"/>
              <a:ea typeface="华文隶书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三</a:t>
            </a:r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、话剧</a:t>
            </a:r>
            <a:r>
              <a:rPr lang="en-US" altLang="zh-CN" dirty="0" smtClean="0">
                <a:solidFill>
                  <a:srgbClr val="0000FF"/>
                </a:solidFill>
                <a:sym typeface="+mn-ea"/>
              </a:rPr>
              <a:t>/</a:t>
            </a:r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儿童剧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851660"/>
            <a:ext cx="8229600" cy="4525963"/>
          </a:xfrm>
        </p:spPr>
        <p:txBody>
          <a:bodyPr vert="horz" wrap="square" lIns="91440" tIns="45720" rIns="91440" bIns="45720" anchor="t"/>
          <a:lstStyle/>
          <a:p>
            <a:pPr algn="l" eaLnBrk="1" hangingPunct="1">
              <a:buNone/>
            </a:pPr>
            <a:r>
              <a:rPr lang="zh-CN" altLang="en-US" sz="2800" b="1" dirty="0" smtClean="0">
                <a:sym typeface="+mn-ea"/>
              </a:rPr>
              <a:t>无实物表演：</a:t>
            </a:r>
            <a:endParaRPr lang="en-US" altLang="zh-CN" sz="2800" b="1" dirty="0" smtClean="0">
              <a:sym typeface="+mn-ea"/>
            </a:endParaRPr>
          </a:p>
          <a:p>
            <a:pPr latinLnBrk="0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洗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手帕、提水、擦玻璃、拖地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板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 </a:t>
            </a:r>
          </a:p>
          <a:p>
            <a:pPr latinLnBrk="0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照镜子、刷牙、吃面条、打蚊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子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 </a:t>
            </a:r>
            <a:r>
              <a:rPr lang="zh-CN" altLang="en-US" sz="2800" b="1" dirty="0" smtClean="0"/>
              <a:t> </a:t>
            </a:r>
          </a:p>
          <a:p>
            <a:pPr latinLnBrk="0"/>
            <a:r>
              <a:rPr lang="zh-CN" altLang="en-US" sz="2800" b="1" dirty="0" smtClean="0"/>
              <a:t>（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要求：逐个表演，然后各自发挥想象串联成情节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。</a:t>
            </a:r>
            <a:r>
              <a:rPr lang="zh-CN" altLang="en-US" sz="2800" b="1" dirty="0" smtClean="0"/>
              <a:t>）</a:t>
            </a:r>
            <a:endParaRPr lang="zh-CN" altLang="en-US" sz="2800" b="1" dirty="0" smtClean="0"/>
          </a:p>
          <a:p>
            <a:pPr latinLnBrk="0"/>
            <a:r>
              <a:rPr lang="zh-CN" altLang="en-US" sz="2800" b="1" dirty="0" smtClean="0"/>
              <a:t>掌</a:t>
            </a:r>
            <a:r>
              <a:rPr lang="zh-CN" altLang="en-US" sz="2800" b="1" dirty="0" smtClean="0"/>
              <a:t>握重要环节：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三感（分寸感、质感、重量感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）、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两性（真实性、逻辑顺序性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）</a:t>
            </a:r>
            <a:r>
              <a:rPr lang="zh-CN" altLang="en-US" sz="2800" b="1" dirty="0" smtClean="0"/>
              <a:t>。</a:t>
            </a:r>
            <a:endParaRPr lang="zh-CN" altLang="en-US" sz="2800" b="1" dirty="0" smtClean="0"/>
          </a:p>
          <a:p>
            <a:r>
              <a:rPr lang="zh-CN" altLang="en-US" sz="2800" dirty="0" smtClean="0"/>
              <a:t/>
            </a:r>
            <a:br>
              <a:rPr lang="zh-CN" altLang="en-US" sz="2800" dirty="0" smtClean="0"/>
            </a:br>
            <a:endParaRPr lang="zh-CN" altLang="en-US" sz="2800" b="1" dirty="0"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三、话剧</a:t>
            </a:r>
            <a:r>
              <a:rPr lang="en-US" altLang="zh-CN" dirty="0" smtClean="0">
                <a:solidFill>
                  <a:srgbClr val="0000FF"/>
                </a:solidFill>
                <a:sym typeface="+mn-ea"/>
              </a:rPr>
              <a:t>/</a:t>
            </a:r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儿童剧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pPr latinLnBrk="0"/>
            <a:r>
              <a:rPr lang="zh-CN" altLang="en-US" sz="2800" dirty="0" smtClean="0"/>
              <a:t>情绪记忆</a:t>
            </a:r>
          </a:p>
          <a:p>
            <a:pPr latinLnBrk="0"/>
            <a:r>
              <a:rPr lang="zh-CN" altLang="en-US" sz="2800" dirty="0" smtClean="0"/>
              <a:t>   </a:t>
            </a:r>
          </a:p>
          <a:p>
            <a:pPr latinLnBrk="0"/>
            <a:r>
              <a:rPr lang="en-US" altLang="zh-CN" sz="2800" dirty="0" smtClean="0">
                <a:solidFill>
                  <a:schemeClr val="accent5">
                    <a:lumMod val="10000"/>
                  </a:schemeClr>
                </a:solidFill>
              </a:rPr>
              <a:t>【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游戏环节</a:t>
            </a:r>
            <a:r>
              <a:rPr lang="en-US" altLang="zh-CN" sz="2800" b="1" dirty="0" smtClean="0">
                <a:solidFill>
                  <a:schemeClr val="accent5">
                    <a:lumMod val="10000"/>
                  </a:schemeClr>
                </a:solidFill>
              </a:rPr>
              <a:t>】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捡豆豆</a:t>
            </a:r>
          </a:p>
          <a:p>
            <a:pPr latinLnBrk="0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  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捡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，捡，捡豆豆，捡了一个酸／甜／苦／辣／香的豆豆。</a:t>
            </a:r>
          </a:p>
          <a:p>
            <a:pPr latinLnBrk="0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（分别做酸甜苦辣的表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情）</a:t>
            </a:r>
            <a:endParaRPr lang="zh-CN" altLang="en-US" sz="2800" b="1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latinLnBrk="0"/>
            <a:r>
              <a:rPr lang="zh-CN" altLang="en-US" sz="2800" dirty="0" smtClean="0"/>
              <a:t>  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诗情画意">
  <a:themeElements>
    <a:clrScheme name="诗情画意 1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765"/>
      </a:accent4>
      <a:accent5>
        <a:srgbClr val="F3FAFF"/>
      </a:accent5>
      <a:accent6>
        <a:srgbClr val="2D5CE7"/>
      </a:accent6>
      <a:hlink>
        <a:srgbClr val="DC5900"/>
      </a:hlink>
      <a:folHlink>
        <a:srgbClr val="7979A5"/>
      </a:folHlink>
    </a:clrScheme>
    <a:fontScheme name="诗情画意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诗情画意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CDESIGNL</Template>
  <TotalTime>64</TotalTime>
  <Words>531</Words>
  <Application>Microsoft Office PowerPoint</Application>
  <PresentationFormat>全屏显示(4:3)</PresentationFormat>
  <Paragraphs>66</Paragraphs>
  <Slides>12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诗情画意</vt:lpstr>
      <vt:lpstr>幻灯片 1</vt:lpstr>
      <vt:lpstr>一、发音练习</vt:lpstr>
      <vt:lpstr>二、发音练习</vt:lpstr>
      <vt:lpstr>三、话剧/儿童剧</vt:lpstr>
      <vt:lpstr>三、话剧/儿童剧</vt:lpstr>
      <vt:lpstr>三、话剧/儿童剧</vt:lpstr>
      <vt:lpstr>三、话剧/儿童剧</vt:lpstr>
      <vt:lpstr>三、话剧/儿童剧</vt:lpstr>
      <vt:lpstr>三、话剧/儿童剧</vt:lpstr>
      <vt:lpstr>三、话剧/儿童剧</vt:lpstr>
      <vt:lpstr>四、综合练习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dreamsummit</cp:lastModifiedBy>
  <cp:revision>56</cp:revision>
  <dcterms:created xsi:type="dcterms:W3CDTF">2013-08-26T02:18:00Z</dcterms:created>
  <dcterms:modified xsi:type="dcterms:W3CDTF">2017-12-10T06:01:25Z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2052-10.1.0.6876</vt:lpwstr>
  </property>
</Properties>
</file>