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3"/>
    <p:sldId id="256" r:id="rId4"/>
    <p:sldId id="263" r:id="rId5"/>
    <p:sldId id="257" r:id="rId6"/>
    <p:sldId id="264" r:id="rId7"/>
    <p:sldId id="258" r:id="rId8"/>
    <p:sldId id="265" r:id="rId9"/>
    <p:sldId id="259" r:id="rId10"/>
    <p:sldId id="266" r:id="rId11"/>
    <p:sldId id="261" r:id="rId12"/>
    <p:sldId id="267" r:id="rId13"/>
    <p:sldId id="262" r:id="rId14"/>
    <p:sldId id="268" r:id="rId1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1122680"/>
            <a:ext cx="105156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0" y="3602355"/>
            <a:ext cx="10515600" cy="165544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27025"/>
            <a:ext cx="10515600" cy="5850255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702435"/>
            <a:ext cx="10515600" cy="4474845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959100"/>
            <a:ext cx="10515600" cy="2781300"/>
          </a:xfrm>
        </p:spPr>
        <p:txBody>
          <a:bodyPr anchor="t" anchorCtr="0"/>
          <a:lstStyle>
            <a:lvl1pPr>
              <a:defRPr sz="48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722120"/>
            <a:ext cx="10515600" cy="1102995"/>
          </a:xfrm>
        </p:spPr>
        <p:txBody>
          <a:bodyPr lIns="144145" anchor="b" anchorCtr="0"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105" y="365125"/>
            <a:ext cx="10515600" cy="8001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470" y="1482090"/>
            <a:ext cx="5220970" cy="823595"/>
          </a:xfrm>
        </p:spPr>
        <p:txBody>
          <a:bodyPr anchor="ctr" anchorCtr="0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200" y="2368550"/>
            <a:ext cx="5222240" cy="382079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655" y="1482090"/>
            <a:ext cx="5097145" cy="823595"/>
          </a:xfrm>
        </p:spPr>
        <p:txBody>
          <a:bodyPr anchor="ctr" anchorCtr="0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655" y="2368550"/>
            <a:ext cx="5097145" cy="382079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 +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-12700" y="-1905"/>
            <a:ext cx="7017385" cy="6861810"/>
          </a:xfrm>
          <a:noFill/>
        </p:spPr>
        <p:txBody>
          <a:bodyPr lIns="252095" tIns="144145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50125" y="457200"/>
            <a:ext cx="4392295" cy="105537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349490" y="1694180"/>
            <a:ext cx="439356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文本 + 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505" y="-7620"/>
            <a:ext cx="7017385" cy="6861810"/>
          </a:xfrm>
          <a:noFill/>
        </p:spPr>
        <p:txBody>
          <a:bodyPr lIns="252095" tIns="144145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9575" y="457200"/>
            <a:ext cx="4279900" cy="105537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09575" y="1694180"/>
            <a:ext cx="428053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3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bg1">
                <a:lumMod val="95000"/>
              </a:schemeClr>
            </a:gs>
            <a:gs pos="100000">
              <a:schemeClr val="bg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effectLst>
            <a:outerShdw blurRad="88900" dist="101600" dir="5400000" algn="ctr" rotWithShape="0">
              <a:srgbClr val="000000">
                <a:alpha val="2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202020"/>
          </a:solidFill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75000"/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575945" indent="-228600" algn="l" defTabSz="914400" rtl="0" eaLnBrk="1" fontAlgn="auto" latinLnBrk="0" hangingPunct="1">
        <a:lnSpc>
          <a:spcPct val="120000"/>
        </a:lnSpc>
        <a:spcBef>
          <a:spcPts val="500"/>
        </a:spcBef>
        <a:buSzPct val="75000"/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2pPr>
      <a:lvl3pPr marL="1007745" indent="-228600" algn="l" defTabSz="914400" rtl="0" eaLnBrk="1" fontAlgn="auto" latinLnBrk="0" hangingPunct="1">
        <a:lnSpc>
          <a:spcPct val="120000"/>
        </a:lnSpc>
        <a:spcBef>
          <a:spcPts val="500"/>
        </a:spcBef>
        <a:buSzPct val="75000"/>
        <a:buFont typeface="Arial" panose="020B0604020202020204" pitchFamily="34" charset="0"/>
        <a:buChar char="‒"/>
        <a:defRPr sz="2000" kern="1200">
          <a:solidFill>
            <a:schemeClr val="tx1">
              <a:lumMod val="65000"/>
              <a:lumOff val="3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3pPr>
      <a:lvl4pPr marL="1511935" indent="-228600" algn="l" defTabSz="914400" rtl="0" eaLnBrk="1" fontAlgn="auto" latinLnBrk="0" hangingPunct="1">
        <a:lnSpc>
          <a:spcPct val="100000"/>
        </a:lnSpc>
        <a:spcBef>
          <a:spcPts val="500"/>
        </a:spcBef>
        <a:buSzPct val="75000"/>
        <a:buFont typeface="Arial" panose="020B0604020202020204" pitchFamily="34" charset="0"/>
        <a:buChar char="˃"/>
        <a:defRPr sz="1800" kern="1200">
          <a:solidFill>
            <a:schemeClr val="tx1">
              <a:lumMod val="50000"/>
              <a:lumOff val="50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4pPr>
      <a:lvl5pPr marL="1943735" indent="-228600" algn="l" defTabSz="914400" rtl="0" eaLnBrk="1" fontAlgn="auto" latinLnBrk="0" hangingPunct="1">
        <a:lnSpc>
          <a:spcPct val="90000"/>
        </a:lnSpc>
        <a:spcBef>
          <a:spcPts val="500"/>
        </a:spcBef>
        <a:buSzPct val="75000"/>
        <a:buFont typeface="Arial" panose="020B0604020202020204" pitchFamily="34" charset="0"/>
        <a:buChar char="˃"/>
        <a:defRPr sz="1800" kern="1200">
          <a:solidFill>
            <a:schemeClr val="tx1">
              <a:lumMod val="50000"/>
              <a:lumOff val="50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2545" y="2456815"/>
            <a:ext cx="12106910" cy="2984500"/>
          </a:xfrm>
        </p:spPr>
        <p:txBody>
          <a:bodyPr>
            <a:normAutofit fontScale="90000"/>
          </a:bodyPr>
          <a:p>
            <a:pPr algn="ctr"/>
            <a:r>
              <a:rPr lang="zh-CN" altLang="en-US" sz="7200">
                <a:latin typeface="方正少儿简体" panose="03000509000000000000" charset="-122"/>
                <a:ea typeface="方正少儿简体" panose="03000509000000000000" charset="-122"/>
                <a:cs typeface="方正少儿简体" panose="03000509000000000000" charset="-122"/>
              </a:rPr>
              <a:t>语 文 午 间 微 课 堂</a:t>
            </a:r>
            <a:br>
              <a:rPr lang="zh-CN" altLang="en-US" sz="7200">
                <a:latin typeface="方正少儿简体" panose="03000509000000000000" charset="-122"/>
                <a:ea typeface="方正少儿简体" panose="03000509000000000000" charset="-122"/>
                <a:cs typeface="方正少儿简体" panose="03000509000000000000" charset="-122"/>
              </a:rPr>
            </a:br>
            <a:br>
              <a:rPr lang="zh-CN" altLang="en-US" sz="7200">
                <a:latin typeface="方正少儿简体" panose="03000509000000000000" charset="-122"/>
                <a:ea typeface="方正少儿简体" panose="03000509000000000000" charset="-122"/>
                <a:cs typeface="方正少儿简体" panose="03000509000000000000" charset="-122"/>
              </a:rPr>
            </a:br>
            <a:r>
              <a:rPr lang="zh-CN" altLang="en-US" sz="7200">
                <a:latin typeface="方正少儿简体" panose="03000509000000000000" charset="-122"/>
                <a:ea typeface="方正少儿简体" panose="03000509000000000000" charset="-122"/>
                <a:cs typeface="方正少儿简体" panose="03000509000000000000" charset="-122"/>
              </a:rPr>
              <a:t>                                       </a:t>
            </a:r>
            <a:r>
              <a:rPr lang="zh-CN" altLang="en-US" sz="2000">
                <a:latin typeface="方正少儿简体" panose="03000509000000000000" charset="-122"/>
                <a:ea typeface="方正少儿简体" panose="03000509000000000000" charset="-122"/>
                <a:cs typeface="方正少儿简体" panose="03000509000000000000" charset="-122"/>
              </a:rPr>
              <a:t>王泽贤</a:t>
            </a:r>
            <a:endParaRPr lang="zh-CN" altLang="en-US" sz="2000">
              <a:latin typeface="方正少儿简体" panose="03000509000000000000" charset="-122"/>
              <a:ea typeface="方正少儿简体" panose="03000509000000000000" charset="-122"/>
              <a:cs typeface="方正少儿简体" panose="03000509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60730" y="1518285"/>
            <a:ext cx="10515600" cy="1655445"/>
          </a:xfrm>
        </p:spPr>
        <p:txBody>
          <a:bodyPr>
            <a:noAutofit/>
          </a:bodyPr>
          <a:p>
            <a:r>
              <a:rPr lang="zh-CN" altLang="en-US" sz="4000">
                <a:solidFill>
                  <a:srgbClr val="00B0F0"/>
                </a:solidFill>
              </a:rPr>
              <a:t>小小红坛子，</a:t>
            </a:r>
            <a:endParaRPr lang="zh-CN" altLang="en-US" sz="4000">
              <a:solidFill>
                <a:srgbClr val="00B0F0"/>
              </a:solidFill>
            </a:endParaRPr>
          </a:p>
          <a:p>
            <a:r>
              <a:rPr lang="zh-CN" altLang="en-US" sz="4000">
                <a:solidFill>
                  <a:srgbClr val="00B0F0"/>
                </a:solidFill>
              </a:rPr>
              <a:t>装着红饺子，</a:t>
            </a:r>
            <a:endParaRPr lang="zh-CN" altLang="en-US" sz="4000">
              <a:solidFill>
                <a:srgbClr val="00B0F0"/>
              </a:solidFill>
            </a:endParaRPr>
          </a:p>
          <a:p>
            <a:r>
              <a:rPr lang="zh-CN" altLang="en-US" sz="4000">
                <a:solidFill>
                  <a:srgbClr val="00B0F0"/>
                </a:solidFill>
              </a:rPr>
              <a:t>吃了红饺子，</a:t>
            </a:r>
            <a:endParaRPr lang="zh-CN" altLang="en-US" sz="4000">
              <a:solidFill>
                <a:srgbClr val="00B0F0"/>
              </a:solidFill>
            </a:endParaRPr>
          </a:p>
          <a:p>
            <a:r>
              <a:rPr lang="zh-CN" altLang="en-US" sz="4000">
                <a:solidFill>
                  <a:srgbClr val="00B0F0"/>
                </a:solidFill>
              </a:rPr>
              <a:t>吐出白珠子。</a:t>
            </a:r>
            <a:endParaRPr lang="zh-CN" altLang="en-US" sz="4000">
              <a:solidFill>
                <a:srgbClr val="00B0F0"/>
              </a:solidFill>
            </a:endParaRPr>
          </a:p>
        </p:txBody>
      </p:sp>
      <p:pic>
        <p:nvPicPr>
          <p:cNvPr id="4" name="图片 3" descr="预览图_千图网_编号32267476"/>
          <p:cNvPicPr>
            <a:picLocks noChangeAspect="1"/>
          </p:cNvPicPr>
          <p:nvPr/>
        </p:nvPicPr>
        <p:blipFill>
          <a:blip r:embed="rId1"/>
          <a:srcRect l="-245" t="30423" r="49561" b="36761"/>
          <a:stretch>
            <a:fillRect/>
          </a:stretch>
        </p:blipFill>
        <p:spPr>
          <a:xfrm>
            <a:off x="1665605" y="-330835"/>
            <a:ext cx="8312150" cy="71958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wheel spokes="4"/>
      </p:transition>
    </mc:Choice>
    <mc:Fallback>
      <p:transition>
        <p:wheel spokes="4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 sz="3200"/>
              <a:t>答案：桔子</a:t>
            </a:r>
            <a:endParaRPr lang="zh-CN" altLang="en-US" sz="3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newsflash/>
      </p:transition>
    </mc:Choice>
    <mc:Fallback>
      <p:transition>
        <p:newsflash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63880" y="2348230"/>
            <a:ext cx="10515600" cy="1655445"/>
          </a:xfrm>
        </p:spPr>
        <p:txBody>
          <a:bodyPr>
            <a:noAutofit/>
          </a:bodyPr>
          <a:p>
            <a:r>
              <a:rPr lang="zh-CN" altLang="en-US" sz="4000">
                <a:solidFill>
                  <a:srgbClr val="00B0F0"/>
                </a:solidFill>
              </a:rPr>
              <a:t>生在树上是青的，</a:t>
            </a:r>
            <a:endParaRPr lang="zh-CN" altLang="en-US" sz="4000">
              <a:solidFill>
                <a:srgbClr val="00B0F0"/>
              </a:solidFill>
            </a:endParaRPr>
          </a:p>
          <a:p>
            <a:r>
              <a:rPr lang="zh-CN" altLang="en-US" sz="4000">
                <a:solidFill>
                  <a:srgbClr val="00B0F0"/>
                </a:solidFill>
              </a:rPr>
              <a:t>落到地上是黄的，</a:t>
            </a:r>
            <a:endParaRPr lang="zh-CN" altLang="en-US" sz="4000">
              <a:solidFill>
                <a:srgbClr val="00B0F0"/>
              </a:solidFill>
            </a:endParaRPr>
          </a:p>
          <a:p>
            <a:r>
              <a:rPr lang="zh-CN" altLang="en-US" sz="4000">
                <a:solidFill>
                  <a:srgbClr val="00B0F0"/>
                </a:solidFill>
              </a:rPr>
              <a:t>不用刀削是圆的，</a:t>
            </a:r>
            <a:endParaRPr lang="zh-CN" altLang="en-US" sz="4000">
              <a:solidFill>
                <a:srgbClr val="00B0F0"/>
              </a:solidFill>
            </a:endParaRPr>
          </a:p>
          <a:p>
            <a:r>
              <a:rPr lang="zh-CN" altLang="en-US" sz="4000">
                <a:solidFill>
                  <a:srgbClr val="00B0F0"/>
                </a:solidFill>
              </a:rPr>
              <a:t>不加蜜糖是甜的。</a:t>
            </a:r>
            <a:endParaRPr lang="zh-CN" altLang="en-US" sz="4000">
              <a:solidFill>
                <a:srgbClr val="00B0F0"/>
              </a:solidFill>
            </a:endParaRPr>
          </a:p>
        </p:txBody>
      </p:sp>
      <p:pic>
        <p:nvPicPr>
          <p:cNvPr id="4" name="图片 3" descr="预览图_千图网_编号32267476"/>
          <p:cNvPicPr>
            <a:picLocks noChangeAspect="1"/>
          </p:cNvPicPr>
          <p:nvPr/>
        </p:nvPicPr>
        <p:blipFill>
          <a:blip r:embed="rId1"/>
          <a:srcRect l="-245" t="30423" r="49561" b="36761"/>
          <a:stretch>
            <a:fillRect/>
          </a:stretch>
        </p:blipFill>
        <p:spPr>
          <a:xfrm>
            <a:off x="1522095" y="-135255"/>
            <a:ext cx="8098155" cy="7010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 sz="3200"/>
              <a:t>答案：龙眼</a:t>
            </a:r>
            <a:endParaRPr lang="zh-CN" altLang="en-US" sz="3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wheel spokes="1"/>
      </p:transition>
    </mc:Choice>
    <mc:Fallback>
      <p:transition>
        <p:wheel spokes="1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06730" y="1974850"/>
            <a:ext cx="10515600" cy="1655445"/>
          </a:xfrm>
        </p:spPr>
        <p:txBody>
          <a:bodyPr>
            <a:noAutofit/>
          </a:bodyPr>
          <a:p>
            <a:r>
              <a:rPr lang="zh-CN" altLang="en-US" sz="4000">
                <a:solidFill>
                  <a:srgbClr val="00B0F0"/>
                </a:solidFill>
              </a:rPr>
              <a:t>青藤爬架结瓜，</a:t>
            </a:r>
            <a:endParaRPr lang="zh-CN" altLang="en-US" sz="4000">
              <a:solidFill>
                <a:srgbClr val="00B0F0"/>
              </a:solidFill>
            </a:endParaRPr>
          </a:p>
          <a:p>
            <a:r>
              <a:rPr lang="zh-CN" altLang="en-US" sz="4000">
                <a:solidFill>
                  <a:srgbClr val="00B0F0"/>
                </a:solidFill>
              </a:rPr>
              <a:t>绿皮长满刺花，</a:t>
            </a:r>
            <a:endParaRPr lang="zh-CN" altLang="en-US" sz="4000">
              <a:solidFill>
                <a:srgbClr val="00B0F0"/>
              </a:solidFill>
            </a:endParaRPr>
          </a:p>
          <a:p>
            <a:r>
              <a:rPr lang="zh-CN" altLang="en-US" sz="4000">
                <a:solidFill>
                  <a:srgbClr val="00B0F0"/>
                </a:solidFill>
              </a:rPr>
              <a:t>炒熟味道不错，</a:t>
            </a:r>
            <a:endParaRPr lang="zh-CN" altLang="en-US" sz="4000">
              <a:solidFill>
                <a:srgbClr val="00B0F0"/>
              </a:solidFill>
            </a:endParaRPr>
          </a:p>
          <a:p>
            <a:r>
              <a:rPr lang="zh-CN" altLang="en-US" sz="4000">
                <a:solidFill>
                  <a:srgbClr val="00B0F0"/>
                </a:solidFill>
              </a:rPr>
              <a:t>生吃解渴更佳。</a:t>
            </a:r>
            <a:endParaRPr lang="zh-CN" altLang="en-US" sz="4000">
              <a:solidFill>
                <a:srgbClr val="00B0F0"/>
              </a:solidFill>
            </a:endParaRPr>
          </a:p>
        </p:txBody>
      </p:sp>
      <p:pic>
        <p:nvPicPr>
          <p:cNvPr id="8" name="图片 7" descr="预览图_千图网_编号32267476"/>
          <p:cNvPicPr>
            <a:picLocks noChangeAspect="1"/>
          </p:cNvPicPr>
          <p:nvPr/>
        </p:nvPicPr>
        <p:blipFill>
          <a:blip r:embed="rId1"/>
          <a:srcRect l="-245" t="30423" r="49561" b="36761"/>
          <a:stretch>
            <a:fillRect/>
          </a:stretch>
        </p:blipFill>
        <p:spPr>
          <a:xfrm>
            <a:off x="1318260" y="-233680"/>
            <a:ext cx="8281035" cy="71685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 sz="3200"/>
              <a:t>答案：丝瓜</a:t>
            </a:r>
            <a:endParaRPr lang="zh-CN" altLang="en-US" sz="3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dissolve/>
      </p:transition>
    </mc:Choice>
    <mc:Fallback>
      <p:transition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23035" y="2004060"/>
            <a:ext cx="10515600" cy="1655445"/>
          </a:xfrm>
        </p:spPr>
        <p:txBody>
          <a:bodyPr>
            <a:noAutofit/>
          </a:bodyPr>
          <a:p>
            <a:r>
              <a:rPr lang="zh-CN" altLang="en-US" sz="4000">
                <a:solidFill>
                  <a:srgbClr val="00B0F0"/>
                </a:solidFill>
              </a:rPr>
              <a:t>一个黄妈妈，</a:t>
            </a:r>
            <a:endParaRPr lang="zh-CN" altLang="en-US" sz="4000">
              <a:solidFill>
                <a:srgbClr val="00B0F0"/>
              </a:solidFill>
            </a:endParaRPr>
          </a:p>
          <a:p>
            <a:r>
              <a:rPr lang="zh-CN" altLang="en-US" sz="4000">
                <a:solidFill>
                  <a:srgbClr val="00B0F0"/>
                </a:solidFill>
              </a:rPr>
              <a:t>生性手段辣，</a:t>
            </a:r>
            <a:endParaRPr lang="zh-CN" altLang="en-US" sz="4000">
              <a:solidFill>
                <a:srgbClr val="00B0F0"/>
              </a:solidFill>
            </a:endParaRPr>
          </a:p>
          <a:p>
            <a:r>
              <a:rPr lang="zh-CN" altLang="en-US" sz="4000">
                <a:solidFill>
                  <a:srgbClr val="00B0F0"/>
                </a:solidFill>
              </a:rPr>
              <a:t>越老越厉害，</a:t>
            </a:r>
            <a:endParaRPr lang="zh-CN" altLang="en-US" sz="4000">
              <a:solidFill>
                <a:srgbClr val="00B0F0"/>
              </a:solidFill>
            </a:endParaRPr>
          </a:p>
          <a:p>
            <a:r>
              <a:rPr lang="zh-CN" altLang="en-US" sz="4000">
                <a:solidFill>
                  <a:srgbClr val="00B0F0"/>
                </a:solidFill>
              </a:rPr>
              <a:t>小孩都怕它。</a:t>
            </a:r>
            <a:endParaRPr lang="zh-CN" altLang="en-US" sz="4000">
              <a:solidFill>
                <a:srgbClr val="00B0F0"/>
              </a:solidFill>
            </a:endParaRPr>
          </a:p>
        </p:txBody>
      </p:sp>
      <p:pic>
        <p:nvPicPr>
          <p:cNvPr id="4" name="图片 3" descr="预览图_千图网_编号32267476"/>
          <p:cNvPicPr>
            <a:picLocks noChangeAspect="1"/>
          </p:cNvPicPr>
          <p:nvPr/>
        </p:nvPicPr>
        <p:blipFill>
          <a:blip r:embed="rId1"/>
          <a:srcRect l="-245" t="30423" r="49561" b="36761"/>
          <a:stretch>
            <a:fillRect/>
          </a:stretch>
        </p:blipFill>
        <p:spPr>
          <a:xfrm>
            <a:off x="2070735" y="-306070"/>
            <a:ext cx="8320405" cy="72028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wipe dir="d"/>
      </p:transition>
    </mc:Choice>
    <mc:Fallback>
      <p:transition>
        <p:wipe dir="d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 sz="3200"/>
              <a:t>答案：生姜</a:t>
            </a:r>
            <a:endParaRPr lang="zh-CN" altLang="en-US" sz="3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wipe/>
      </p:transition>
    </mc:Choice>
    <mc:Fallback>
      <p:transition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-656590" y="1230630"/>
            <a:ext cx="13345795" cy="4203700"/>
          </a:xfrm>
        </p:spPr>
        <p:txBody>
          <a:bodyPr>
            <a:normAutofit/>
          </a:bodyPr>
          <a:p>
            <a:r>
              <a:rPr lang="zh-CN" altLang="en-US" sz="4000">
                <a:solidFill>
                  <a:srgbClr val="00B0F0"/>
                </a:solidFill>
              </a:rPr>
              <a:t>一个红口袋，</a:t>
            </a:r>
            <a:endParaRPr lang="zh-CN" altLang="en-US" sz="4000">
              <a:solidFill>
                <a:srgbClr val="00B0F0"/>
              </a:solidFill>
            </a:endParaRPr>
          </a:p>
          <a:p>
            <a:r>
              <a:rPr lang="zh-CN" altLang="en-US" sz="4000">
                <a:solidFill>
                  <a:srgbClr val="00B0F0"/>
                </a:solidFill>
              </a:rPr>
              <a:t>绿帽头上戴，</a:t>
            </a:r>
            <a:endParaRPr lang="zh-CN" altLang="en-US" sz="4000">
              <a:solidFill>
                <a:srgbClr val="00B0F0"/>
              </a:solidFill>
            </a:endParaRPr>
          </a:p>
          <a:p>
            <a:r>
              <a:rPr lang="zh-CN" altLang="en-US" sz="4000">
                <a:solidFill>
                  <a:srgbClr val="00B0F0"/>
                </a:solidFill>
              </a:rPr>
              <a:t>有人怕碰它，</a:t>
            </a:r>
            <a:endParaRPr lang="zh-CN" altLang="en-US" sz="4000">
              <a:solidFill>
                <a:srgbClr val="00B0F0"/>
              </a:solidFill>
            </a:endParaRPr>
          </a:p>
          <a:p>
            <a:r>
              <a:rPr lang="zh-CN" altLang="en-US" sz="4000">
                <a:solidFill>
                  <a:srgbClr val="00B0F0"/>
                </a:solidFill>
              </a:rPr>
              <a:t>有人天天尝。</a:t>
            </a:r>
            <a:endParaRPr lang="zh-CN" altLang="en-US" sz="4000">
              <a:solidFill>
                <a:srgbClr val="00B0F0"/>
              </a:solidFill>
            </a:endParaRPr>
          </a:p>
        </p:txBody>
      </p:sp>
      <p:pic>
        <p:nvPicPr>
          <p:cNvPr id="4" name="图片 3" descr="预览图_千图网_编号32267476"/>
          <p:cNvPicPr>
            <a:picLocks noChangeAspect="1"/>
          </p:cNvPicPr>
          <p:nvPr/>
        </p:nvPicPr>
        <p:blipFill>
          <a:blip r:embed="rId1"/>
          <a:srcRect l="-245" t="30423" r="49561" b="36761"/>
          <a:stretch>
            <a:fillRect/>
          </a:stretch>
        </p:blipFill>
        <p:spPr>
          <a:xfrm>
            <a:off x="1840230" y="-224155"/>
            <a:ext cx="8158480" cy="70631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wipe/>
      </p:transition>
    </mc:Choice>
    <mc:Fallback>
      <p:transition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 sz="3200"/>
              <a:t>答案：辣椒</a:t>
            </a:r>
            <a:endParaRPr lang="zh-CN" altLang="en-US" sz="3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-617855" y="1974850"/>
            <a:ext cx="13216255" cy="4888865"/>
          </a:xfrm>
        </p:spPr>
        <p:txBody>
          <a:bodyPr>
            <a:normAutofit/>
          </a:bodyPr>
          <a:p>
            <a:r>
              <a:rPr lang="zh-CN" altLang="en-US" sz="4000">
                <a:solidFill>
                  <a:srgbClr val="00B0F0"/>
                </a:solidFill>
              </a:rPr>
              <a:t>不长汁来不生杈，</a:t>
            </a:r>
            <a:endParaRPr lang="zh-CN" altLang="en-US" sz="4000">
              <a:solidFill>
                <a:srgbClr val="00B0F0"/>
              </a:solidFill>
            </a:endParaRPr>
          </a:p>
          <a:p>
            <a:r>
              <a:rPr lang="zh-CN" altLang="en-US" sz="4000">
                <a:solidFill>
                  <a:srgbClr val="00B0F0"/>
                </a:solidFill>
              </a:rPr>
              <a:t>叶子顶上开白花，</a:t>
            </a:r>
            <a:endParaRPr lang="zh-CN" altLang="en-US" sz="4000">
              <a:solidFill>
                <a:srgbClr val="00B0F0"/>
              </a:solidFill>
            </a:endParaRPr>
          </a:p>
          <a:p>
            <a:r>
              <a:rPr lang="zh-CN" altLang="en-US" sz="4000">
                <a:solidFill>
                  <a:srgbClr val="00B0F0"/>
                </a:solidFill>
              </a:rPr>
              <a:t>脑袋睡在地底下，</a:t>
            </a:r>
            <a:endParaRPr lang="zh-CN" altLang="en-US" sz="4000">
              <a:solidFill>
                <a:srgbClr val="00B0F0"/>
              </a:solidFill>
            </a:endParaRPr>
          </a:p>
          <a:p>
            <a:r>
              <a:rPr lang="zh-CN" altLang="en-US" sz="4000">
                <a:solidFill>
                  <a:srgbClr val="00B0F0"/>
                </a:solidFill>
              </a:rPr>
              <a:t>胡子长了一大把。</a:t>
            </a:r>
            <a:endParaRPr lang="zh-CN" altLang="en-US" sz="4000">
              <a:solidFill>
                <a:srgbClr val="00B0F0"/>
              </a:solidFill>
            </a:endParaRPr>
          </a:p>
        </p:txBody>
      </p:sp>
      <p:pic>
        <p:nvPicPr>
          <p:cNvPr id="5" name="图片 4" descr="预览图_千图网_编号32267476"/>
          <p:cNvPicPr>
            <a:picLocks noChangeAspect="1"/>
          </p:cNvPicPr>
          <p:nvPr/>
        </p:nvPicPr>
        <p:blipFill>
          <a:blip r:embed="rId1"/>
          <a:srcRect l="-245" t="30423" r="49561" b="36761"/>
          <a:stretch>
            <a:fillRect/>
          </a:stretch>
        </p:blipFill>
        <p:spPr>
          <a:xfrm>
            <a:off x="1597660" y="-60325"/>
            <a:ext cx="8061325" cy="69786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wheel spokes="8"/>
      </p:transition>
    </mc:Choice>
    <mc:Fallback>
      <p:transition>
        <p:wheel spokes="8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 sz="3200"/>
              <a:t>答案</a:t>
            </a:r>
            <a:r>
              <a:rPr lang="en-US" altLang="zh-CN" sz="3200"/>
              <a:t>:</a:t>
            </a:r>
            <a:r>
              <a:rPr lang="zh-CN" altLang="en-US" sz="3200"/>
              <a:t>葱</a:t>
            </a:r>
            <a:endParaRPr lang="zh-CN" altLang="en-US" sz="3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plus/>
      </p:transition>
    </mc:Choice>
    <mc:Fallback>
      <p:transition>
        <p:plus/>
      </p:transition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</Words>
  <Application>WPS 演示</Application>
  <PresentationFormat>宽屏</PresentationFormat>
  <Paragraphs>44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6" baseType="lpstr">
      <vt:lpstr>Arial</vt:lpstr>
      <vt:lpstr>宋体</vt:lpstr>
      <vt:lpstr>Wingdings</vt:lpstr>
      <vt:lpstr>微软雅黑 Light</vt:lpstr>
      <vt:lpstr>微软雅黑</vt:lpstr>
      <vt:lpstr>Arial Unicode MS</vt:lpstr>
      <vt:lpstr>黑体</vt:lpstr>
      <vt:lpstr>Calibri</vt:lpstr>
      <vt:lpstr>方正正大黑简体</vt:lpstr>
      <vt:lpstr>方正稚艺简体</vt:lpstr>
      <vt:lpstr>方正幼线简体</vt:lpstr>
      <vt:lpstr>方正少儿简体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122</cp:revision>
  <dcterms:created xsi:type="dcterms:W3CDTF">2017-08-03T09:01:00Z</dcterms:created>
  <dcterms:modified xsi:type="dcterms:W3CDTF">2018-12-02T06:59:02Z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2052-10.1.0.7697</vt:lpwstr>
  </property>
</Properties>
</file>