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994" r:id="rId3"/>
    <p:sldId id="984" r:id="rId4"/>
    <p:sldId id="993" r:id="rId5"/>
    <p:sldId id="953" r:id="rId6"/>
    <p:sldId id="1009" r:id="rId7"/>
    <p:sldId id="980" r:id="rId8"/>
    <p:sldId id="1007" r:id="rId9"/>
    <p:sldId id="985" r:id="rId10"/>
    <p:sldId id="1010" r:id="rId11"/>
    <p:sldId id="986" r:id="rId12"/>
    <p:sldId id="1008" r:id="rId13"/>
    <p:sldId id="988" r:id="rId14"/>
    <p:sldId id="1011" r:id="rId15"/>
    <p:sldId id="1012" r:id="rId16"/>
    <p:sldId id="98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1F875-E61E-4B68-9DB5-A73967D72B8E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CC3D-7ECE-4726-AFE4-64743BC022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C899-5A95-4915-888E-BB77AC7B6A42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.chunqiu.yanj.cn/" TargetMode="External"/><Relationship Id="rId12" Type="http://schemas.openxmlformats.org/officeDocument/2006/relationships/image" Target="../media/image7.emf"/><Relationship Id="rId17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microsoft.com/office/2007/relationships/media" Target="../media/media2.mp3"/><Relationship Id="rId1" Type="http://schemas.openxmlformats.org/officeDocument/2006/relationships/video" Target="NULL" TargetMode="External"/><Relationship Id="rId6" Type="http://schemas.openxmlformats.org/officeDocument/2006/relationships/image" Target="../media/image2.emf"/><Relationship Id="rId11" Type="http://schemas.openxmlformats.org/officeDocument/2006/relationships/image" Target="../media/image6.emf"/><Relationship Id="rId5" Type="http://schemas.openxmlformats.org/officeDocument/2006/relationships/image" Target="../media/image1.emf"/><Relationship Id="rId15" Type="http://schemas.openxmlformats.org/officeDocument/2006/relationships/image" Target="../media/image9.png"/><Relationship Id="rId10" Type="http://schemas.openxmlformats.org/officeDocument/2006/relationships/image" Target="../media/image5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emf"/><Relationship Id="rId1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.chunqiu.yanj.cn/" TargetMode="External"/><Relationship Id="rId12" Type="http://schemas.openxmlformats.org/officeDocument/2006/relationships/image" Target="../media/image7.emf"/><Relationship Id="rId17" Type="http://schemas.openxmlformats.org/officeDocument/2006/relationships/image" Target="../media/image10.png"/><Relationship Id="rId2" Type="http://schemas.openxmlformats.org/officeDocument/2006/relationships/audio" Target="../media/media2.mp3"/><Relationship Id="rId16" Type="http://schemas.microsoft.com/office/2007/relationships/media" Target="../media/media2.mp3"/><Relationship Id="rId1" Type="http://schemas.openxmlformats.org/officeDocument/2006/relationships/video" Target="NULL" TargetMode="External"/><Relationship Id="rId6" Type="http://schemas.openxmlformats.org/officeDocument/2006/relationships/image" Target="../media/image2.emf"/><Relationship Id="rId11" Type="http://schemas.openxmlformats.org/officeDocument/2006/relationships/image" Target="../media/image6.emf"/><Relationship Id="rId5" Type="http://schemas.openxmlformats.org/officeDocument/2006/relationships/image" Target="../media/image1.emf"/><Relationship Id="rId15" Type="http://schemas.openxmlformats.org/officeDocument/2006/relationships/image" Target="../media/image9.png"/><Relationship Id="rId10" Type="http://schemas.openxmlformats.org/officeDocument/2006/relationships/image" Target="../media/image5.emf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.emf"/><Relationship Id="rId1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5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8654" y="2362384"/>
            <a:ext cx="1826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数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5431332" y="2509257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学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7216293" y="2201188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史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>
                  <p14:trim st="24907.000000"/>
                  <p14:fade in="1250.000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pic>
        <p:nvPicPr>
          <p:cNvPr id="4" name="奥尔夫音乐-活泼、欢快的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1571063" y="6236129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audio>
              <p:cMediaNode vol="2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165" y="5799693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39500" y="5759505"/>
            <a:ext cx="952500" cy="1058307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1201" y="5486711"/>
            <a:ext cx="614947" cy="895000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303"/>
            <a:ext cx="12327384" cy="563871"/>
          </a:xfrm>
          <a:prstGeom prst="rect">
            <a:avLst/>
          </a:prstGeom>
        </p:spPr>
      </p:pic>
      <p:pic>
        <p:nvPicPr>
          <p:cNvPr id="3" name="图片 2" descr="t0196649ec9fa3a273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3455" y="3544872"/>
            <a:ext cx="4103916" cy="24851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39143" y="392520"/>
            <a:ext cx="7543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dirty="0">
                <a:latin typeface="华文楷体" pitchFamily="2" charset="-122"/>
                <a:ea typeface="华文楷体" pitchFamily="2" charset="-122"/>
              </a:rPr>
              <a:t>珠算盘是我们祖先创造发明的一种简便的计算工具，珠算盘起源于北宋时代，北宋串档算珠。算盘是中国古代劳动人民发明创造的一种简便的计算工具。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 rot="20934374">
            <a:off x="250371" y="463621"/>
            <a:ext cx="1569661" cy="92333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perspectiveLeft"/>
            <a:lightRig rig="threePt" dir="t"/>
          </a:scene3d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算盘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云形 19"/>
          <p:cNvSpPr/>
          <p:nvPr/>
        </p:nvSpPr>
        <p:spPr>
          <a:xfrm>
            <a:off x="1793324" y="0"/>
            <a:ext cx="9582247" cy="4016829"/>
          </a:xfrm>
          <a:prstGeom prst="cloud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165" y="5799693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39500" y="5759505"/>
            <a:ext cx="952500" cy="1058307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1201" y="5486711"/>
            <a:ext cx="614947" cy="895000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303"/>
            <a:ext cx="12327384" cy="5638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16331" y="669925"/>
            <a:ext cx="9157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华文楷体" pitchFamily="2" charset="-122"/>
                <a:ea typeface="华文楷体" pitchFamily="2" charset="-122"/>
              </a:rPr>
              <a:t>计算器是现代人发明的可以进行数字运算的电子机器</a:t>
            </a:r>
            <a:r>
              <a:rPr lang="en-US" altLang="zh-CN" sz="2800" dirty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8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图片 4" descr="0130000024135812760465964085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5350" y="1957070"/>
            <a:ext cx="3439160" cy="3322320"/>
          </a:xfrm>
          <a:prstGeom prst="rect">
            <a:avLst/>
          </a:prstGeom>
        </p:spPr>
      </p:pic>
      <p:pic>
        <p:nvPicPr>
          <p:cNvPr id="17" name="图片 16" descr="784495930_101870448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79390" y="1957070"/>
            <a:ext cx="5085715" cy="352552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934374">
            <a:off x="250371" y="463621"/>
            <a:ext cx="1569661" cy="92333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perspectiveLeft"/>
            <a:lightRig rig="threePt" dir="t"/>
          </a:scene3d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计算器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云形 20"/>
          <p:cNvSpPr/>
          <p:nvPr/>
        </p:nvSpPr>
        <p:spPr>
          <a:xfrm>
            <a:off x="1662695" y="250371"/>
            <a:ext cx="9462504" cy="1436913"/>
          </a:xfrm>
          <a:prstGeom prst="cloud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72314" y="1331710"/>
            <a:ext cx="49249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笔算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2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31177" y="809833"/>
            <a:ext cx="69429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/>
              <a:t>  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笔算是一种用笔写出算式或算草进行计算的方法，是数学中最常用到的一种计算方法。</a:t>
            </a:r>
            <a:endParaRPr kumimoji="0" lang="zh-CN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  <p:sp>
        <p:nvSpPr>
          <p:cNvPr id="24" name="云形 23"/>
          <p:cNvSpPr/>
          <p:nvPr/>
        </p:nvSpPr>
        <p:spPr>
          <a:xfrm>
            <a:off x="2490394" y="359229"/>
            <a:ext cx="8689235" cy="4976564"/>
          </a:xfrm>
          <a:prstGeom prst="cloud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20485668">
            <a:off x="1201748" y="677732"/>
            <a:ext cx="1864181" cy="12550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笔算</a:t>
            </a:r>
            <a:endParaRPr lang="zh-CN" alt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2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47512" y="296667"/>
            <a:ext cx="8989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竖式是笔算的一种形式，用竖式进行计算，可以把计算过程记录下来，减轻思维的记忆负担。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云形 19"/>
          <p:cNvSpPr/>
          <p:nvPr/>
        </p:nvSpPr>
        <p:spPr>
          <a:xfrm>
            <a:off x="1510296" y="0"/>
            <a:ext cx="10551075" cy="1404257"/>
          </a:xfrm>
          <a:prstGeom prst="cloud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20934374">
            <a:off x="250371" y="463621"/>
            <a:ext cx="1569661" cy="92333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perspectiveLeft"/>
            <a:lightRig rig="threePt" dir="t"/>
          </a:scene3d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竖式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" name="图片 21" descr="11721900_5_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7717" y="1480457"/>
            <a:ext cx="4435112" cy="4190910"/>
          </a:xfrm>
          <a:prstGeom prst="rect">
            <a:avLst/>
          </a:prstGeom>
        </p:spPr>
      </p:pic>
      <p:pic>
        <p:nvPicPr>
          <p:cNvPr id="23" name="图片 22" descr="B00HLXH7MS_05_amz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6601" y="1519193"/>
            <a:ext cx="3592285" cy="4217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82634" y="2248786"/>
            <a:ext cx="1826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8" name="文本框 7"/>
          <p:cNvSpPr txBox="1"/>
          <p:nvPr/>
        </p:nvSpPr>
        <p:spPr>
          <a:xfrm rot="419502">
            <a:off x="8218903" y="2105238"/>
            <a:ext cx="172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ED75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聆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4006692" y="216979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5793448" y="2064902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您</a:t>
            </a:r>
          </a:p>
        </p:txBody>
      </p:sp>
      <p:sp>
        <p:nvSpPr>
          <p:cNvPr id="11" name="文本框 10"/>
          <p:cNvSpPr txBox="1"/>
          <p:nvPr/>
        </p:nvSpPr>
        <p:spPr>
          <a:xfrm rot="265717">
            <a:off x="7068853" y="2538810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8CB2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>
                  <p14:trim st="24907.000000"/>
                  <p14:fade in="1250.000000"/>
                </p14:media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 rot="265717">
            <a:off x="9787069" y="281207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7030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听</a:t>
            </a:r>
          </a:p>
        </p:txBody>
      </p:sp>
      <p:pic>
        <p:nvPicPr>
          <p:cNvPr id="4" name="奥尔夫音乐-活泼、欢快的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1746271" y="6515496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audio>
              <p:cMediaNode vol="2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1657" y="-1445627"/>
            <a:ext cx="12075736" cy="804422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0340927">
            <a:off x="2350055" y="3509007"/>
            <a:ext cx="13293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计</a:t>
            </a:r>
          </a:p>
        </p:txBody>
      </p:sp>
      <p:sp>
        <p:nvSpPr>
          <p:cNvPr id="7" name="文本框 6"/>
          <p:cNvSpPr txBox="1"/>
          <p:nvPr/>
        </p:nvSpPr>
        <p:spPr>
          <a:xfrm rot="453681">
            <a:off x="4225348" y="3867742"/>
            <a:ext cx="1109049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算</a:t>
            </a:r>
          </a:p>
        </p:txBody>
      </p:sp>
      <p:sp>
        <p:nvSpPr>
          <p:cNvPr id="9" name="文本框 8"/>
          <p:cNvSpPr txBox="1"/>
          <p:nvPr/>
        </p:nvSpPr>
        <p:spPr>
          <a:xfrm rot="265717">
            <a:off x="6010132" y="3073742"/>
            <a:ext cx="13293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</a:p>
        </p:txBody>
      </p:sp>
      <p:sp>
        <p:nvSpPr>
          <p:cNvPr id="11" name="文本框 10"/>
          <p:cNvSpPr txBox="1"/>
          <p:nvPr/>
        </p:nvSpPr>
        <p:spPr>
          <a:xfrm rot="1471763">
            <a:off x="7253161" y="4216022"/>
            <a:ext cx="176812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种</a:t>
            </a:r>
          </a:p>
        </p:txBody>
      </p:sp>
      <p:sp>
        <p:nvSpPr>
          <p:cNvPr id="14" name="文本框 13"/>
          <p:cNvSpPr txBox="1"/>
          <p:nvPr/>
        </p:nvSpPr>
        <p:spPr>
          <a:xfrm rot="20845717">
            <a:off x="9182854" y="3012459"/>
            <a:ext cx="1329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accent2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991" y="-191597"/>
            <a:ext cx="9080614" cy="19134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616" y="5833765"/>
            <a:ext cx="771715" cy="940647"/>
          </a:xfrm>
          <a:prstGeom prst="rect">
            <a:avLst/>
          </a:prstGeom>
        </p:spPr>
      </p:pic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>
                  <p14:trim st="24907.000000"/>
                  <p14:fade in="1250.00000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7035" y="1875790"/>
            <a:ext cx="9572625" cy="386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800" dirty="0"/>
              <a:t>     </a:t>
            </a:r>
            <a:r>
              <a:rPr lang="zh-CN" altLang="en-US" sz="4000" dirty="0">
                <a:latin typeface="华文楷体" pitchFamily="2" charset="-122"/>
                <a:ea typeface="华文楷体" pitchFamily="2" charset="-122"/>
              </a:rPr>
              <a:t>计算教学是小学数学中的重要组成部分，是培养学生养成良好的学习习惯，形成健康的心理品质的重要手段。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625828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36640" y="1290742"/>
            <a:ext cx="49249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心算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2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76749" y="1089065"/>
            <a:ext cx="590057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/>
              <a:t> 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一种不凭借任何工具，只运用大脑进行算术的方法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。包括口算和速算</a:t>
            </a:r>
            <a:endParaRPr kumimoji="0" lang="zh-CN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  <p:sp>
        <p:nvSpPr>
          <p:cNvPr id="24" name="云形 23"/>
          <p:cNvSpPr/>
          <p:nvPr/>
        </p:nvSpPr>
        <p:spPr>
          <a:xfrm>
            <a:off x="2490394" y="516367"/>
            <a:ext cx="8036091" cy="4819426"/>
          </a:xfrm>
          <a:prstGeom prst="cloud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20485668">
            <a:off x="1201748" y="677732"/>
            <a:ext cx="1864181" cy="12550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心算</a:t>
            </a:r>
            <a:endParaRPr lang="zh-CN" alt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01198" y="372867"/>
            <a:ext cx="735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口算就是用脑计算，用口头叙述来记忆当时的结果。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图片 4" descr="B008XFADJ2_03_amz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6160" y="1745615"/>
            <a:ext cx="3488690" cy="3900170"/>
          </a:xfrm>
          <a:prstGeom prst="rect">
            <a:avLst/>
          </a:prstGeom>
        </p:spPr>
      </p:pic>
      <p:pic>
        <p:nvPicPr>
          <p:cNvPr id="17" name="图片 16" descr="2015101611030727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91125" y="1745615"/>
            <a:ext cx="5193665" cy="4088765"/>
          </a:xfrm>
          <a:prstGeom prst="rect">
            <a:avLst/>
          </a:prstGeom>
        </p:spPr>
      </p:pic>
      <p:sp>
        <p:nvSpPr>
          <p:cNvPr id="20" name="云形 19"/>
          <p:cNvSpPr/>
          <p:nvPr/>
        </p:nvSpPr>
        <p:spPr>
          <a:xfrm>
            <a:off x="1608267" y="0"/>
            <a:ext cx="8417476" cy="1436913"/>
          </a:xfrm>
          <a:prstGeom prst="cloud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20934374">
            <a:off x="250371" y="463621"/>
            <a:ext cx="1569661" cy="92333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perspectiveLeft"/>
            <a:lightRig rig="threePt" dir="t"/>
          </a:scene3d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口算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01008" y="1459410"/>
            <a:ext cx="8277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zh-CN" altLang="en-US" sz="3600" dirty="0">
                <a:latin typeface="华文楷体" pitchFamily="2" charset="-122"/>
                <a:ea typeface="华文楷体" pitchFamily="2" charset="-122"/>
              </a:rPr>
              <a:t>指利用数与数之间的特殊关系进行较快的加减乘除运算，用一种思维，一种方法快速准确地掌握任意数加、减、乘、除的速算方法。</a:t>
            </a:r>
          </a:p>
        </p:txBody>
      </p:sp>
      <p:sp>
        <p:nvSpPr>
          <p:cNvPr id="19" name="云形 18"/>
          <p:cNvSpPr/>
          <p:nvPr/>
        </p:nvSpPr>
        <p:spPr>
          <a:xfrm>
            <a:off x="628552" y="772886"/>
            <a:ext cx="10409562" cy="5192485"/>
          </a:xfrm>
          <a:prstGeom prst="cloud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20934374">
            <a:off x="250371" y="463621"/>
            <a:ext cx="1569661" cy="92333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scene3d>
            <a:camera prst="perspectiveLeft"/>
            <a:lightRig rig="threePt" dir="t"/>
          </a:scene3d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速算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7790" y="1261769"/>
            <a:ext cx="492496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工具算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2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76749" y="1089065"/>
            <a:ext cx="590057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/>
              <a:t> </a:t>
            </a:r>
            <a:r>
              <a:rPr lang="zh-CN" altLang="en-US" sz="4400" dirty="0" smtClean="0">
                <a:latin typeface="华文楷体" pitchFamily="2" charset="-122"/>
                <a:ea typeface="华文楷体" pitchFamily="2" charset="-122"/>
              </a:rPr>
              <a:t>一种凭借工具进行算术的方法。包括算盘和计算器等</a:t>
            </a:r>
            <a:endParaRPr kumimoji="0" lang="zh-CN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华文楷体" pitchFamily="2" charset="-122"/>
              <a:ea typeface="华文楷体" pitchFamily="2" charset="-122"/>
              <a:cs typeface="宋体" pitchFamily="2" charset="-122"/>
            </a:endParaRPr>
          </a:p>
        </p:txBody>
      </p:sp>
      <p:sp>
        <p:nvSpPr>
          <p:cNvPr id="24" name="云形 23"/>
          <p:cNvSpPr/>
          <p:nvPr/>
        </p:nvSpPr>
        <p:spPr>
          <a:xfrm>
            <a:off x="2490394" y="516367"/>
            <a:ext cx="8036091" cy="4819426"/>
          </a:xfrm>
          <a:prstGeom prst="cloud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rot="20485668">
            <a:off x="1201748" y="677732"/>
            <a:ext cx="1864181" cy="12550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工具算</a:t>
            </a:r>
            <a:endParaRPr lang="zh-CN" alt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266</Words>
  <Application>Microsoft Office PowerPoint</Application>
  <PresentationFormat>自定义</PresentationFormat>
  <Paragraphs>50</Paragraphs>
  <Slides>15</Slides>
  <Notes>14</Notes>
  <HiddenSlides>0</HiddenSlides>
  <MMClips>5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主题​​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 玲洁</dc:creator>
  <cp:lastModifiedBy>PC</cp:lastModifiedBy>
  <cp:revision>29</cp:revision>
  <dcterms:created xsi:type="dcterms:W3CDTF">2018-10-23T14:04:00Z</dcterms:created>
  <dcterms:modified xsi:type="dcterms:W3CDTF">2018-11-13T07:37:58Z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