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74" r:id="rId5"/>
    <p:sldId id="275" r:id="rId6"/>
    <p:sldId id="260" r:id="rId7"/>
    <p:sldId id="261" r:id="rId8"/>
    <p:sldId id="263" r:id="rId9"/>
    <p:sldId id="278" r:id="rId10"/>
    <p:sldId id="277" r:id="rId11"/>
    <p:sldId id="276" r:id="rId12"/>
    <p:sldId id="279" r:id="rId13"/>
    <p:sldId id="281" r:id="rId14"/>
    <p:sldId id="282" r:id="rId15"/>
    <p:sldId id="264" r:id="rId16"/>
    <p:sldId id="265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第三</a:t>
            </a:r>
            <a:r>
              <a:rPr lang="zh-CN" altLang="en-US"/>
              <a:t>课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r>
              <a:rPr lang="en-US" altLang="zh-CN" dirty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>
                <a:solidFill>
                  <a:srgbClr val="0000FF"/>
                </a:solidFill>
                <a:sym typeface="+mn-ea"/>
              </a:rPr>
              <a:t>重音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请同学们朗读下面一段话，并指出属于什么停顿？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eaLnBrk="1" hangingPunct="1">
              <a:buNone/>
            </a:pPr>
            <a:r>
              <a:rPr lang="zh-CN" altLang="en-US" sz="2800" b="1" dirty="0">
                <a:sym typeface="+mn-ea"/>
              </a:rPr>
              <a:t>  </a:t>
            </a:r>
            <a:endParaRPr lang="zh-CN" altLang="en-US" sz="2800" b="1" dirty="0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 dirty="0">
                <a:sym typeface="+mn-ea"/>
              </a:rPr>
              <a:t>   蛇得到温暖，</a:t>
            </a:r>
            <a:r>
              <a:rPr lang="en-US" altLang="x-none" sz="2800" b="1" dirty="0">
                <a:sym typeface="+mn-ea"/>
              </a:rPr>
              <a:t>/</a:t>
            </a:r>
            <a:r>
              <a:rPr lang="zh-CN" altLang="en-US" sz="2800" b="1" dirty="0">
                <a:sym typeface="+mn-ea"/>
              </a:rPr>
              <a:t>苏醒了。</a:t>
            </a:r>
            <a:r>
              <a:rPr lang="en-US" altLang="x-none" sz="2800" b="1" dirty="0">
                <a:sym typeface="+mn-ea"/>
              </a:rPr>
              <a:t>//</a:t>
            </a:r>
            <a:r>
              <a:rPr lang="zh-CN" altLang="en-US" sz="2800" b="1" dirty="0">
                <a:sym typeface="+mn-ea"/>
              </a:rPr>
              <a:t>它一醒过来，</a:t>
            </a:r>
            <a:r>
              <a:rPr lang="en-US" altLang="x-none" sz="2800" b="1" dirty="0">
                <a:sym typeface="+mn-ea"/>
              </a:rPr>
              <a:t>/</a:t>
            </a:r>
            <a:r>
              <a:rPr lang="zh-CN" altLang="en-US" sz="2800" b="1" dirty="0">
                <a:sym typeface="+mn-ea"/>
              </a:rPr>
              <a:t>就咬了农夫一口。</a:t>
            </a:r>
            <a:r>
              <a:rPr lang="en-US" altLang="x-none" sz="2800" b="1" dirty="0">
                <a:sym typeface="+mn-ea"/>
              </a:rPr>
              <a:t>//</a:t>
            </a:r>
            <a:r>
              <a:rPr lang="zh-CN" altLang="en-US" sz="2800" b="1" dirty="0">
                <a:sym typeface="+mn-ea"/>
              </a:rPr>
              <a:t>农夫中了毒，</a:t>
            </a:r>
            <a:r>
              <a:rPr lang="en-US" altLang="x-none" sz="2800" b="1" dirty="0">
                <a:sym typeface="+mn-ea"/>
              </a:rPr>
              <a:t>/</a:t>
            </a:r>
            <a:r>
              <a:rPr lang="zh-CN" altLang="en-US" sz="2800" b="1" dirty="0">
                <a:sym typeface="+mn-ea"/>
              </a:rPr>
              <a:t>临死的时候说：</a:t>
            </a:r>
            <a:r>
              <a:rPr lang="en-US" altLang="x-none" sz="2800" b="1" dirty="0">
                <a:sym typeface="+mn-ea"/>
              </a:rPr>
              <a:t>/“</a:t>
            </a:r>
            <a:r>
              <a:rPr lang="zh-CN" altLang="en-US" sz="2800" b="1" dirty="0">
                <a:sym typeface="+mn-ea"/>
              </a:rPr>
              <a:t>蛇是害人的东西，</a:t>
            </a:r>
            <a:r>
              <a:rPr lang="en-US" altLang="x-none" sz="2800" b="1" dirty="0">
                <a:sym typeface="+mn-ea"/>
              </a:rPr>
              <a:t>/</a:t>
            </a:r>
            <a:r>
              <a:rPr lang="zh-CN" altLang="en-US" sz="2800" b="1" dirty="0">
                <a:sym typeface="+mn-ea"/>
              </a:rPr>
              <a:t>我不该怜惜它。”</a:t>
            </a:r>
            <a:r>
              <a:rPr lang="en-US" altLang="x-none" sz="2800" b="1" dirty="0">
                <a:sym typeface="+mn-ea"/>
              </a:rPr>
              <a:t>//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停顿结构</a:t>
            </a:r>
            <a:r>
              <a:rPr lang="zh-CN" altLang="en-US" sz="2800" b="1" dirty="0">
                <a:sym typeface="+mn-ea"/>
              </a:rPr>
              <a:t>  </a:t>
            </a:r>
            <a:endParaRPr lang="zh-CN" altLang="en-US" sz="2800" b="1" dirty="0"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ym typeface="+mn-ea"/>
              </a:rPr>
              <a:t>   </a:t>
            </a:r>
            <a:r>
              <a:rPr lang="en-US" altLang="x-none" sz="2800" dirty="0">
                <a:latin typeface="Arial" panose="020B0604020202020204" pitchFamily="34" charset="0"/>
                <a:sym typeface="+mn-ea"/>
              </a:rPr>
              <a:t> </a:t>
            </a:r>
            <a:r>
              <a:rPr lang="en-US" altLang="x-none" sz="2800" dirty="0">
                <a:solidFill>
                  <a:srgbClr val="3333FF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dirty="0">
                <a:solidFill>
                  <a:srgbClr val="3333FF"/>
                </a:solidFill>
                <a:latin typeface="Arial" panose="020B0604020202020204" pitchFamily="34" charset="0"/>
                <a:sym typeface="+mn-ea"/>
              </a:rPr>
              <a:t>为了表示文章的层次结构所做的停顿。</a:t>
            </a:r>
            <a:endParaRPr lang="zh-CN" altLang="en-US" sz="2800" dirty="0">
              <a:solidFill>
                <a:srgbClr val="3333FF"/>
              </a:solidFill>
              <a:latin typeface="Arial" panose="020B0604020202020204" pitchFamily="34" charset="0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CC3399"/>
                </a:solidFill>
                <a:sym typeface="+mn-ea"/>
              </a:rPr>
              <a:t>结构与停顿的关系：</a:t>
            </a:r>
            <a:endParaRPr lang="zh-CN" altLang="en-US" sz="2800" dirty="0">
              <a:solidFill>
                <a:srgbClr val="CC3399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sym typeface="+mn-ea"/>
              </a:rPr>
              <a:t>大标题</a:t>
            </a:r>
            <a:r>
              <a:rPr lang="en-US" altLang="zh-CN" sz="2800" dirty="0">
                <a:sym typeface="+mn-ea"/>
              </a:rPr>
              <a:t>&gt;</a:t>
            </a:r>
            <a:r>
              <a:rPr lang="zh-CN" altLang="en-US" sz="2800" dirty="0">
                <a:sym typeface="+mn-ea"/>
              </a:rPr>
              <a:t>章节</a:t>
            </a:r>
            <a:r>
              <a:rPr lang="en-US" altLang="zh-CN" sz="2800" dirty="0">
                <a:sym typeface="+mn-ea"/>
              </a:rPr>
              <a:t>&gt;</a:t>
            </a:r>
            <a:r>
              <a:rPr lang="zh-CN" altLang="en-US" sz="2800" dirty="0">
                <a:sym typeface="+mn-ea"/>
              </a:rPr>
              <a:t>段落</a:t>
            </a:r>
            <a:r>
              <a:rPr lang="en-US" altLang="x-none" sz="2800" dirty="0">
                <a:sym typeface="+mn-ea"/>
              </a:rPr>
              <a:t>&gt;</a:t>
            </a:r>
            <a:r>
              <a:rPr lang="zh-CN" altLang="en-US" sz="2800" dirty="0">
                <a:sym typeface="+mn-ea"/>
              </a:rPr>
              <a:t>层次</a:t>
            </a:r>
            <a:r>
              <a:rPr lang="en-US" altLang="x-none" sz="2800" dirty="0">
                <a:sym typeface="+mn-ea"/>
              </a:rPr>
              <a:t>&gt;</a:t>
            </a:r>
            <a:r>
              <a:rPr lang="zh-CN" altLang="en-US" sz="2800" dirty="0">
                <a:sym typeface="+mn-ea"/>
              </a:rPr>
              <a:t>句子</a:t>
            </a:r>
            <a:endParaRPr lang="zh-CN" altLang="en-US" sz="2800" dirty="0"/>
          </a:p>
          <a:p>
            <a:pPr>
              <a:spcBef>
                <a:spcPct val="50000"/>
              </a:spcBef>
            </a:pPr>
            <a:r>
              <a:rPr lang="zh-CN" altLang="en-US" sz="2800" dirty="0">
                <a:sym typeface="+mn-ea"/>
              </a:rPr>
              <a:t>（大标题后停顿要长，章节</a:t>
            </a:r>
            <a:endParaRPr lang="zh-CN" altLang="en-US" sz="2800" dirty="0"/>
          </a:p>
          <a:p>
            <a:pPr>
              <a:spcBef>
                <a:spcPct val="50000"/>
              </a:spcBef>
            </a:pPr>
            <a:r>
              <a:rPr lang="zh-CN" altLang="en-US" sz="2800" dirty="0">
                <a:sym typeface="+mn-ea"/>
              </a:rPr>
              <a:t>   间停顿较长，段落间次之，</a:t>
            </a:r>
            <a:endParaRPr lang="zh-CN" altLang="en-US" sz="2800" dirty="0"/>
          </a:p>
          <a:p>
            <a:pPr>
              <a:spcBef>
                <a:spcPct val="50000"/>
              </a:spcBef>
            </a:pPr>
            <a:r>
              <a:rPr lang="zh-CN" altLang="en-US" sz="2800" dirty="0">
                <a:sym typeface="+mn-ea"/>
              </a:rPr>
              <a:t>   层次间较短。）</a:t>
            </a:r>
            <a:endParaRPr lang="zh-CN" altLang="en-US" sz="2800" dirty="0"/>
          </a:p>
          <a:p>
            <a:pPr>
              <a:spcBef>
                <a:spcPct val="50000"/>
              </a:spcBef>
            </a:pP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577975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请同学们朗读下面一段话，并指出属于什么停顿？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1" hangingPunct="1">
              <a:buNone/>
            </a:pPr>
            <a:r>
              <a:rPr lang="zh-CN" altLang="en-US" sz="2800" b="1" dirty="0">
                <a:sym typeface="+mn-ea"/>
              </a:rPr>
              <a:t>    </a:t>
            </a:r>
            <a:r>
              <a:rPr lang="zh-CN" altLang="en-US" sz="2800" b="1">
                <a:sym typeface="+mn-ea"/>
              </a:rPr>
              <a:t> 雷锋，/永恒的时代旗帜//</a:t>
            </a:r>
            <a:endParaRPr lang="zh-CN" altLang="en-US" sz="2800" b="1"/>
          </a:p>
          <a:p>
            <a:pPr algn="r"/>
            <a:r>
              <a:rPr lang="zh-CN" altLang="en-US" sz="2800" b="1">
                <a:sym typeface="+mn-ea"/>
              </a:rPr>
              <a:t>本报记者/  彭红丹///</a:t>
            </a:r>
            <a:endParaRPr lang="zh-CN" altLang="en-US" sz="2800" b="1"/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          10年，在历史的长河中也许只是短暂的一瞬，但在一个人的一生中，岁月也许相当长。//雷锋曾经说过，一个人要做一件好事并不难，难的是一辈子做好事。//记者回访200余个学雷锋“双十佳”时，对他们10年如一日坚持学雷锋的精神极为钦佩。/更让人感兴趣的是，到底是什么原因促使他们沿着这样的人生轨迹走下去。///</a:t>
            </a:r>
            <a:endParaRPr lang="zh-CN" altLang="en-US" sz="2800" b="1"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b="1">
                <a:sym typeface="+mn-ea"/>
              </a:rPr>
              <a:t>          在回访中，发现一些有意思的“现象”……</a:t>
            </a:r>
            <a:endParaRPr lang="zh-CN" altLang="en-US" sz="2800" b="1"/>
          </a:p>
          <a:p>
            <a:pPr algn="l" eaLnBrk="1" hangingPunct="1">
              <a:buNone/>
            </a:pPr>
            <a:endParaRPr lang="zh-CN" altLang="en-US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577975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en-US" altLang="zh-CN" sz="2800">
                <a:ea typeface="华文行楷" pitchFamily="2" charset="-122"/>
                <a:sym typeface="+mn-ea"/>
              </a:rPr>
              <a:t>           </a:t>
            </a:r>
            <a:r>
              <a:rPr lang="zh-CN" altLang="en-US" sz="2800">
                <a:solidFill>
                  <a:srgbClr val="FF0000"/>
                </a:solidFill>
                <a:ea typeface="华文行楷" pitchFamily="2" charset="-122"/>
                <a:sym typeface="+mn-ea"/>
              </a:rPr>
              <a:t>朗读者要准确清楚地表达语意，听者要准确清楚的理解语意也需要停顿。</a:t>
            </a:r>
            <a:endParaRPr lang="zh-CN" altLang="en-US" sz="2800">
              <a:solidFill>
                <a:srgbClr val="FF0000"/>
              </a:solidFill>
              <a:ea typeface="华文行楷" pitchFamily="2" charset="-122"/>
              <a:sym typeface="+mn-ea"/>
            </a:endParaRPr>
          </a:p>
          <a:p>
            <a:pPr>
              <a:lnSpc>
                <a:spcPct val="90000"/>
              </a:lnSpc>
            </a:pP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sym typeface="+mn-ea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下雨天</a:t>
            </a:r>
            <a:r>
              <a:rPr lang="en-US" altLang="x-none" sz="2800" b="1" dirty="0">
                <a:solidFill>
                  <a:schemeClr val="tx2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留客天</a:t>
            </a:r>
            <a:r>
              <a:rPr lang="en-US" altLang="x-none" sz="2800" b="1" dirty="0">
                <a:solidFill>
                  <a:schemeClr val="tx2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天留</a:t>
            </a:r>
            <a:r>
              <a:rPr lang="en-US" altLang="x-none" sz="2800" b="1" dirty="0">
                <a:solidFill>
                  <a:schemeClr val="tx2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我不留。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下雨天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留客天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天留我不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留。</a:t>
            </a:r>
            <a:endParaRPr lang="zh-CN" altLang="en-US" sz="2800" b="1" dirty="0">
              <a:solidFill>
                <a:srgbClr val="CC0099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6600CC"/>
                </a:solidFill>
                <a:latin typeface="宋体" panose="02010600030101010101" pitchFamily="2" charset="-122"/>
                <a:sym typeface="+mn-ea"/>
              </a:rPr>
              <a:t>无鸡鸭也可</a:t>
            </a:r>
            <a:r>
              <a:rPr lang="en-US" altLang="x-none" sz="2800" b="1" dirty="0"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6600CC"/>
                </a:solidFill>
                <a:latin typeface="宋体" panose="02010600030101010101" pitchFamily="2" charset="-122"/>
                <a:sym typeface="+mn-ea"/>
              </a:rPr>
              <a:t>无鱼肉也可</a:t>
            </a:r>
            <a:r>
              <a:rPr lang="en-US" altLang="x-none" sz="2800" b="1" dirty="0"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6600CC"/>
                </a:solidFill>
                <a:latin typeface="宋体" panose="02010600030101010101" pitchFamily="2" charset="-122"/>
                <a:sym typeface="+mn-ea"/>
              </a:rPr>
              <a:t>一盘青菜不可。</a:t>
            </a:r>
            <a:endParaRPr lang="zh-CN" altLang="en-US" sz="2800" b="1" dirty="0">
              <a:solidFill>
                <a:srgbClr val="6600CC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无鸡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鸭也可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无鱼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肉也可</a:t>
            </a:r>
            <a:r>
              <a:rPr lang="en-US" altLang="x-none" sz="2800" b="1" dirty="0">
                <a:solidFill>
                  <a:srgbClr val="0000FF"/>
                </a:solidFill>
                <a:latin typeface="宋体" panose="02010600030101010101" pitchFamily="2" charset="-122"/>
                <a:sym typeface="+mn-ea"/>
              </a:rPr>
              <a:t>/</a:t>
            </a:r>
            <a:r>
              <a:rPr lang="zh-CN" altLang="en-US" sz="2800" b="1" dirty="0">
                <a:solidFill>
                  <a:srgbClr val="CC0099"/>
                </a:solidFill>
                <a:latin typeface="宋体" panose="02010600030101010101" pitchFamily="2" charset="-122"/>
                <a:sym typeface="+mn-ea"/>
              </a:rPr>
              <a:t>一盘青菜不可。</a:t>
            </a:r>
            <a:endParaRPr lang="zh-CN" altLang="en-US" sz="2800" b="1" dirty="0">
              <a:solidFill>
                <a:srgbClr val="CC0099"/>
              </a:solidFill>
              <a:latin typeface="宋体" panose="02010600030101010101" pitchFamily="2" charset="-122"/>
            </a:endParaRPr>
          </a:p>
          <a:p>
            <a:pPr algn="l" eaLnBrk="1" hangingPunct="1">
              <a:buNone/>
            </a:pPr>
            <a:r>
              <a:rPr lang="zh-CN" altLang="en-US" sz="2800" b="1"/>
              <a:t>   </a:t>
            </a:r>
            <a:endParaRPr lang="zh-CN" altLang="en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四、古诗练习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　题西林壁 </a:t>
            </a:r>
            <a:r>
              <a:rPr lang="en-US" altLang="zh-CN" sz="2800" dirty="0"/>
              <a:t>///</a:t>
            </a:r>
            <a:endParaRPr lang="en-US" altLang="zh-CN" sz="2800" dirty="0"/>
          </a:p>
          <a:p>
            <a:pPr algn="ctr" eaLnBrk="1" hangingPunct="1">
              <a:lnSpc>
                <a:spcPct val="80000"/>
              </a:lnSpc>
            </a:pPr>
            <a:r>
              <a:rPr lang="en-US" altLang="zh-CN" sz="2800" dirty="0"/>
              <a:t>                                      </a:t>
            </a:r>
            <a:r>
              <a:rPr lang="zh-CN" altLang="en-US" sz="2800" dirty="0"/>
              <a:t>苏轼</a:t>
            </a:r>
            <a:r>
              <a:rPr lang="en-US" altLang="zh-CN" sz="2800" dirty="0"/>
              <a:t>///</a:t>
            </a:r>
            <a:endParaRPr lang="en-US" altLang="zh-CN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　　横看</a:t>
            </a:r>
            <a:r>
              <a:rPr lang="en-US" altLang="zh-CN" sz="2800" dirty="0"/>
              <a:t>/</a:t>
            </a:r>
            <a:r>
              <a:rPr lang="zh-CN" altLang="en-US" sz="2800" dirty="0"/>
              <a:t>成</a:t>
            </a:r>
            <a:r>
              <a:rPr lang="zh-CN" altLang="en-US" sz="2800" dirty="0"/>
              <a:t>岭</a:t>
            </a:r>
            <a:r>
              <a:rPr lang="en-US" altLang="zh-CN" sz="2800" dirty="0"/>
              <a:t>/</a:t>
            </a:r>
            <a:r>
              <a:rPr lang="zh-CN" altLang="en-US" sz="2800" dirty="0"/>
              <a:t>侧成峰</a:t>
            </a:r>
            <a:r>
              <a:rPr lang="en-US" altLang="zh-CN" sz="2800" dirty="0"/>
              <a:t>//</a:t>
            </a:r>
            <a:r>
              <a:rPr lang="zh-CN" altLang="en-US" sz="2800" dirty="0"/>
              <a:t>，</a:t>
            </a:r>
            <a:endParaRPr lang="zh-CN" altLang="en-US" sz="2800" dirty="0"/>
          </a:p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       远近</a:t>
            </a:r>
            <a:r>
              <a:rPr lang="en-US" altLang="zh-CN" sz="2800" dirty="0"/>
              <a:t>/</a:t>
            </a:r>
            <a:r>
              <a:rPr lang="zh-CN" altLang="en-US" sz="2800" dirty="0"/>
              <a:t>高低</a:t>
            </a:r>
            <a:r>
              <a:rPr lang="en-US" altLang="zh-CN" sz="2800" dirty="0"/>
              <a:t>/</a:t>
            </a:r>
            <a:r>
              <a:rPr lang="zh-CN" altLang="en-US" sz="2800" dirty="0"/>
              <a:t>各不同</a:t>
            </a:r>
            <a:r>
              <a:rPr lang="en-US" altLang="zh-CN" sz="2800" dirty="0"/>
              <a:t>//</a:t>
            </a:r>
            <a:r>
              <a:rPr lang="zh-CN" altLang="en-US" sz="2800" dirty="0"/>
              <a:t>。</a:t>
            </a:r>
            <a:endParaRPr lang="zh-CN" altLang="en-US" sz="2800" dirty="0"/>
          </a:p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       不识</a:t>
            </a:r>
            <a:r>
              <a:rPr lang="en-US" altLang="zh-CN" sz="2800" dirty="0"/>
              <a:t>/</a:t>
            </a:r>
            <a:r>
              <a:rPr lang="zh-CN" altLang="en-US" sz="2800" dirty="0"/>
              <a:t>庐山</a:t>
            </a:r>
            <a:r>
              <a:rPr lang="en-US" altLang="zh-CN" sz="2800" dirty="0"/>
              <a:t>/</a:t>
            </a:r>
            <a:r>
              <a:rPr lang="zh-CN" altLang="en-US" sz="2800" dirty="0"/>
              <a:t>真面目</a:t>
            </a:r>
            <a:r>
              <a:rPr lang="en-US" altLang="zh-CN" sz="2800" dirty="0"/>
              <a:t>//</a:t>
            </a:r>
            <a:r>
              <a:rPr lang="zh-CN" altLang="en-US" sz="2800" dirty="0"/>
              <a:t>，</a:t>
            </a:r>
            <a:endParaRPr lang="zh-CN" altLang="en-US" sz="2800" dirty="0"/>
          </a:p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      只缘</a:t>
            </a:r>
            <a:r>
              <a:rPr lang="en-US" altLang="zh-CN" sz="2800" dirty="0"/>
              <a:t>/</a:t>
            </a:r>
            <a:r>
              <a:rPr lang="zh-CN" altLang="en-US" sz="2800" dirty="0"/>
              <a:t>身在</a:t>
            </a:r>
            <a:r>
              <a:rPr lang="en-US" altLang="zh-CN" sz="2800" dirty="0"/>
              <a:t>/</a:t>
            </a:r>
            <a:r>
              <a:rPr lang="zh-CN" altLang="en-US" sz="2800" dirty="0"/>
              <a:t>此山中</a:t>
            </a:r>
            <a:r>
              <a:rPr lang="en-US" altLang="zh-CN" sz="2800" dirty="0"/>
              <a:t>///</a:t>
            </a:r>
            <a:r>
              <a:rPr lang="zh-CN" altLang="en-US" sz="2800" dirty="0"/>
              <a:t>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  <a:endParaRPr lang="zh-CN" altLang="en-US" sz="7200" dirty="0">
              <a:solidFill>
                <a:srgbClr val="FF66CC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　</a:t>
            </a:r>
            <a:r>
              <a:rPr lang="en-US" altLang="zh-CN" dirty="0"/>
              <a:t>1</a:t>
            </a:r>
            <a:r>
              <a:rPr lang="zh-CN" altLang="en-US" dirty="0"/>
              <a:t>、绕口令</a:t>
            </a:r>
            <a:r>
              <a:rPr lang="en-US" altLang="zh-CN" dirty="0"/>
              <a:t>5</a:t>
            </a:r>
            <a:r>
              <a:rPr lang="zh-CN" altLang="en-US" dirty="0"/>
              <a:t>秒完成任务</a:t>
            </a:r>
            <a:endParaRPr lang="zh-CN" altLang="en-US" dirty="0"/>
          </a:p>
          <a:p>
            <a:pPr eaLnBrk="1" hangingPunct="1"/>
            <a:r>
              <a:rPr lang="en-US" altLang="zh-CN" dirty="0"/>
              <a:t>    2</a:t>
            </a:r>
            <a:r>
              <a:rPr lang="zh-CN" altLang="en-US" dirty="0"/>
              <a:t>、主持词男女搭配重音练习</a:t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384540" cy="4526280"/>
          </a:xfrm>
        </p:spPr>
        <p:txBody>
          <a:bodyPr vert="horz" wrap="square" lIns="91440" tIns="45720" rIns="91440" bIns="45720" anchor="t"/>
          <a:p>
            <a:pPr eaLnBrk="1" hangingPunct="1"/>
            <a:r>
              <a:rPr dirty="0">
                <a:sym typeface="+mn-ea"/>
              </a:rPr>
              <a:t>fěn   hónɡ   qiánɡ   shànɡ  huà  fènɡ </a:t>
            </a:r>
            <a:r>
              <a:rPr dirty="0">
                <a:sym typeface="+mn-ea"/>
              </a:rPr>
              <a:t>huánɡ，</a:t>
            </a:r>
            <a:endParaRPr dirty="0">
              <a:sym typeface="+mn-ea"/>
            </a:endParaRPr>
          </a:p>
          <a:p>
            <a:pPr eaLnBrk="1" hangingPunct="1"/>
            <a:r>
              <a:rPr dirty="0">
                <a:sym typeface="+mn-ea"/>
              </a:rPr>
              <a:t>粉      红         墙       </a:t>
            </a:r>
            <a:r>
              <a:rPr lang="zh-CN" dirty="0">
                <a:sym typeface="+mn-ea"/>
              </a:rPr>
              <a:t>上        画    凤       凰</a:t>
            </a:r>
            <a:r>
              <a:rPr dirty="0">
                <a:sym typeface="+mn-ea"/>
              </a:rPr>
              <a:t>，</a:t>
            </a:r>
            <a:endParaRPr dirty="0"/>
          </a:p>
          <a:p>
            <a:pPr eaLnBrk="1" hangingPunct="1"/>
            <a:r>
              <a:rPr dirty="0">
                <a:sym typeface="+mn-ea"/>
              </a:rPr>
              <a:t>hónɡ  fènɡ huánɡ，fěn   fènɡ  huánɡ</a:t>
            </a:r>
            <a:endParaRPr dirty="0">
              <a:sym typeface="+mn-ea"/>
            </a:endParaRPr>
          </a:p>
          <a:p>
            <a:pPr eaLnBrk="1" hangingPunct="1"/>
            <a:r>
              <a:rPr dirty="0">
                <a:sym typeface="+mn-ea"/>
              </a:rPr>
              <a:t>红        凤    凰，     粉      凤     凰，</a:t>
            </a:r>
            <a:endParaRPr dirty="0"/>
          </a:p>
          <a:p>
            <a:pPr eaLnBrk="1" hangingPunct="1"/>
            <a:r>
              <a:rPr dirty="0">
                <a:sym typeface="+mn-ea"/>
              </a:rPr>
              <a:t>fěn   hónɡ fènɡ huánɡ，huā  fènɡ  huánɡ</a:t>
            </a:r>
            <a:endParaRPr dirty="0">
              <a:sym typeface="+mn-ea"/>
            </a:endParaRPr>
          </a:p>
          <a:p>
            <a:pPr eaLnBrk="1" hangingPunct="1"/>
            <a:r>
              <a:rPr dirty="0">
                <a:sym typeface="+mn-ea"/>
              </a:rPr>
              <a:t>粉      红      凤    凰，      花    </a:t>
            </a:r>
            <a:r>
              <a:rPr dirty="0">
                <a:sym typeface="+mn-ea"/>
              </a:rPr>
              <a:t>凤     凰，</a:t>
            </a:r>
            <a:endParaRPr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lnSpc>
                <a:spcPct val="80000"/>
              </a:lnSpc>
            </a:pPr>
            <a:r>
              <a:rPr lang="zh-CN" altLang="en-US" dirty="0"/>
              <a:t>　</a:t>
            </a:r>
            <a:r>
              <a:rPr lang="zh-CN" altLang="en-US" dirty="0">
                <a:sym typeface="+mn-ea"/>
              </a:rPr>
              <a:t>开场白     </a:t>
            </a:r>
            <a:endParaRPr lang="en-US" altLang="zh-CN" dirty="0"/>
          </a:p>
          <a:p>
            <a:pPr eaLnBrk="1" hangingPunct="1">
              <a:lnSpc>
                <a:spcPct val="80000"/>
              </a:lnSpc>
            </a:pPr>
            <a:r>
              <a:rPr lang="zh-CN" altLang="en-US" dirty="0">
                <a:sym typeface="+mn-ea"/>
              </a:rPr>
              <a:t>      敬爱的老师，亲爱的同学们，</a:t>
            </a:r>
            <a:r>
              <a:rPr lang="zh-CN" altLang="en-US" u="sng" dirty="0">
                <a:sym typeface="+mn-ea"/>
              </a:rPr>
              <a:t>大家下午好</a:t>
            </a:r>
            <a:r>
              <a:rPr lang="zh-CN" altLang="en-US" dirty="0">
                <a:sym typeface="+mn-ea"/>
              </a:rPr>
              <a:t>！</a:t>
            </a:r>
            <a:endParaRPr lang="en-US" altLang="zh-CN" dirty="0"/>
          </a:p>
          <a:p>
            <a:pPr eaLnBrk="1" hangingPunct="1">
              <a:lnSpc>
                <a:spcPct val="80000"/>
              </a:lnSpc>
            </a:pPr>
            <a:r>
              <a:rPr lang="en-US" altLang="zh-CN" dirty="0">
                <a:sym typeface="+mn-ea"/>
              </a:rPr>
              <a:t>      </a:t>
            </a:r>
            <a:r>
              <a:rPr lang="zh-CN" altLang="en-US" dirty="0">
                <a:sym typeface="+mn-ea"/>
              </a:rPr>
              <a:t>怀着激动的心绪，带着美好的愿望，在这收获的季节，我们</a:t>
            </a:r>
            <a:r>
              <a:rPr lang="zh-CN" altLang="en-US" u="sng" dirty="0">
                <a:sym typeface="+mn-ea"/>
              </a:rPr>
              <a:t>欢聚一堂</a:t>
            </a:r>
            <a:r>
              <a:rPr lang="zh-CN" altLang="en-US" dirty="0">
                <a:sym typeface="+mn-ea"/>
              </a:rPr>
              <a:t>。这是我们少先队员展示风采的舞台，这是我们班级表现团结的时刻。让我们都为彼此发出</a:t>
            </a:r>
            <a:r>
              <a:rPr lang="zh-CN" altLang="en-US" u="sng" dirty="0">
                <a:sym typeface="+mn-ea"/>
              </a:rPr>
              <a:t>由衷地赞叹</a:t>
            </a:r>
            <a:r>
              <a:rPr lang="zh-CN" altLang="en-US" dirty="0">
                <a:sym typeface="+mn-ea"/>
              </a:rPr>
              <a:t>，让我们都用掌声表示</a:t>
            </a:r>
            <a:r>
              <a:rPr lang="zh-CN" altLang="en-US" u="sng" dirty="0">
                <a:sym typeface="+mn-ea"/>
              </a:rPr>
              <a:t>深深地喝彩</a:t>
            </a:r>
            <a:r>
              <a:rPr lang="zh-CN" altLang="en-US" dirty="0">
                <a:sym typeface="+mn-ea"/>
              </a:rPr>
              <a:t>。</a:t>
            </a:r>
            <a:endParaRPr lang="en-US" altLang="zh-CN" dirty="0"/>
          </a:p>
          <a:p>
            <a:pPr eaLnBrk="1" hangingPunct="1">
              <a:lnSpc>
                <a:spcPct val="80000"/>
              </a:lnSpc>
            </a:pPr>
            <a:r>
              <a:rPr lang="en-US" altLang="zh-CN" dirty="0">
                <a:sym typeface="+mn-ea"/>
              </a:rPr>
              <a:t>     </a:t>
            </a:r>
            <a:r>
              <a:rPr lang="zh-CN" altLang="en-US" dirty="0">
                <a:sym typeface="+mn-ea"/>
              </a:rPr>
              <a:t>下面我宣布：常州市</a:t>
            </a:r>
            <a:r>
              <a:rPr lang="zh-CN" altLang="en-US" u="sng" dirty="0">
                <a:sym typeface="+mn-ea"/>
              </a:rPr>
              <a:t>龙虎塘实验小学</a:t>
            </a:r>
            <a:r>
              <a:rPr lang="zh-CN" altLang="en-US" dirty="0">
                <a:sym typeface="+mn-ea"/>
              </a:rPr>
              <a:t>学生才艺大赛</a:t>
            </a:r>
            <a:r>
              <a:rPr lang="zh-CN" altLang="en-US" u="sng" dirty="0">
                <a:sym typeface="+mn-ea"/>
              </a:rPr>
              <a:t>现在开始</a:t>
            </a:r>
            <a:r>
              <a:rPr lang="zh-CN" altLang="en-US" dirty="0">
                <a:sym typeface="+mn-ea"/>
              </a:rPr>
              <a:t>！</a:t>
            </a:r>
            <a:endParaRPr lang="zh-CN" altLang="en-US" dirty="0"/>
          </a:p>
          <a:p>
            <a:pPr algn="l" eaLnBrk="1" hangingPunct="1">
              <a:lnSpc>
                <a:spcPct val="80000"/>
              </a:lnSpc>
            </a:pPr>
            <a:endParaRPr lang="zh-CN" altLang="en-US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2800" dirty="0"/>
              <a:t>舌尖中音：</a:t>
            </a:r>
            <a:r>
              <a:rPr lang="en-US" altLang="zh-CN" sz="2800" dirty="0"/>
              <a:t>d/t</a:t>
            </a:r>
            <a:endParaRPr lang="en-US" altLang="zh-CN" sz="2800" dirty="0"/>
          </a:p>
          <a:p>
            <a:pPr eaLnBrk="1" hangingPunct="1"/>
            <a:r>
              <a:rPr lang="zh-CN" altLang="en-US" sz="2800" dirty="0">
                <a:solidFill>
                  <a:srgbClr val="FF0000"/>
                </a:solidFill>
                <a:ea typeface="楷体_GB2312" pitchFamily="49" charset="-122"/>
                <a:sym typeface="+mn-ea"/>
              </a:rPr>
              <a:t>由舌尖和上齿龈形成阻碍</a:t>
            </a:r>
            <a:endParaRPr lang="zh-CN" altLang="en-US" sz="2800" dirty="0">
              <a:solidFill>
                <a:srgbClr val="FF0000"/>
              </a:solidFill>
              <a:ea typeface="楷体_GB2312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dirty="0">
                <a:sym typeface="+mn-ea"/>
              </a:rPr>
              <a:t> </a:t>
            </a:r>
            <a:endParaRPr lang="zh-CN" altLang="en-US" sz="2800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dirty="0">
                <a:sym typeface="+mn-ea"/>
              </a:rPr>
              <a:t>     </a:t>
            </a:r>
            <a:r>
              <a:rPr lang="en-US" altLang="zh-CN" sz="2800" dirty="0">
                <a:sym typeface="+mn-ea"/>
              </a:rPr>
              <a:t>d   </a:t>
            </a:r>
            <a:r>
              <a:rPr lang="zh-CN" altLang="en-US" sz="2800" dirty="0">
                <a:sym typeface="+mn-ea"/>
              </a:rPr>
              <a:t>单独  道德  大豆  达到  担当  顶点  </a:t>
            </a:r>
            <a:endParaRPr lang="zh-CN" altLang="en-US" sz="2800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dirty="0">
                <a:sym typeface="+mn-ea"/>
              </a:rPr>
              <a:t>    </a:t>
            </a:r>
            <a:endParaRPr lang="zh-CN" altLang="en-US" sz="2800" dirty="0">
              <a:sym typeface="+mn-ea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dirty="0">
                <a:sym typeface="+mn-ea"/>
              </a:rPr>
              <a:t>     </a:t>
            </a:r>
            <a:r>
              <a:rPr lang="en-US" altLang="zh-CN" sz="2800" dirty="0">
                <a:sym typeface="+mn-ea"/>
              </a:rPr>
              <a:t>t   </a:t>
            </a:r>
            <a:r>
              <a:rPr lang="zh-CN" altLang="en-US" sz="2800" dirty="0">
                <a:sym typeface="+mn-ea"/>
              </a:rPr>
              <a:t>梯田  天堂  推脱  淘汰   贪图  跳台 </a:t>
            </a:r>
            <a:endParaRPr lang="zh-CN" altLang="en-US" sz="2800" dirty="0"/>
          </a:p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ym typeface="+mn-ea"/>
              </a:rPr>
              <a:t>    </a:t>
            </a:r>
            <a:endParaRPr lang="en-US" altLang="zh-CN" sz="2800" dirty="0">
              <a:sym typeface="+mn-ea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ym typeface="+mn-ea"/>
              </a:rPr>
              <a:t>    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ctr" eaLnBrk="1" hangingPunct="1">
              <a:buNone/>
            </a:pPr>
            <a:r>
              <a:rPr lang="en-US" altLang="zh-CN" sz="2800" dirty="0"/>
              <a:t>打特盗 </a:t>
            </a:r>
            <a:endParaRPr lang="en-US" altLang="zh-CN" sz="2800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sz="2800" dirty="0"/>
              <a:t>调到敌岛打特盗 </a:t>
            </a:r>
            <a:endParaRPr lang="en-US" altLang="zh-CN" sz="2800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sz="2800" dirty="0"/>
              <a:t>特盗太刁投短刀 </a:t>
            </a:r>
            <a:endParaRPr lang="en-US" altLang="zh-CN" sz="2800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sz="2800" dirty="0"/>
              <a:t>挡推顶打短刀掉 </a:t>
            </a:r>
            <a:endParaRPr lang="en-US" altLang="zh-CN" sz="2800" dirty="0"/>
          </a:p>
          <a:p>
            <a:pPr lvl="0" algn="ctr" eaLnBrk="1" hangingPunct="1">
              <a:lnSpc>
                <a:spcPct val="150000"/>
              </a:lnSpc>
            </a:pPr>
            <a:r>
              <a:rPr lang="en-US" altLang="zh-CN" sz="2800" dirty="0"/>
              <a:t>踏盗得刀盗打倒 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>
                <a:ea typeface="华文行楷" pitchFamily="2" charset="-122"/>
                <a:sym typeface="+mn-ea"/>
              </a:rPr>
              <a:t>下面一段话你能一口气读完吗？</a:t>
            </a:r>
            <a:endParaRPr lang="zh-CN" altLang="en-US" sz="2800">
              <a:ea typeface="华文行楷" pitchFamily="2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节日期间，供应品种有红、黄香蕉苹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果、鸭梨、酥梨、瓢梨、京白梨、子母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梨、雪花梨、胎黄梨；还有哈密瓜、伽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师瓜、白兰瓜、黄金瓜、西瓜、鲜桃、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葡萄、海棠、红果、石榴、沙果、香果、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猕猴桃、菠萝、柠檬、杨桃、柚子、椰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子、龙眼等</a:t>
            </a:r>
            <a:r>
              <a:rPr lang="en-US" altLang="x-none" sz="2800" b="1" dirty="0">
                <a:latin typeface="Arial" panose="020B0604020202020204" pitchFamily="34" charset="0"/>
                <a:sym typeface="+mn-ea"/>
              </a:rPr>
              <a:t>50</a:t>
            </a:r>
            <a:r>
              <a:rPr lang="zh-CN" altLang="en-US" sz="2800" b="1" dirty="0">
                <a:latin typeface="Arial" panose="020B0604020202020204" pitchFamily="34" charset="0"/>
                <a:sym typeface="+mn-ea"/>
              </a:rPr>
              <a:t>多个品种。</a:t>
            </a:r>
            <a:endParaRPr lang="zh-CN" altLang="en-US" sz="2800" b="1" dirty="0">
              <a:latin typeface="Arial" panose="020B0604020202020204" pitchFamily="34" charset="0"/>
              <a:sym typeface="+mn-ea"/>
            </a:endParaRPr>
          </a:p>
          <a:p>
            <a:pPr lvl="2" algn="ctr">
              <a:spcBef>
                <a:spcPct val="20000"/>
              </a:spcBef>
            </a:pPr>
            <a:r>
              <a:rPr lang="zh-CN" altLang="en-US" sz="2100" b="1" dirty="0">
                <a:solidFill>
                  <a:srgbClr val="CC0066"/>
                </a:solidFill>
                <a:latin typeface="Arial" panose="020B0604020202020204" pitchFamily="34" charset="0"/>
                <a:sym typeface="+mn-ea"/>
              </a:rPr>
              <a:t>可见调节气息需要停顿。</a:t>
            </a:r>
            <a:endParaRPr lang="zh-CN" altLang="en-US" sz="2100" b="1" dirty="0">
              <a:solidFill>
                <a:srgbClr val="CC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停连的定义：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指的是朗读语流中声音的中断和延续。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eaLnBrk="1" hangingPunct="1">
              <a:buNone/>
            </a:pPr>
            <a:endParaRPr lang="zh-CN" altLang="en-US" sz="2800" dirty="0">
              <a:solidFill>
                <a:srgbClr val="FF0000"/>
              </a:solidFill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停连的要求：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eaLnBrk="1" hangingPunct="1">
              <a:buNone/>
            </a:pP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在朗读中，在层次之间、段落之间、小层次之间、语句之间、词组之间甚至词之间，都可能出现声音的中断或延续，声音中断处是</a:t>
            </a:r>
            <a:r>
              <a:rPr lang="zh-CN" altLang="en-US" sz="2800" i="1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停顿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，声音延续处是</a:t>
            </a:r>
            <a:r>
              <a:rPr lang="zh-CN" altLang="en-US" sz="2800" i="1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连接</a:t>
            </a:r>
            <a:r>
              <a:rPr lang="zh-CN" altLang="en-US" sz="28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。无论停或连，都是思想感情发展变化的要求，而不是任意的。 </a:t>
            </a: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eaLnBrk="1" hangingPunct="1">
              <a:buNone/>
            </a:pP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三、停连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algn="l" eaLnBrk="1" hangingPunct="1">
              <a:buNone/>
            </a:pPr>
            <a:r>
              <a:rPr lang="zh-CN" altLang="en-US" sz="2800">
                <a:latin typeface="华文隶书" pitchFamily="2" charset="-122"/>
                <a:ea typeface="华文隶书" pitchFamily="2" charset="-122"/>
                <a:sym typeface="+mn-ea"/>
              </a:rPr>
              <a:t>语法停顿</a:t>
            </a:r>
            <a:endParaRPr lang="zh-CN" altLang="en-US" sz="2800">
              <a:latin typeface="华文隶书" pitchFamily="2" charset="-122"/>
              <a:ea typeface="华文隶书" pitchFamily="2" charset="-122"/>
            </a:endParaRPr>
          </a:p>
          <a:p>
            <a:pPr>
              <a:buNone/>
            </a:pPr>
            <a:r>
              <a:rPr lang="en-US" altLang="x-none" sz="2800" b="1" dirty="0">
                <a:solidFill>
                  <a:srgbClr val="0000FF"/>
                </a:solidFill>
                <a:latin typeface="Arial" panose="020B0604020202020204" pitchFamily="34" charset="0"/>
                <a:sym typeface="+mn-ea"/>
              </a:rPr>
              <a:t>——</a:t>
            </a:r>
            <a:r>
              <a:rPr lang="zh-CN" altLang="en-US" sz="2800" b="1" dirty="0">
                <a:solidFill>
                  <a:srgbClr val="0000FF"/>
                </a:solidFill>
                <a:sym typeface="+mn-ea"/>
              </a:rPr>
              <a:t>为了表现语法单位之间的语法关系所作的停顿。</a:t>
            </a:r>
            <a:endParaRPr lang="zh-CN" altLang="en-US" sz="2800" b="1" dirty="0">
              <a:solidFill>
                <a:srgbClr val="0000FF"/>
              </a:solidFill>
            </a:endParaRPr>
          </a:p>
          <a:p>
            <a:pPr algn="l" eaLnBrk="1" hangingPunct="1">
              <a:buNone/>
            </a:pPr>
            <a:r>
              <a:rPr lang="zh-CN" altLang="en-US" sz="2800" b="1" dirty="0">
                <a:solidFill>
                  <a:srgbClr val="CC0099"/>
                </a:solidFill>
                <a:sym typeface="+mn-ea"/>
              </a:rPr>
              <a:t>标点符号与停顿的关系</a:t>
            </a:r>
            <a:endParaRPr lang="zh-CN" altLang="en-US" sz="2800" b="1" dirty="0">
              <a:solidFill>
                <a:srgbClr val="CC0099"/>
              </a:solidFill>
            </a:endParaRPr>
          </a:p>
          <a:p>
            <a:pPr>
              <a:buNone/>
            </a:pPr>
            <a:r>
              <a:rPr lang="zh-CN" altLang="en-US" sz="2800" b="1" dirty="0">
                <a:sym typeface="+mn-ea"/>
              </a:rPr>
              <a:t>       </a:t>
            </a:r>
            <a:r>
              <a:rPr lang="zh-CN" altLang="en-US" sz="2800" dirty="0">
                <a:latin typeface="华文新魏" pitchFamily="2" charset="-122"/>
                <a:ea typeface="华文新魏" pitchFamily="2" charset="-122"/>
                <a:sym typeface="+mn-ea"/>
              </a:rPr>
              <a:t>句号、问号、感叹号＞分号、冒号＞ 逗号＞顿号</a:t>
            </a: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  <a:p>
            <a:pPr algn="l" eaLnBrk="1" hangingPunct="1">
              <a:buNone/>
            </a:pPr>
            <a:endParaRPr lang="zh-CN" altLang="en-US" sz="2800" dirty="0" smtClean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1655</Words>
  <Application>WPS 演示</Application>
  <PresentationFormat>全屏显示(4:3)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Arial Unicode MS</vt:lpstr>
      <vt:lpstr>Calibri</vt:lpstr>
      <vt:lpstr>楷体_GB2312</vt:lpstr>
      <vt:lpstr>新宋体</vt:lpstr>
      <vt:lpstr>黑体</vt:lpstr>
      <vt:lpstr>华文行楷</vt:lpstr>
      <vt:lpstr>华文隶书</vt:lpstr>
      <vt:lpstr>华文新魏</vt:lpstr>
      <vt:lpstr>Times New Roman</vt:lpstr>
      <vt:lpstr>诗情画意</vt:lpstr>
      <vt:lpstr>PowerPoint 演示文稿</vt:lpstr>
      <vt:lpstr>一、复习一下</vt:lpstr>
      <vt:lpstr>一、复习一下</vt:lpstr>
      <vt:lpstr>一、复习一下</vt:lpstr>
      <vt:lpstr>二、发音练习</vt:lpstr>
      <vt:lpstr>二、普通话  绕口令</vt:lpstr>
      <vt:lpstr>三、演讲/主持</vt:lpstr>
      <vt:lpstr>三、停连/重音</vt:lpstr>
      <vt:lpstr>三、停连/重音</vt:lpstr>
      <vt:lpstr>三、停连/重音</vt:lpstr>
      <vt:lpstr>三、停连/重音</vt:lpstr>
      <vt:lpstr>三、停连</vt:lpstr>
      <vt:lpstr>三、停连</vt:lpstr>
      <vt:lpstr>四、主持人必备能力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联想</cp:lastModifiedBy>
  <cp:revision>43</cp:revision>
  <dcterms:created xsi:type="dcterms:W3CDTF">2013-08-26T02:18:00Z</dcterms:created>
  <dcterms:modified xsi:type="dcterms:W3CDTF">2017-10-16T02:43:09Z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2052-10.1.0.6876</vt:lpwstr>
  </property>
</Properties>
</file>